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handoutMasterIdLst>
    <p:handoutMasterId r:id="rId8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9144000" cy="6858000" type="screen4x3"/>
  <p:notesSz cx="6669088"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1pPr>
    <a:lvl2pPr marL="0" marR="0" indent="4572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2pPr>
    <a:lvl3pPr marL="0" marR="0" indent="9144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3pPr>
    <a:lvl4pPr marL="0" marR="0" indent="13716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4pPr>
    <a:lvl5pPr marL="0" marR="0" indent="18288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5pPr>
    <a:lvl6pPr marL="0" marR="0" indent="22860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6pPr>
    <a:lvl7pPr marL="0" marR="0" indent="27432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7pPr>
    <a:lvl8pPr marL="0" marR="0" indent="32004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8pPr>
    <a:lvl9pPr marL="0" marR="0" indent="36576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Lucida Grande"/>
          <a:ea typeface="Lucida Grande"/>
          <a:cs typeface="Lucida Grande"/>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6E9"/>
          </a:solidFill>
        </a:fill>
      </a:tcStyle>
    </a:wholeTbl>
    <a:band2H>
      <a:tcTxStyle/>
      <a:tcStyle>
        <a:tcBdr/>
        <a:fill>
          <a:solidFill>
            <a:srgbClr val="E6ECF4"/>
          </a:solidFill>
        </a:fill>
      </a:tcStyle>
    </a:band2H>
    <a:firstCol>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Lucida Grande"/>
          <a:ea typeface="Lucida Grande"/>
          <a:cs typeface="Lucida Grande"/>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Lucida Grande"/>
          <a:ea typeface="Lucida Grande"/>
          <a:cs typeface="Lucida Grande"/>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Lucida Grande"/>
          <a:ea typeface="Lucida Grande"/>
          <a:cs typeface="Lucida Grand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Lucida Grande"/>
          <a:ea typeface="Lucida Grande"/>
          <a:cs typeface="Lucida Grande"/>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Lucida Grande"/>
          <a:ea typeface="Lucida Grande"/>
          <a:cs typeface="Lucida Grand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Lucida Grande"/>
          <a:ea typeface="Lucida Grande"/>
          <a:cs typeface="Lucida Grande"/>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Lucida Grande"/>
          <a:ea typeface="Lucida Grande"/>
          <a:cs typeface="Lucida Grande"/>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Lucida Grande"/>
          <a:ea typeface="Lucida Grande"/>
          <a:cs typeface="Lucida Grand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
          <a:latin typeface="Lucida Grande"/>
          <a:ea typeface="Lucida Grande"/>
          <a:cs typeface="Lucida Grand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Lucida Grande"/>
          <a:ea typeface="Lucida Grande"/>
          <a:cs typeface="Lucida Grand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Lucida Grande"/>
          <a:ea typeface="Lucida Grande"/>
          <a:cs typeface="Lucida Grande"/>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Lucida Grande"/>
          <a:ea typeface="Lucida Grande"/>
          <a:cs typeface="Lucida Grand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2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B4E0BC19-4E50-4211-8B9E-38B27F50BB5E}" type="datetimeFigureOut">
              <a:rPr lang="en-GB" smtClean="0"/>
              <a:t>02/10/2018</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3A4DD6A8-8F6E-42D8-A08E-5151CF7708F0}" type="slidenum">
              <a:rPr lang="en-GB" smtClean="0"/>
              <a:t>‹#›</a:t>
            </a:fld>
            <a:endParaRPr lang="en-GB"/>
          </a:p>
        </p:txBody>
      </p:sp>
    </p:spTree>
    <p:extLst>
      <p:ext uri="{BB962C8B-B14F-4D97-AF65-F5344CB8AC3E}">
        <p14:creationId xmlns:p14="http://schemas.microsoft.com/office/powerpoint/2010/main" val="3151452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866775" y="739775"/>
            <a:ext cx="4935538" cy="3703638"/>
          </a:xfrm>
          <a:prstGeom prst="rect">
            <a:avLst/>
          </a:prstGeom>
        </p:spPr>
        <p:txBody>
          <a:bodyPr/>
          <a:lstStyle/>
          <a:p>
            <a:endParaRPr dirty="0"/>
          </a:p>
        </p:txBody>
      </p:sp>
      <p:sp>
        <p:nvSpPr>
          <p:cNvPr id="257" name="Shape 257"/>
          <p:cNvSpPr>
            <a:spLocks noGrp="1"/>
          </p:cNvSpPr>
          <p:nvPr>
            <p:ph type="body" sz="quarter" idx="1"/>
          </p:nvPr>
        </p:nvSpPr>
        <p:spPr>
          <a:xfrm>
            <a:off x="889212" y="4689515"/>
            <a:ext cx="4890665" cy="4442698"/>
          </a:xfrm>
          <a:prstGeom prst="rect">
            <a:avLst/>
          </a:prstGeom>
        </p:spPr>
        <p:txBody>
          <a:bodyPr/>
          <a:lstStyle/>
          <a:p>
            <a:endParaRPr/>
          </a:p>
        </p:txBody>
      </p:sp>
    </p:spTree>
    <p:extLst>
      <p:ext uri="{BB962C8B-B14F-4D97-AF65-F5344CB8AC3E}">
        <p14:creationId xmlns:p14="http://schemas.microsoft.com/office/powerpoint/2010/main" val="29415515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Gill Sans"/>
      </a:defRPr>
    </a:lvl1pPr>
    <a:lvl2pPr indent="228600" latinLnBrk="0">
      <a:defRPr sz="1200">
        <a:latin typeface="+mj-lt"/>
        <a:ea typeface="+mj-ea"/>
        <a:cs typeface="+mj-cs"/>
        <a:sym typeface="Gill Sans"/>
      </a:defRPr>
    </a:lvl2pPr>
    <a:lvl3pPr indent="457200" latinLnBrk="0">
      <a:defRPr sz="1200">
        <a:latin typeface="+mj-lt"/>
        <a:ea typeface="+mj-ea"/>
        <a:cs typeface="+mj-cs"/>
        <a:sym typeface="Gill Sans"/>
      </a:defRPr>
    </a:lvl3pPr>
    <a:lvl4pPr indent="685800" latinLnBrk="0">
      <a:defRPr sz="1200">
        <a:latin typeface="+mj-lt"/>
        <a:ea typeface="+mj-ea"/>
        <a:cs typeface="+mj-cs"/>
        <a:sym typeface="Gill Sans"/>
      </a:defRPr>
    </a:lvl4pPr>
    <a:lvl5pPr indent="914400" latinLnBrk="0">
      <a:defRPr sz="1200">
        <a:latin typeface="+mj-lt"/>
        <a:ea typeface="+mj-ea"/>
        <a:cs typeface="+mj-cs"/>
        <a:sym typeface="Gill Sans"/>
      </a:defRPr>
    </a:lvl5pPr>
    <a:lvl6pPr indent="1143000" latinLnBrk="0">
      <a:defRPr sz="1200">
        <a:latin typeface="+mj-lt"/>
        <a:ea typeface="+mj-ea"/>
        <a:cs typeface="+mj-cs"/>
        <a:sym typeface="Gill Sans"/>
      </a:defRPr>
    </a:lvl6pPr>
    <a:lvl7pPr indent="1371600" latinLnBrk="0">
      <a:defRPr sz="1200">
        <a:latin typeface="+mj-lt"/>
        <a:ea typeface="+mj-ea"/>
        <a:cs typeface="+mj-cs"/>
        <a:sym typeface="Gill Sans"/>
      </a:defRPr>
    </a:lvl7pPr>
    <a:lvl8pPr indent="1600200" latinLnBrk="0">
      <a:defRPr sz="1200">
        <a:latin typeface="+mj-lt"/>
        <a:ea typeface="+mj-ea"/>
        <a:cs typeface="+mj-cs"/>
        <a:sym typeface="Gill Sans"/>
      </a:defRPr>
    </a:lvl8pPr>
    <a:lvl9pPr indent="1828800" latinLnBrk="0">
      <a:defRPr sz="1200">
        <a:latin typeface="+mj-lt"/>
        <a:ea typeface="+mj-ea"/>
        <a:cs typeface="+mj-c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dirty="0"/>
          </a:p>
        </p:txBody>
      </p:sp>
      <p:sp>
        <p:nvSpPr>
          <p:cNvPr id="496" name="Shape 496"/>
          <p:cNvSpPr>
            <a:spLocks noGrp="1"/>
          </p:cNvSpPr>
          <p:nvPr>
            <p:ph type="body" sz="quarter" idx="1"/>
          </p:nvPr>
        </p:nvSpPr>
        <p:spPr>
          <a:prstGeom prst="rect">
            <a:avLst/>
          </a:prstGeom>
        </p:spPr>
        <p:txBody>
          <a:bodyPr/>
          <a:lstStyle>
            <a:lvl1pPr defTabSz="457200">
              <a:lnSpc>
                <a:spcPct val="117999"/>
              </a:lnSpc>
              <a:defRPr sz="1600">
                <a:latin typeface="Helvetica Neue"/>
                <a:ea typeface="Helvetica Neue"/>
                <a:cs typeface="Helvetica Neue"/>
                <a:sym typeface="Helvetica Neue"/>
              </a:defRPr>
            </a:lvl1pPr>
          </a:lstStyle>
          <a:p>
            <a:r>
              <a:rPr dirty="0"/>
              <a:t>Prof Abrams from Bristol, ICS head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dirty="0"/>
          </a:p>
        </p:txBody>
      </p:sp>
      <p:sp>
        <p:nvSpPr>
          <p:cNvPr id="503" name="Shape 503"/>
          <p:cNvSpPr>
            <a:spLocks noGrp="1"/>
          </p:cNvSpPr>
          <p:nvPr>
            <p:ph type="body" sz="quarter" idx="1"/>
          </p:nvPr>
        </p:nvSpPr>
        <p:spPr>
          <a:prstGeom prst="rect">
            <a:avLst/>
          </a:prstGeom>
        </p:spPr>
        <p:txBody>
          <a:bodyPr/>
          <a:lstStyle>
            <a:lvl1pPr defTabSz="457200">
              <a:lnSpc>
                <a:spcPct val="117999"/>
              </a:lnSpc>
              <a:defRPr sz="1500">
                <a:latin typeface="Helvetica Neue"/>
                <a:ea typeface="Helvetica Neue"/>
                <a:cs typeface="Helvetica Neue"/>
                <a:sym typeface="Helvetica Neue"/>
              </a:defRPr>
            </a:lvl1pPr>
          </a:lstStyle>
          <a:p>
            <a:r>
              <a:rPr dirty="0"/>
              <a:t>cross-sectional population-based survey of 11,521 individuals aged 40–64 years, conducted in France, Germany, Italy, Spain, Sweden, and the UK.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vl2pPr marL="0" indent="457200"/>
            <a:lvl3pPr marL="0" indent="914400"/>
            <a:lvl4pPr marL="0" indent="1371600"/>
            <a:lvl5pPr marL="0" indent="1828800"/>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sz="half" idx="1"/>
          </p:nvPr>
        </p:nvSpPr>
        <p:spPr>
          <a:xfrm>
            <a:off x="1371600" y="3886200"/>
            <a:ext cx="6400800" cy="2971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6515100" y="1844675"/>
            <a:ext cx="1943100" cy="5013325"/>
          </a:xfrm>
          <a:prstGeom prst="rect">
            <a:avLst/>
          </a:prstGeom>
        </p:spPr>
        <p:txBody>
          <a:bodyPr/>
          <a:lstStyle/>
          <a:p>
            <a:r>
              <a:t>Title Text</a:t>
            </a:r>
          </a:p>
        </p:txBody>
      </p:sp>
      <p:sp>
        <p:nvSpPr>
          <p:cNvPr id="103" name="Body Level One…"/>
          <p:cNvSpPr txBox="1">
            <a:spLocks noGrp="1"/>
          </p:cNvSpPr>
          <p:nvPr>
            <p:ph type="body" idx="1"/>
          </p:nvPr>
        </p:nvSpPr>
        <p:spPr>
          <a:xfrm>
            <a:off x="685800" y="1844675"/>
            <a:ext cx="5676900" cy="501332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685800" y="2130425"/>
            <a:ext cx="7772400" cy="1470025"/>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12"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spcBef>
                <a:spcPts val="700"/>
              </a:spcBef>
              <a:defRPr>
                <a:solidFill>
                  <a:srgbClr val="888888"/>
                </a:solidFill>
                <a:latin typeface="Calibri"/>
                <a:ea typeface="Calibri"/>
                <a:cs typeface="Calibri"/>
                <a:sym typeface="Calibri"/>
              </a:defRPr>
            </a:lvl1pPr>
            <a:lvl2pPr marL="0" indent="457200">
              <a:spcBef>
                <a:spcPts val="700"/>
              </a:spcBef>
              <a:defRPr>
                <a:solidFill>
                  <a:srgbClr val="888888"/>
                </a:solidFill>
                <a:latin typeface="Calibri"/>
                <a:ea typeface="Calibri"/>
                <a:cs typeface="Calibri"/>
                <a:sym typeface="Calibri"/>
              </a:defRPr>
            </a:lvl2pPr>
            <a:lvl3pPr marL="0" indent="914400">
              <a:spcBef>
                <a:spcPts val="700"/>
              </a:spcBef>
              <a:defRPr>
                <a:solidFill>
                  <a:srgbClr val="888888"/>
                </a:solidFill>
                <a:latin typeface="Calibri"/>
                <a:ea typeface="Calibri"/>
                <a:cs typeface="Calibri"/>
                <a:sym typeface="Calibri"/>
              </a:defRPr>
            </a:lvl3pPr>
            <a:lvl4pPr marL="0" indent="1371600">
              <a:spcBef>
                <a:spcPts val="700"/>
              </a:spcBef>
              <a:defRPr>
                <a:solidFill>
                  <a:srgbClr val="888888"/>
                </a:solidFill>
                <a:latin typeface="Calibri"/>
                <a:ea typeface="Calibri"/>
                <a:cs typeface="Calibri"/>
                <a:sym typeface="Calibri"/>
              </a:defRPr>
            </a:lvl4pPr>
            <a:lvl5pPr marL="0" indent="1828800">
              <a:spcBef>
                <a:spcPts val="700"/>
              </a:spcBef>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21"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lgn="l">
              <a:spcBef>
                <a:spcPts val="700"/>
              </a:spcBef>
              <a:buSzPct val="100000"/>
              <a:buFont typeface="Arial"/>
              <a:buChar char="•"/>
              <a:defRPr>
                <a:solidFill>
                  <a:srgbClr val="000000"/>
                </a:solidFill>
                <a:latin typeface="Calibri"/>
                <a:ea typeface="Calibri"/>
                <a:cs typeface="Calibri"/>
                <a:sym typeface="Calibri"/>
              </a:defRPr>
            </a:lvl1pPr>
            <a:lvl2pPr marL="783771" indent="-326571" algn="l">
              <a:spcBef>
                <a:spcPts val="700"/>
              </a:spcBef>
              <a:buSzPct val="100000"/>
              <a:buFont typeface="Arial"/>
              <a:buChar char="–"/>
              <a:defRPr>
                <a:solidFill>
                  <a:srgbClr val="000000"/>
                </a:solidFill>
                <a:latin typeface="Calibri"/>
                <a:ea typeface="Calibri"/>
                <a:cs typeface="Calibri"/>
                <a:sym typeface="Calibri"/>
              </a:defRPr>
            </a:lvl2pPr>
            <a:lvl3pPr marL="1219200" indent="-304800" algn="l">
              <a:spcBef>
                <a:spcPts val="700"/>
              </a:spcBef>
              <a:buSzPct val="100000"/>
              <a:buFont typeface="Arial"/>
              <a:buChar char="•"/>
              <a:defRPr>
                <a:solidFill>
                  <a:srgbClr val="000000"/>
                </a:solidFill>
                <a:latin typeface="Calibri"/>
                <a:ea typeface="Calibri"/>
                <a:cs typeface="Calibri"/>
                <a:sym typeface="Calibri"/>
              </a:defRPr>
            </a:lvl3pPr>
            <a:lvl4pPr marL="1737360" indent="-365760" algn="l">
              <a:spcBef>
                <a:spcPts val="700"/>
              </a:spcBef>
              <a:buSzPct val="100000"/>
              <a:buFont typeface="Arial"/>
              <a:buChar char="–"/>
              <a:defRPr>
                <a:solidFill>
                  <a:srgbClr val="000000"/>
                </a:solidFill>
                <a:latin typeface="Calibri"/>
                <a:ea typeface="Calibri"/>
                <a:cs typeface="Calibri"/>
                <a:sym typeface="Calibri"/>
              </a:defRPr>
            </a:lvl4pPr>
            <a:lvl5pPr marL="2194560" indent="-365760" algn="l">
              <a:spcBef>
                <a:spcPts val="7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cap="all">
                <a:latin typeface="Calibri"/>
                <a:ea typeface="Calibri"/>
                <a:cs typeface="Calibri"/>
                <a:sym typeface="Calibri"/>
              </a:defRPr>
            </a:lvl1pPr>
          </a:lstStyle>
          <a:p>
            <a:r>
              <a:t>Title Text</a:t>
            </a:r>
          </a:p>
        </p:txBody>
      </p:sp>
      <p:sp>
        <p:nvSpPr>
          <p:cNvPr id="130"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lgn="l">
              <a:spcBef>
                <a:spcPts val="400"/>
              </a:spcBef>
              <a:defRPr sz="2000">
                <a:solidFill>
                  <a:srgbClr val="888888"/>
                </a:solidFill>
                <a:latin typeface="Calibri"/>
                <a:ea typeface="Calibri"/>
                <a:cs typeface="Calibri"/>
                <a:sym typeface="Calibri"/>
              </a:defRPr>
            </a:lvl1pPr>
            <a:lvl2pPr marL="0" indent="457200" algn="l">
              <a:spcBef>
                <a:spcPts val="400"/>
              </a:spcBef>
              <a:defRPr sz="2000">
                <a:solidFill>
                  <a:srgbClr val="888888"/>
                </a:solidFill>
                <a:latin typeface="Calibri"/>
                <a:ea typeface="Calibri"/>
                <a:cs typeface="Calibri"/>
                <a:sym typeface="Calibri"/>
              </a:defRPr>
            </a:lvl2pPr>
            <a:lvl3pPr marL="0" indent="914400" algn="l">
              <a:spcBef>
                <a:spcPts val="400"/>
              </a:spcBef>
              <a:defRPr sz="2000">
                <a:solidFill>
                  <a:srgbClr val="888888"/>
                </a:solidFill>
                <a:latin typeface="Calibri"/>
                <a:ea typeface="Calibri"/>
                <a:cs typeface="Calibri"/>
                <a:sym typeface="Calibri"/>
              </a:defRPr>
            </a:lvl3pPr>
            <a:lvl4pPr marL="0" indent="1371600" algn="l">
              <a:spcBef>
                <a:spcPts val="400"/>
              </a:spcBef>
              <a:defRPr sz="2000">
                <a:solidFill>
                  <a:srgbClr val="888888"/>
                </a:solidFill>
                <a:latin typeface="Calibri"/>
                <a:ea typeface="Calibri"/>
                <a:cs typeface="Calibri"/>
                <a:sym typeface="Calibri"/>
              </a:defRPr>
            </a:lvl4pPr>
            <a:lvl5pPr marL="0" indent="1828800" algn="l">
              <a:spcBef>
                <a:spcPts val="400"/>
              </a:spcBef>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39"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algn="l">
              <a:spcBef>
                <a:spcPts val="600"/>
              </a:spcBef>
              <a:buSzPct val="100000"/>
              <a:buFont typeface="Arial"/>
              <a:buChar char="•"/>
              <a:defRPr sz="2800">
                <a:solidFill>
                  <a:srgbClr val="000000"/>
                </a:solidFill>
                <a:latin typeface="Calibri"/>
                <a:ea typeface="Calibri"/>
                <a:cs typeface="Calibri"/>
                <a:sym typeface="Calibri"/>
              </a:defRPr>
            </a:lvl1pPr>
            <a:lvl2pPr marL="790575" indent="-333375" algn="l">
              <a:spcBef>
                <a:spcPts val="600"/>
              </a:spcBef>
              <a:buSzPct val="100000"/>
              <a:buFont typeface="Arial"/>
              <a:buChar char="–"/>
              <a:defRPr sz="2800">
                <a:solidFill>
                  <a:srgbClr val="000000"/>
                </a:solidFill>
                <a:latin typeface="Calibri"/>
                <a:ea typeface="Calibri"/>
                <a:cs typeface="Calibri"/>
                <a:sym typeface="Calibri"/>
              </a:defRPr>
            </a:lvl2pPr>
            <a:lvl3pPr marL="1234439" indent="-320039" algn="l">
              <a:spcBef>
                <a:spcPts val="600"/>
              </a:spcBef>
              <a:buSzPct val="100000"/>
              <a:buFont typeface="Arial"/>
              <a:buChar char="•"/>
              <a:defRPr sz="2800">
                <a:solidFill>
                  <a:srgbClr val="000000"/>
                </a:solidFill>
                <a:latin typeface="Calibri"/>
                <a:ea typeface="Calibri"/>
                <a:cs typeface="Calibri"/>
                <a:sym typeface="Calibri"/>
              </a:defRPr>
            </a:lvl3pPr>
            <a:lvl4pPr marL="1727200" indent="-355600" algn="l">
              <a:spcBef>
                <a:spcPts val="600"/>
              </a:spcBef>
              <a:buSzPct val="100000"/>
              <a:buFont typeface="Arial"/>
              <a:buChar char="–"/>
              <a:defRPr sz="2800">
                <a:solidFill>
                  <a:srgbClr val="000000"/>
                </a:solidFill>
                <a:latin typeface="Calibri"/>
                <a:ea typeface="Calibri"/>
                <a:cs typeface="Calibri"/>
                <a:sym typeface="Calibri"/>
              </a:defRPr>
            </a:lvl4pPr>
            <a:lvl5pPr marL="2184400" indent="-355600" algn="l">
              <a:spcBef>
                <a:spcPts val="600"/>
              </a:spcBef>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48"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lgn="l">
              <a:spcBef>
                <a:spcPts val="500"/>
              </a:spcBef>
              <a:defRPr sz="2400" b="1">
                <a:solidFill>
                  <a:srgbClr val="000000"/>
                </a:solidFill>
                <a:latin typeface="Calibri"/>
                <a:ea typeface="Calibri"/>
                <a:cs typeface="Calibri"/>
                <a:sym typeface="Calibri"/>
              </a:defRPr>
            </a:lvl1pPr>
            <a:lvl2pPr marL="0" indent="457200" algn="l">
              <a:spcBef>
                <a:spcPts val="500"/>
              </a:spcBef>
              <a:defRPr sz="2400" b="1">
                <a:solidFill>
                  <a:srgbClr val="000000"/>
                </a:solidFill>
                <a:latin typeface="Calibri"/>
                <a:ea typeface="Calibri"/>
                <a:cs typeface="Calibri"/>
                <a:sym typeface="Calibri"/>
              </a:defRPr>
            </a:lvl2pPr>
            <a:lvl3pPr marL="0" indent="914400" algn="l">
              <a:spcBef>
                <a:spcPts val="500"/>
              </a:spcBef>
              <a:defRPr sz="2400" b="1">
                <a:solidFill>
                  <a:srgbClr val="000000"/>
                </a:solidFill>
                <a:latin typeface="Calibri"/>
                <a:ea typeface="Calibri"/>
                <a:cs typeface="Calibri"/>
                <a:sym typeface="Calibri"/>
              </a:defRPr>
            </a:lvl3pPr>
            <a:lvl4pPr marL="0" indent="1371600" algn="l">
              <a:spcBef>
                <a:spcPts val="500"/>
              </a:spcBef>
              <a:defRPr sz="2400" b="1">
                <a:solidFill>
                  <a:srgbClr val="000000"/>
                </a:solidFill>
                <a:latin typeface="Calibri"/>
                <a:ea typeface="Calibri"/>
                <a:cs typeface="Calibri"/>
                <a:sym typeface="Calibri"/>
              </a:defRPr>
            </a:lvl4pPr>
            <a:lvl5pPr marL="0" indent="1828800" algn="l">
              <a:spcBef>
                <a:spcPts val="500"/>
              </a:spcBef>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 name="Text Placeholder 4"/>
          <p:cNvSpPr>
            <a:spLocks noGrp="1"/>
          </p:cNvSpPr>
          <p:nvPr>
            <p:ph type="body" sz="quarter" idx="13"/>
          </p:nvPr>
        </p:nvSpPr>
        <p:spPr>
          <a:xfrm>
            <a:off x="4645025" y="1535112"/>
            <a:ext cx="4041775" cy="639763"/>
          </a:xfrm>
          <a:prstGeom prst="rect">
            <a:avLst/>
          </a:prstGeom>
        </p:spPr>
        <p:txBody>
          <a:bodyPr lIns="45719" tIns="45719" rIns="45719" bIns="45719" anchor="b">
            <a:normAutofit/>
          </a:bodyPr>
          <a:lstStyle/>
          <a:p>
            <a:pPr marL="0" indent="0" algn="l">
              <a:spcBef>
                <a:spcPts val="500"/>
              </a:spcBef>
              <a:defRPr sz="2400" b="1">
                <a:solidFill>
                  <a:srgbClr val="000000"/>
                </a:solidFill>
                <a:latin typeface="Calibri"/>
                <a:ea typeface="Calibri"/>
                <a:cs typeface="Calibri"/>
                <a:sym typeface="Calibri"/>
              </a:defRPr>
            </a:pPr>
            <a:endParaRPr/>
          </a:p>
        </p:txBody>
      </p:sp>
      <p:sp>
        <p:nvSpPr>
          <p:cNvPr id="150"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58"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a:latin typeface="Calibri"/>
                <a:ea typeface="Calibri"/>
                <a:cs typeface="Calibri"/>
                <a:sym typeface="Calibri"/>
              </a:defRPr>
            </a:lvl1pPr>
          </a:lstStyle>
          <a:p>
            <a:r>
              <a:t>Title Text</a:t>
            </a:r>
          </a:p>
        </p:txBody>
      </p:sp>
      <p:sp>
        <p:nvSpPr>
          <p:cNvPr id="173"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algn="l">
              <a:spcBef>
                <a:spcPts val="700"/>
              </a:spcBef>
              <a:buSzPct val="100000"/>
              <a:buFont typeface="Arial"/>
              <a:buChar char="•"/>
              <a:defRPr>
                <a:solidFill>
                  <a:srgbClr val="000000"/>
                </a:solidFill>
                <a:latin typeface="Calibri"/>
                <a:ea typeface="Calibri"/>
                <a:cs typeface="Calibri"/>
                <a:sym typeface="Calibri"/>
              </a:defRPr>
            </a:lvl1pPr>
            <a:lvl2pPr marL="783771" indent="-326571" algn="l">
              <a:spcBef>
                <a:spcPts val="700"/>
              </a:spcBef>
              <a:buSzPct val="100000"/>
              <a:buFont typeface="Arial"/>
              <a:buChar char="–"/>
              <a:defRPr>
                <a:solidFill>
                  <a:srgbClr val="000000"/>
                </a:solidFill>
                <a:latin typeface="Calibri"/>
                <a:ea typeface="Calibri"/>
                <a:cs typeface="Calibri"/>
                <a:sym typeface="Calibri"/>
              </a:defRPr>
            </a:lvl2pPr>
            <a:lvl3pPr marL="1219200" indent="-304800" algn="l">
              <a:spcBef>
                <a:spcPts val="700"/>
              </a:spcBef>
              <a:buSzPct val="100000"/>
              <a:buFont typeface="Arial"/>
              <a:buChar char="•"/>
              <a:defRPr>
                <a:solidFill>
                  <a:srgbClr val="000000"/>
                </a:solidFill>
                <a:latin typeface="Calibri"/>
                <a:ea typeface="Calibri"/>
                <a:cs typeface="Calibri"/>
                <a:sym typeface="Calibri"/>
              </a:defRPr>
            </a:lvl3pPr>
            <a:lvl4pPr marL="1737360" indent="-365760" algn="l">
              <a:spcBef>
                <a:spcPts val="700"/>
              </a:spcBef>
              <a:buSzPct val="100000"/>
              <a:buFont typeface="Arial"/>
              <a:buChar char="–"/>
              <a:defRPr>
                <a:solidFill>
                  <a:srgbClr val="000000"/>
                </a:solidFill>
                <a:latin typeface="Calibri"/>
                <a:ea typeface="Calibri"/>
                <a:cs typeface="Calibri"/>
                <a:sym typeface="Calibri"/>
              </a:defRPr>
            </a:lvl4pPr>
            <a:lvl5pPr marL="2194560" indent="-365760" algn="l">
              <a:spcBef>
                <a:spcPts val="7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4" name="Text Placeholder 3"/>
          <p:cNvSpPr>
            <a:spLocks noGrp="1"/>
          </p:cNvSpPr>
          <p:nvPr>
            <p:ph type="body" sz="half" idx="13"/>
          </p:nvPr>
        </p:nvSpPr>
        <p:spPr>
          <a:xfrm>
            <a:off x="457199" y="1435100"/>
            <a:ext cx="3008315" cy="4691063"/>
          </a:xfrm>
          <a:prstGeom prst="rect">
            <a:avLst/>
          </a:prstGeom>
        </p:spPr>
        <p:txBody>
          <a:bodyPr lIns="45719" tIns="45719" rIns="45719" bIns="45719">
            <a:normAutofit/>
          </a:bodyPr>
          <a:lstStyle/>
          <a:p>
            <a:pPr marL="0" indent="0" algn="l">
              <a:spcBef>
                <a:spcPts val="300"/>
              </a:spcBef>
              <a:defRPr sz="1400">
                <a:solidFill>
                  <a:srgbClr val="000000"/>
                </a:solidFill>
                <a:latin typeface="Calibri"/>
                <a:ea typeface="Calibri"/>
                <a:cs typeface="Calibri"/>
                <a:sym typeface="Calibri"/>
              </a:defRPr>
            </a:pPr>
            <a:endParaRPr/>
          </a:p>
        </p:txBody>
      </p:sp>
      <p:sp>
        <p:nvSpPr>
          <p:cNvPr id="175"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52400" y="625475"/>
            <a:ext cx="3457824" cy="1004144"/>
          </a:xfrm>
          <a:prstGeom prst="rect">
            <a:avLst/>
          </a:prstGeom>
        </p:spPr>
        <p:txBody>
          <a:bodyPr/>
          <a:lstStyle>
            <a:lvl1pPr algn="l">
              <a:defRPr sz="3600">
                <a:solidFill>
                  <a:schemeClr val="accent1"/>
                </a:solidFill>
                <a:latin typeface="Arial"/>
                <a:ea typeface="Arial"/>
                <a:cs typeface="Arial"/>
                <a:sym typeface="Arial"/>
              </a:defRPr>
            </a:lvl1pPr>
          </a:lstStyle>
          <a:p>
            <a:r>
              <a:t>Title Text</a:t>
            </a:r>
          </a:p>
        </p:txBody>
      </p:sp>
      <p:sp>
        <p:nvSpPr>
          <p:cNvPr id="21" name="Body Level One…"/>
          <p:cNvSpPr txBox="1">
            <a:spLocks noGrp="1"/>
          </p:cNvSpPr>
          <p:nvPr>
            <p:ph type="body" sz="half" idx="1"/>
          </p:nvPr>
        </p:nvSpPr>
        <p:spPr>
          <a:xfrm>
            <a:off x="495300" y="2552700"/>
            <a:ext cx="6400800" cy="2971800"/>
          </a:xfrm>
          <a:prstGeom prst="rect">
            <a:avLst/>
          </a:prstGeom>
        </p:spPr>
        <p:txBody>
          <a:bodyPr>
            <a:normAutofit/>
          </a:bodyPr>
          <a:lstStyle>
            <a:lvl1pPr marL="0" indent="0" algn="l">
              <a:spcBef>
                <a:spcPts val="700"/>
              </a:spcBef>
              <a:defRPr>
                <a:solidFill>
                  <a:srgbClr val="888888"/>
                </a:solidFill>
                <a:latin typeface="Arial"/>
                <a:ea typeface="Arial"/>
                <a:cs typeface="Arial"/>
                <a:sym typeface="Arial"/>
              </a:defRPr>
            </a:lvl1pPr>
            <a:lvl2pPr marL="0" indent="457200" algn="l">
              <a:spcBef>
                <a:spcPts val="700"/>
              </a:spcBef>
              <a:defRPr>
                <a:solidFill>
                  <a:srgbClr val="888888"/>
                </a:solidFill>
                <a:latin typeface="Arial"/>
                <a:ea typeface="Arial"/>
                <a:cs typeface="Arial"/>
                <a:sym typeface="Arial"/>
              </a:defRPr>
            </a:lvl2pPr>
            <a:lvl3pPr marL="0" indent="914400" algn="l">
              <a:spcBef>
                <a:spcPts val="700"/>
              </a:spcBef>
              <a:defRPr>
                <a:solidFill>
                  <a:srgbClr val="888888"/>
                </a:solidFill>
                <a:latin typeface="Arial"/>
                <a:ea typeface="Arial"/>
                <a:cs typeface="Arial"/>
                <a:sym typeface="Arial"/>
              </a:defRPr>
            </a:lvl3pPr>
            <a:lvl4pPr marL="0" indent="1371600" algn="l">
              <a:spcBef>
                <a:spcPts val="700"/>
              </a:spcBef>
              <a:defRPr>
                <a:solidFill>
                  <a:srgbClr val="888888"/>
                </a:solidFill>
                <a:latin typeface="Arial"/>
                <a:ea typeface="Arial"/>
                <a:cs typeface="Arial"/>
                <a:sym typeface="Arial"/>
              </a:defRPr>
            </a:lvl4pPr>
            <a:lvl5pPr marL="0" indent="1828800" algn="l">
              <a:spcBef>
                <a:spcPts val="700"/>
              </a:spcBef>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23" name="Picture 4" descr="Picture 4"/>
          <p:cNvPicPr>
            <a:picLocks noChangeAspect="1"/>
          </p:cNvPicPr>
          <p:nvPr/>
        </p:nvPicPr>
        <p:blipFill>
          <a:blip r:embed="rId2">
            <a:extLst/>
          </a:blip>
          <a:stretch>
            <a:fillRect/>
          </a:stretch>
        </p:blipFill>
        <p:spPr>
          <a:xfrm>
            <a:off x="6372199" y="116632"/>
            <a:ext cx="2297833" cy="689350"/>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a:latin typeface="Calibri"/>
                <a:ea typeface="Calibri"/>
                <a:cs typeface="Calibri"/>
                <a:sym typeface="Calibri"/>
              </a:defRPr>
            </a:lvl1pPr>
          </a:lstStyle>
          <a:p>
            <a:r>
              <a:t>Title Text</a:t>
            </a:r>
          </a:p>
        </p:txBody>
      </p:sp>
      <p:sp>
        <p:nvSpPr>
          <p:cNvPr id="183"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dirty="0"/>
          </a:p>
        </p:txBody>
      </p:sp>
      <p:sp>
        <p:nvSpPr>
          <p:cNvPr id="184"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lgn="l">
              <a:spcBef>
                <a:spcPts val="300"/>
              </a:spcBef>
              <a:defRPr sz="1400">
                <a:solidFill>
                  <a:srgbClr val="000000"/>
                </a:solidFill>
                <a:latin typeface="Calibri"/>
                <a:ea typeface="Calibri"/>
                <a:cs typeface="Calibri"/>
                <a:sym typeface="Calibri"/>
              </a:defRPr>
            </a:lvl1pPr>
            <a:lvl2pPr marL="0" indent="457200" algn="l">
              <a:spcBef>
                <a:spcPts val="300"/>
              </a:spcBef>
              <a:defRPr sz="1400">
                <a:solidFill>
                  <a:srgbClr val="000000"/>
                </a:solidFill>
                <a:latin typeface="Calibri"/>
                <a:ea typeface="Calibri"/>
                <a:cs typeface="Calibri"/>
                <a:sym typeface="Calibri"/>
              </a:defRPr>
            </a:lvl2pPr>
            <a:lvl3pPr marL="0" indent="914400" algn="l">
              <a:spcBef>
                <a:spcPts val="300"/>
              </a:spcBef>
              <a:defRPr sz="1400">
                <a:solidFill>
                  <a:srgbClr val="000000"/>
                </a:solidFill>
                <a:latin typeface="Calibri"/>
                <a:ea typeface="Calibri"/>
                <a:cs typeface="Calibri"/>
                <a:sym typeface="Calibri"/>
              </a:defRPr>
            </a:lvl3pPr>
            <a:lvl4pPr marL="0" indent="1371600" algn="l">
              <a:spcBef>
                <a:spcPts val="300"/>
              </a:spcBef>
              <a:defRPr sz="1400">
                <a:solidFill>
                  <a:srgbClr val="000000"/>
                </a:solidFill>
                <a:latin typeface="Calibri"/>
                <a:ea typeface="Calibri"/>
                <a:cs typeface="Calibri"/>
                <a:sym typeface="Calibri"/>
              </a:defRPr>
            </a:lvl4pPr>
            <a:lvl5pPr marL="0" indent="1828800" algn="l">
              <a:spcBef>
                <a:spcPts val="300"/>
              </a:spcBef>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19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algn="l">
              <a:spcBef>
                <a:spcPts val="700"/>
              </a:spcBef>
              <a:buSzPct val="100000"/>
              <a:buFont typeface="Arial"/>
              <a:buChar char="•"/>
              <a:defRPr>
                <a:solidFill>
                  <a:srgbClr val="000000"/>
                </a:solidFill>
                <a:latin typeface="Calibri"/>
                <a:ea typeface="Calibri"/>
                <a:cs typeface="Calibri"/>
                <a:sym typeface="Calibri"/>
              </a:defRPr>
            </a:lvl1pPr>
            <a:lvl2pPr marL="783771" indent="-326571" algn="l">
              <a:spcBef>
                <a:spcPts val="700"/>
              </a:spcBef>
              <a:buSzPct val="100000"/>
              <a:buFont typeface="Arial"/>
              <a:buChar char="–"/>
              <a:defRPr>
                <a:solidFill>
                  <a:srgbClr val="000000"/>
                </a:solidFill>
                <a:latin typeface="Calibri"/>
                <a:ea typeface="Calibri"/>
                <a:cs typeface="Calibri"/>
                <a:sym typeface="Calibri"/>
              </a:defRPr>
            </a:lvl2pPr>
            <a:lvl3pPr marL="1219200" indent="-304800" algn="l">
              <a:spcBef>
                <a:spcPts val="700"/>
              </a:spcBef>
              <a:buSzPct val="100000"/>
              <a:buFont typeface="Arial"/>
              <a:buChar char="•"/>
              <a:defRPr>
                <a:solidFill>
                  <a:srgbClr val="000000"/>
                </a:solidFill>
                <a:latin typeface="Calibri"/>
                <a:ea typeface="Calibri"/>
                <a:cs typeface="Calibri"/>
                <a:sym typeface="Calibri"/>
              </a:defRPr>
            </a:lvl3pPr>
            <a:lvl4pPr marL="1737360" indent="-365760" algn="l">
              <a:spcBef>
                <a:spcPts val="700"/>
              </a:spcBef>
              <a:buSzPct val="100000"/>
              <a:buFont typeface="Arial"/>
              <a:buChar char="–"/>
              <a:defRPr>
                <a:solidFill>
                  <a:srgbClr val="000000"/>
                </a:solidFill>
                <a:latin typeface="Calibri"/>
                <a:ea typeface="Calibri"/>
                <a:cs typeface="Calibri"/>
                <a:sym typeface="Calibri"/>
              </a:defRPr>
            </a:lvl4pPr>
            <a:lvl5pPr marL="2194560" indent="-365760" algn="l">
              <a:spcBef>
                <a:spcPts val="7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01" name="Title Text"/>
          <p:cNvSpPr txBox="1">
            <a:spLocks noGrp="1"/>
          </p:cNvSpPr>
          <p:nvPr>
            <p:ph type="title"/>
          </p:nvPr>
        </p:nvSpPr>
        <p:spPr>
          <a:xfrm>
            <a:off x="6629400" y="274638"/>
            <a:ext cx="2057400" cy="5851526"/>
          </a:xfrm>
          <a:prstGeom prst="rect">
            <a:avLst/>
          </a:prstGeom>
        </p:spPr>
        <p:txBody>
          <a:bodyPr lIns="45719" tIns="45719" rIns="45719" bIns="45719"/>
          <a:lstStyle>
            <a:lvl1pPr>
              <a:defRPr>
                <a:latin typeface="Calibri"/>
                <a:ea typeface="Calibri"/>
                <a:cs typeface="Calibri"/>
                <a:sym typeface="Calibri"/>
              </a:defRPr>
            </a:lvl1pPr>
          </a:lstStyle>
          <a:p>
            <a:r>
              <a:t>Title Text</a:t>
            </a:r>
          </a:p>
        </p:txBody>
      </p:sp>
      <p:sp>
        <p:nvSpPr>
          <p:cNvPr id="202" name="Body Level One…"/>
          <p:cNvSpPr txBox="1">
            <a:spLocks noGrp="1"/>
          </p:cNvSpPr>
          <p:nvPr>
            <p:ph type="body" idx="1"/>
          </p:nvPr>
        </p:nvSpPr>
        <p:spPr>
          <a:xfrm>
            <a:off x="457200" y="274638"/>
            <a:ext cx="6019800" cy="5851526"/>
          </a:xfrm>
          <a:prstGeom prst="rect">
            <a:avLst/>
          </a:prstGeom>
        </p:spPr>
        <p:txBody>
          <a:bodyPr lIns="45719" tIns="45719" rIns="45719" bIns="45719">
            <a:normAutofit/>
          </a:bodyPr>
          <a:lstStyle>
            <a:lvl1pPr algn="l">
              <a:spcBef>
                <a:spcPts val="700"/>
              </a:spcBef>
              <a:buSzPct val="100000"/>
              <a:buFont typeface="Arial"/>
              <a:buChar char="•"/>
              <a:defRPr>
                <a:solidFill>
                  <a:srgbClr val="000000"/>
                </a:solidFill>
                <a:latin typeface="Calibri"/>
                <a:ea typeface="Calibri"/>
                <a:cs typeface="Calibri"/>
                <a:sym typeface="Calibri"/>
              </a:defRPr>
            </a:lvl1pPr>
            <a:lvl2pPr marL="783771" indent="-326571" algn="l">
              <a:spcBef>
                <a:spcPts val="700"/>
              </a:spcBef>
              <a:buSzPct val="100000"/>
              <a:buFont typeface="Arial"/>
              <a:buChar char="–"/>
              <a:defRPr>
                <a:solidFill>
                  <a:srgbClr val="000000"/>
                </a:solidFill>
                <a:latin typeface="Calibri"/>
                <a:ea typeface="Calibri"/>
                <a:cs typeface="Calibri"/>
                <a:sym typeface="Calibri"/>
              </a:defRPr>
            </a:lvl2pPr>
            <a:lvl3pPr marL="1219200" indent="-304800" algn="l">
              <a:spcBef>
                <a:spcPts val="700"/>
              </a:spcBef>
              <a:buSzPct val="100000"/>
              <a:buFont typeface="Arial"/>
              <a:buChar char="•"/>
              <a:defRPr>
                <a:solidFill>
                  <a:srgbClr val="000000"/>
                </a:solidFill>
                <a:latin typeface="Calibri"/>
                <a:ea typeface="Calibri"/>
                <a:cs typeface="Calibri"/>
                <a:sym typeface="Calibri"/>
              </a:defRPr>
            </a:lvl3pPr>
            <a:lvl4pPr marL="1737360" indent="-365760" algn="l">
              <a:spcBef>
                <a:spcPts val="700"/>
              </a:spcBef>
              <a:buSzPct val="100000"/>
              <a:buFont typeface="Arial"/>
              <a:buChar char="–"/>
              <a:defRPr>
                <a:solidFill>
                  <a:srgbClr val="000000"/>
                </a:solidFill>
                <a:latin typeface="Calibri"/>
                <a:ea typeface="Calibri"/>
                <a:cs typeface="Calibri"/>
                <a:sym typeface="Calibri"/>
              </a:defRPr>
            </a:lvl4pPr>
            <a:lvl5pPr marL="2194560" indent="-365760" algn="l">
              <a:spcBef>
                <a:spcPts val="7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8430260" y="6404292"/>
            <a:ext cx="256541" cy="269241"/>
          </a:xfrm>
          <a:prstGeom prst="rect">
            <a:avLst/>
          </a:prstGeom>
        </p:spPr>
        <p:txBody>
          <a:bodyPr/>
          <a:lstStyle>
            <a:lvl1pPr algn="r">
              <a:defRPr>
                <a:solidFill>
                  <a:srgbClr val="888888"/>
                </a:solidFill>
                <a:latin typeface="+mj-lt"/>
                <a:ea typeface="+mj-ea"/>
                <a:cs typeface="+mj-cs"/>
                <a:sym typeface="Gill Sans"/>
              </a:defRPr>
            </a:lvl1pPr>
          </a:lstStyle>
          <a:p>
            <a:fld id="{86CB4B4D-7CA3-9044-876B-883B54F8677D}" type="slidenum">
              <a:t>‹#›</a:t>
            </a:fld>
            <a:endParaRPr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Rectangle"/>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algn="ctr" defTabSz="410765">
              <a:defRPr sz="2400">
                <a:solidFill>
                  <a:srgbClr val="558AAB"/>
                </a:solidFill>
                <a:latin typeface="Helvetica Neue Bold Condensed"/>
                <a:ea typeface="Helvetica Neue Bold Condensed"/>
                <a:cs typeface="Helvetica Neue Bold Condensed"/>
                <a:sym typeface="Helvetica Neue Bold Condensed"/>
              </a:defRPr>
            </a:pPr>
            <a:endParaRPr dirty="0"/>
          </a:p>
        </p:txBody>
      </p:sp>
      <p:sp>
        <p:nvSpPr>
          <p:cNvPr id="211" name="Title Text"/>
          <p:cNvSpPr txBox="1">
            <a:spLocks noGrp="1"/>
          </p:cNvSpPr>
          <p:nvPr>
            <p:ph type="title"/>
          </p:nvPr>
        </p:nvSpPr>
        <p:spPr>
          <a:xfrm>
            <a:off x="732234" y="187523"/>
            <a:ext cx="7679532" cy="1714501"/>
          </a:xfrm>
          <a:prstGeom prst="rect">
            <a:avLst/>
          </a:prstGeom>
        </p:spPr>
        <p:txBody>
          <a:bodyPr lIns="35718" tIns="35718" rIns="35718" bIns="35718"/>
          <a:lstStyle>
            <a:lvl1pPr algn="l" defTabSz="410765">
              <a:lnSpc>
                <a:spcPct val="90000"/>
              </a:lnSpc>
              <a:defRPr sz="5000">
                <a:solidFill>
                  <a:srgbClr val="558AAB"/>
                </a:solidFill>
                <a:latin typeface="Helvetica Neue Light"/>
                <a:ea typeface="Helvetica Neue Light"/>
                <a:cs typeface="Helvetica Neue Light"/>
                <a:sym typeface="Helvetica Neue Light"/>
              </a:defRPr>
            </a:lvl1pPr>
          </a:lstStyle>
          <a:p>
            <a:r>
              <a:t>Title Text</a:t>
            </a:r>
          </a:p>
        </p:txBody>
      </p:sp>
      <p:sp>
        <p:nvSpPr>
          <p:cNvPr id="212" name="Body Level One…"/>
          <p:cNvSpPr txBox="1">
            <a:spLocks noGrp="1"/>
          </p:cNvSpPr>
          <p:nvPr>
            <p:ph type="body" idx="1"/>
          </p:nvPr>
        </p:nvSpPr>
        <p:spPr>
          <a:xfrm>
            <a:off x="732234" y="1946671"/>
            <a:ext cx="7679532" cy="4018361"/>
          </a:xfrm>
          <a:prstGeom prst="rect">
            <a:avLst/>
          </a:prstGeom>
        </p:spPr>
        <p:txBody>
          <a:bodyPr lIns="35718" tIns="35718" rIns="35718" bIns="35718" anchor="ctr">
            <a:normAutofit/>
          </a:bodyPr>
          <a:lstStyle>
            <a:lvl1pPr marL="296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1pPr>
            <a:lvl2pPr marL="7408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2pPr>
            <a:lvl3pPr marL="1185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3pPr>
            <a:lvl4pPr marL="16298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4pPr>
            <a:lvl5pPr marL="2074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4470845" y="6661546"/>
            <a:ext cx="211240" cy="207938"/>
          </a:xfrm>
          <a:prstGeom prst="rect">
            <a:avLst/>
          </a:prstGeom>
        </p:spPr>
        <p:txBody>
          <a:bodyPr lIns="35718" tIns="35718" rIns="35718" bIns="35718" anchor="t"/>
          <a:lstStyle>
            <a:lvl1pPr defTabSz="410765">
              <a:defRPr sz="900">
                <a:solidFill>
                  <a:srgbClr val="5C88A5"/>
                </a:solidFill>
                <a:latin typeface="Helvetica Neue"/>
                <a:ea typeface="Helvetica Neue"/>
                <a:cs typeface="Helvetica Neue"/>
                <a:sym typeface="Helvetica Neue"/>
              </a:defRPr>
            </a:lvl1pPr>
          </a:lstStyle>
          <a:p>
            <a:fld id="{86CB4B4D-7CA3-9044-876B-883B54F8677D}" type="slidenum">
              <a:t>‹#›</a:t>
            </a:fld>
            <a:endParaRPr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0" name="Line"/>
          <p:cNvSpPr/>
          <p:nvPr/>
        </p:nvSpPr>
        <p:spPr>
          <a:xfrm>
            <a:off x="285750" y="1803796"/>
            <a:ext cx="8572501" cy="128"/>
          </a:xfrm>
          <a:prstGeom prst="line">
            <a:avLst/>
          </a:prstGeom>
          <a:ln w="3175">
            <a:solidFill>
              <a:srgbClr val="7996B9"/>
            </a:solidFill>
            <a:miter lim="400000"/>
          </a:ln>
        </p:spPr>
        <p:txBody>
          <a:bodyPr lIns="35718" tIns="35718" rIns="35718" bIns="35718" anchor="ctr"/>
          <a:lstStyle/>
          <a:p>
            <a:pPr defTabSz="321468">
              <a:defRPr sz="800">
                <a:latin typeface="+mn-lt"/>
                <a:ea typeface="+mn-ea"/>
                <a:cs typeface="+mn-cs"/>
                <a:sym typeface="Helvetica"/>
              </a:defRPr>
            </a:pPr>
            <a:endParaRPr dirty="0"/>
          </a:p>
        </p:txBody>
      </p:sp>
      <p:sp>
        <p:nvSpPr>
          <p:cNvPr id="221" name="Line"/>
          <p:cNvSpPr/>
          <p:nvPr/>
        </p:nvSpPr>
        <p:spPr>
          <a:xfrm>
            <a:off x="285750" y="1839515"/>
            <a:ext cx="8572501" cy="128"/>
          </a:xfrm>
          <a:prstGeom prst="line">
            <a:avLst/>
          </a:prstGeom>
          <a:ln w="3175">
            <a:solidFill>
              <a:srgbClr val="7996B9">
                <a:alpha val="30059"/>
              </a:srgbClr>
            </a:solidFill>
            <a:miter lim="400000"/>
          </a:ln>
        </p:spPr>
        <p:txBody>
          <a:bodyPr lIns="35718" tIns="35718" rIns="35718" bIns="35718" anchor="ctr"/>
          <a:lstStyle/>
          <a:p>
            <a:pPr defTabSz="321468">
              <a:defRPr sz="800">
                <a:latin typeface="+mn-lt"/>
                <a:ea typeface="+mn-ea"/>
                <a:cs typeface="+mn-cs"/>
                <a:sym typeface="Helvetica"/>
              </a:defRPr>
            </a:pPr>
            <a:endParaRPr dirty="0"/>
          </a:p>
        </p:txBody>
      </p:sp>
      <p:sp>
        <p:nvSpPr>
          <p:cNvPr id="222" name="Title Text"/>
          <p:cNvSpPr txBox="1">
            <a:spLocks noGrp="1"/>
          </p:cNvSpPr>
          <p:nvPr>
            <p:ph type="title"/>
          </p:nvPr>
        </p:nvSpPr>
        <p:spPr>
          <a:xfrm>
            <a:off x="250031" y="312539"/>
            <a:ext cx="8643938" cy="1437680"/>
          </a:xfrm>
          <a:prstGeom prst="rect">
            <a:avLst/>
          </a:prstGeom>
        </p:spPr>
        <p:txBody>
          <a:bodyPr lIns="35718" tIns="35718" rIns="35718" bIns="35718"/>
          <a:lstStyle>
            <a:lvl1pPr algn="l" defTabSz="410765">
              <a:defRPr spc="-88">
                <a:solidFill>
                  <a:srgbClr val="314864"/>
                </a:solidFill>
                <a:latin typeface="Didot"/>
                <a:ea typeface="Didot"/>
                <a:cs typeface="Didot"/>
                <a:sym typeface="Didot"/>
              </a:defRPr>
            </a:lvl1pPr>
          </a:lstStyle>
          <a:p>
            <a:r>
              <a:t>Title Text</a:t>
            </a:r>
          </a:p>
        </p:txBody>
      </p:sp>
      <p:sp>
        <p:nvSpPr>
          <p:cNvPr id="223" name="Body Level One…"/>
          <p:cNvSpPr txBox="1">
            <a:spLocks noGrp="1"/>
          </p:cNvSpPr>
          <p:nvPr>
            <p:ph type="body" idx="1"/>
          </p:nvPr>
        </p:nvSpPr>
        <p:spPr>
          <a:xfrm>
            <a:off x="250031" y="2098476"/>
            <a:ext cx="8643938" cy="4446985"/>
          </a:xfrm>
          <a:prstGeom prst="rect">
            <a:avLst/>
          </a:prstGeom>
        </p:spPr>
        <p:txBody>
          <a:bodyPr lIns="35718" tIns="35718" rIns="35718" bIns="35718" anchor="ctr">
            <a:normAutofit/>
          </a:bodyPr>
          <a:lstStyle>
            <a:lvl1pPr marL="347578" indent="-347578" algn="l" defTabSz="410765">
              <a:spcBef>
                <a:spcPts val="2900"/>
              </a:spcBef>
              <a:buClr>
                <a:srgbClr val="5C86B9"/>
              </a:buClr>
              <a:buSzPct val="70000"/>
              <a:buFont typeface="Zapf Dingbats"/>
              <a:buChar char="✤"/>
              <a:defRPr sz="2600">
                <a:solidFill>
                  <a:srgbClr val="000000"/>
                </a:solidFill>
                <a:latin typeface="Palatino"/>
                <a:ea typeface="Palatino"/>
                <a:cs typeface="Palatino"/>
                <a:sym typeface="Palatino"/>
              </a:defRPr>
            </a:lvl1pPr>
            <a:lvl2pPr marL="855578" indent="-347578" algn="l" defTabSz="410765">
              <a:spcBef>
                <a:spcPts val="2900"/>
              </a:spcBef>
              <a:buClr>
                <a:srgbClr val="5C86B9"/>
              </a:buClr>
              <a:buSzPct val="70000"/>
              <a:buFont typeface="Zapf Dingbats"/>
              <a:buChar char="✤"/>
              <a:defRPr sz="2600">
                <a:solidFill>
                  <a:srgbClr val="000000"/>
                </a:solidFill>
                <a:latin typeface="Palatino"/>
                <a:ea typeface="Palatino"/>
                <a:cs typeface="Palatino"/>
                <a:sym typeface="Palatino"/>
              </a:defRPr>
            </a:lvl2pPr>
            <a:lvl3pPr marL="1363578" indent="-347578" algn="l" defTabSz="410765">
              <a:spcBef>
                <a:spcPts val="2900"/>
              </a:spcBef>
              <a:buClr>
                <a:srgbClr val="5C86B9"/>
              </a:buClr>
              <a:buSzPct val="70000"/>
              <a:buFont typeface="Zapf Dingbats"/>
              <a:buChar char="✤"/>
              <a:defRPr sz="2600">
                <a:solidFill>
                  <a:srgbClr val="000000"/>
                </a:solidFill>
                <a:latin typeface="Palatino"/>
                <a:ea typeface="Palatino"/>
                <a:cs typeface="Palatino"/>
                <a:sym typeface="Palatino"/>
              </a:defRPr>
            </a:lvl3pPr>
            <a:lvl4pPr marL="1871578" indent="-347578" algn="l" defTabSz="410765">
              <a:spcBef>
                <a:spcPts val="2900"/>
              </a:spcBef>
              <a:buClr>
                <a:srgbClr val="5C86B9"/>
              </a:buClr>
              <a:buSzPct val="70000"/>
              <a:buFont typeface="Zapf Dingbats"/>
              <a:buChar char="✤"/>
              <a:defRPr sz="2600">
                <a:solidFill>
                  <a:srgbClr val="000000"/>
                </a:solidFill>
                <a:latin typeface="Palatino"/>
                <a:ea typeface="Palatino"/>
                <a:cs typeface="Palatino"/>
                <a:sym typeface="Palatino"/>
              </a:defRPr>
            </a:lvl4pPr>
            <a:lvl5pPr marL="2379578" indent="-347578" algn="l" defTabSz="410765">
              <a:spcBef>
                <a:spcPts val="2900"/>
              </a:spcBef>
              <a:buClr>
                <a:srgbClr val="5C86B9"/>
              </a:buClr>
              <a:buSzPct val="70000"/>
              <a:buFont typeface="Zapf Dingbats"/>
              <a:buChar char="✤"/>
              <a:defRPr sz="2600">
                <a:solidFill>
                  <a:srgbClr val="000000"/>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8670428" y="6483349"/>
            <a:ext cx="223839" cy="249239"/>
          </a:xfrm>
          <a:prstGeom prst="rect">
            <a:avLst/>
          </a:prstGeom>
        </p:spPr>
        <p:txBody>
          <a:bodyPr lIns="35718" tIns="35718" rIns="35718" bIns="35718"/>
          <a:lstStyle>
            <a:lvl1pPr defTabSz="410765">
              <a:defRPr sz="1100">
                <a:solidFill>
                  <a:srgbClr val="314864"/>
                </a:solidFill>
                <a:latin typeface="Palatino"/>
                <a:ea typeface="Palatino"/>
                <a:cs typeface="Palatino"/>
                <a:sym typeface="Palatino"/>
              </a:defRPr>
            </a:lvl1pPr>
          </a:lstStyle>
          <a:p>
            <a:fld id="{86CB4B4D-7CA3-9044-876B-883B54F8677D}" type="slidenum">
              <a:t>‹#›</a:t>
            </a:fld>
            <a:endParaRPr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250031" y="178593"/>
            <a:ext cx="8643938" cy="1714501"/>
          </a:xfrm>
          <a:prstGeom prst="rect">
            <a:avLst/>
          </a:prstGeom>
        </p:spPr>
        <p:txBody>
          <a:bodyPr lIns="35718" tIns="35718" rIns="35718" bIns="35718"/>
          <a:lstStyle>
            <a:lvl1pPr defTabSz="410765">
              <a:defRPr sz="5000" cap="all">
                <a:solidFill>
                  <a:srgbClr val="535353"/>
                </a:solidFill>
                <a:latin typeface="Gill Sans Light"/>
                <a:ea typeface="Gill Sans Light"/>
                <a:cs typeface="Gill Sans Light"/>
                <a:sym typeface="Gill Sans Light"/>
              </a:defRPr>
            </a:lvl1pPr>
          </a:lstStyle>
          <a:p>
            <a:r>
              <a:t>Title Text</a:t>
            </a:r>
          </a:p>
        </p:txBody>
      </p:sp>
      <p:sp>
        <p:nvSpPr>
          <p:cNvPr id="232" name="Body Level One…"/>
          <p:cNvSpPr txBox="1">
            <a:spLocks noGrp="1"/>
          </p:cNvSpPr>
          <p:nvPr>
            <p:ph type="body" idx="1"/>
          </p:nvPr>
        </p:nvSpPr>
        <p:spPr>
          <a:xfrm>
            <a:off x="250031" y="1919882"/>
            <a:ext cx="8643938" cy="4429126"/>
          </a:xfrm>
          <a:prstGeom prst="rect">
            <a:avLst/>
          </a:prstGeom>
        </p:spPr>
        <p:txBody>
          <a:bodyPr lIns="35718" tIns="35718" rIns="35718" bIns="35718" anchor="ctr">
            <a:normAutofit/>
          </a:bodyPr>
          <a:lstStyle>
            <a:lvl1pPr marL="362226" indent="-362226" algn="l" defTabSz="410765">
              <a:lnSpc>
                <a:spcPct val="120000"/>
              </a:lnSpc>
              <a:spcBef>
                <a:spcPts val="3200"/>
              </a:spcBef>
              <a:buSzPct val="82000"/>
              <a:buChar char="•"/>
              <a:defRPr>
                <a:solidFill>
                  <a:srgbClr val="535353"/>
                </a:solidFill>
                <a:latin typeface="Gill Sans Light"/>
                <a:ea typeface="Gill Sans Light"/>
                <a:cs typeface="Gill Sans Light"/>
                <a:sym typeface="Gill Sans Light"/>
              </a:defRPr>
            </a:lvl1pPr>
            <a:lvl2pPr marL="882926" indent="-362226" algn="l" defTabSz="410765">
              <a:lnSpc>
                <a:spcPct val="120000"/>
              </a:lnSpc>
              <a:spcBef>
                <a:spcPts val="3200"/>
              </a:spcBef>
              <a:buSzPct val="82000"/>
              <a:buChar char="•"/>
              <a:defRPr>
                <a:solidFill>
                  <a:srgbClr val="535353"/>
                </a:solidFill>
                <a:latin typeface="Gill Sans Light"/>
                <a:ea typeface="Gill Sans Light"/>
                <a:cs typeface="Gill Sans Light"/>
                <a:sym typeface="Gill Sans Light"/>
              </a:defRPr>
            </a:lvl2pPr>
            <a:lvl3pPr marL="1403626" indent="-362226" algn="l" defTabSz="410765">
              <a:lnSpc>
                <a:spcPct val="120000"/>
              </a:lnSpc>
              <a:spcBef>
                <a:spcPts val="3200"/>
              </a:spcBef>
              <a:buSzPct val="82000"/>
              <a:buChar char="•"/>
              <a:defRPr>
                <a:solidFill>
                  <a:srgbClr val="535353"/>
                </a:solidFill>
                <a:latin typeface="Gill Sans Light"/>
                <a:ea typeface="Gill Sans Light"/>
                <a:cs typeface="Gill Sans Light"/>
                <a:sym typeface="Gill Sans Light"/>
              </a:defRPr>
            </a:lvl3pPr>
            <a:lvl4pPr marL="1924326" indent="-362226" algn="l" defTabSz="410765">
              <a:lnSpc>
                <a:spcPct val="120000"/>
              </a:lnSpc>
              <a:spcBef>
                <a:spcPts val="3200"/>
              </a:spcBef>
              <a:buSzPct val="82000"/>
              <a:buChar char="•"/>
              <a:defRPr>
                <a:solidFill>
                  <a:srgbClr val="535353"/>
                </a:solidFill>
                <a:latin typeface="Gill Sans Light"/>
                <a:ea typeface="Gill Sans Light"/>
                <a:cs typeface="Gill Sans Light"/>
                <a:sym typeface="Gill Sans Light"/>
              </a:defRPr>
            </a:lvl4pPr>
            <a:lvl5pPr marL="2445026" indent="-362226" algn="l" defTabSz="410765">
              <a:lnSpc>
                <a:spcPct val="120000"/>
              </a:lnSpc>
              <a:spcBef>
                <a:spcPts val="3200"/>
              </a:spcBef>
              <a:buSzPct val="82000"/>
              <a:buChar char="•"/>
              <a:defRPr>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4449266" y="6519465"/>
            <a:ext cx="236538" cy="249239"/>
          </a:xfrm>
          <a:prstGeom prst="rect">
            <a:avLst/>
          </a:prstGeom>
        </p:spPr>
        <p:txBody>
          <a:bodyPr lIns="35718" tIns="35718" rIns="35718" bIns="35718" anchor="b"/>
          <a:lstStyle>
            <a:lvl1pPr defTabSz="410765">
              <a:defRPr>
                <a:solidFill>
                  <a:srgbClr val="535353"/>
                </a:solidFill>
                <a:latin typeface="Gill Sans Light"/>
                <a:ea typeface="Gill Sans Light"/>
                <a:cs typeface="Gill Sans Light"/>
                <a:sym typeface="Gill Sans Light"/>
              </a:defRPr>
            </a:lvl1pPr>
          </a:lstStyle>
          <a:p>
            <a:fld id="{86CB4B4D-7CA3-9044-876B-883B54F8677D}" type="slidenum">
              <a:t>‹#›</a:t>
            </a:fld>
            <a:endParaRPr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xfrm>
            <a:off x="8670428" y="6483349"/>
            <a:ext cx="223839" cy="249239"/>
          </a:xfrm>
          <a:prstGeom prst="rect">
            <a:avLst/>
          </a:prstGeom>
        </p:spPr>
        <p:txBody>
          <a:bodyPr lIns="35718" tIns="35718" rIns="35718" bIns="35718"/>
          <a:lstStyle>
            <a:lvl1pPr defTabSz="410765">
              <a:defRPr sz="1100">
                <a:solidFill>
                  <a:srgbClr val="324863"/>
                </a:solidFill>
                <a:latin typeface="Palatino"/>
                <a:ea typeface="Palatino"/>
                <a:cs typeface="Palatino"/>
                <a:sym typeface="Palatino"/>
              </a:defRPr>
            </a:lvl1pPr>
          </a:lstStyle>
          <a:p>
            <a:fld id="{86CB4B4D-7CA3-9044-876B-883B54F8677D}" type="slidenum">
              <a:t>‹#›</a:t>
            </a:fld>
            <a:endParaRPr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7" name="Shape 2"/>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algn="ctr" defTabSz="410765">
              <a:defRPr sz="2400">
                <a:solidFill>
                  <a:srgbClr val="558AAB"/>
                </a:solidFill>
                <a:latin typeface="Helvetica Neue Bold Condensed"/>
                <a:ea typeface="Helvetica Neue Bold Condensed"/>
                <a:cs typeface="Helvetica Neue Bold Condensed"/>
                <a:sym typeface="Helvetica Neue Bold Condensed"/>
              </a:defRPr>
            </a:pPr>
            <a:endParaRPr dirty="0"/>
          </a:p>
        </p:txBody>
      </p:sp>
      <p:sp>
        <p:nvSpPr>
          <p:cNvPr id="248" name="Title Text"/>
          <p:cNvSpPr txBox="1">
            <a:spLocks noGrp="1"/>
          </p:cNvSpPr>
          <p:nvPr>
            <p:ph type="title"/>
          </p:nvPr>
        </p:nvSpPr>
        <p:spPr>
          <a:xfrm>
            <a:off x="732234" y="187523"/>
            <a:ext cx="7679532" cy="1714501"/>
          </a:xfrm>
          <a:prstGeom prst="rect">
            <a:avLst/>
          </a:prstGeom>
        </p:spPr>
        <p:txBody>
          <a:bodyPr lIns="35718" tIns="35718" rIns="35718" bIns="35718"/>
          <a:lstStyle>
            <a:lvl1pPr algn="l" defTabSz="410765">
              <a:lnSpc>
                <a:spcPct val="90000"/>
              </a:lnSpc>
              <a:defRPr sz="5000">
                <a:solidFill>
                  <a:srgbClr val="558AAB"/>
                </a:solidFill>
                <a:latin typeface="Helvetica Neue Light"/>
                <a:ea typeface="Helvetica Neue Light"/>
                <a:cs typeface="Helvetica Neue Light"/>
                <a:sym typeface="Helvetica Neue Light"/>
              </a:defRPr>
            </a:lvl1pPr>
          </a:lstStyle>
          <a:p>
            <a:r>
              <a:t>Title Text</a:t>
            </a:r>
          </a:p>
        </p:txBody>
      </p:sp>
      <p:sp>
        <p:nvSpPr>
          <p:cNvPr id="249" name="Body Level One…"/>
          <p:cNvSpPr txBox="1">
            <a:spLocks noGrp="1"/>
          </p:cNvSpPr>
          <p:nvPr>
            <p:ph type="body" idx="1"/>
          </p:nvPr>
        </p:nvSpPr>
        <p:spPr>
          <a:xfrm>
            <a:off x="732234" y="1946671"/>
            <a:ext cx="7679532" cy="4018361"/>
          </a:xfrm>
          <a:prstGeom prst="rect">
            <a:avLst/>
          </a:prstGeom>
        </p:spPr>
        <p:txBody>
          <a:bodyPr lIns="35718" tIns="35718" rIns="35718" bIns="35718" anchor="ctr">
            <a:normAutofit/>
          </a:bodyPr>
          <a:lstStyle>
            <a:lvl1pPr marL="296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1pPr>
            <a:lvl2pPr marL="7408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2pPr>
            <a:lvl3pPr marL="1185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3pPr>
            <a:lvl4pPr marL="16298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4pPr>
            <a:lvl5pPr marL="2074333" indent="-296333" algn="l" defTabSz="410765">
              <a:spcBef>
                <a:spcPts val="2200"/>
              </a:spcBef>
              <a:buSzPct val="40000"/>
              <a:buBlip>
                <a:blip r:embed="rId3"/>
              </a:buBlip>
              <a:defRPr sz="2400">
                <a:solidFill>
                  <a:srgbClr val="737373"/>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4470845" y="6661546"/>
            <a:ext cx="211240" cy="207938"/>
          </a:xfrm>
          <a:prstGeom prst="rect">
            <a:avLst/>
          </a:prstGeom>
        </p:spPr>
        <p:txBody>
          <a:bodyPr lIns="35718" tIns="35718" rIns="35718" bIns="35718" anchor="t"/>
          <a:lstStyle>
            <a:lvl1pPr defTabSz="410765">
              <a:defRPr sz="900">
                <a:solidFill>
                  <a:srgbClr val="5C88A5"/>
                </a:solidFill>
                <a:latin typeface="Helvetica Neue"/>
                <a:ea typeface="Helvetica Neue"/>
                <a:cs typeface="Helvetica Neue"/>
                <a:sym typeface="Helvetica Neue"/>
              </a:defRPr>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quarter" idx="1"/>
          </p:nvPr>
        </p:nvSpPr>
        <p:spPr>
          <a:xfrm>
            <a:off x="1371600" y="3886200"/>
            <a:ext cx="3124200" cy="2971800"/>
          </a:xfrm>
          <a:prstGeom prst="rect">
            <a:avLst/>
          </a:prstGeom>
        </p:spPr>
        <p:txBody>
          <a:bodyPr>
            <a:normAutofit/>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defRPr sz="2400" b="1"/>
            </a:lvl1pPr>
            <a:lvl2pPr marL="0" indent="457200">
              <a:defRPr sz="2400" b="1"/>
            </a:lvl2pPr>
            <a:lvl3pPr marL="0" indent="914400">
              <a:defRPr sz="2400" b="1"/>
            </a:lvl3pPr>
            <a:lvl4pPr marL="0" indent="1371600">
              <a:defRPr sz="2400" b="1"/>
            </a:lvl4pPr>
            <a:lvl5pPr marL="0" indent="1828800">
              <a:defRPr sz="24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defRPr sz="2400" b="1"/>
            </a:pPr>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defRPr sz="14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4"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dirty="0"/>
          </a:p>
        </p:txBody>
      </p:sp>
      <p:sp>
        <p:nvSpPr>
          <p:cNvPr id="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1844675"/>
            <a:ext cx="7772400" cy="2041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normAutofit/>
          </a:bodyPr>
          <a:lstStyle/>
          <a:p>
            <a:r>
              <a:t>Title Text</a:t>
            </a:r>
          </a:p>
        </p:txBody>
      </p:sp>
      <p:sp>
        <p:nvSpPr>
          <p:cNvPr id="3" name="Slide Number"/>
          <p:cNvSpPr txBox="1">
            <a:spLocks noGrp="1"/>
          </p:cNvSpPr>
          <p:nvPr>
            <p:ph type="sldNum" sz="quarter" idx="2"/>
          </p:nvPr>
        </p:nvSpPr>
        <p:spPr>
          <a:xfrm>
            <a:off x="8396282" y="6447154"/>
            <a:ext cx="296873" cy="281941"/>
          </a:xfrm>
          <a:prstGeom prst="rect">
            <a:avLst/>
          </a:prstGeom>
          <a:ln w="12700">
            <a:miter lim="400000"/>
          </a:ln>
        </p:spPr>
        <p:txBody>
          <a:bodyPr wrap="none" lIns="45719" rIns="45719" anchor="ctr">
            <a:spAutoFit/>
          </a:bodyPr>
          <a:lstStyle>
            <a:lvl1pPr algn="ctr">
              <a:defRPr>
                <a:solidFill>
                  <a:srgbClr val="878787"/>
                </a:solidFill>
              </a:defRPr>
            </a:lvl1pPr>
          </a:lstStyle>
          <a:p>
            <a:fld id="{86CB4B4D-7CA3-9044-876B-883B54F8677D}" type="slidenum">
              <a:t>‹#›</a:t>
            </a:fld>
            <a:endParaRPr dirty="0"/>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Lucida Grande"/>
          <a:ea typeface="Lucida Grande"/>
          <a:cs typeface="Lucida Grande"/>
          <a:sym typeface="Lucida Grande"/>
        </a:defRPr>
      </a:lvl9pPr>
    </p:titleStyle>
    <p:body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2pPr>
      <a:lvl3pPr marL="342900" marR="0" indent="4953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3pPr>
      <a:lvl4pPr marL="342900" marR="0" indent="9525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4pPr>
      <a:lvl5pPr marL="342900" marR="0" indent="14097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5pPr>
      <a:lvl6pPr marL="342900" marR="0" indent="1866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6pPr>
      <a:lvl7pPr marL="342900" marR="0" indent="2324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7pPr>
      <a:lvl8pPr marL="342900" marR="0" indent="27813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8pPr>
      <a:lvl9pPr marL="342900" marR="0" indent="32385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Lucida Grande"/>
          <a:ea typeface="Lucida Grande"/>
          <a:cs typeface="Lucida Grande"/>
          <a:sym typeface="Lucida Grande"/>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1pPr>
      <a:lvl2pPr marL="0" marR="0" indent="4572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2pPr>
      <a:lvl3pPr marL="0" marR="0" indent="9144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3pPr>
      <a:lvl4pPr marL="0" marR="0" indent="13716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4pPr>
      <a:lvl5pPr marL="0" marR="0" indent="18288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5pPr>
      <a:lvl6pPr marL="0" marR="0" indent="22860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6pPr>
      <a:lvl7pPr marL="0" marR="0" indent="27432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7pPr>
      <a:lvl8pPr marL="0" marR="0" indent="32004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8pPr>
      <a:lvl9pPr marL="0" marR="0" indent="3657600" algn="ct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tif"/></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ti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25.xml"/><Relationship Id="rId5" Type="http://schemas.openxmlformats.org/officeDocument/2006/relationships/image" Target="../media/image6.jpeg"/><Relationship Id="rId4" Type="http://schemas.openxmlformats.org/officeDocument/2006/relationships/image" Target="../media/image23.ti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65.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29.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6.jpeg"/><Relationship Id="rId5" Type="http://schemas.openxmlformats.org/officeDocument/2006/relationships/image" Target="../media/image33.tif"/><Relationship Id="rId4" Type="http://schemas.openxmlformats.org/officeDocument/2006/relationships/image" Target="../media/image32.tif"/></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tif"/><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40.tif"/></Relationships>
</file>

<file path=ppt/slides/_rels/slide77.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3.ti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tif"/><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1"/>
          <p:cNvSpPr txBox="1">
            <a:spLocks noGrp="1"/>
          </p:cNvSpPr>
          <p:nvPr>
            <p:ph type="title"/>
          </p:nvPr>
        </p:nvSpPr>
        <p:spPr>
          <a:xfrm>
            <a:off x="53975" y="0"/>
            <a:ext cx="7772400" cy="1905000"/>
          </a:xfrm>
          <a:prstGeom prst="rect">
            <a:avLst/>
          </a:prstGeom>
        </p:spPr>
        <p:txBody>
          <a:bodyPr>
            <a:normAutofit fontScale="90000"/>
          </a:bodyPr>
          <a:lstStyle/>
          <a:p>
            <a:pPr defTabSz="905255">
              <a:defRPr sz="2475"/>
            </a:pPr>
            <a:r>
              <a:rPr dirty="0"/>
              <a:t/>
            </a:r>
            <a:br>
              <a:rPr dirty="0"/>
            </a:br>
            <a:r>
              <a:rPr dirty="0"/>
              <a:t/>
            </a:r>
            <a:br>
              <a:rPr dirty="0"/>
            </a:br>
            <a:r>
              <a:rPr dirty="0"/>
              <a:t/>
            </a:r>
            <a:br>
              <a:rPr dirty="0"/>
            </a:br>
            <a:r>
              <a:rPr dirty="0"/>
              <a:t/>
            </a:r>
            <a:br>
              <a:rPr dirty="0"/>
            </a:br>
            <a:endParaRPr dirty="0"/>
          </a:p>
        </p:txBody>
      </p:sp>
      <p:sp>
        <p:nvSpPr>
          <p:cNvPr id="260" name="Line 3"/>
          <p:cNvSpPr/>
          <p:nvPr/>
        </p:nvSpPr>
        <p:spPr>
          <a:xfrm>
            <a:off x="260350" y="907133"/>
            <a:ext cx="8607425" cy="1587"/>
          </a:xfrm>
          <a:prstGeom prst="line">
            <a:avLst/>
          </a:prstGeom>
          <a:ln w="12700">
            <a:solidFill>
              <a:srgbClr val="0068B9"/>
            </a:solidFill>
          </a:ln>
        </p:spPr>
        <p:txBody>
          <a:bodyPr lIns="45719" rIns="45719"/>
          <a:lstStyle/>
          <a:p>
            <a:endParaRPr dirty="0"/>
          </a:p>
        </p:txBody>
      </p:sp>
      <p:grpSp>
        <p:nvGrpSpPr>
          <p:cNvPr id="263" name="Group 6"/>
          <p:cNvGrpSpPr/>
          <p:nvPr/>
        </p:nvGrpSpPr>
        <p:grpSpPr>
          <a:xfrm>
            <a:off x="-14288" y="1545110"/>
            <a:ext cx="9156702" cy="2293465"/>
            <a:chOff x="0" y="0"/>
            <a:chExt cx="17406185" cy="2293464"/>
          </a:xfrm>
        </p:grpSpPr>
        <p:sp>
          <p:nvSpPr>
            <p:cNvPr id="261" name="Rectangle 4"/>
            <p:cNvSpPr/>
            <p:nvPr/>
          </p:nvSpPr>
          <p:spPr>
            <a:xfrm>
              <a:off x="0" y="0"/>
              <a:ext cx="17406186" cy="2293465"/>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latin typeface="+mj-lt"/>
                  <a:ea typeface="+mj-ea"/>
                  <a:cs typeface="+mj-cs"/>
                  <a:sym typeface="Gill Sans"/>
                </a:defRPr>
              </a:pPr>
              <a:endParaRPr dirty="0"/>
            </a:p>
          </p:txBody>
        </p:sp>
        <p:sp>
          <p:nvSpPr>
            <p:cNvPr id="262" name="Rectangle 5"/>
            <p:cNvSpPr txBox="1"/>
            <p:nvPr/>
          </p:nvSpPr>
          <p:spPr>
            <a:xfrm>
              <a:off x="0" y="74570"/>
              <a:ext cx="17406186" cy="2144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noAutofit/>
            </a:bodyPr>
            <a:lstStyle/>
            <a:p>
              <a:pPr algn="ctr">
                <a:defRPr sz="3600" b="1">
                  <a:solidFill>
                    <a:srgbClr val="F2F2F2"/>
                  </a:solidFill>
                  <a:latin typeface="Arial"/>
                  <a:ea typeface="Arial"/>
                  <a:cs typeface="Arial"/>
                  <a:sym typeface="Arial"/>
                </a:defRPr>
              </a:pPr>
              <a:r>
                <a:rPr dirty="0"/>
                <a:t>Male LUTS</a:t>
              </a:r>
            </a:p>
            <a:p>
              <a:pPr algn="ctr">
                <a:defRPr sz="3600" b="1">
                  <a:solidFill>
                    <a:srgbClr val="F2F2F2"/>
                  </a:solidFill>
                  <a:latin typeface="Arial"/>
                  <a:ea typeface="Arial"/>
                  <a:cs typeface="Arial"/>
                  <a:sym typeface="Arial"/>
                </a:defRPr>
              </a:pPr>
              <a:endParaRPr sz="4000" dirty="0"/>
            </a:p>
            <a:p>
              <a:pPr algn="ctr">
                <a:defRPr sz="3600">
                  <a:solidFill>
                    <a:srgbClr val="F2F2F2"/>
                  </a:solidFill>
                  <a:latin typeface="Arial"/>
                  <a:ea typeface="Arial"/>
                  <a:cs typeface="Arial"/>
                  <a:sym typeface="Arial"/>
                </a:defRPr>
              </a:pPr>
              <a:r>
                <a:rPr dirty="0"/>
                <a:t>GP training day </a:t>
              </a:r>
            </a:p>
          </p:txBody>
        </p:sp>
      </p:grpSp>
      <p:sp>
        <p:nvSpPr>
          <p:cNvPr id="264" name="Rectangle 1"/>
          <p:cNvSpPr txBox="1"/>
          <p:nvPr/>
        </p:nvSpPr>
        <p:spPr>
          <a:xfrm>
            <a:off x="-14288" y="4428513"/>
            <a:ext cx="9156701" cy="192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a:defRPr sz="3400" b="1">
                <a:latin typeface="Arial"/>
                <a:ea typeface="Arial"/>
                <a:cs typeface="Arial"/>
                <a:sym typeface="Arial"/>
              </a:defRPr>
            </a:pPr>
            <a:r>
              <a:rPr dirty="0"/>
              <a:t>Mr Tamer </a:t>
            </a:r>
            <a:r>
              <a:rPr dirty="0"/>
              <a:t>El-Husseiny</a:t>
            </a:r>
            <a:endParaRPr dirty="0"/>
          </a:p>
          <a:p>
            <a:pPr algn="ctr">
              <a:defRPr sz="3400" b="1">
                <a:latin typeface="Arial"/>
                <a:ea typeface="Arial"/>
                <a:cs typeface="Arial"/>
                <a:sym typeface="Arial"/>
              </a:defRPr>
            </a:pPr>
            <a:endParaRPr dirty="0"/>
          </a:p>
          <a:p>
            <a:pPr algn="ctr">
              <a:defRPr sz="2600">
                <a:latin typeface="Arial"/>
                <a:ea typeface="Arial"/>
                <a:cs typeface="Arial"/>
                <a:sym typeface="Arial"/>
              </a:defRPr>
            </a:pPr>
            <a:r>
              <a:rPr dirty="0"/>
              <a:t>Consultant Urological Surgeon</a:t>
            </a:r>
          </a:p>
          <a:p>
            <a:pPr algn="ctr">
              <a:defRPr sz="2600">
                <a:latin typeface="Arial"/>
                <a:ea typeface="Arial"/>
                <a:cs typeface="Arial"/>
                <a:sym typeface="Arial"/>
              </a:defRPr>
            </a:pPr>
            <a:r>
              <a:rPr dirty="0"/>
              <a:t>Imperial College Healthcare NHS Trust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dirty="0"/>
          </a:p>
        </p:txBody>
      </p:sp>
      <p:sp>
        <p:nvSpPr>
          <p:cNvPr id="320"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21"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322" name="Title 1"/>
          <p:cNvSpPr txBox="1">
            <a:spLocks noGrp="1"/>
          </p:cNvSpPr>
          <p:nvPr>
            <p:ph type="ctrTitle"/>
          </p:nvPr>
        </p:nvSpPr>
        <p:spPr>
          <a:xfrm>
            <a:off x="951485" y="1771664"/>
            <a:ext cx="7226516" cy="3598261"/>
          </a:xfrm>
          <a:prstGeom prst="rect">
            <a:avLst/>
          </a:prstGeom>
        </p:spPr>
        <p:txBody>
          <a:bodyPr/>
          <a:lstStyle>
            <a:lvl1pPr>
              <a:defRPr sz="5600">
                <a:solidFill>
                  <a:schemeClr val="accent1"/>
                </a:solidFill>
                <a:latin typeface="Arial"/>
                <a:ea typeface="Arial"/>
                <a:cs typeface="Arial"/>
                <a:sym typeface="Arial"/>
              </a:defRPr>
            </a:lvl1pPr>
          </a:lstStyle>
          <a:p>
            <a:r>
              <a:rPr dirty="0"/>
              <a:t>Examination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ubtitle 2"/>
          <p:cNvSpPr txBox="1">
            <a:spLocks noGrp="1"/>
          </p:cNvSpPr>
          <p:nvPr>
            <p:ph type="subTitle" idx="1"/>
          </p:nvPr>
        </p:nvSpPr>
        <p:spPr>
          <a:xfrm>
            <a:off x="659958" y="1685528"/>
            <a:ext cx="7289156" cy="4102498"/>
          </a:xfrm>
          <a:prstGeom prst="rect">
            <a:avLst/>
          </a:prstGeom>
        </p:spPr>
        <p:txBody>
          <a:bodyPr/>
          <a:lstStyle/>
          <a:p>
            <a:pPr algn="just">
              <a:spcBef>
                <a:spcPts val="0"/>
              </a:spcBef>
              <a:tabLst>
                <a:tab pos="2476500" algn="l"/>
              </a:tabLst>
              <a:defRPr sz="2700">
                <a:solidFill>
                  <a:srgbClr val="000000"/>
                </a:solidFill>
                <a:latin typeface="+mj-lt"/>
                <a:ea typeface="+mj-ea"/>
                <a:cs typeface="+mj-cs"/>
                <a:sym typeface="Gill Sans"/>
              </a:defRPr>
            </a:pPr>
            <a:r>
              <a:rPr dirty="0"/>
              <a:t>Abdomen - </a:t>
            </a:r>
            <a:r>
              <a:rPr lang="en-GB" dirty="0"/>
              <a:t>P</a:t>
            </a:r>
            <a:r>
              <a:rPr dirty="0" smtClean="0"/>
              <a:t>alpable</a:t>
            </a:r>
            <a:r>
              <a:rPr dirty="0" smtClean="0"/>
              <a:t> </a:t>
            </a:r>
            <a:r>
              <a:rPr dirty="0"/>
              <a:t>bladder</a:t>
            </a:r>
          </a:p>
          <a:p>
            <a:pPr algn="just">
              <a:spcBef>
                <a:spcPts val="700"/>
              </a:spcBef>
              <a:tabLst>
                <a:tab pos="2476500" algn="l"/>
              </a:tabLst>
              <a:defRPr sz="2700">
                <a:solidFill>
                  <a:srgbClr val="000000"/>
                </a:solidFill>
                <a:latin typeface="+mj-lt"/>
                <a:ea typeface="+mj-ea"/>
                <a:cs typeface="+mj-cs"/>
                <a:sym typeface="Gill Sans"/>
              </a:defRPr>
            </a:pPr>
            <a:endParaRPr dirty="0"/>
          </a:p>
          <a:p>
            <a:pPr algn="just">
              <a:spcBef>
                <a:spcPts val="700"/>
              </a:spcBef>
              <a:tabLst>
                <a:tab pos="2476500" algn="l"/>
              </a:tabLst>
              <a:defRPr sz="2700">
                <a:solidFill>
                  <a:srgbClr val="000000"/>
                </a:solidFill>
                <a:latin typeface="+mj-lt"/>
                <a:ea typeface="+mj-ea"/>
                <a:cs typeface="+mj-cs"/>
                <a:sym typeface="Gill Sans"/>
              </a:defRPr>
            </a:pPr>
            <a:r>
              <a:rPr dirty="0"/>
              <a:t>External genitalia - </a:t>
            </a:r>
            <a:r>
              <a:rPr dirty="0"/>
              <a:t>Meatal</a:t>
            </a:r>
            <a:r>
              <a:rPr dirty="0"/>
              <a:t> stenosis or palpable urethral mass</a:t>
            </a:r>
          </a:p>
          <a:p>
            <a:pPr algn="just">
              <a:spcBef>
                <a:spcPts val="700"/>
              </a:spcBef>
              <a:tabLst>
                <a:tab pos="2476500" algn="l"/>
              </a:tabLst>
              <a:defRPr sz="2700">
                <a:solidFill>
                  <a:srgbClr val="000000"/>
                </a:solidFill>
                <a:latin typeface="+mj-lt"/>
                <a:ea typeface="+mj-ea"/>
                <a:cs typeface="+mj-cs"/>
                <a:sym typeface="Gill Sans"/>
              </a:defRPr>
            </a:pPr>
            <a:endParaRPr dirty="0"/>
          </a:p>
          <a:p>
            <a:pPr algn="just">
              <a:spcBef>
                <a:spcPts val="700"/>
              </a:spcBef>
              <a:tabLst>
                <a:tab pos="2476500" algn="l"/>
              </a:tabLst>
              <a:defRPr sz="2700">
                <a:solidFill>
                  <a:srgbClr val="000000"/>
                </a:solidFill>
                <a:latin typeface="+mj-lt"/>
                <a:ea typeface="+mj-ea"/>
                <a:cs typeface="+mj-cs"/>
                <a:sym typeface="Gill Sans"/>
              </a:defRPr>
            </a:pPr>
            <a:r>
              <a:rPr dirty="0"/>
              <a:t>DRE - </a:t>
            </a:r>
            <a:r>
              <a:rPr lang="en-GB" dirty="0" smtClean="0"/>
              <a:t>P</a:t>
            </a:r>
            <a:r>
              <a:rPr dirty="0" smtClean="0"/>
              <a:t>rostate</a:t>
            </a:r>
            <a:r>
              <a:rPr dirty="0" smtClean="0"/>
              <a:t> </a:t>
            </a:r>
            <a:r>
              <a:rPr dirty="0"/>
              <a:t>or rectal malignancy</a:t>
            </a:r>
          </a:p>
          <a:p>
            <a:pPr algn="just">
              <a:spcBef>
                <a:spcPts val="700"/>
              </a:spcBef>
              <a:tabLst>
                <a:tab pos="2476500" algn="l"/>
              </a:tabLst>
              <a:defRPr sz="2700">
                <a:solidFill>
                  <a:srgbClr val="000000"/>
                </a:solidFill>
                <a:latin typeface="+mj-lt"/>
                <a:ea typeface="+mj-ea"/>
                <a:cs typeface="+mj-cs"/>
                <a:sym typeface="Gill Sans"/>
              </a:defRPr>
            </a:pPr>
            <a:endParaRPr dirty="0"/>
          </a:p>
          <a:p>
            <a:pPr algn="just">
              <a:spcBef>
                <a:spcPts val="700"/>
              </a:spcBef>
              <a:tabLst>
                <a:tab pos="2476500" algn="l"/>
              </a:tabLst>
              <a:defRPr sz="2700">
                <a:solidFill>
                  <a:srgbClr val="000000"/>
                </a:solidFill>
                <a:latin typeface="+mj-lt"/>
                <a:ea typeface="+mj-ea"/>
                <a:cs typeface="+mj-cs"/>
                <a:sym typeface="Gill Sans"/>
              </a:defRPr>
            </a:pPr>
            <a:r>
              <a:rPr dirty="0"/>
              <a:t>Anal tone - </a:t>
            </a:r>
            <a:r>
              <a:rPr lang="en-GB" dirty="0" smtClean="0"/>
              <a:t>N</a:t>
            </a:r>
            <a:r>
              <a:rPr dirty="0" smtClean="0"/>
              <a:t>eurogenic</a:t>
            </a:r>
            <a:r>
              <a:rPr dirty="0" smtClean="0"/>
              <a:t> </a:t>
            </a:r>
            <a:r>
              <a:rPr dirty="0"/>
              <a:t>causes</a:t>
            </a:r>
          </a:p>
        </p:txBody>
      </p:sp>
      <p:sp>
        <p:nvSpPr>
          <p:cNvPr id="32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326"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2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1"/>
          <p:cNvSpPr txBox="1">
            <a:spLocks noGrp="1"/>
          </p:cNvSpPr>
          <p:nvPr>
            <p:ph type="ctrTitle"/>
          </p:nvPr>
        </p:nvSpPr>
        <p:spPr>
          <a:xfrm>
            <a:off x="57651" y="731017"/>
            <a:ext cx="2118272" cy="1470026"/>
          </a:xfrm>
          <a:prstGeom prst="rect">
            <a:avLst/>
          </a:prstGeom>
        </p:spPr>
        <p:txBody>
          <a:bodyPr/>
          <a:lstStyle>
            <a:lvl1pPr>
              <a:defRPr sz="3600">
                <a:solidFill>
                  <a:schemeClr val="accent1"/>
                </a:solidFill>
                <a:latin typeface="Arial"/>
                <a:ea typeface="Arial"/>
                <a:cs typeface="Arial"/>
                <a:sym typeface="Arial"/>
              </a:defRPr>
            </a:lvl1pPr>
          </a:lstStyle>
          <a:p>
            <a:r>
              <a:rPr dirty="0"/>
              <a:t>DRE</a:t>
            </a:r>
          </a:p>
        </p:txBody>
      </p:sp>
      <p:sp>
        <p:nvSpPr>
          <p:cNvPr id="330" name="Subtitle 2"/>
          <p:cNvSpPr txBox="1">
            <a:spLocks noGrp="1"/>
          </p:cNvSpPr>
          <p:nvPr>
            <p:ph type="subTitle" idx="1"/>
          </p:nvPr>
        </p:nvSpPr>
        <p:spPr>
          <a:xfrm>
            <a:off x="483244" y="2431653"/>
            <a:ext cx="8177512" cy="4102497"/>
          </a:xfrm>
          <a:prstGeom prst="rect">
            <a:avLst/>
          </a:prstGeom>
        </p:spPr>
        <p:txBody>
          <a:bodyPr/>
          <a:lstStyle/>
          <a:p>
            <a:pPr marL="698500" indent="-444500" algn="just">
              <a:spcBef>
                <a:spcPts val="1600"/>
              </a:spcBef>
              <a:buSzPct val="171000"/>
              <a:buFont typeface="Gill Sans"/>
              <a:buChar char="•"/>
              <a:defRPr sz="2900">
                <a:solidFill>
                  <a:srgbClr val="000000"/>
                </a:solidFill>
                <a:latin typeface="Calibri"/>
                <a:ea typeface="Calibri"/>
                <a:cs typeface="Calibri"/>
                <a:sym typeface="Calibri"/>
              </a:defRPr>
            </a:pPr>
            <a:r>
              <a:rPr lang="en-GB" dirty="0" smtClean="0"/>
              <a:t>T</a:t>
            </a:r>
            <a:r>
              <a:rPr dirty="0" smtClean="0"/>
              <a:t>o </a:t>
            </a:r>
            <a:r>
              <a:rPr dirty="0"/>
              <a:t>establish </a:t>
            </a:r>
            <a:r>
              <a:rPr dirty="0" smtClean="0"/>
              <a:t>approx. </a:t>
            </a:r>
            <a:r>
              <a:rPr dirty="0"/>
              <a:t>size of the gland</a:t>
            </a:r>
          </a:p>
          <a:p>
            <a:pPr marL="698500" indent="-444500" algn="just">
              <a:spcBef>
                <a:spcPts val="1600"/>
              </a:spcBef>
              <a:buSzPct val="171000"/>
              <a:buFont typeface="Gill Sans"/>
              <a:buChar char="•"/>
              <a:defRPr sz="2900">
                <a:solidFill>
                  <a:srgbClr val="000000"/>
                </a:solidFill>
                <a:latin typeface="Calibri"/>
                <a:ea typeface="Calibri"/>
                <a:cs typeface="Calibri"/>
                <a:sym typeface="Calibri"/>
              </a:defRPr>
            </a:pPr>
            <a:r>
              <a:rPr lang="en-GB" dirty="0" smtClean="0"/>
              <a:t>S</a:t>
            </a:r>
            <a:r>
              <a:rPr dirty="0" smtClean="0"/>
              <a:t>ize</a:t>
            </a:r>
            <a:r>
              <a:rPr dirty="0" smtClean="0"/>
              <a:t> </a:t>
            </a:r>
            <a:r>
              <a:rPr dirty="0"/>
              <a:t>does not always correlate with symptom severity, degree of obstruction or treatment outcome. </a:t>
            </a:r>
          </a:p>
        </p:txBody>
      </p:sp>
      <p:sp>
        <p:nvSpPr>
          <p:cNvPr id="3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dirty="0"/>
          </a:p>
        </p:txBody>
      </p:sp>
      <p:sp>
        <p:nvSpPr>
          <p:cNvPr id="332"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33"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ubtitle 2"/>
          <p:cNvSpPr txBox="1">
            <a:spLocks noGrp="1"/>
          </p:cNvSpPr>
          <p:nvPr>
            <p:ph type="subTitle" idx="1"/>
          </p:nvPr>
        </p:nvSpPr>
        <p:spPr>
          <a:xfrm>
            <a:off x="149452" y="1399428"/>
            <a:ext cx="8484658" cy="4491361"/>
          </a:xfrm>
          <a:prstGeom prst="rect">
            <a:avLst/>
          </a:prstGeom>
        </p:spPr>
        <p:txBody>
          <a:bodyPr/>
          <a:lstStyle/>
          <a:p>
            <a:pPr marL="698500" indent="-444500" algn="just">
              <a:spcBef>
                <a:spcPts val="0"/>
              </a:spcBef>
              <a:buSzPct val="100000"/>
              <a:buFont typeface="Arial"/>
              <a:buChar char="•"/>
              <a:defRPr sz="3300">
                <a:solidFill>
                  <a:srgbClr val="000000"/>
                </a:solidFill>
                <a:latin typeface="Calibri"/>
                <a:ea typeface="Calibri"/>
                <a:cs typeface="Calibri"/>
                <a:sym typeface="Calibri"/>
              </a:defRPr>
            </a:pPr>
            <a:r>
              <a:rPr dirty="0"/>
              <a:t>Urine dip</a:t>
            </a:r>
          </a:p>
          <a:p>
            <a:pPr marL="1384300" lvl="2" indent="-444500" algn="just">
              <a:spcBef>
                <a:spcPts val="600"/>
              </a:spcBef>
              <a:buSzPct val="100000"/>
              <a:buFont typeface="Arial"/>
              <a:buChar char="•"/>
              <a:defRPr sz="3300">
                <a:solidFill>
                  <a:srgbClr val="000000"/>
                </a:solidFill>
                <a:latin typeface="Calibri"/>
                <a:ea typeface="Calibri"/>
                <a:cs typeface="Calibri"/>
                <a:sym typeface="Calibri"/>
              </a:defRPr>
            </a:pPr>
            <a:r>
              <a:rPr dirty="0"/>
              <a:t>Blood, glucose, protein, </a:t>
            </a:r>
            <a:r>
              <a:rPr dirty="0"/>
              <a:t>leuk</a:t>
            </a:r>
            <a:r>
              <a:rPr dirty="0"/>
              <a:t> and nitrites</a:t>
            </a:r>
          </a:p>
          <a:p>
            <a:pPr marL="698500" indent="-444500" algn="just">
              <a:buSzPct val="100000"/>
              <a:buFont typeface="Arial"/>
              <a:buChar char="•"/>
              <a:defRPr sz="3300">
                <a:solidFill>
                  <a:srgbClr val="000000"/>
                </a:solidFill>
                <a:latin typeface="Calibri"/>
                <a:ea typeface="Calibri"/>
                <a:cs typeface="Calibri"/>
                <a:sym typeface="Calibri"/>
              </a:defRPr>
            </a:pPr>
            <a:r>
              <a:rPr dirty="0"/>
              <a:t>Frequency volume chart</a:t>
            </a:r>
          </a:p>
          <a:p>
            <a:pPr marL="1384300" lvl="2" indent="-444500" algn="just">
              <a:spcBef>
                <a:spcPts val="600"/>
              </a:spcBef>
              <a:buSzPct val="100000"/>
              <a:buFont typeface="Arial"/>
              <a:buChar char="•"/>
              <a:defRPr sz="3300">
                <a:solidFill>
                  <a:srgbClr val="000000"/>
                </a:solidFill>
                <a:latin typeface="Calibri"/>
                <a:ea typeface="Calibri"/>
                <a:cs typeface="Calibri"/>
                <a:sym typeface="Calibri"/>
              </a:defRPr>
            </a:pPr>
            <a:r>
              <a:rPr dirty="0"/>
              <a:t>Patient with bothersome LUTS</a:t>
            </a:r>
          </a:p>
          <a:p>
            <a:pPr marL="1384300" lvl="2" indent="-444500" algn="just">
              <a:spcBef>
                <a:spcPts val="600"/>
              </a:spcBef>
              <a:buSzPct val="100000"/>
              <a:buFont typeface="Arial"/>
              <a:buChar char="•"/>
              <a:defRPr sz="3300">
                <a:solidFill>
                  <a:srgbClr val="000000"/>
                </a:solidFill>
                <a:latin typeface="Calibri"/>
                <a:ea typeface="Calibri"/>
                <a:cs typeface="Calibri"/>
                <a:sym typeface="Calibri"/>
              </a:defRPr>
            </a:pPr>
            <a:r>
              <a:rPr dirty="0"/>
              <a:t>Polyuria &gt; 3L/day </a:t>
            </a:r>
          </a:p>
          <a:p>
            <a:pPr marL="1384300" lvl="2" indent="-444500" algn="just">
              <a:spcBef>
                <a:spcPts val="600"/>
              </a:spcBef>
              <a:buSzPct val="100000"/>
              <a:buFont typeface="Arial"/>
              <a:buChar char="•"/>
              <a:defRPr sz="3300">
                <a:solidFill>
                  <a:srgbClr val="000000"/>
                </a:solidFill>
                <a:latin typeface="Calibri"/>
                <a:ea typeface="Calibri"/>
                <a:cs typeface="Calibri"/>
                <a:sym typeface="Calibri"/>
              </a:defRPr>
            </a:pPr>
            <a:r>
              <a:rPr dirty="0"/>
              <a:t>Nocturnal polyuria &gt; third of daily output during 8 hours of sleep </a:t>
            </a:r>
          </a:p>
        </p:txBody>
      </p:sp>
      <p:sp>
        <p:nvSpPr>
          <p:cNvPr id="3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dirty="0"/>
          </a:p>
        </p:txBody>
      </p:sp>
      <p:sp>
        <p:nvSpPr>
          <p:cNvPr id="33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3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34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4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pic>
        <p:nvPicPr>
          <p:cNvPr id="343" name="Image" descr="Image"/>
          <p:cNvPicPr>
            <a:picLocks noChangeAspect="1"/>
          </p:cNvPicPr>
          <p:nvPr/>
        </p:nvPicPr>
        <p:blipFill>
          <a:blip r:embed="rId3">
            <a:extLst/>
          </a:blip>
          <a:srcRect b="10861"/>
          <a:stretch>
            <a:fillRect/>
          </a:stretch>
        </p:blipFill>
        <p:spPr>
          <a:xfrm>
            <a:off x="4436738" y="953852"/>
            <a:ext cx="4568423" cy="5952563"/>
          </a:xfrm>
          <a:prstGeom prst="rect">
            <a:avLst/>
          </a:prstGeom>
          <a:ln w="12700">
            <a:miter lim="400000"/>
          </a:ln>
        </p:spPr>
      </p:pic>
      <p:pic>
        <p:nvPicPr>
          <p:cNvPr id="344" name="Image" descr="Image"/>
          <p:cNvPicPr>
            <a:picLocks noChangeAspect="1"/>
          </p:cNvPicPr>
          <p:nvPr/>
        </p:nvPicPr>
        <p:blipFill>
          <a:blip r:embed="rId4">
            <a:extLst/>
          </a:blip>
          <a:stretch>
            <a:fillRect/>
          </a:stretch>
        </p:blipFill>
        <p:spPr>
          <a:xfrm>
            <a:off x="-112950" y="-1"/>
            <a:ext cx="4788569" cy="68580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itle 1"/>
          <p:cNvSpPr txBox="1">
            <a:spLocks noGrp="1"/>
          </p:cNvSpPr>
          <p:nvPr>
            <p:ph type="ctrTitle"/>
          </p:nvPr>
        </p:nvSpPr>
        <p:spPr>
          <a:xfrm>
            <a:off x="254000" y="750652"/>
            <a:ext cx="2118271" cy="1470026"/>
          </a:xfrm>
          <a:prstGeom prst="rect">
            <a:avLst/>
          </a:prstGeom>
        </p:spPr>
        <p:txBody>
          <a:bodyPr/>
          <a:lstStyle/>
          <a:p>
            <a:pPr lvl="2">
              <a:defRPr sz="3600">
                <a:solidFill>
                  <a:schemeClr val="accent1"/>
                </a:solidFill>
                <a:latin typeface="Arial"/>
                <a:ea typeface="Arial"/>
                <a:cs typeface="Arial"/>
                <a:sym typeface="Arial"/>
              </a:defRPr>
            </a:pPr>
            <a:r>
              <a:rPr dirty="0"/>
              <a:t>PSA</a:t>
            </a:r>
          </a:p>
        </p:txBody>
      </p:sp>
      <p:sp>
        <p:nvSpPr>
          <p:cNvPr id="347" name="Subtitle 2"/>
          <p:cNvSpPr txBox="1">
            <a:spLocks noGrp="1"/>
          </p:cNvSpPr>
          <p:nvPr>
            <p:ph type="subTitle" idx="1"/>
          </p:nvPr>
        </p:nvSpPr>
        <p:spPr>
          <a:xfrm>
            <a:off x="483244" y="2030254"/>
            <a:ext cx="8162998" cy="4806794"/>
          </a:xfrm>
          <a:prstGeom prst="rect">
            <a:avLst/>
          </a:prstGeom>
        </p:spPr>
        <p:txBody>
          <a:bodyPr/>
          <a:lstStyle/>
          <a:p>
            <a:pPr marL="698500" indent="-444500" algn="just">
              <a:lnSpc>
                <a:spcPct val="90000"/>
              </a:lnSpc>
              <a:spcBef>
                <a:spcPts val="0"/>
              </a:spcBef>
              <a:buSzPct val="100000"/>
              <a:buFont typeface="Arial"/>
              <a:buChar char="•"/>
              <a:defRPr sz="2700">
                <a:solidFill>
                  <a:srgbClr val="000000"/>
                </a:solidFill>
              </a:defRPr>
            </a:pPr>
            <a:r>
              <a:rPr lang="en-GB" dirty="0">
                <a:latin typeface="Calibri" pitchFamily="34" charset="0"/>
                <a:cs typeface="Calibri" pitchFamily="34" charset="0"/>
              </a:rPr>
              <a:t>P</a:t>
            </a:r>
            <a:r>
              <a:rPr dirty="0" smtClean="0">
                <a:latin typeface="Calibri" pitchFamily="34" charset="0"/>
                <a:cs typeface="Calibri" pitchFamily="34" charset="0"/>
              </a:rPr>
              <a:t>rostate</a:t>
            </a:r>
            <a:r>
              <a:rPr dirty="0" smtClean="0">
                <a:latin typeface="Calibri" pitchFamily="34" charset="0"/>
                <a:cs typeface="Calibri" pitchFamily="34" charset="0"/>
              </a:rPr>
              <a:t> </a:t>
            </a:r>
            <a:r>
              <a:rPr dirty="0">
                <a:latin typeface="Calibri" pitchFamily="34" charset="0"/>
                <a:cs typeface="Calibri" pitchFamily="34" charset="0"/>
              </a:rPr>
              <a:t>Ca</a:t>
            </a:r>
            <a:r>
              <a:rPr dirty="0">
                <a:latin typeface="Calibri" pitchFamily="34" charset="0"/>
                <a:cs typeface="Calibri" pitchFamily="34" charset="0"/>
              </a:rPr>
              <a:t> can lead to LUTS</a:t>
            </a:r>
          </a:p>
          <a:p>
            <a:pPr marL="698500" indent="-444500" algn="just">
              <a:lnSpc>
                <a:spcPct val="90000"/>
              </a:lnSpc>
              <a:buSzPct val="100000"/>
              <a:buFont typeface="Arial"/>
              <a:buChar char="•"/>
              <a:defRPr sz="2700">
                <a:solidFill>
                  <a:srgbClr val="000000"/>
                </a:solidFill>
              </a:defRPr>
            </a:pPr>
            <a:r>
              <a:rPr lang="en-GB" dirty="0" smtClean="0">
                <a:latin typeface="Calibri" pitchFamily="34" charset="0"/>
                <a:cs typeface="Calibri" pitchFamily="34" charset="0"/>
              </a:rPr>
              <a:t>P</a:t>
            </a:r>
            <a:r>
              <a:rPr dirty="0" smtClean="0">
                <a:latin typeface="Calibri" pitchFamily="34" charset="0"/>
                <a:cs typeface="Calibri" pitchFamily="34" charset="0"/>
              </a:rPr>
              <a:t>rostate</a:t>
            </a:r>
            <a:r>
              <a:rPr dirty="0" smtClean="0">
                <a:latin typeface="Calibri" pitchFamily="34" charset="0"/>
                <a:cs typeface="Calibri" pitchFamily="34" charset="0"/>
              </a:rPr>
              <a:t> </a:t>
            </a:r>
            <a:r>
              <a:rPr dirty="0">
                <a:latin typeface="Calibri" pitchFamily="34" charset="0"/>
                <a:cs typeface="Calibri" pitchFamily="34" charset="0"/>
              </a:rPr>
              <a:t>Ca</a:t>
            </a:r>
            <a:r>
              <a:rPr dirty="0">
                <a:latin typeface="Calibri" pitchFamily="34" charset="0"/>
                <a:cs typeface="Calibri" pitchFamily="34" charset="0"/>
              </a:rPr>
              <a:t> commonly co-exists with BPH</a:t>
            </a:r>
          </a:p>
          <a:p>
            <a:pPr marL="1041400" lvl="1" indent="-444500" algn="just">
              <a:lnSpc>
                <a:spcPct val="90000"/>
              </a:lnSpc>
              <a:buSzPct val="100000"/>
              <a:buFont typeface="Arial"/>
              <a:buChar char="•"/>
              <a:defRPr sz="2700">
                <a:solidFill>
                  <a:srgbClr val="000000"/>
                </a:solidFill>
              </a:defRPr>
            </a:pPr>
            <a:r>
              <a:rPr lang="en-GB" dirty="0" smtClean="0">
                <a:latin typeface="Calibri" pitchFamily="34" charset="0"/>
                <a:cs typeface="Calibri" pitchFamily="34" charset="0"/>
              </a:rPr>
              <a:t>P</a:t>
            </a:r>
            <a:r>
              <a:rPr dirty="0" smtClean="0">
                <a:latin typeface="Calibri" pitchFamily="34" charset="0"/>
                <a:cs typeface="Calibri" pitchFamily="34" charset="0"/>
              </a:rPr>
              <a:t>atient</a:t>
            </a:r>
            <a:r>
              <a:rPr dirty="0" smtClean="0">
                <a:latin typeface="Calibri" pitchFamily="34" charset="0"/>
                <a:cs typeface="Calibri" pitchFamily="34" charset="0"/>
              </a:rPr>
              <a:t> </a:t>
            </a:r>
            <a:r>
              <a:rPr dirty="0">
                <a:latin typeface="Calibri" pitchFamily="34" charset="0"/>
                <a:cs typeface="Calibri" pitchFamily="34" charset="0"/>
              </a:rPr>
              <a:t>with a 10yr life expectancy the knowledge of prostate </a:t>
            </a:r>
            <a:r>
              <a:rPr dirty="0">
                <a:latin typeface="Calibri" pitchFamily="34" charset="0"/>
                <a:cs typeface="Calibri" pitchFamily="34" charset="0"/>
              </a:rPr>
              <a:t>Ca</a:t>
            </a:r>
            <a:r>
              <a:rPr dirty="0">
                <a:latin typeface="Calibri" pitchFamily="34" charset="0"/>
                <a:cs typeface="Calibri" pitchFamily="34" charset="0"/>
              </a:rPr>
              <a:t> may change the management of their BPH</a:t>
            </a:r>
          </a:p>
          <a:p>
            <a:pPr marL="698500" indent="-444500" algn="just">
              <a:lnSpc>
                <a:spcPct val="90000"/>
              </a:lnSpc>
              <a:buSzPct val="100000"/>
              <a:buFont typeface="Arial"/>
              <a:buChar char="•"/>
              <a:defRPr sz="2700">
                <a:solidFill>
                  <a:srgbClr val="000000"/>
                </a:solidFill>
              </a:defRPr>
            </a:pPr>
            <a:r>
              <a:rPr lang="en-GB" dirty="0" smtClean="0">
                <a:latin typeface="Calibri" pitchFamily="34" charset="0"/>
                <a:cs typeface="Calibri" pitchFamily="34" charset="0"/>
              </a:rPr>
              <a:t>T</a:t>
            </a:r>
            <a:r>
              <a:rPr dirty="0" smtClean="0">
                <a:latin typeface="Calibri" pitchFamily="34" charset="0"/>
                <a:cs typeface="Calibri" pitchFamily="34" charset="0"/>
              </a:rPr>
              <a:t>herefore</a:t>
            </a:r>
            <a:r>
              <a:rPr dirty="0" smtClean="0">
                <a:latin typeface="Calibri" pitchFamily="34" charset="0"/>
                <a:cs typeface="Calibri" pitchFamily="34" charset="0"/>
              </a:rPr>
              <a:t> </a:t>
            </a:r>
            <a:r>
              <a:rPr dirty="0">
                <a:latin typeface="Calibri" pitchFamily="34" charset="0"/>
                <a:cs typeface="Calibri" pitchFamily="34" charset="0"/>
              </a:rPr>
              <a:t>should be performed in patients whom diagnosis of prostate </a:t>
            </a:r>
            <a:r>
              <a:rPr dirty="0">
                <a:latin typeface="Calibri" pitchFamily="34" charset="0"/>
                <a:cs typeface="Calibri" pitchFamily="34" charset="0"/>
              </a:rPr>
              <a:t>Ca</a:t>
            </a:r>
            <a:r>
              <a:rPr dirty="0">
                <a:latin typeface="Calibri" pitchFamily="34" charset="0"/>
                <a:cs typeface="Calibri" pitchFamily="34" charset="0"/>
              </a:rPr>
              <a:t> will alter clinical management.</a:t>
            </a:r>
          </a:p>
          <a:p>
            <a:pPr marL="1041400" lvl="1" indent="-444500" algn="just">
              <a:lnSpc>
                <a:spcPct val="90000"/>
              </a:lnSpc>
              <a:spcBef>
                <a:spcPts val="0"/>
              </a:spcBef>
              <a:buSzPct val="100000"/>
              <a:buFont typeface="Arial"/>
              <a:buChar char="•"/>
              <a:defRPr sz="2700">
                <a:solidFill>
                  <a:srgbClr val="000000"/>
                </a:solidFill>
              </a:defRPr>
            </a:pPr>
            <a:r>
              <a:rPr dirty="0">
                <a:latin typeface="Calibri" pitchFamily="34" charset="0"/>
                <a:cs typeface="Calibri" pitchFamily="34" charset="0"/>
              </a:rPr>
              <a:t>Prostate feels abnormal</a:t>
            </a:r>
          </a:p>
          <a:p>
            <a:pPr marL="1041400" lvl="1" indent="-444500" algn="just">
              <a:lnSpc>
                <a:spcPct val="90000"/>
              </a:lnSpc>
              <a:spcBef>
                <a:spcPts val="600"/>
              </a:spcBef>
              <a:buSzPct val="100000"/>
              <a:buFont typeface="Arial"/>
              <a:buChar char="•"/>
              <a:defRPr sz="2700">
                <a:solidFill>
                  <a:srgbClr val="000000"/>
                </a:solidFill>
              </a:defRPr>
            </a:pPr>
            <a:r>
              <a:rPr dirty="0">
                <a:latin typeface="Calibri" pitchFamily="34" charset="0"/>
                <a:cs typeface="Calibri" pitchFamily="34" charset="0"/>
              </a:rPr>
              <a:t>Offer to patients concerned about prostate </a:t>
            </a:r>
            <a:r>
              <a:rPr dirty="0">
                <a:latin typeface="Calibri" pitchFamily="34" charset="0"/>
                <a:cs typeface="Calibri" pitchFamily="34" charset="0"/>
              </a:rPr>
              <a:t>Ca</a:t>
            </a:r>
            <a:endParaRPr dirty="0">
              <a:latin typeface="Calibri" pitchFamily="34" charset="0"/>
              <a:cs typeface="Calibri" pitchFamily="34" charset="0"/>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34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5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itle 1"/>
          <p:cNvSpPr txBox="1">
            <a:spLocks noGrp="1"/>
          </p:cNvSpPr>
          <p:nvPr>
            <p:ph type="ctrTitle"/>
          </p:nvPr>
        </p:nvSpPr>
        <p:spPr>
          <a:xfrm>
            <a:off x="254000" y="750652"/>
            <a:ext cx="3761729" cy="1470026"/>
          </a:xfrm>
          <a:prstGeom prst="rect">
            <a:avLst/>
          </a:prstGeom>
        </p:spPr>
        <p:txBody>
          <a:bodyPr/>
          <a:lstStyle>
            <a:lvl1pPr>
              <a:defRPr sz="3600">
                <a:solidFill>
                  <a:schemeClr val="accent1"/>
                </a:solidFill>
                <a:latin typeface="Arial"/>
                <a:ea typeface="Arial"/>
                <a:cs typeface="Arial"/>
                <a:sym typeface="Arial"/>
              </a:defRPr>
            </a:lvl1pPr>
          </a:lstStyle>
          <a:p>
            <a:r>
              <a:rPr dirty="0"/>
              <a:t>Renal functions</a:t>
            </a:r>
          </a:p>
        </p:txBody>
      </p:sp>
      <p:sp>
        <p:nvSpPr>
          <p:cNvPr id="353" name="Subtitle 2"/>
          <p:cNvSpPr txBox="1">
            <a:spLocks noGrp="1"/>
          </p:cNvSpPr>
          <p:nvPr>
            <p:ph type="subTitle" idx="1"/>
          </p:nvPr>
        </p:nvSpPr>
        <p:spPr>
          <a:xfrm>
            <a:off x="483244" y="2431653"/>
            <a:ext cx="7289156" cy="4102497"/>
          </a:xfrm>
          <a:prstGeom prst="rect">
            <a:avLst/>
          </a:prstGeom>
        </p:spPr>
        <p:txBody>
          <a:bodyPr/>
          <a:lstStyle/>
          <a:p>
            <a:pPr algn="l">
              <a:lnSpc>
                <a:spcPct val="90000"/>
              </a:lnSpc>
              <a:spcBef>
                <a:spcPts val="0"/>
              </a:spcBef>
              <a:defRPr sz="2800">
                <a:solidFill>
                  <a:srgbClr val="000000"/>
                </a:solidFill>
              </a:defRPr>
            </a:pPr>
            <a:r>
              <a:rPr dirty="0">
                <a:latin typeface="Calibri" pitchFamily="34" charset="0"/>
                <a:cs typeface="Calibri" pitchFamily="34" charset="0"/>
              </a:rPr>
              <a:t> Only if you suspect renal impairment</a:t>
            </a:r>
          </a:p>
          <a:p>
            <a:pPr marL="1384300" lvl="2" indent="-444500" algn="l">
              <a:lnSpc>
                <a:spcPct val="90000"/>
              </a:lnSpc>
              <a:spcBef>
                <a:spcPts val="600"/>
              </a:spcBef>
              <a:buSzPct val="100000"/>
              <a:buFont typeface="Arial"/>
              <a:buChar char="•"/>
              <a:defRPr sz="2800">
                <a:solidFill>
                  <a:srgbClr val="000000"/>
                </a:solidFill>
              </a:defRPr>
            </a:pPr>
            <a:r>
              <a:rPr dirty="0">
                <a:latin typeface="Calibri" pitchFamily="34" charset="0"/>
                <a:cs typeface="Calibri" pitchFamily="34" charset="0"/>
              </a:rPr>
              <a:t>Palpable bladder</a:t>
            </a:r>
          </a:p>
          <a:p>
            <a:pPr marL="1384300" lvl="2" indent="-444500" algn="l">
              <a:lnSpc>
                <a:spcPct val="90000"/>
              </a:lnSpc>
              <a:spcBef>
                <a:spcPts val="600"/>
              </a:spcBef>
              <a:buSzPct val="100000"/>
              <a:buFont typeface="Arial"/>
              <a:buChar char="•"/>
              <a:defRPr sz="2800">
                <a:solidFill>
                  <a:srgbClr val="000000"/>
                </a:solidFill>
              </a:defRPr>
            </a:pPr>
            <a:r>
              <a:rPr dirty="0">
                <a:latin typeface="Calibri" pitchFamily="34" charset="0"/>
                <a:cs typeface="Calibri" pitchFamily="34" charset="0"/>
              </a:rPr>
              <a:t>Enuresis </a:t>
            </a:r>
          </a:p>
          <a:p>
            <a:pPr marL="1384300" lvl="2" indent="-444500" algn="l">
              <a:lnSpc>
                <a:spcPct val="90000"/>
              </a:lnSpc>
              <a:spcBef>
                <a:spcPts val="600"/>
              </a:spcBef>
              <a:buSzPct val="100000"/>
              <a:buFont typeface="Arial"/>
              <a:buChar char="•"/>
              <a:defRPr sz="2800">
                <a:solidFill>
                  <a:srgbClr val="000000"/>
                </a:solidFill>
              </a:defRPr>
            </a:pPr>
            <a:r>
              <a:rPr dirty="0">
                <a:latin typeface="Calibri" pitchFamily="34" charset="0"/>
                <a:cs typeface="Calibri" pitchFamily="34" charset="0"/>
              </a:rPr>
              <a:t>Recurrent UTIs</a:t>
            </a:r>
          </a:p>
          <a:p>
            <a:pPr marL="1384300" lvl="2" indent="-444500" algn="l">
              <a:lnSpc>
                <a:spcPct val="90000"/>
              </a:lnSpc>
              <a:spcBef>
                <a:spcPts val="600"/>
              </a:spcBef>
              <a:buSzPct val="100000"/>
              <a:buFont typeface="Arial"/>
              <a:buChar char="•"/>
              <a:defRPr sz="2800">
                <a:solidFill>
                  <a:srgbClr val="000000"/>
                </a:solidFill>
              </a:defRPr>
            </a:pPr>
            <a:r>
              <a:rPr dirty="0">
                <a:latin typeface="Calibri" pitchFamily="34" charset="0"/>
                <a:cs typeface="Calibri" pitchFamily="34" charset="0"/>
              </a:rPr>
              <a:t>History of stones</a:t>
            </a:r>
          </a:p>
        </p:txBody>
      </p:sp>
      <p:sp>
        <p:nvSpPr>
          <p:cNvPr id="3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dirty="0"/>
          </a:p>
        </p:txBody>
      </p:sp>
      <p:sp>
        <p:nvSpPr>
          <p:cNvPr id="355"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56"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itle 1"/>
          <p:cNvSpPr txBox="1">
            <a:spLocks noGrp="1"/>
          </p:cNvSpPr>
          <p:nvPr>
            <p:ph type="ctrTitle"/>
          </p:nvPr>
        </p:nvSpPr>
        <p:spPr>
          <a:xfrm>
            <a:off x="-192318" y="486167"/>
            <a:ext cx="5788575" cy="1470026"/>
          </a:xfrm>
          <a:prstGeom prst="rect">
            <a:avLst/>
          </a:prstGeom>
        </p:spPr>
        <p:txBody>
          <a:bodyPr/>
          <a:lstStyle>
            <a:lvl1pPr>
              <a:defRPr sz="3600">
                <a:solidFill>
                  <a:schemeClr val="accent1"/>
                </a:solidFill>
                <a:latin typeface="Arial"/>
                <a:ea typeface="Arial"/>
                <a:cs typeface="Arial"/>
                <a:sym typeface="Arial"/>
              </a:defRPr>
            </a:lvl1pPr>
          </a:lstStyle>
          <a:p>
            <a:r>
              <a:rPr dirty="0"/>
              <a:t>Management in 1ry care</a:t>
            </a:r>
          </a:p>
        </p:txBody>
      </p:sp>
      <p:sp>
        <p:nvSpPr>
          <p:cNvPr id="359" name="Subtitle 2"/>
          <p:cNvSpPr txBox="1">
            <a:spLocks noGrp="1"/>
          </p:cNvSpPr>
          <p:nvPr>
            <p:ph type="subTitle" idx="1"/>
          </p:nvPr>
        </p:nvSpPr>
        <p:spPr>
          <a:xfrm>
            <a:off x="483244" y="2431653"/>
            <a:ext cx="8177512" cy="4102497"/>
          </a:xfrm>
          <a:prstGeom prst="rect">
            <a:avLst/>
          </a:prstGeom>
        </p:spPr>
        <p:txBody>
          <a:bodyPr/>
          <a:lstStyle/>
          <a:p>
            <a:pPr algn="just">
              <a:spcBef>
                <a:spcPts val="0"/>
              </a:spcBef>
              <a:defRPr sz="2800">
                <a:solidFill>
                  <a:srgbClr val="000000"/>
                </a:solidFill>
              </a:defRPr>
            </a:pPr>
            <a:r>
              <a:rPr dirty="0">
                <a:latin typeface="Calibri" pitchFamily="34" charset="0"/>
                <a:cs typeface="Calibri" pitchFamily="34" charset="0"/>
              </a:rPr>
              <a:t>After initial assessment in non-bothersome LUTS</a:t>
            </a:r>
          </a:p>
          <a:p>
            <a:pPr marL="1346200" lvl="2" indent="-444500" algn="just">
              <a:spcBef>
                <a:spcPts val="600"/>
              </a:spcBef>
              <a:buSzPct val="100000"/>
              <a:buFont typeface="Arial"/>
              <a:buChar char="•"/>
              <a:defRPr sz="2800">
                <a:solidFill>
                  <a:srgbClr val="000000"/>
                </a:solidFill>
              </a:defRPr>
            </a:pPr>
            <a:r>
              <a:rPr dirty="0">
                <a:latin typeface="Calibri" pitchFamily="34" charset="0"/>
                <a:cs typeface="Calibri" pitchFamily="34" charset="0"/>
              </a:rPr>
              <a:t>Reassurance, lifestyle changes and information</a:t>
            </a:r>
          </a:p>
          <a:p>
            <a:pPr marL="1346200" lvl="2" indent="-444500" algn="just">
              <a:spcBef>
                <a:spcPts val="600"/>
              </a:spcBef>
              <a:buSzPct val="100000"/>
              <a:buFont typeface="Arial"/>
              <a:buChar char="•"/>
              <a:defRPr sz="2800">
                <a:solidFill>
                  <a:srgbClr val="000000"/>
                </a:solidFill>
              </a:defRPr>
            </a:pPr>
            <a:r>
              <a:rPr dirty="0">
                <a:latin typeface="Calibri" pitchFamily="34" charset="0"/>
                <a:cs typeface="Calibri" pitchFamily="34" charset="0"/>
              </a:rPr>
              <a:t>Review if symptoms deteriorate</a:t>
            </a:r>
          </a:p>
          <a:p>
            <a:pPr marL="1346200" lvl="2" indent="-444500" algn="just">
              <a:spcBef>
                <a:spcPts val="600"/>
              </a:spcBef>
              <a:buSzPct val="100000"/>
              <a:buFont typeface="Arial"/>
              <a:buChar char="•"/>
              <a:defRPr sz="2800">
                <a:solidFill>
                  <a:srgbClr val="000000"/>
                </a:solidFill>
              </a:defRPr>
            </a:pPr>
            <a:r>
              <a:rPr dirty="0">
                <a:latin typeface="Calibri" pitchFamily="34" charset="0"/>
                <a:cs typeface="Calibri" pitchFamily="34" charset="0"/>
              </a:rPr>
              <a:t>Offer medical treatment</a:t>
            </a:r>
          </a:p>
        </p:txBody>
      </p:sp>
      <p:sp>
        <p:nvSpPr>
          <p:cNvPr id="3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sp>
        <p:nvSpPr>
          <p:cNvPr id="36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6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ctrTitle"/>
          </p:nvPr>
        </p:nvSpPr>
        <p:spPr>
          <a:xfrm>
            <a:off x="254000" y="750652"/>
            <a:ext cx="3663594" cy="1470026"/>
          </a:xfrm>
          <a:prstGeom prst="rect">
            <a:avLst/>
          </a:prstGeom>
        </p:spPr>
        <p:txBody>
          <a:bodyPr/>
          <a:lstStyle>
            <a:lvl1pPr>
              <a:defRPr sz="3600">
                <a:solidFill>
                  <a:schemeClr val="accent1"/>
                </a:solidFill>
                <a:latin typeface="Arial"/>
                <a:ea typeface="Arial"/>
                <a:cs typeface="Arial"/>
                <a:sym typeface="Arial"/>
              </a:defRPr>
            </a:lvl1pPr>
          </a:lstStyle>
          <a:p>
            <a:r>
              <a:rPr dirty="0"/>
              <a:t>When to refer</a:t>
            </a:r>
          </a:p>
        </p:txBody>
      </p:sp>
      <p:sp>
        <p:nvSpPr>
          <p:cNvPr id="365" name="Subtitle 2"/>
          <p:cNvSpPr txBox="1">
            <a:spLocks noGrp="1"/>
          </p:cNvSpPr>
          <p:nvPr>
            <p:ph type="subTitle" idx="1"/>
          </p:nvPr>
        </p:nvSpPr>
        <p:spPr>
          <a:xfrm>
            <a:off x="443975" y="2176399"/>
            <a:ext cx="7289156" cy="4102498"/>
          </a:xfrm>
          <a:prstGeom prst="rect">
            <a:avLst/>
          </a:prstGeom>
        </p:spPr>
        <p:txBody>
          <a:bodyPr/>
          <a:lstStyle/>
          <a:p>
            <a:pPr marL="579754" indent="-368934" algn="just" defTabSz="758951">
              <a:spcBef>
                <a:spcPts val="0"/>
              </a:spcBef>
              <a:buSzPct val="100000"/>
              <a:buFont typeface="Arial"/>
              <a:buChar char="•"/>
              <a:defRPr sz="2573">
                <a:solidFill>
                  <a:srgbClr val="000000"/>
                </a:solidFill>
                <a:latin typeface="Calibri"/>
                <a:ea typeface="Calibri"/>
                <a:cs typeface="Calibri"/>
                <a:sym typeface="Calibri"/>
              </a:defRPr>
            </a:pPr>
            <a:r>
              <a:rPr dirty="0"/>
              <a:t>Refer for specialist assessment if</a:t>
            </a:r>
          </a:p>
          <a:p>
            <a:pPr marL="864361" lvl="1" indent="-368934" algn="just" defTabSz="758951">
              <a:spcBef>
                <a:spcPts val="500"/>
              </a:spcBef>
              <a:buSzPct val="100000"/>
              <a:buFont typeface="Arial"/>
              <a:buChar char="•"/>
              <a:defRPr sz="2573">
                <a:solidFill>
                  <a:srgbClr val="000000"/>
                </a:solidFill>
                <a:latin typeface="Calibri"/>
                <a:ea typeface="Calibri"/>
                <a:cs typeface="Calibri"/>
                <a:sym typeface="Calibri"/>
              </a:defRPr>
            </a:pPr>
            <a:r>
              <a:rPr dirty="0"/>
              <a:t>Bothersome LUTS</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Failure of conservative management</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Failure of drug management</a:t>
            </a:r>
          </a:p>
          <a:p>
            <a:pPr marL="864361" lvl="1" indent="-368934" algn="just" defTabSz="758951">
              <a:spcBef>
                <a:spcPts val="500"/>
              </a:spcBef>
              <a:buSzPct val="100000"/>
              <a:buFont typeface="Arial"/>
              <a:buChar char="•"/>
              <a:defRPr sz="2573">
                <a:solidFill>
                  <a:srgbClr val="000000"/>
                </a:solidFill>
                <a:latin typeface="Calibri"/>
                <a:ea typeface="Calibri"/>
                <a:cs typeface="Calibri"/>
                <a:sym typeface="Calibri"/>
              </a:defRPr>
            </a:pPr>
            <a:r>
              <a:rPr dirty="0"/>
              <a:t>Complicated patients</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Recurrent UTIs</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Retention</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Renal impairment</a:t>
            </a:r>
          </a:p>
          <a:p>
            <a:pPr marL="1444116" lvl="3" indent="-368934" algn="just" defTabSz="758951">
              <a:spcBef>
                <a:spcPts val="400"/>
              </a:spcBef>
              <a:buSzPct val="100000"/>
              <a:buFont typeface="Arial"/>
              <a:buChar char="•"/>
              <a:defRPr sz="2573">
                <a:solidFill>
                  <a:srgbClr val="000000"/>
                </a:solidFill>
                <a:latin typeface="Calibri"/>
                <a:ea typeface="Calibri"/>
                <a:cs typeface="Calibri"/>
                <a:sym typeface="Calibri"/>
              </a:defRPr>
            </a:pPr>
            <a:r>
              <a:rPr dirty="0"/>
              <a:t>Suspected urological cancer</a:t>
            </a:r>
          </a:p>
        </p:txBody>
      </p:sp>
      <p:sp>
        <p:nvSpPr>
          <p:cNvPr id="36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sp>
        <p:nvSpPr>
          <p:cNvPr id="36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6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37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7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373" name="Title 1"/>
          <p:cNvSpPr txBox="1">
            <a:spLocks noGrp="1"/>
          </p:cNvSpPr>
          <p:nvPr>
            <p:ph type="ctrTitle"/>
          </p:nvPr>
        </p:nvSpPr>
        <p:spPr>
          <a:xfrm>
            <a:off x="406960" y="2357729"/>
            <a:ext cx="7772401" cy="1470026"/>
          </a:xfrm>
          <a:prstGeom prst="rect">
            <a:avLst/>
          </a:prstGeom>
        </p:spPr>
        <p:txBody>
          <a:bodyPr lIns="45719" tIns="45719" rIns="45719" bIns="45719"/>
          <a:lstStyle>
            <a:lvl1pPr>
              <a:defRPr sz="6600">
                <a:solidFill>
                  <a:schemeClr val="accent1"/>
                </a:solidFill>
                <a:latin typeface="Arial"/>
                <a:ea typeface="Arial"/>
                <a:cs typeface="Arial"/>
                <a:sym typeface="Arial"/>
              </a:defRPr>
            </a:lvl1pPr>
          </a:lstStyle>
          <a:p>
            <a:r>
              <a:rPr dirty="0"/>
              <a:t>DoS</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a:spLocks noGrp="1"/>
          </p:cNvSpPr>
          <p:nvPr>
            <p:ph type="ctrTitle"/>
          </p:nvPr>
        </p:nvSpPr>
        <p:spPr>
          <a:xfrm>
            <a:off x="254000" y="750652"/>
            <a:ext cx="2790305" cy="1470026"/>
          </a:xfrm>
          <a:prstGeom prst="rect">
            <a:avLst/>
          </a:prstGeom>
        </p:spPr>
        <p:txBody>
          <a:bodyPr/>
          <a:lstStyle>
            <a:lvl1pPr>
              <a:defRPr sz="3600">
                <a:solidFill>
                  <a:schemeClr val="accent1"/>
                </a:solidFill>
                <a:latin typeface="Arial"/>
                <a:ea typeface="Arial"/>
                <a:cs typeface="Arial"/>
                <a:sym typeface="Arial"/>
              </a:defRPr>
            </a:lvl1pPr>
          </a:lstStyle>
          <a:p>
            <a:r>
              <a:rPr dirty="0"/>
              <a:t>Definitions</a:t>
            </a:r>
          </a:p>
        </p:txBody>
      </p:sp>
      <p:sp>
        <p:nvSpPr>
          <p:cNvPr id="267" name="Subtitle 2"/>
          <p:cNvSpPr txBox="1">
            <a:spLocks noGrp="1"/>
          </p:cNvSpPr>
          <p:nvPr>
            <p:ph type="subTitle" idx="1"/>
          </p:nvPr>
        </p:nvSpPr>
        <p:spPr>
          <a:xfrm>
            <a:off x="261256" y="1988948"/>
            <a:ext cx="8606974" cy="4329219"/>
          </a:xfrm>
          <a:prstGeom prst="rect">
            <a:avLst/>
          </a:prstGeom>
        </p:spPr>
        <p:txBody>
          <a:bodyPr/>
          <a:lstStyle/>
          <a:p>
            <a:pPr algn="just" defTabSz="457200">
              <a:spcBef>
                <a:spcPts val="0"/>
              </a:spcBef>
              <a:defRPr sz="2800">
                <a:solidFill>
                  <a:srgbClr val="000000"/>
                </a:solidFill>
                <a:latin typeface="Calibri"/>
                <a:ea typeface="Calibri"/>
                <a:cs typeface="Calibri"/>
                <a:sym typeface="Calibri"/>
              </a:defRPr>
            </a:pPr>
            <a:endParaRPr dirty="0"/>
          </a:p>
          <a:p>
            <a:pPr marL="280736" indent="-280736" algn="just" defTabSz="457200">
              <a:spcBef>
                <a:spcPts val="0"/>
              </a:spcBef>
              <a:buSzPct val="100000"/>
              <a:buChar char="•"/>
              <a:defRPr sz="2800">
                <a:solidFill>
                  <a:srgbClr val="000000"/>
                </a:solidFill>
                <a:latin typeface="Calibri"/>
                <a:ea typeface="Calibri"/>
                <a:cs typeface="Calibri"/>
                <a:sym typeface="Calibri"/>
              </a:defRPr>
            </a:pPr>
            <a:r>
              <a:rPr dirty="0"/>
              <a:t>Benign prostate hyperplasia (BPH) - </a:t>
            </a:r>
            <a:r>
              <a:rPr dirty="0">
                <a:solidFill>
                  <a:schemeClr val="accent1">
                    <a:satOff val="-38095"/>
                    <a:lumOff val="15441"/>
                  </a:schemeClr>
                </a:solidFill>
              </a:rPr>
              <a:t>histological diagnosis </a:t>
            </a:r>
          </a:p>
          <a:p>
            <a:pPr marL="280736" indent="-280736" algn="just" defTabSz="457200">
              <a:spcBef>
                <a:spcPts val="0"/>
              </a:spcBef>
              <a:buSzPct val="100000"/>
              <a:buChar char="•"/>
              <a:defRPr sz="2800">
                <a:solidFill>
                  <a:srgbClr val="000000"/>
                </a:solidFill>
                <a:latin typeface="Calibri"/>
                <a:ea typeface="Calibri"/>
                <a:cs typeface="Calibri"/>
                <a:sym typeface="Calibri"/>
              </a:defRPr>
            </a:pPr>
            <a:r>
              <a:rPr dirty="0"/>
              <a:t>Benign prostate enlargement (BPE) - </a:t>
            </a:r>
            <a:r>
              <a:rPr dirty="0">
                <a:solidFill>
                  <a:schemeClr val="accent1">
                    <a:satOff val="-38095"/>
                    <a:lumOff val="15441"/>
                  </a:schemeClr>
                </a:solidFill>
              </a:rPr>
              <a:t>clinical diagnosis based on DRE. </a:t>
            </a:r>
          </a:p>
          <a:p>
            <a:pPr marL="280736" indent="-280736" algn="just" defTabSz="457200">
              <a:spcBef>
                <a:spcPts val="0"/>
              </a:spcBef>
              <a:buSzPct val="100000"/>
              <a:buChar char="•"/>
              <a:defRPr sz="2800">
                <a:solidFill>
                  <a:srgbClr val="000000"/>
                </a:solidFill>
                <a:latin typeface="Calibri"/>
                <a:ea typeface="Calibri"/>
                <a:cs typeface="Calibri"/>
                <a:sym typeface="Calibri"/>
              </a:defRPr>
            </a:pPr>
            <a:r>
              <a:rPr dirty="0"/>
              <a:t>Bladder outflow obstruction - </a:t>
            </a:r>
            <a:r>
              <a:rPr dirty="0">
                <a:solidFill>
                  <a:schemeClr val="accent1">
                    <a:satOff val="-38095"/>
                    <a:lumOff val="15441"/>
                  </a:schemeClr>
                </a:solidFill>
              </a:rPr>
              <a:t>clinical diagnosis </a:t>
            </a:r>
          </a:p>
          <a:p>
            <a:pPr marL="280736" indent="-280736" algn="just" defTabSz="457200">
              <a:spcBef>
                <a:spcPts val="0"/>
              </a:spcBef>
              <a:buSzPct val="100000"/>
              <a:buChar char="•"/>
              <a:defRPr sz="2800">
                <a:solidFill>
                  <a:srgbClr val="000000"/>
                </a:solidFill>
                <a:latin typeface="Calibri"/>
                <a:ea typeface="Calibri"/>
                <a:cs typeface="Calibri"/>
                <a:sym typeface="Calibri"/>
              </a:defRPr>
            </a:pPr>
            <a:r>
              <a:rPr dirty="0"/>
              <a:t>Lower urinary tract symptoms (LUTS) - </a:t>
            </a:r>
            <a:r>
              <a:rPr dirty="0">
                <a:solidFill>
                  <a:schemeClr val="accent1">
                    <a:satOff val="-38095"/>
                    <a:lumOff val="15441"/>
                  </a:schemeClr>
                </a:solidFill>
              </a:rPr>
              <a:t>constellation of symptoms which neither gender or organ specific </a:t>
            </a:r>
          </a:p>
        </p:txBody>
      </p:sp>
      <p:sp>
        <p:nvSpPr>
          <p:cNvPr id="268"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dirty="0"/>
          </a:p>
        </p:txBody>
      </p:sp>
      <p:sp>
        <p:nvSpPr>
          <p:cNvPr id="26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27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ubtitle 2"/>
          <p:cNvSpPr txBox="1">
            <a:spLocks noGrp="1"/>
          </p:cNvSpPr>
          <p:nvPr>
            <p:ph type="body" idx="1"/>
          </p:nvPr>
        </p:nvSpPr>
        <p:spPr>
          <a:xfrm>
            <a:off x="285802" y="953852"/>
            <a:ext cx="7721601" cy="5080698"/>
          </a:xfrm>
          <a:prstGeom prst="rect">
            <a:avLst/>
          </a:prstGeom>
        </p:spPr>
        <p:txBody>
          <a:bodyPr>
            <a:noAutofit/>
          </a:bodyPr>
          <a:lstStyle/>
          <a:p>
            <a:pPr marR="625983" algn="just" defTabSz="425195">
              <a:spcBef>
                <a:spcPts val="0"/>
              </a:spcBef>
              <a:defRPr sz="1302">
                <a:solidFill>
                  <a:srgbClr val="000000"/>
                </a:solidFill>
              </a:defRPr>
            </a:pPr>
            <a:r>
              <a:rPr sz="1600" dirty="0"/>
              <a:t>Male Lower Urinary Tract Symptoms – LUTS (</a:t>
            </a:r>
            <a:r>
              <a:rPr sz="1600" dirty="0"/>
              <a:t>Charing</a:t>
            </a:r>
            <a:r>
              <a:rPr sz="1600" dirty="0"/>
              <a:t> Cross Hospital) - Imperial College Healthcare </a:t>
            </a:r>
          </a:p>
          <a:p>
            <a:pPr marR="625983" algn="just" defTabSz="425195">
              <a:spcBef>
                <a:spcPts val="0"/>
              </a:spcBef>
              <a:defRPr sz="1302">
                <a:solidFill>
                  <a:srgbClr val="000000"/>
                </a:solidFill>
              </a:defRPr>
            </a:pPr>
            <a:r>
              <a:rPr sz="1600" dirty="0" smtClean="0"/>
              <a:t>Clinic </a:t>
            </a:r>
            <a:r>
              <a:rPr sz="1600" dirty="0"/>
              <a:t>Type – Male Lower urinary tract symptoms (Male LUTS)</a:t>
            </a:r>
          </a:p>
          <a:p>
            <a:pPr marR="625983" algn="just" defTabSz="425195">
              <a:spcBef>
                <a:spcPts val="0"/>
              </a:spcBef>
              <a:defRPr sz="1302">
                <a:solidFill>
                  <a:srgbClr val="000000"/>
                </a:solidFill>
              </a:defRPr>
            </a:pPr>
            <a:endParaRPr lang="en-GB" sz="1600" dirty="0" smtClean="0"/>
          </a:p>
          <a:p>
            <a:pPr marR="625983" algn="just" defTabSz="425195">
              <a:spcBef>
                <a:spcPts val="0"/>
              </a:spcBef>
              <a:defRPr sz="1302">
                <a:solidFill>
                  <a:srgbClr val="000000"/>
                </a:solidFill>
              </a:defRPr>
            </a:pPr>
            <a:r>
              <a:rPr sz="1600" dirty="0" smtClean="0"/>
              <a:t>Clinical </a:t>
            </a:r>
            <a:r>
              <a:rPr sz="1600" dirty="0"/>
              <a:t>term searches are as follows; </a:t>
            </a:r>
          </a:p>
          <a:p>
            <a:pPr marR="625983" algn="just" defTabSz="425195">
              <a:spcBef>
                <a:spcPts val="0"/>
              </a:spcBef>
              <a:defRPr sz="1302">
                <a:solidFill>
                  <a:srgbClr val="000000"/>
                </a:solidFill>
              </a:defRPr>
            </a:pPr>
            <a:endParaRPr sz="1600" dirty="0"/>
          </a:p>
          <a:p>
            <a:pPr marL="0" marR="625983" indent="212597" algn="just" defTabSz="425195">
              <a:spcBef>
                <a:spcPts val="0"/>
              </a:spcBef>
              <a:buSzPct val="100000"/>
              <a:buFont typeface="Cambria"/>
              <a:buChar char="-"/>
              <a:defRPr sz="1302">
                <a:solidFill>
                  <a:srgbClr val="000000"/>
                </a:solidFill>
              </a:defRPr>
            </a:pPr>
            <a:r>
              <a:rPr sz="1600" dirty="0"/>
              <a:t>Male Lower Urinary Tract Symptoms (Male LUTS)</a:t>
            </a:r>
          </a:p>
          <a:p>
            <a:pPr marL="0" marR="625983" indent="212597" algn="just" defTabSz="425195">
              <a:spcBef>
                <a:spcPts val="0"/>
              </a:spcBef>
              <a:buSzPct val="100000"/>
              <a:buFont typeface="Cambria"/>
              <a:buChar char="-"/>
              <a:defRPr sz="1302">
                <a:solidFill>
                  <a:srgbClr val="000000"/>
                </a:solidFill>
              </a:defRPr>
            </a:pPr>
            <a:r>
              <a:rPr sz="1600" dirty="0"/>
              <a:t>BPH</a:t>
            </a:r>
          </a:p>
          <a:p>
            <a:pPr marL="0" marR="625983" indent="212597" algn="just" defTabSz="425195">
              <a:spcBef>
                <a:spcPts val="0"/>
              </a:spcBef>
              <a:buSzPct val="100000"/>
              <a:buFont typeface="Cambria"/>
              <a:buChar char="-"/>
              <a:defRPr sz="1302">
                <a:solidFill>
                  <a:srgbClr val="000000"/>
                </a:solidFill>
              </a:defRPr>
            </a:pPr>
            <a:r>
              <a:rPr sz="1600" dirty="0"/>
              <a:t>Benign Prostate Hyperplasia</a:t>
            </a:r>
          </a:p>
          <a:p>
            <a:pPr marL="0" marR="625983" indent="212597" algn="just" defTabSz="425195">
              <a:spcBef>
                <a:spcPts val="0"/>
              </a:spcBef>
              <a:buSzPct val="100000"/>
              <a:buFont typeface="Cambria"/>
              <a:buChar char="-"/>
              <a:defRPr sz="1302">
                <a:solidFill>
                  <a:srgbClr val="000000"/>
                </a:solidFill>
              </a:defRPr>
            </a:pPr>
            <a:r>
              <a:rPr sz="1600" dirty="0"/>
              <a:t>Overactive Bladder (OAB) symptoms in men</a:t>
            </a:r>
          </a:p>
          <a:p>
            <a:pPr marL="0" marR="625983" indent="212597" algn="just" defTabSz="425195">
              <a:spcBef>
                <a:spcPts val="0"/>
              </a:spcBef>
              <a:buSzPct val="100000"/>
              <a:buFont typeface="Cambria"/>
              <a:buChar char="-"/>
              <a:defRPr sz="1302">
                <a:solidFill>
                  <a:srgbClr val="000000"/>
                </a:solidFill>
              </a:defRPr>
            </a:pPr>
            <a:r>
              <a:rPr sz="1600" dirty="0"/>
              <a:t>Retention</a:t>
            </a:r>
          </a:p>
          <a:p>
            <a:pPr marL="0" marR="625983" indent="212597" algn="just" defTabSz="425195">
              <a:spcBef>
                <a:spcPts val="0"/>
              </a:spcBef>
              <a:buSzPct val="100000"/>
              <a:buFont typeface="Cambria"/>
              <a:buChar char="-"/>
              <a:defRPr sz="1302">
                <a:solidFill>
                  <a:srgbClr val="000000"/>
                </a:solidFill>
              </a:defRPr>
            </a:pPr>
            <a:r>
              <a:rPr sz="1600" dirty="0"/>
              <a:t>Bladder outflow obstruction</a:t>
            </a:r>
          </a:p>
          <a:p>
            <a:pPr marL="0" marR="625983" indent="212597" algn="just" defTabSz="425195">
              <a:spcBef>
                <a:spcPts val="0"/>
              </a:spcBef>
              <a:buSzPct val="100000"/>
              <a:buFont typeface="Cambria"/>
              <a:buChar char="-"/>
              <a:defRPr sz="1302">
                <a:solidFill>
                  <a:srgbClr val="000000"/>
                </a:solidFill>
              </a:defRPr>
            </a:pPr>
            <a:r>
              <a:rPr sz="1600" dirty="0"/>
              <a:t>Urethral stricture</a:t>
            </a:r>
          </a:p>
          <a:p>
            <a:pPr marR="625983" algn="just" defTabSz="425195">
              <a:spcBef>
                <a:spcPts val="0"/>
              </a:spcBef>
              <a:defRPr sz="1302">
                <a:solidFill>
                  <a:srgbClr val="000000"/>
                </a:solidFill>
              </a:defRPr>
            </a:pPr>
            <a:endParaRPr lang="en-GB" sz="1600" dirty="0"/>
          </a:p>
          <a:p>
            <a:pPr marR="625983" algn="just" defTabSz="425195">
              <a:spcBef>
                <a:spcPts val="0"/>
              </a:spcBef>
              <a:defRPr sz="1302">
                <a:solidFill>
                  <a:srgbClr val="000000"/>
                </a:solidFill>
              </a:defRPr>
            </a:pPr>
            <a:r>
              <a:rPr sz="1600" dirty="0" smtClean="0"/>
              <a:t>Currently </a:t>
            </a:r>
            <a:r>
              <a:rPr sz="1600" dirty="0"/>
              <a:t>on e-RS for our Male Lower Urinary Tract Symptoms – LUTS service.</a:t>
            </a:r>
          </a:p>
          <a:p>
            <a:pPr marR="625983" algn="just" defTabSz="425195">
              <a:spcBef>
                <a:spcPts val="0"/>
              </a:spcBef>
              <a:defRPr sz="1302">
                <a:solidFill>
                  <a:srgbClr val="000000"/>
                </a:solidFill>
              </a:defRPr>
            </a:pPr>
            <a:endParaRPr sz="1600" dirty="0"/>
          </a:p>
          <a:p>
            <a:pPr marR="625983" algn="just" defTabSz="425195">
              <a:spcBef>
                <a:spcPts val="0"/>
              </a:spcBef>
              <a:defRPr sz="1302">
                <a:solidFill>
                  <a:srgbClr val="000000"/>
                </a:solidFill>
              </a:defRPr>
            </a:pPr>
            <a:r>
              <a:rPr sz="1600" dirty="0"/>
              <a:t>Conditions Treated:</a:t>
            </a:r>
          </a:p>
          <a:p>
            <a:pPr marR="625983" algn="just" defTabSz="425195">
              <a:spcBef>
                <a:spcPts val="0"/>
              </a:spcBef>
              <a:defRPr sz="1302">
                <a:solidFill>
                  <a:srgbClr val="000000"/>
                </a:solidFill>
              </a:defRPr>
            </a:pPr>
            <a:endParaRPr sz="1600" dirty="0"/>
          </a:p>
          <a:p>
            <a:pPr marL="0" marR="625983" indent="212597" algn="just" defTabSz="425195">
              <a:spcBef>
                <a:spcPts val="900"/>
              </a:spcBef>
              <a:buSzPct val="100000"/>
              <a:buFont typeface="Cambria"/>
              <a:buChar char="-"/>
              <a:defRPr sz="1302">
                <a:solidFill>
                  <a:srgbClr val="000000"/>
                </a:solidFill>
              </a:defRPr>
            </a:pPr>
            <a:r>
              <a:rPr sz="1600" dirty="0"/>
              <a:t>Male LUTS not responding to conservative management or drug treatment, in the absence of red flag symptoms of suspected cancer (</a:t>
            </a:r>
            <a:r>
              <a:rPr sz="1600" dirty="0"/>
              <a:t>haematuria</a:t>
            </a:r>
            <a:r>
              <a:rPr sz="1600" dirty="0"/>
              <a:t> and raised PSA) which should be referred according to the cancer network guidelines.</a:t>
            </a:r>
          </a:p>
          <a:p>
            <a:pPr marL="0" marR="625983" indent="212597" algn="just" defTabSz="425195">
              <a:spcBef>
                <a:spcPts val="900"/>
              </a:spcBef>
              <a:buSzPct val="100000"/>
              <a:buFont typeface="Cambria"/>
              <a:buChar char="-"/>
              <a:defRPr sz="1302">
                <a:solidFill>
                  <a:srgbClr val="000000"/>
                </a:solidFill>
              </a:defRPr>
            </a:pPr>
            <a:r>
              <a:rPr sz="1600" dirty="0"/>
              <a:t>LUTS complicated by recurrent UTI’s, urinary retention or renal impairment </a:t>
            </a:r>
          </a:p>
        </p:txBody>
      </p:sp>
      <p:sp>
        <p:nvSpPr>
          <p:cNvPr id="376"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7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ubtitle 2"/>
          <p:cNvSpPr txBox="1">
            <a:spLocks noGrp="1"/>
          </p:cNvSpPr>
          <p:nvPr>
            <p:ph type="subTitle" idx="1"/>
          </p:nvPr>
        </p:nvSpPr>
        <p:spPr>
          <a:xfrm>
            <a:off x="275688" y="736775"/>
            <a:ext cx="8703851" cy="6183655"/>
          </a:xfrm>
          <a:prstGeom prst="rect">
            <a:avLst/>
          </a:prstGeom>
        </p:spPr>
        <p:txBody>
          <a:bodyPr>
            <a:noAutofit/>
          </a:bodyPr>
          <a:lstStyle/>
          <a:p>
            <a:pPr marR="673100" algn="just" defTabSz="457200">
              <a:lnSpc>
                <a:spcPts val="3300"/>
              </a:lnSpc>
              <a:spcBef>
                <a:spcPts val="0"/>
              </a:spcBef>
              <a:defRPr sz="1800">
                <a:solidFill>
                  <a:srgbClr val="000000"/>
                </a:solidFill>
                <a:latin typeface="Calibri"/>
                <a:ea typeface="Calibri"/>
                <a:cs typeface="Calibri"/>
                <a:sym typeface="Calibri"/>
              </a:defRPr>
            </a:pPr>
            <a:r>
              <a:rPr sz="2000" dirty="0"/>
              <a:t>Procedures Performed:</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TURP (Transurethral resection of the Prostate)</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TURis</a:t>
            </a:r>
            <a:r>
              <a:rPr sz="2000" dirty="0"/>
              <a:t>/Bipolar TURP (Transurethral resection of the Prostate in Saline)</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HoLEP</a:t>
            </a:r>
            <a:r>
              <a:rPr sz="2000" dirty="0"/>
              <a:t> (Holmium Laser </a:t>
            </a:r>
            <a:r>
              <a:rPr sz="2000" dirty="0"/>
              <a:t>Enucleation</a:t>
            </a:r>
            <a:r>
              <a:rPr sz="2000" dirty="0"/>
              <a:t> of the Prostate)</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Urolift</a:t>
            </a:r>
            <a:endParaRPr sz="2000" dirty="0"/>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Rezum</a:t>
            </a:r>
            <a:endParaRPr sz="2000" dirty="0"/>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Prostate Artery </a:t>
            </a:r>
            <a:r>
              <a:rPr sz="2000" dirty="0"/>
              <a:t>Embolisation</a:t>
            </a:r>
            <a:r>
              <a:rPr sz="2000" dirty="0"/>
              <a:t> (PAE)</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Suprapubic catheters</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Long term catheters</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Urethral stricture procedures</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Urethral dilatation</a:t>
            </a:r>
          </a:p>
          <a:p>
            <a:pPr marR="673100" algn="just" defTabSz="457200">
              <a:spcBef>
                <a:spcPts val="0"/>
              </a:spcBef>
              <a:defRPr sz="1800">
                <a:solidFill>
                  <a:srgbClr val="000000"/>
                </a:solidFill>
                <a:latin typeface="Calibri"/>
                <a:ea typeface="Calibri"/>
                <a:cs typeface="Calibri"/>
                <a:sym typeface="Calibri"/>
              </a:defRPr>
            </a:pPr>
            <a:endParaRPr lang="en-GB" sz="2000" dirty="0" smtClean="0"/>
          </a:p>
          <a:p>
            <a:pPr marR="673100" algn="just" defTabSz="457200">
              <a:spcBef>
                <a:spcPts val="0"/>
              </a:spcBef>
              <a:defRPr sz="1800">
                <a:solidFill>
                  <a:srgbClr val="000000"/>
                </a:solidFill>
                <a:latin typeface="Calibri"/>
                <a:ea typeface="Calibri"/>
                <a:cs typeface="Calibri"/>
                <a:sym typeface="Calibri"/>
              </a:defRPr>
            </a:pPr>
            <a:r>
              <a:rPr sz="2000" dirty="0" smtClean="0"/>
              <a:t>Exclusions</a:t>
            </a:r>
            <a:r>
              <a:rPr sz="2000" dirty="0"/>
              <a:t>:</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Women</a:t>
            </a:r>
          </a:p>
          <a:p>
            <a:pPr marL="0" marR="673100" indent="228599" algn="just" defTabSz="457200">
              <a:spcBef>
                <a:spcPts val="0"/>
              </a:spcBef>
              <a:buSzPct val="100000"/>
              <a:buFont typeface="Cambria"/>
              <a:buChar char="-"/>
              <a:defRPr sz="1800">
                <a:solidFill>
                  <a:srgbClr val="000000"/>
                </a:solidFill>
                <a:latin typeface="Calibri"/>
                <a:ea typeface="Calibri"/>
                <a:cs typeface="Calibri"/>
                <a:sym typeface="Calibri"/>
              </a:defRPr>
            </a:pPr>
            <a:r>
              <a:rPr sz="2000" dirty="0"/>
              <a:t>Patients with suspected cancer should be referred according to the cancer network guidelines. </a:t>
            </a:r>
          </a:p>
          <a:p>
            <a:pPr marL="0" marR="673100" indent="228599" algn="just" defTabSz="457200">
              <a:lnSpc>
                <a:spcPts val="3300"/>
              </a:lnSpc>
              <a:spcBef>
                <a:spcPts val="0"/>
              </a:spcBef>
              <a:buSzPct val="100000"/>
              <a:buFont typeface="Cambria"/>
              <a:buChar char="-"/>
              <a:defRPr sz="1800">
                <a:solidFill>
                  <a:srgbClr val="000000"/>
                </a:solidFill>
                <a:latin typeface="Calibri"/>
                <a:ea typeface="Calibri"/>
                <a:cs typeface="Calibri"/>
                <a:sym typeface="Calibri"/>
              </a:defRPr>
            </a:pPr>
            <a:r>
              <a:rPr sz="2000" dirty="0"/>
              <a:t>Patients under 16 years old.</a:t>
            </a:r>
          </a:p>
        </p:txBody>
      </p:sp>
      <p:sp>
        <p:nvSpPr>
          <p:cNvPr id="38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
        <p:nvSpPr>
          <p:cNvPr id="38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8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ubtitle 2"/>
          <p:cNvSpPr txBox="1">
            <a:spLocks noGrp="1"/>
          </p:cNvSpPr>
          <p:nvPr>
            <p:ph type="subTitle" idx="1"/>
          </p:nvPr>
        </p:nvSpPr>
        <p:spPr>
          <a:xfrm>
            <a:off x="150779" y="719572"/>
            <a:ext cx="8827928" cy="5920412"/>
          </a:xfrm>
          <a:prstGeom prst="rect">
            <a:avLst/>
          </a:prstGeom>
        </p:spPr>
        <p:txBody>
          <a:bodyPr>
            <a:normAutofit fontScale="40000" lnSpcReduction="20000"/>
          </a:bodyPr>
          <a:lstStyle/>
          <a:p>
            <a:pPr marR="673100" algn="just" defTabSz="457200">
              <a:spcBef>
                <a:spcPts val="0"/>
              </a:spcBef>
              <a:defRPr sz="1800">
                <a:solidFill>
                  <a:srgbClr val="000000"/>
                </a:solidFill>
                <a:latin typeface="Calibri"/>
                <a:ea typeface="Calibri"/>
                <a:cs typeface="Calibri"/>
                <a:sym typeface="Calibri"/>
              </a:defRPr>
            </a:pPr>
            <a:endParaRPr dirty="0"/>
          </a:p>
          <a:p>
            <a:pPr marR="673100" algn="just" defTabSz="457200">
              <a:lnSpc>
                <a:spcPct val="120000"/>
              </a:lnSpc>
              <a:spcBef>
                <a:spcPts val="0"/>
              </a:spcBef>
              <a:defRPr sz="1800">
                <a:solidFill>
                  <a:srgbClr val="000000"/>
                </a:solidFill>
                <a:latin typeface="Calibri"/>
                <a:ea typeface="Calibri"/>
                <a:cs typeface="Calibri"/>
                <a:sym typeface="Calibri"/>
              </a:defRPr>
            </a:pPr>
            <a:r>
              <a:rPr sz="5000" dirty="0"/>
              <a:t>Suggested Investigations:</a:t>
            </a:r>
          </a:p>
          <a:p>
            <a:pPr marR="673100" algn="just" defTabSz="457200">
              <a:lnSpc>
                <a:spcPct val="120000"/>
              </a:lnSpc>
              <a:spcBef>
                <a:spcPts val="0"/>
              </a:spcBef>
              <a:defRPr sz="1800">
                <a:solidFill>
                  <a:srgbClr val="000000"/>
                </a:solidFill>
                <a:latin typeface="Calibri"/>
                <a:ea typeface="Calibri"/>
                <a:cs typeface="Calibri"/>
                <a:sym typeface="Calibri"/>
              </a:defRPr>
            </a:pPr>
            <a:endParaRPr lang="en-GB" sz="5000" dirty="0" smtClean="0"/>
          </a:p>
          <a:p>
            <a:pPr marR="673100" algn="just" defTabSz="457200">
              <a:lnSpc>
                <a:spcPct val="120000"/>
              </a:lnSpc>
              <a:spcBef>
                <a:spcPts val="0"/>
              </a:spcBef>
              <a:defRPr sz="1800">
                <a:solidFill>
                  <a:srgbClr val="000000"/>
                </a:solidFill>
                <a:latin typeface="Calibri"/>
                <a:ea typeface="Calibri"/>
                <a:cs typeface="Calibri"/>
                <a:sym typeface="Calibri"/>
              </a:defRPr>
            </a:pPr>
            <a:r>
              <a:rPr sz="5000" dirty="0" smtClean="0"/>
              <a:t>As </a:t>
            </a:r>
            <a:r>
              <a:rPr sz="5000" dirty="0"/>
              <a:t>per NICE male LUTS guidelines</a:t>
            </a:r>
            <a:r>
              <a:rPr sz="5000" dirty="0" smtClean="0"/>
              <a:t>:</a:t>
            </a:r>
            <a:endParaRPr sz="5000" dirty="0"/>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Physical examination including DRE</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Urine dipstick</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Complete a urinary frequency volume chart</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PSA testing if LUTS are suggestive of bladder outlet obstruction secondary to Benign prostatic enlargement, abnormal feeling prostate on DRE or to patients concerned about prostate cancer</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Offer conservative treatment and lifestyle advice.</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Offer trial of medical treatment/or combination as appropriate:</a:t>
            </a:r>
          </a:p>
          <a:p>
            <a:pPr marL="720090" marR="673100" algn="just" defTabSz="457200">
              <a:lnSpc>
                <a:spcPct val="120000"/>
              </a:lnSpc>
              <a:spcBef>
                <a:spcPts val="0"/>
              </a:spcBef>
              <a:defRPr sz="1800">
                <a:solidFill>
                  <a:srgbClr val="000000"/>
                </a:solidFill>
                <a:latin typeface="Calibri"/>
                <a:ea typeface="Calibri"/>
                <a:cs typeface="Calibri"/>
                <a:sym typeface="Calibri"/>
              </a:defRPr>
            </a:pPr>
            <a:r>
              <a:rPr sz="5000" u="sng" dirty="0"/>
              <a:t>Alpha blockers:</a:t>
            </a:r>
            <a:r>
              <a:rPr sz="5000" dirty="0"/>
              <a:t> to men with moderate to severe LUTS.</a:t>
            </a:r>
          </a:p>
          <a:p>
            <a:pPr marL="720090" marR="673100" algn="just" defTabSz="457200">
              <a:lnSpc>
                <a:spcPct val="120000"/>
              </a:lnSpc>
              <a:spcBef>
                <a:spcPts val="0"/>
              </a:spcBef>
              <a:defRPr sz="1800">
                <a:solidFill>
                  <a:srgbClr val="000000"/>
                </a:solidFill>
                <a:latin typeface="Calibri"/>
                <a:ea typeface="Calibri"/>
                <a:cs typeface="Calibri"/>
                <a:sym typeface="Calibri"/>
              </a:defRPr>
            </a:pPr>
            <a:r>
              <a:rPr sz="5000" u="sng" dirty="0"/>
              <a:t>Anticholinergics</a:t>
            </a:r>
            <a:r>
              <a:rPr sz="5000" u="sng" dirty="0"/>
              <a:t>: </a:t>
            </a:r>
            <a:r>
              <a:rPr sz="5000" dirty="0"/>
              <a:t>to men to manage the symptoms of OAB</a:t>
            </a:r>
          </a:p>
          <a:p>
            <a:pPr marL="720090" marR="673100" algn="just" defTabSz="457200">
              <a:lnSpc>
                <a:spcPct val="120000"/>
              </a:lnSpc>
              <a:spcBef>
                <a:spcPts val="0"/>
              </a:spcBef>
              <a:defRPr sz="1800">
                <a:solidFill>
                  <a:srgbClr val="000000"/>
                </a:solidFill>
                <a:latin typeface="Calibri"/>
                <a:ea typeface="Calibri"/>
                <a:cs typeface="Calibri"/>
                <a:sym typeface="Calibri"/>
              </a:defRPr>
            </a:pPr>
            <a:r>
              <a:rPr sz="5000" u="sng" dirty="0"/>
              <a:t>5-alpha </a:t>
            </a:r>
            <a:r>
              <a:rPr sz="5000" u="sng" dirty="0"/>
              <a:t>reductase</a:t>
            </a:r>
            <a:r>
              <a:rPr sz="5000" u="sng" dirty="0"/>
              <a:t> inhibitor:</a:t>
            </a:r>
            <a:r>
              <a:rPr sz="5000" dirty="0"/>
              <a:t> to men with LUTS who have prostates estimated to be larger than 30 g or a PSA level greater than 1.4 </a:t>
            </a:r>
            <a:r>
              <a:rPr sz="5000" dirty="0"/>
              <a:t>ng</a:t>
            </a:r>
            <a:r>
              <a:rPr sz="5000" dirty="0"/>
              <a:t>/ml, and who are considered to be at high risk of progression (for example, older men)</a:t>
            </a:r>
          </a:p>
          <a:p>
            <a:pPr marL="0" marR="673100" indent="228599" algn="just" defTabSz="457200">
              <a:lnSpc>
                <a:spcPct val="120000"/>
              </a:lnSpc>
              <a:spcBef>
                <a:spcPts val="0"/>
              </a:spcBef>
              <a:buSzPct val="100000"/>
              <a:buFont typeface="Cambria"/>
              <a:buChar char="-"/>
              <a:defRPr sz="1800">
                <a:solidFill>
                  <a:srgbClr val="000000"/>
                </a:solidFill>
                <a:latin typeface="Calibri"/>
                <a:ea typeface="Calibri"/>
                <a:cs typeface="Calibri"/>
                <a:sym typeface="Calibri"/>
              </a:defRPr>
            </a:pPr>
            <a:r>
              <a:rPr sz="5000" dirty="0"/>
              <a:t>Consider completing an IPSS questionnaire</a:t>
            </a:r>
          </a:p>
        </p:txBody>
      </p:sp>
      <p:sp>
        <p:nvSpPr>
          <p:cNvPr id="38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386"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8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itle 1"/>
          <p:cNvSpPr txBox="1">
            <a:spLocks noGrp="1"/>
          </p:cNvSpPr>
          <p:nvPr>
            <p:ph type="ctrTitle"/>
          </p:nvPr>
        </p:nvSpPr>
        <p:spPr>
          <a:xfrm>
            <a:off x="1059029" y="2498154"/>
            <a:ext cx="6245811" cy="1470026"/>
          </a:xfrm>
          <a:prstGeom prst="rect">
            <a:avLst/>
          </a:prstGeom>
        </p:spPr>
        <p:txBody>
          <a:bodyPr/>
          <a:lstStyle>
            <a:lvl1pPr>
              <a:defRPr sz="3600">
                <a:solidFill>
                  <a:schemeClr val="accent1"/>
                </a:solidFill>
                <a:latin typeface="Arial"/>
                <a:ea typeface="Arial"/>
                <a:cs typeface="Arial"/>
                <a:sym typeface="Arial"/>
              </a:defRPr>
            </a:lvl1pPr>
          </a:lstStyle>
          <a:p>
            <a:r>
              <a:rPr dirty="0"/>
              <a:t>Management in 2ry care</a:t>
            </a:r>
          </a:p>
        </p:txBody>
      </p:sp>
      <p:sp>
        <p:nvSpPr>
          <p:cNvPr id="39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39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9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ctrTitle"/>
          </p:nvPr>
        </p:nvSpPr>
        <p:spPr>
          <a:xfrm>
            <a:off x="237469" y="436576"/>
            <a:ext cx="4432317" cy="1470026"/>
          </a:xfrm>
          <a:prstGeom prst="rect">
            <a:avLst/>
          </a:prstGeom>
        </p:spPr>
        <p:txBody>
          <a:bodyPr/>
          <a:lstStyle>
            <a:lvl1pPr>
              <a:defRPr sz="3600">
                <a:solidFill>
                  <a:schemeClr val="accent1"/>
                </a:solidFill>
                <a:latin typeface="Arial"/>
                <a:ea typeface="Arial"/>
                <a:cs typeface="Arial"/>
                <a:sym typeface="Arial"/>
              </a:defRPr>
            </a:lvl1pPr>
          </a:lstStyle>
          <a:p>
            <a:r>
              <a:rPr dirty="0"/>
              <a:t>2ry care assessment</a:t>
            </a:r>
          </a:p>
        </p:txBody>
      </p:sp>
      <p:sp>
        <p:nvSpPr>
          <p:cNvPr id="395" name="Subtitle 2"/>
          <p:cNvSpPr txBox="1">
            <a:spLocks noGrp="1"/>
          </p:cNvSpPr>
          <p:nvPr>
            <p:ph type="subTitle" idx="1"/>
          </p:nvPr>
        </p:nvSpPr>
        <p:spPr>
          <a:xfrm>
            <a:off x="483244" y="1602556"/>
            <a:ext cx="7289156" cy="4931594"/>
          </a:xfrm>
          <a:prstGeom prst="rect">
            <a:avLst/>
          </a:prstGeom>
        </p:spPr>
        <p:txBody>
          <a:bodyPr/>
          <a:lstStyle/>
          <a:p>
            <a:pPr marL="530859" indent="-337820" algn="l" defTabSz="694944">
              <a:spcBef>
                <a:spcPts val="600"/>
              </a:spcBef>
              <a:buSzPct val="100000"/>
              <a:buFont typeface="Arial"/>
              <a:buChar char="•"/>
              <a:defRPr sz="2128">
                <a:solidFill>
                  <a:srgbClr val="000000"/>
                </a:solidFill>
              </a:defRPr>
            </a:pPr>
            <a:r>
              <a:rPr dirty="0"/>
              <a:t>Same as primary care</a:t>
            </a:r>
          </a:p>
          <a:p>
            <a:pPr marL="1052067" lvl="2" indent="-337820" algn="l" defTabSz="694944">
              <a:spcBef>
                <a:spcPts val="400"/>
              </a:spcBef>
              <a:buSzPct val="100000"/>
              <a:buFont typeface="Arial"/>
              <a:buChar char="•"/>
              <a:defRPr sz="2128">
                <a:solidFill>
                  <a:srgbClr val="000000"/>
                </a:solidFill>
              </a:defRPr>
            </a:pPr>
            <a:r>
              <a:rPr dirty="0"/>
              <a:t>History</a:t>
            </a:r>
          </a:p>
          <a:p>
            <a:pPr marL="1052067" lvl="2" indent="-337820" algn="l" defTabSz="694944">
              <a:spcBef>
                <a:spcPts val="400"/>
              </a:spcBef>
              <a:buSzPct val="100000"/>
              <a:buFont typeface="Arial"/>
              <a:buChar char="•"/>
              <a:defRPr sz="2128">
                <a:solidFill>
                  <a:srgbClr val="000000"/>
                </a:solidFill>
              </a:defRPr>
            </a:pPr>
            <a:r>
              <a:rPr dirty="0"/>
              <a:t>Examination</a:t>
            </a:r>
          </a:p>
          <a:p>
            <a:pPr marL="1052067" lvl="2" indent="-337820" algn="l" defTabSz="694944">
              <a:spcBef>
                <a:spcPts val="400"/>
              </a:spcBef>
              <a:buSzPct val="100000"/>
              <a:buFont typeface="Arial"/>
              <a:buChar char="•"/>
              <a:defRPr sz="2128">
                <a:solidFill>
                  <a:srgbClr val="000000"/>
                </a:solidFill>
              </a:defRPr>
            </a:pPr>
            <a:r>
              <a:rPr dirty="0"/>
              <a:t>DRE</a:t>
            </a:r>
          </a:p>
          <a:p>
            <a:pPr marL="1052067" lvl="2" indent="-337820" algn="l" defTabSz="694944">
              <a:spcBef>
                <a:spcPts val="400"/>
              </a:spcBef>
              <a:buSzPct val="100000"/>
              <a:buFont typeface="Arial"/>
              <a:buChar char="•"/>
              <a:defRPr sz="2128">
                <a:solidFill>
                  <a:srgbClr val="000000"/>
                </a:solidFill>
              </a:defRPr>
            </a:pPr>
            <a:r>
              <a:rPr dirty="0"/>
              <a:t>IPSS</a:t>
            </a:r>
          </a:p>
          <a:p>
            <a:pPr marL="1052067" lvl="2" indent="-337820" algn="l" defTabSz="694944">
              <a:spcBef>
                <a:spcPts val="400"/>
              </a:spcBef>
              <a:buSzPct val="100000"/>
              <a:buFont typeface="Arial"/>
              <a:buChar char="•"/>
              <a:defRPr sz="2128">
                <a:solidFill>
                  <a:srgbClr val="000000"/>
                </a:solidFill>
              </a:defRPr>
            </a:pPr>
            <a:r>
              <a:rPr dirty="0"/>
              <a:t>Urine dip</a:t>
            </a:r>
          </a:p>
          <a:p>
            <a:pPr marL="1052067" lvl="2" indent="-337820" algn="l" defTabSz="694944">
              <a:spcBef>
                <a:spcPts val="400"/>
              </a:spcBef>
              <a:buSzPct val="100000"/>
              <a:buFont typeface="Arial"/>
              <a:buChar char="•"/>
              <a:defRPr sz="2128">
                <a:solidFill>
                  <a:srgbClr val="000000"/>
                </a:solidFill>
              </a:defRPr>
            </a:pPr>
            <a:r>
              <a:rPr dirty="0"/>
              <a:t>Freq</a:t>
            </a:r>
            <a:r>
              <a:rPr dirty="0"/>
              <a:t>/</a:t>
            </a:r>
            <a:r>
              <a:rPr dirty="0"/>
              <a:t>vol</a:t>
            </a:r>
            <a:r>
              <a:rPr dirty="0"/>
              <a:t> chart</a:t>
            </a:r>
          </a:p>
          <a:p>
            <a:pPr marL="1052067" lvl="2" indent="-337820" algn="l" defTabSz="694944">
              <a:spcBef>
                <a:spcPts val="400"/>
              </a:spcBef>
              <a:buSzPct val="100000"/>
              <a:buFont typeface="Arial"/>
              <a:buChar char="•"/>
              <a:defRPr sz="2128">
                <a:solidFill>
                  <a:srgbClr val="000000"/>
                </a:solidFill>
              </a:defRPr>
            </a:pPr>
            <a:r>
              <a:rPr dirty="0"/>
              <a:t>PSA</a:t>
            </a:r>
          </a:p>
          <a:p>
            <a:pPr marL="1052067" lvl="2" indent="-337820" algn="l" defTabSz="694944">
              <a:spcBef>
                <a:spcPts val="400"/>
              </a:spcBef>
              <a:buSzPct val="100000"/>
              <a:buFont typeface="Arial"/>
              <a:buChar char="•"/>
              <a:defRPr sz="2128">
                <a:solidFill>
                  <a:srgbClr val="000000"/>
                </a:solidFill>
              </a:defRPr>
            </a:pPr>
            <a:r>
              <a:rPr dirty="0"/>
              <a:t>?renal function </a:t>
            </a:r>
          </a:p>
          <a:p>
            <a:pPr lvl="2" indent="347472" algn="l" defTabSz="694944">
              <a:spcBef>
                <a:spcPts val="400"/>
              </a:spcBef>
              <a:defRPr sz="2128">
                <a:solidFill>
                  <a:srgbClr val="000000"/>
                </a:solidFill>
              </a:defRPr>
            </a:pPr>
            <a:r>
              <a:rPr dirty="0"/>
              <a:t>Plus:</a:t>
            </a:r>
          </a:p>
          <a:p>
            <a:pPr marL="1052067" lvl="2" indent="-337820" algn="l" defTabSz="694944">
              <a:spcBef>
                <a:spcPts val="400"/>
              </a:spcBef>
              <a:buSzPct val="100000"/>
              <a:buFont typeface="Arial"/>
              <a:buChar char="•"/>
              <a:defRPr sz="2128">
                <a:solidFill>
                  <a:srgbClr val="000000"/>
                </a:solidFill>
              </a:defRPr>
            </a:pPr>
            <a:r>
              <a:rPr dirty="0"/>
              <a:t>Flow rate &amp; PVR</a:t>
            </a:r>
          </a:p>
          <a:p>
            <a:pPr marL="1052067" lvl="2" indent="-337820" algn="l" defTabSz="694944">
              <a:spcBef>
                <a:spcPts val="400"/>
              </a:spcBef>
              <a:buSzPct val="100000"/>
              <a:buFont typeface="Arial"/>
              <a:buChar char="•"/>
              <a:defRPr sz="2128">
                <a:solidFill>
                  <a:srgbClr val="000000"/>
                </a:solidFill>
              </a:defRPr>
            </a:pPr>
            <a:r>
              <a:rPr dirty="0"/>
              <a:t>UDS/VUDS</a:t>
            </a:r>
          </a:p>
          <a:p>
            <a:pPr marL="1052067" lvl="2" indent="-337820" algn="l" defTabSz="694944">
              <a:spcBef>
                <a:spcPts val="400"/>
              </a:spcBef>
              <a:buSzPct val="100000"/>
              <a:buFont typeface="Arial"/>
              <a:buChar char="•"/>
              <a:defRPr sz="2128">
                <a:solidFill>
                  <a:srgbClr val="000000"/>
                </a:solidFill>
              </a:defRPr>
            </a:pPr>
            <a:r>
              <a:rPr dirty="0"/>
              <a:t>Flexi cystoscopy </a:t>
            </a:r>
          </a:p>
        </p:txBody>
      </p:sp>
      <p:sp>
        <p:nvSpPr>
          <p:cNvPr id="39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39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9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401" name="Title 1"/>
          <p:cNvSpPr txBox="1"/>
          <p:nvPr/>
        </p:nvSpPr>
        <p:spPr>
          <a:xfrm>
            <a:off x="1441487" y="2693987"/>
            <a:ext cx="5121500" cy="1470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normAutofit/>
          </a:bodyPr>
          <a:lstStyle>
            <a:lvl1pPr algn="ctr">
              <a:defRPr sz="4700">
                <a:solidFill>
                  <a:schemeClr val="accent1"/>
                </a:solidFill>
                <a:latin typeface="Arial"/>
                <a:ea typeface="Arial"/>
                <a:cs typeface="Arial"/>
                <a:sym typeface="Arial"/>
              </a:defRPr>
            </a:lvl1pPr>
          </a:lstStyle>
          <a:p>
            <a:r>
              <a:rPr dirty="0"/>
              <a:t>Uroflowmetry</a:t>
            </a:r>
            <a:endParaRPr dirty="0"/>
          </a:p>
        </p:txBody>
      </p:sp>
      <p:pic>
        <p:nvPicPr>
          <p:cNvPr id="40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403"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ubtitle 2"/>
          <p:cNvSpPr txBox="1">
            <a:spLocks noGrp="1"/>
          </p:cNvSpPr>
          <p:nvPr>
            <p:ph type="subTitle" idx="1"/>
          </p:nvPr>
        </p:nvSpPr>
        <p:spPr>
          <a:xfrm>
            <a:off x="431191" y="2137130"/>
            <a:ext cx="8281618" cy="4102498"/>
          </a:xfrm>
          <a:prstGeom prst="rect">
            <a:avLst/>
          </a:prstGeom>
        </p:spPr>
        <p:txBody>
          <a:bodyPr/>
          <a:lstStyle/>
          <a:p>
            <a:pPr marL="698500" indent="-444500" algn="l">
              <a:spcBef>
                <a:spcPts val="1600"/>
              </a:spcBef>
              <a:buSzPct val="171000"/>
              <a:buFont typeface="Gill Sans"/>
              <a:buChar char="•"/>
              <a:defRPr sz="2800">
                <a:solidFill>
                  <a:srgbClr val="000000"/>
                </a:solidFill>
                <a:latin typeface="+mj-lt"/>
                <a:ea typeface="+mj-ea"/>
                <a:cs typeface="+mj-cs"/>
                <a:sym typeface="Gill Sans"/>
              </a:defRPr>
            </a:pPr>
            <a:r>
              <a:rPr dirty="0"/>
              <a:t>Generally recommended as a specialist investigation before invasive treatment. </a:t>
            </a:r>
          </a:p>
          <a:p>
            <a:pPr marL="698500" indent="-444500" algn="l">
              <a:spcBef>
                <a:spcPts val="1600"/>
              </a:spcBef>
              <a:buSzPct val="171000"/>
              <a:buFont typeface="Gill Sans"/>
              <a:buChar char="•"/>
              <a:defRPr sz="2800">
                <a:solidFill>
                  <a:srgbClr val="000000"/>
                </a:solidFill>
                <a:latin typeface="+mj-lt"/>
                <a:ea typeface="+mj-ea"/>
                <a:cs typeface="+mj-cs"/>
                <a:sym typeface="Gill Sans"/>
              </a:defRPr>
            </a:pPr>
            <a:r>
              <a:rPr dirty="0"/>
              <a:t>results are non specific for BOO. </a:t>
            </a:r>
            <a:r>
              <a:rPr dirty="0"/>
              <a:t>eg</a:t>
            </a:r>
            <a:r>
              <a:rPr dirty="0"/>
              <a:t> stricture, enlarged prostate, detrusor </a:t>
            </a:r>
            <a:r>
              <a:rPr dirty="0"/>
              <a:t>hypocontractility</a:t>
            </a:r>
            <a:endParaRPr dirty="0"/>
          </a:p>
        </p:txBody>
      </p:sp>
      <p:sp>
        <p:nvSpPr>
          <p:cNvPr id="40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40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0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ctrTitle"/>
          </p:nvPr>
        </p:nvSpPr>
        <p:spPr>
          <a:xfrm>
            <a:off x="254000" y="750652"/>
            <a:ext cx="2118271" cy="1470026"/>
          </a:xfrm>
          <a:prstGeom prst="rect">
            <a:avLst/>
          </a:prstGeom>
        </p:spPr>
        <p:txBody>
          <a:bodyPr/>
          <a:lstStyle>
            <a:lvl1pPr>
              <a:defRPr sz="3600">
                <a:solidFill>
                  <a:schemeClr val="accent1"/>
                </a:solidFill>
                <a:latin typeface="Arial"/>
                <a:ea typeface="Arial"/>
                <a:cs typeface="Arial"/>
                <a:sym typeface="Arial"/>
              </a:defRPr>
            </a:lvl1pPr>
          </a:lstStyle>
          <a:p>
            <a:r>
              <a:rPr dirty="0"/>
              <a:t>Flow rate</a:t>
            </a:r>
          </a:p>
        </p:txBody>
      </p:sp>
      <p:sp>
        <p:nvSpPr>
          <p:cNvPr id="411" name="Subtitle 2"/>
          <p:cNvSpPr txBox="1">
            <a:spLocks noGrp="1"/>
          </p:cNvSpPr>
          <p:nvPr>
            <p:ph type="subTitle" idx="1"/>
          </p:nvPr>
        </p:nvSpPr>
        <p:spPr>
          <a:xfrm>
            <a:off x="483244" y="2063854"/>
            <a:ext cx="8069825" cy="4470296"/>
          </a:xfrm>
          <a:prstGeom prst="rect">
            <a:avLst/>
          </a:prstGeom>
        </p:spPr>
        <p:txBody>
          <a:bodyPr>
            <a:normAutofit lnSpcReduction="10000"/>
          </a:bodyPr>
          <a:lstStyle/>
          <a:p>
            <a:pPr marL="698500" indent="-444500" algn="just">
              <a:spcBef>
                <a:spcPts val="0"/>
              </a:spcBef>
              <a:buSzPct val="171000"/>
              <a:buFont typeface="Gill Sans"/>
              <a:buChar char="•"/>
              <a:defRPr sz="2300">
                <a:solidFill>
                  <a:srgbClr val="000000"/>
                </a:solidFill>
                <a:latin typeface="+mj-lt"/>
                <a:ea typeface="+mj-ea"/>
                <a:cs typeface="+mj-cs"/>
                <a:sym typeface="Gill Sans"/>
              </a:defRPr>
            </a:pPr>
            <a:r>
              <a:rPr lang="en-GB" dirty="0"/>
              <a:t>F</a:t>
            </a:r>
            <a:r>
              <a:rPr dirty="0" smtClean="0"/>
              <a:t>low </a:t>
            </a:r>
            <a:r>
              <a:rPr dirty="0"/>
              <a:t>rate is inaccurate if voided volume &lt;125-150mls</a:t>
            </a:r>
          </a:p>
          <a:p>
            <a:pPr marL="698500" indent="-444500" algn="just">
              <a:spcBef>
                <a:spcPts val="1300"/>
              </a:spcBef>
              <a:buSzPct val="171000"/>
              <a:buFont typeface="Gill Sans"/>
              <a:buChar char="•"/>
              <a:defRPr sz="2300">
                <a:solidFill>
                  <a:srgbClr val="000000"/>
                </a:solidFill>
                <a:latin typeface="+mj-lt"/>
                <a:ea typeface="+mj-ea"/>
                <a:cs typeface="+mj-cs"/>
                <a:sym typeface="Gill Sans"/>
              </a:defRPr>
            </a:pPr>
            <a:r>
              <a:rPr lang="en-GB" dirty="0" smtClean="0"/>
              <a:t>S</a:t>
            </a:r>
            <a:r>
              <a:rPr dirty="0" smtClean="0"/>
              <a:t>ingle </a:t>
            </a:r>
            <a:r>
              <a:rPr dirty="0"/>
              <a:t>best non-invasive test. However no given ‘cut off’ value for the appropriateness of therapy</a:t>
            </a:r>
          </a:p>
          <a:p>
            <a:pPr marL="698500" indent="-444500" algn="just">
              <a:spcBef>
                <a:spcPts val="1300"/>
              </a:spcBef>
              <a:buSzPct val="171000"/>
              <a:buFont typeface="Gill Sans"/>
              <a:buChar char="•"/>
              <a:defRPr sz="2300">
                <a:solidFill>
                  <a:srgbClr val="000000"/>
                </a:solidFill>
                <a:latin typeface="+mj-lt"/>
                <a:ea typeface="+mj-ea"/>
                <a:cs typeface="+mj-cs"/>
                <a:sym typeface="Gill Sans"/>
              </a:defRPr>
            </a:pPr>
            <a:r>
              <a:rPr lang="en-GB" dirty="0" smtClean="0"/>
              <a:t>T</a:t>
            </a:r>
            <a:r>
              <a:rPr dirty="0" smtClean="0"/>
              <a:t>he </a:t>
            </a:r>
            <a:r>
              <a:rPr dirty="0"/>
              <a:t>peak flow rate (</a:t>
            </a:r>
            <a:r>
              <a:rPr dirty="0"/>
              <a:t>Qmax</a:t>
            </a:r>
            <a:r>
              <a:rPr dirty="0"/>
              <a:t>) is more specific for BPH than average flow rate (</a:t>
            </a:r>
            <a:r>
              <a:rPr dirty="0"/>
              <a:t>Qave</a:t>
            </a:r>
            <a:r>
              <a:rPr dirty="0"/>
              <a:t>)</a:t>
            </a:r>
          </a:p>
          <a:p>
            <a:pPr marL="698500" indent="-444500" algn="just">
              <a:spcBef>
                <a:spcPts val="1300"/>
              </a:spcBef>
              <a:buSzPct val="171000"/>
              <a:buFont typeface="Gill Sans"/>
              <a:buChar char="•"/>
              <a:defRPr sz="2300">
                <a:solidFill>
                  <a:srgbClr val="000000"/>
                </a:solidFill>
                <a:latin typeface="+mj-lt"/>
                <a:ea typeface="+mj-ea"/>
                <a:cs typeface="+mj-cs"/>
                <a:sym typeface="Gill Sans"/>
              </a:defRPr>
            </a:pPr>
            <a:r>
              <a:rPr dirty="0"/>
              <a:t>Qmax</a:t>
            </a:r>
            <a:r>
              <a:rPr dirty="0"/>
              <a:t> decreases with age and decreasing voided volume</a:t>
            </a:r>
          </a:p>
          <a:p>
            <a:pPr marL="698500" indent="-444500" algn="just">
              <a:spcBef>
                <a:spcPts val="1300"/>
              </a:spcBef>
              <a:buSzPct val="171000"/>
              <a:buFont typeface="Gill Sans"/>
              <a:buChar char="•"/>
              <a:defRPr sz="2300">
                <a:solidFill>
                  <a:srgbClr val="000000"/>
                </a:solidFill>
                <a:latin typeface="+mj-lt"/>
                <a:ea typeface="+mj-ea"/>
                <a:cs typeface="+mj-cs"/>
                <a:sym typeface="Gill Sans"/>
              </a:defRPr>
            </a:pPr>
            <a:r>
              <a:rPr dirty="0"/>
              <a:t>Qmax</a:t>
            </a:r>
            <a:r>
              <a:rPr dirty="0"/>
              <a:t> of &gt;15mls/s have poorer treatment outcomes after prostatectomy than </a:t>
            </a:r>
            <a:r>
              <a:rPr dirty="0"/>
              <a:t>Qmax</a:t>
            </a:r>
            <a:r>
              <a:rPr dirty="0"/>
              <a:t> &lt;15mls/s</a:t>
            </a:r>
          </a:p>
          <a:p>
            <a:pPr marL="698500" indent="-444500" algn="just">
              <a:spcBef>
                <a:spcPts val="1300"/>
              </a:spcBef>
              <a:buSzPct val="171000"/>
              <a:buFont typeface="Gill Sans"/>
              <a:buChar char="•"/>
              <a:defRPr sz="2300">
                <a:solidFill>
                  <a:srgbClr val="000000"/>
                </a:solidFill>
                <a:latin typeface="+mj-lt"/>
                <a:ea typeface="+mj-ea"/>
                <a:cs typeface="+mj-cs"/>
                <a:sym typeface="Gill Sans"/>
              </a:defRPr>
            </a:pPr>
            <a:r>
              <a:rPr dirty="0"/>
              <a:t>Qmax</a:t>
            </a:r>
            <a:r>
              <a:rPr dirty="0"/>
              <a:t> &lt;15mls/s does not differentiate between BOO and bladder </a:t>
            </a:r>
            <a:r>
              <a:rPr dirty="0"/>
              <a:t>decompensation</a:t>
            </a:r>
            <a:endParaRPr dirty="0"/>
          </a:p>
        </p:txBody>
      </p:sp>
      <p:sp>
        <p:nvSpPr>
          <p:cNvPr id="41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413"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1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415" name="McConnell et al 1994"/>
          <p:cNvSpPr txBox="1"/>
          <p:nvPr/>
        </p:nvSpPr>
        <p:spPr>
          <a:xfrm>
            <a:off x="5309871" y="6409054"/>
            <a:ext cx="2522476"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900" i="1">
                <a:solidFill>
                  <a:srgbClr val="C0C0C0"/>
                </a:solidFill>
                <a:latin typeface="+mj-lt"/>
                <a:ea typeface="+mj-ea"/>
                <a:cs typeface="+mj-cs"/>
                <a:sym typeface="Gill Sans"/>
              </a:defRPr>
            </a:lvl1pPr>
          </a:lstStyle>
          <a:p>
            <a:r>
              <a:rPr dirty="0"/>
              <a:t>McConnell et al 1994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dirty="0"/>
          </a:p>
        </p:txBody>
      </p:sp>
      <p:pic>
        <p:nvPicPr>
          <p:cNvPr id="41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41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sp>
        <p:nvSpPr>
          <p:cNvPr id="420" name="Postvoiding residual"/>
          <p:cNvSpPr txBox="1">
            <a:spLocks noGrp="1"/>
          </p:cNvSpPr>
          <p:nvPr>
            <p:ph type="ctrTitle"/>
          </p:nvPr>
        </p:nvSpPr>
        <p:spPr>
          <a:xfrm>
            <a:off x="1749176" y="2693987"/>
            <a:ext cx="5631134" cy="1470026"/>
          </a:xfrm>
          <a:prstGeom prst="rect">
            <a:avLst/>
          </a:prstGeom>
        </p:spPr>
        <p:txBody>
          <a:bodyPr/>
          <a:lstStyle>
            <a:lvl1pPr>
              <a:defRPr>
                <a:solidFill>
                  <a:schemeClr val="accent1"/>
                </a:solidFill>
                <a:latin typeface="Arial"/>
                <a:ea typeface="Arial"/>
                <a:cs typeface="Arial"/>
                <a:sym typeface="Arial"/>
              </a:defRPr>
            </a:lvl1pPr>
          </a:lstStyle>
          <a:p>
            <a:r>
              <a:rPr dirty="0"/>
              <a:t>Postvoiding</a:t>
            </a:r>
            <a:r>
              <a:rPr dirty="0"/>
              <a:t> residual</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ubtitle 2"/>
          <p:cNvSpPr txBox="1">
            <a:spLocks noGrp="1"/>
          </p:cNvSpPr>
          <p:nvPr>
            <p:ph type="subTitle" idx="1"/>
          </p:nvPr>
        </p:nvSpPr>
        <p:spPr>
          <a:xfrm>
            <a:off x="483244" y="1598782"/>
            <a:ext cx="7289156" cy="4581941"/>
          </a:xfrm>
          <a:prstGeom prst="rect">
            <a:avLst/>
          </a:prstGeom>
        </p:spPr>
        <p:txBody>
          <a:bodyPr>
            <a:normAutofit fontScale="92500"/>
          </a:bodyPr>
          <a:lstStyle/>
          <a:p>
            <a:pPr marL="677545" indent="-431165" algn="just" defTabSz="886968">
              <a:spcBef>
                <a:spcPts val="0"/>
              </a:spcBef>
              <a:buSzPct val="171000"/>
              <a:buFont typeface="Gill Sans"/>
              <a:buChar char="•"/>
              <a:defRPr sz="2231">
                <a:solidFill>
                  <a:srgbClr val="000000"/>
                </a:solidFill>
                <a:latin typeface="+mj-lt"/>
                <a:ea typeface="+mj-ea"/>
                <a:cs typeface="+mj-cs"/>
                <a:sym typeface="Gill Sans"/>
              </a:defRPr>
            </a:pPr>
            <a:r>
              <a:rPr dirty="0"/>
              <a:t>78% normal men have a PVR &lt;5mls</a:t>
            </a:r>
          </a:p>
          <a:p>
            <a:pPr marL="677545"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dirty="0"/>
              <a:t>100% normal men have a PVR &lt;12mls (</a:t>
            </a:r>
            <a:r>
              <a:rPr dirty="0"/>
              <a:t>diMare</a:t>
            </a:r>
            <a:r>
              <a:rPr dirty="0"/>
              <a:t> et al 1963)</a:t>
            </a:r>
          </a:p>
          <a:p>
            <a:pPr marL="1342771" lvl="2"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dirty="0"/>
              <a:t>PVR significant intra-individual variability</a:t>
            </a:r>
          </a:p>
          <a:p>
            <a:pPr marL="1342771" lvl="2"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lang="en-GB" dirty="0"/>
              <a:t>D</a:t>
            </a:r>
            <a:r>
              <a:rPr dirty="0" smtClean="0"/>
              <a:t>oes</a:t>
            </a:r>
            <a:r>
              <a:rPr dirty="0" smtClean="0"/>
              <a:t> </a:t>
            </a:r>
            <a:r>
              <a:rPr dirty="0"/>
              <a:t>not correlate well with other signs or symptoms</a:t>
            </a:r>
          </a:p>
          <a:p>
            <a:pPr marL="1342771" lvl="2"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lang="en-GB" dirty="0" smtClean="0"/>
              <a:t>T</a:t>
            </a:r>
            <a:r>
              <a:rPr dirty="0" smtClean="0"/>
              <a:t>he </a:t>
            </a:r>
            <a:r>
              <a:rPr dirty="0"/>
              <a:t>threshold of defining a poor PVR is uncertain</a:t>
            </a:r>
          </a:p>
          <a:p>
            <a:pPr marL="1342771" lvl="2"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lang="en-GB" dirty="0" smtClean="0"/>
              <a:t>U</a:t>
            </a:r>
            <a:r>
              <a:rPr dirty="0" smtClean="0"/>
              <a:t>nknown</a:t>
            </a:r>
            <a:r>
              <a:rPr dirty="0" smtClean="0"/>
              <a:t> </a:t>
            </a:r>
            <a:r>
              <a:rPr dirty="0"/>
              <a:t>whether PVR can predict outcome of surgery</a:t>
            </a:r>
          </a:p>
          <a:p>
            <a:pPr marL="1342771" lvl="2" indent="-431165" algn="just" defTabSz="886968">
              <a:spcBef>
                <a:spcPts val="1200"/>
              </a:spcBef>
              <a:buSzPct val="171000"/>
              <a:buFont typeface="Gill Sans"/>
              <a:buChar char="•"/>
              <a:defRPr sz="2231">
                <a:solidFill>
                  <a:srgbClr val="000000"/>
                </a:solidFill>
                <a:latin typeface="+mj-lt"/>
                <a:ea typeface="+mj-ea"/>
                <a:cs typeface="+mj-cs"/>
                <a:sym typeface="Gill Sans"/>
              </a:defRPr>
            </a:pPr>
            <a:r>
              <a:rPr lang="en-GB" dirty="0" smtClean="0"/>
              <a:t>U</a:t>
            </a:r>
            <a:r>
              <a:rPr dirty="0" smtClean="0"/>
              <a:t>nknown</a:t>
            </a:r>
            <a:r>
              <a:rPr dirty="0" smtClean="0"/>
              <a:t> </a:t>
            </a:r>
            <a:r>
              <a:rPr dirty="0"/>
              <a:t>whether PVR can predict impending bladder or renal damage </a:t>
            </a:r>
          </a:p>
        </p:txBody>
      </p:sp>
      <p:sp>
        <p:nvSpPr>
          <p:cNvPr id="42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424"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25"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dirty="0"/>
          </a:p>
        </p:txBody>
      </p:sp>
      <p:sp>
        <p:nvSpPr>
          <p:cNvPr id="274"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275"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pic>
        <p:nvPicPr>
          <p:cNvPr id="276" name="Image" descr="Image"/>
          <p:cNvPicPr>
            <a:picLocks noChangeAspect="1"/>
          </p:cNvPicPr>
          <p:nvPr/>
        </p:nvPicPr>
        <p:blipFill>
          <a:blip r:embed="rId3">
            <a:extLst/>
          </a:blip>
          <a:stretch>
            <a:fillRect/>
          </a:stretch>
        </p:blipFill>
        <p:spPr>
          <a:xfrm>
            <a:off x="611560" y="982384"/>
            <a:ext cx="7845896" cy="5804687"/>
          </a:xfrm>
          <a:prstGeom prst="rect">
            <a:avLst/>
          </a:prstGeom>
          <a:ln w="12700">
            <a:miter lim="400000"/>
          </a:ln>
        </p:spPr>
      </p:pic>
      <p:sp>
        <p:nvSpPr>
          <p:cNvPr id="277" name="Overlapping area of Symptomatic BPH"/>
          <p:cNvSpPr txBox="1"/>
          <p:nvPr/>
        </p:nvSpPr>
        <p:spPr>
          <a:xfrm>
            <a:off x="407453" y="6038049"/>
            <a:ext cx="4335592"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700" b="1">
                <a:solidFill>
                  <a:schemeClr val="accent3">
                    <a:lumOff val="44000"/>
                  </a:schemeClr>
                </a:solidFill>
              </a:defRPr>
            </a:lvl1pPr>
          </a:lstStyle>
          <a:p>
            <a:r>
              <a:rPr dirty="0"/>
              <a:t>Overlapping area of Symptomatic BPH</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ubtitle 2"/>
          <p:cNvSpPr txBox="1">
            <a:spLocks noGrp="1"/>
          </p:cNvSpPr>
          <p:nvPr>
            <p:ph type="subTitle" idx="1"/>
          </p:nvPr>
        </p:nvSpPr>
        <p:spPr>
          <a:xfrm>
            <a:off x="31643" y="1862242"/>
            <a:ext cx="8177511" cy="4102498"/>
          </a:xfrm>
          <a:prstGeom prst="rect">
            <a:avLst/>
          </a:prstGeom>
        </p:spPr>
        <p:txBody>
          <a:bodyPr/>
          <a:lstStyle/>
          <a:p>
            <a:pPr marL="1384300" indent="-444500" algn="l">
              <a:spcBef>
                <a:spcPts val="3300"/>
              </a:spcBef>
              <a:buSzPct val="171000"/>
              <a:buFont typeface="Gill Sans"/>
              <a:buChar char="•"/>
              <a:defRPr sz="2800">
                <a:solidFill>
                  <a:srgbClr val="000000"/>
                </a:solidFill>
                <a:latin typeface="+mj-lt"/>
                <a:ea typeface="+mj-ea"/>
                <a:cs typeface="+mj-cs"/>
                <a:sym typeface="Gill Sans"/>
              </a:defRPr>
            </a:pPr>
            <a:r>
              <a:rPr dirty="0" smtClean="0">
                <a:latin typeface="Calibri" pitchFamily="34" charset="0"/>
                <a:cs typeface="Calibri" pitchFamily="34" charset="0"/>
              </a:rPr>
              <a:t>P</a:t>
            </a:r>
            <a:r>
              <a:rPr lang="en-GB" dirty="0" smtClean="0">
                <a:latin typeface="Calibri" pitchFamily="34" charset="0"/>
                <a:cs typeface="Calibri" pitchFamily="34" charset="0"/>
              </a:rPr>
              <a:t>a</a:t>
            </a:r>
            <a:r>
              <a:rPr dirty="0" smtClean="0">
                <a:latin typeface="Calibri" pitchFamily="34" charset="0"/>
                <a:cs typeface="Calibri" pitchFamily="34" charset="0"/>
              </a:rPr>
              <a:t>t</a:t>
            </a:r>
            <a:r>
              <a:rPr lang="en-GB" dirty="0" smtClean="0">
                <a:latin typeface="Calibri" pitchFamily="34" charset="0"/>
                <a:cs typeface="Calibri" pitchFamily="34" charset="0"/>
              </a:rPr>
              <a:t>ient</a:t>
            </a:r>
            <a:r>
              <a:rPr dirty="0" smtClean="0">
                <a:latin typeface="Calibri" pitchFamily="34" charset="0"/>
                <a:cs typeface="Calibri" pitchFamily="34" charset="0"/>
              </a:rPr>
              <a:t>s </a:t>
            </a:r>
            <a:r>
              <a:rPr dirty="0">
                <a:latin typeface="Calibri" pitchFamily="34" charset="0"/>
                <a:cs typeface="Calibri" pitchFamily="34" charset="0"/>
              </a:rPr>
              <a:t>with significant PVR should be considered as a ‘safety parameter’</a:t>
            </a:r>
          </a:p>
          <a:p>
            <a:pPr marL="1384300" lvl="2" indent="-444500" algn="l">
              <a:spcBef>
                <a:spcPts val="3300"/>
              </a:spcBef>
              <a:buSzPct val="171000"/>
              <a:buFont typeface="Gill Sans"/>
              <a:buChar char="•"/>
              <a:defRPr sz="2800">
                <a:solidFill>
                  <a:srgbClr val="000000"/>
                </a:solidFill>
                <a:latin typeface="+mj-lt"/>
                <a:ea typeface="+mj-ea"/>
                <a:cs typeface="+mj-cs"/>
                <a:sym typeface="Gill Sans"/>
              </a:defRPr>
            </a:pPr>
            <a:r>
              <a:rPr dirty="0" smtClean="0">
                <a:latin typeface="Calibri" pitchFamily="34" charset="0"/>
                <a:cs typeface="Calibri" pitchFamily="34" charset="0"/>
              </a:rPr>
              <a:t>P</a:t>
            </a:r>
            <a:r>
              <a:rPr lang="en-GB" dirty="0" smtClean="0">
                <a:latin typeface="Calibri" pitchFamily="34" charset="0"/>
                <a:cs typeface="Calibri" pitchFamily="34" charset="0"/>
              </a:rPr>
              <a:t>a</a:t>
            </a:r>
            <a:r>
              <a:rPr dirty="0" smtClean="0">
                <a:latin typeface="Calibri" pitchFamily="34" charset="0"/>
                <a:cs typeface="Calibri" pitchFamily="34" charset="0"/>
              </a:rPr>
              <a:t>t</a:t>
            </a:r>
            <a:r>
              <a:rPr lang="en-GB" dirty="0" smtClean="0">
                <a:latin typeface="Calibri" pitchFamily="34" charset="0"/>
                <a:cs typeface="Calibri" pitchFamily="34" charset="0"/>
              </a:rPr>
              <a:t>ient</a:t>
            </a:r>
            <a:r>
              <a:rPr dirty="0" smtClean="0">
                <a:latin typeface="Calibri" pitchFamily="34" charset="0"/>
                <a:cs typeface="Calibri" pitchFamily="34" charset="0"/>
              </a:rPr>
              <a:t>s </a:t>
            </a:r>
            <a:r>
              <a:rPr dirty="0">
                <a:latin typeface="Calibri" pitchFamily="34" charset="0"/>
                <a:cs typeface="Calibri" pitchFamily="34" charset="0"/>
              </a:rPr>
              <a:t>with significant PVR should be monitored more closely if they select a nonsurgical option, especially if on </a:t>
            </a:r>
            <a:r>
              <a:rPr dirty="0">
                <a:latin typeface="Calibri" pitchFamily="34" charset="0"/>
                <a:cs typeface="Calibri" pitchFamily="34" charset="0"/>
              </a:rPr>
              <a:t>antimuscarinicsred</a:t>
            </a:r>
            <a:r>
              <a:rPr dirty="0">
                <a:latin typeface="Calibri" pitchFamily="34" charset="0"/>
                <a:cs typeface="Calibri" pitchFamily="34" charset="0"/>
              </a:rPr>
              <a:t> m</a:t>
            </a:r>
          </a:p>
        </p:txBody>
      </p:sp>
      <p:sp>
        <p:nvSpPr>
          <p:cNvPr id="4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42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3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1"/>
          <p:cNvSpPr txBox="1">
            <a:spLocks noGrp="1"/>
          </p:cNvSpPr>
          <p:nvPr>
            <p:ph type="ctrTitle"/>
          </p:nvPr>
        </p:nvSpPr>
        <p:spPr>
          <a:xfrm>
            <a:off x="254000" y="750652"/>
            <a:ext cx="3064436" cy="1470026"/>
          </a:xfrm>
          <a:prstGeom prst="rect">
            <a:avLst/>
          </a:prstGeom>
        </p:spPr>
        <p:txBody>
          <a:bodyPr/>
          <a:lstStyle>
            <a:lvl1pPr>
              <a:defRPr sz="3600">
                <a:solidFill>
                  <a:schemeClr val="accent1"/>
                </a:solidFill>
                <a:latin typeface="Arial"/>
                <a:ea typeface="Arial"/>
                <a:cs typeface="Arial"/>
                <a:sym typeface="Arial"/>
              </a:defRPr>
            </a:lvl1pPr>
          </a:lstStyle>
          <a:p>
            <a:r>
              <a:rPr dirty="0"/>
              <a:t>Cystoscopy</a:t>
            </a:r>
          </a:p>
        </p:txBody>
      </p:sp>
      <p:sp>
        <p:nvSpPr>
          <p:cNvPr id="433" name="Subtitle 2"/>
          <p:cNvSpPr txBox="1">
            <a:spLocks noGrp="1"/>
          </p:cNvSpPr>
          <p:nvPr>
            <p:ph type="subTitle" idx="1"/>
          </p:nvPr>
        </p:nvSpPr>
        <p:spPr>
          <a:xfrm>
            <a:off x="483244" y="2431653"/>
            <a:ext cx="7289156" cy="4102497"/>
          </a:xfrm>
          <a:prstGeom prst="rect">
            <a:avLst/>
          </a:prstGeom>
        </p:spPr>
        <p:txBody>
          <a:bodyPr>
            <a:normAutofit lnSpcReduction="10000"/>
          </a:bodyPr>
          <a:lstStyle/>
          <a:p>
            <a:pPr algn="just" defTabSz="722376">
              <a:spcBef>
                <a:spcPts val="1200"/>
              </a:spcBef>
              <a:defRPr sz="2212">
                <a:solidFill>
                  <a:srgbClr val="000000"/>
                </a:solidFill>
                <a:latin typeface="+mj-lt"/>
                <a:ea typeface="+mj-ea"/>
                <a:cs typeface="+mj-cs"/>
                <a:sym typeface="Gill Sans"/>
              </a:defRPr>
            </a:pPr>
            <a:r>
              <a:rPr dirty="0">
                <a:latin typeface="Calibri" pitchFamily="34" charset="0"/>
                <a:cs typeface="Calibri" pitchFamily="34" charset="0"/>
              </a:rPr>
              <a:t>Indications:</a:t>
            </a:r>
          </a:p>
          <a:p>
            <a:pPr marL="641602" lvl="2" indent="-351155" algn="just" defTabSz="722376">
              <a:spcBef>
                <a:spcPts val="1200"/>
              </a:spcBef>
              <a:buSzPct val="171000"/>
              <a:buFont typeface="Gill Sans"/>
              <a:buChar char="•"/>
              <a:defRPr sz="2212">
                <a:solidFill>
                  <a:srgbClr val="000000"/>
                </a:solidFill>
                <a:latin typeface="+mj-lt"/>
                <a:ea typeface="+mj-ea"/>
                <a:cs typeface="+mj-cs"/>
                <a:sym typeface="Gill Sans"/>
              </a:defRPr>
            </a:pPr>
            <a:r>
              <a:rPr lang="en-GB" dirty="0" smtClean="0">
                <a:latin typeface="Calibri" pitchFamily="34" charset="0"/>
                <a:cs typeface="Calibri" pitchFamily="34" charset="0"/>
              </a:rPr>
              <a:t>H</a:t>
            </a:r>
            <a:r>
              <a:rPr dirty="0" smtClean="0">
                <a:latin typeface="Calibri" pitchFamily="34" charset="0"/>
                <a:cs typeface="Calibri" pitchFamily="34" charset="0"/>
              </a:rPr>
              <a:t>aematuria</a:t>
            </a:r>
            <a:endParaRPr dirty="0">
              <a:latin typeface="Calibri" pitchFamily="34" charset="0"/>
              <a:cs typeface="Calibri" pitchFamily="34" charset="0"/>
            </a:endParaRPr>
          </a:p>
          <a:p>
            <a:pPr marL="641602" lvl="2" indent="-351155" algn="just" defTabSz="722376">
              <a:spcBef>
                <a:spcPts val="1200"/>
              </a:spcBef>
              <a:buSzPct val="171000"/>
              <a:buFont typeface="Gill Sans"/>
              <a:buChar char="•"/>
              <a:defRPr sz="2212">
                <a:solidFill>
                  <a:srgbClr val="000000"/>
                </a:solidFill>
                <a:latin typeface="+mj-lt"/>
                <a:ea typeface="+mj-ea"/>
                <a:cs typeface="+mj-cs"/>
                <a:sym typeface="Gill Sans"/>
              </a:defRPr>
            </a:pPr>
            <a:r>
              <a:rPr lang="en-GB" dirty="0" smtClean="0">
                <a:latin typeface="Calibri" pitchFamily="34" charset="0"/>
                <a:cs typeface="Calibri" pitchFamily="34" charset="0"/>
              </a:rPr>
              <a:t>U</a:t>
            </a:r>
            <a:r>
              <a:rPr dirty="0" smtClean="0">
                <a:latin typeface="Calibri" pitchFamily="34" charset="0"/>
                <a:cs typeface="Calibri" pitchFamily="34" charset="0"/>
              </a:rPr>
              <a:t>rethral</a:t>
            </a:r>
            <a:r>
              <a:rPr dirty="0" smtClean="0">
                <a:latin typeface="Calibri" pitchFamily="34" charset="0"/>
                <a:cs typeface="Calibri" pitchFamily="34" charset="0"/>
              </a:rPr>
              <a:t> </a:t>
            </a:r>
            <a:r>
              <a:rPr dirty="0">
                <a:latin typeface="Calibri" pitchFamily="34" charset="0"/>
                <a:cs typeface="Calibri" pitchFamily="34" charset="0"/>
              </a:rPr>
              <a:t>stricture disease</a:t>
            </a:r>
          </a:p>
          <a:p>
            <a:pPr marL="641602" lvl="2" indent="-351155" algn="just" defTabSz="722376">
              <a:spcBef>
                <a:spcPts val="1200"/>
              </a:spcBef>
              <a:buSzPct val="171000"/>
              <a:buFont typeface="Gill Sans"/>
              <a:buChar char="•"/>
              <a:defRPr sz="2212">
                <a:solidFill>
                  <a:srgbClr val="000000"/>
                </a:solidFill>
                <a:latin typeface="+mj-lt"/>
                <a:ea typeface="+mj-ea"/>
                <a:cs typeface="+mj-cs"/>
                <a:sym typeface="Gill Sans"/>
              </a:defRPr>
            </a:pPr>
            <a:r>
              <a:rPr lang="en-GB" dirty="0" smtClean="0">
                <a:latin typeface="Calibri" pitchFamily="34" charset="0"/>
                <a:cs typeface="Calibri" pitchFamily="34" charset="0"/>
              </a:rPr>
              <a:t>M</a:t>
            </a:r>
            <a:r>
              <a:rPr dirty="0" smtClean="0">
                <a:latin typeface="Calibri" pitchFamily="34" charset="0"/>
                <a:cs typeface="Calibri" pitchFamily="34" charset="0"/>
              </a:rPr>
              <a:t>alignancy</a:t>
            </a:r>
            <a:endParaRPr dirty="0">
              <a:latin typeface="Calibri" pitchFamily="34" charset="0"/>
              <a:cs typeface="Calibri" pitchFamily="34" charset="0"/>
            </a:endParaRPr>
          </a:p>
          <a:p>
            <a:pPr marL="641602" lvl="2" indent="-351155" algn="just" defTabSz="722376">
              <a:spcBef>
                <a:spcPts val="1200"/>
              </a:spcBef>
              <a:buSzPct val="171000"/>
              <a:buFont typeface="Gill Sans"/>
              <a:buChar char="•"/>
              <a:defRPr sz="2212">
                <a:solidFill>
                  <a:srgbClr val="000000"/>
                </a:solidFill>
                <a:latin typeface="+mj-lt"/>
                <a:ea typeface="+mj-ea"/>
                <a:cs typeface="+mj-cs"/>
                <a:sym typeface="Gill Sans"/>
              </a:defRPr>
            </a:pPr>
            <a:r>
              <a:rPr dirty="0">
                <a:latin typeface="Calibri" pitchFamily="34" charset="0"/>
                <a:cs typeface="Calibri" pitchFamily="34" charset="0"/>
              </a:rPr>
              <a:t>Deciding on type of treatment to offer. </a:t>
            </a:r>
          </a:p>
          <a:p>
            <a:pPr lvl="2" indent="361188" algn="just" defTabSz="722376">
              <a:spcBef>
                <a:spcPts val="1200"/>
              </a:spcBef>
              <a:tabLst>
                <a:tab pos="88900" algn="l"/>
                <a:tab pos="787400" algn="l"/>
              </a:tabLst>
              <a:defRPr sz="2212">
                <a:solidFill>
                  <a:srgbClr val="000000"/>
                </a:solidFill>
                <a:latin typeface="+mj-lt"/>
                <a:ea typeface="+mj-ea"/>
                <a:cs typeface="+mj-cs"/>
                <a:sym typeface="Gill Sans"/>
              </a:defRPr>
            </a:pPr>
            <a:endParaRPr dirty="0">
              <a:latin typeface="Calibri" pitchFamily="34" charset="0"/>
              <a:cs typeface="Calibri" pitchFamily="34" charset="0"/>
            </a:endParaRPr>
          </a:p>
          <a:p>
            <a:pPr algn="just" defTabSz="722376">
              <a:spcBef>
                <a:spcPts val="1200"/>
              </a:spcBef>
              <a:defRPr sz="2212">
                <a:solidFill>
                  <a:srgbClr val="000000"/>
                </a:solidFill>
                <a:latin typeface="+mj-lt"/>
                <a:ea typeface="+mj-ea"/>
                <a:cs typeface="+mj-cs"/>
                <a:sym typeface="Gill Sans"/>
              </a:defRPr>
            </a:pPr>
            <a:r>
              <a:rPr dirty="0">
                <a:latin typeface="Calibri" pitchFamily="34" charset="0"/>
                <a:cs typeface="Calibri" pitchFamily="34" charset="0"/>
              </a:rPr>
              <a:t>The relationship between the appearance of the urinary tract and treatment outcome is poor. </a:t>
            </a:r>
          </a:p>
          <a:p>
            <a:pPr algn="just" defTabSz="722376">
              <a:spcBef>
                <a:spcPts val="1200"/>
              </a:spcBef>
              <a:defRPr sz="2212">
                <a:solidFill>
                  <a:srgbClr val="000000"/>
                </a:solidFill>
                <a:latin typeface="+mj-lt"/>
                <a:ea typeface="+mj-ea"/>
                <a:cs typeface="+mj-cs"/>
                <a:sym typeface="Gill Sans"/>
              </a:defRPr>
            </a:pPr>
            <a:r>
              <a:rPr dirty="0">
                <a:latin typeface="Calibri" pitchFamily="34" charset="0"/>
                <a:cs typeface="Calibri" pitchFamily="34" charset="0"/>
              </a:rPr>
              <a:t>Not recommended to assess need for treatment.</a:t>
            </a:r>
          </a:p>
        </p:txBody>
      </p:sp>
      <p:sp>
        <p:nvSpPr>
          <p:cNvPr id="4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dirty="0"/>
          </a:p>
        </p:txBody>
      </p:sp>
      <p:sp>
        <p:nvSpPr>
          <p:cNvPr id="435"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36"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itle 1"/>
          <p:cNvSpPr txBox="1">
            <a:spLocks noGrp="1"/>
          </p:cNvSpPr>
          <p:nvPr>
            <p:ph type="ctrTitle"/>
          </p:nvPr>
        </p:nvSpPr>
        <p:spPr>
          <a:xfrm>
            <a:off x="-43546" y="436576"/>
            <a:ext cx="4580509" cy="1470026"/>
          </a:xfrm>
          <a:prstGeom prst="rect">
            <a:avLst/>
          </a:prstGeom>
        </p:spPr>
        <p:txBody>
          <a:bodyPr/>
          <a:lstStyle>
            <a:lvl1pPr>
              <a:defRPr sz="3600">
                <a:solidFill>
                  <a:schemeClr val="accent1"/>
                </a:solidFill>
                <a:latin typeface="Arial"/>
                <a:ea typeface="Arial"/>
                <a:cs typeface="Arial"/>
                <a:sym typeface="Arial"/>
              </a:defRPr>
            </a:lvl1pPr>
          </a:lstStyle>
          <a:p>
            <a:r>
              <a:rPr dirty="0"/>
              <a:t>Upper tract imaging</a:t>
            </a:r>
          </a:p>
        </p:txBody>
      </p:sp>
      <p:sp>
        <p:nvSpPr>
          <p:cNvPr id="439" name="Subtitle 2"/>
          <p:cNvSpPr txBox="1">
            <a:spLocks noGrp="1"/>
          </p:cNvSpPr>
          <p:nvPr>
            <p:ph type="subTitle" idx="1"/>
          </p:nvPr>
        </p:nvSpPr>
        <p:spPr>
          <a:xfrm>
            <a:off x="483244" y="2431653"/>
            <a:ext cx="7289156" cy="4102497"/>
          </a:xfrm>
          <a:prstGeom prst="rect">
            <a:avLst/>
          </a:prstGeom>
        </p:spPr>
        <p:txBody>
          <a:bodyPr/>
          <a:lstStyle/>
          <a:p>
            <a:pPr marL="698500" indent="-444500" algn="just">
              <a:spcBef>
                <a:spcPts val="1600"/>
              </a:spcBef>
              <a:buSzPct val="171000"/>
              <a:buFont typeface="Gill Sans"/>
              <a:buChar char="•"/>
              <a:defRPr sz="2800">
                <a:solidFill>
                  <a:srgbClr val="000000"/>
                </a:solidFill>
                <a:latin typeface="+mj-lt"/>
                <a:ea typeface="+mj-ea"/>
                <a:cs typeface="+mj-cs"/>
                <a:sym typeface="Gill Sans"/>
              </a:defRPr>
            </a:pPr>
            <a:r>
              <a:rPr dirty="0">
                <a:latin typeface="Calibri" pitchFamily="34" charset="0"/>
                <a:cs typeface="Calibri" pitchFamily="34" charset="0"/>
              </a:rPr>
              <a:t>Imaging of the upper tracts is not recommended unless</a:t>
            </a: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lang="en-GB" dirty="0" smtClean="0">
                <a:latin typeface="Calibri" pitchFamily="34" charset="0"/>
                <a:cs typeface="Calibri" pitchFamily="34" charset="0"/>
              </a:rPr>
              <a:t>H</a:t>
            </a:r>
            <a:r>
              <a:rPr dirty="0" smtClean="0">
                <a:latin typeface="Calibri" pitchFamily="34" charset="0"/>
                <a:cs typeface="Calibri" pitchFamily="34" charset="0"/>
              </a:rPr>
              <a:t>aematuria</a:t>
            </a:r>
            <a:endParaRPr dirty="0">
              <a:latin typeface="Calibri" pitchFamily="34" charset="0"/>
              <a:cs typeface="Calibri" pitchFamily="34" charset="0"/>
            </a:endParaRP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dirty="0">
                <a:latin typeface="Calibri" pitchFamily="34" charset="0"/>
                <a:cs typeface="Calibri" pitchFamily="34" charset="0"/>
              </a:rPr>
              <a:t>UTI</a:t>
            </a: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lang="en-GB" dirty="0" smtClean="0">
                <a:latin typeface="Calibri" pitchFamily="34" charset="0"/>
                <a:cs typeface="Calibri" pitchFamily="34" charset="0"/>
              </a:rPr>
              <a:t>P</a:t>
            </a:r>
            <a:r>
              <a:rPr dirty="0" smtClean="0">
                <a:latin typeface="Calibri" pitchFamily="34" charset="0"/>
                <a:cs typeface="Calibri" pitchFamily="34" charset="0"/>
              </a:rPr>
              <a:t>oor</a:t>
            </a:r>
            <a:r>
              <a:rPr dirty="0" smtClean="0">
                <a:latin typeface="Calibri" pitchFamily="34" charset="0"/>
                <a:cs typeface="Calibri" pitchFamily="34" charset="0"/>
              </a:rPr>
              <a:t> </a:t>
            </a:r>
            <a:r>
              <a:rPr dirty="0">
                <a:latin typeface="Calibri" pitchFamily="34" charset="0"/>
                <a:cs typeface="Calibri" pitchFamily="34" charset="0"/>
              </a:rPr>
              <a:t>renal function</a:t>
            </a: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lang="en-GB" dirty="0" smtClean="0">
                <a:latin typeface="Calibri" pitchFamily="34" charset="0"/>
                <a:cs typeface="Calibri" pitchFamily="34" charset="0"/>
              </a:rPr>
              <a:t>H</a:t>
            </a:r>
            <a:r>
              <a:rPr dirty="0" smtClean="0">
                <a:latin typeface="Calibri" pitchFamily="34" charset="0"/>
                <a:cs typeface="Calibri" pitchFamily="34" charset="0"/>
              </a:rPr>
              <a:t>istory</a:t>
            </a:r>
            <a:r>
              <a:rPr dirty="0" smtClean="0">
                <a:latin typeface="Calibri" pitchFamily="34" charset="0"/>
                <a:cs typeface="Calibri" pitchFamily="34" charset="0"/>
              </a:rPr>
              <a:t> </a:t>
            </a:r>
            <a:r>
              <a:rPr dirty="0">
                <a:latin typeface="Calibri" pitchFamily="34" charset="0"/>
                <a:cs typeface="Calibri" pitchFamily="34" charset="0"/>
              </a:rPr>
              <a:t>of stones</a:t>
            </a:r>
          </a:p>
        </p:txBody>
      </p:sp>
      <p:sp>
        <p:nvSpPr>
          <p:cNvPr id="4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44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4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itle 1"/>
          <p:cNvSpPr txBox="1">
            <a:spLocks noGrp="1"/>
          </p:cNvSpPr>
          <p:nvPr>
            <p:ph type="ctrTitle"/>
          </p:nvPr>
        </p:nvSpPr>
        <p:spPr>
          <a:xfrm>
            <a:off x="77286" y="475763"/>
            <a:ext cx="3020248" cy="1470026"/>
          </a:xfrm>
          <a:prstGeom prst="rect">
            <a:avLst/>
          </a:prstGeom>
        </p:spPr>
        <p:txBody>
          <a:bodyPr/>
          <a:lstStyle>
            <a:lvl1pPr>
              <a:defRPr sz="3600">
                <a:solidFill>
                  <a:schemeClr val="accent1"/>
                </a:solidFill>
                <a:latin typeface="Arial"/>
                <a:ea typeface="Arial"/>
                <a:cs typeface="Arial"/>
                <a:sym typeface="Arial"/>
              </a:defRPr>
            </a:lvl1pPr>
          </a:lstStyle>
          <a:p>
            <a:r>
              <a:rPr dirty="0"/>
              <a:t>Urodynamics</a:t>
            </a:r>
            <a:endParaRPr dirty="0"/>
          </a:p>
        </p:txBody>
      </p:sp>
      <p:sp>
        <p:nvSpPr>
          <p:cNvPr id="445" name="Subtitle 2"/>
          <p:cNvSpPr txBox="1">
            <a:spLocks noGrp="1"/>
          </p:cNvSpPr>
          <p:nvPr>
            <p:ph type="subTitle" idx="1"/>
          </p:nvPr>
        </p:nvSpPr>
        <p:spPr>
          <a:xfrm>
            <a:off x="483244" y="1746657"/>
            <a:ext cx="8387328" cy="4787493"/>
          </a:xfrm>
          <a:prstGeom prst="rect">
            <a:avLst/>
          </a:prstGeom>
        </p:spPr>
        <p:txBody>
          <a:bodyPr>
            <a:normAutofit lnSpcReduction="10000"/>
          </a:bodyPr>
          <a:lstStyle/>
          <a:p>
            <a:pPr marL="677545" indent="-431165" algn="just" defTabSz="886968">
              <a:spcBef>
                <a:spcPts val="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If initial evaluation, </a:t>
            </a:r>
            <a:r>
              <a:rPr dirty="0">
                <a:latin typeface="Calibri" pitchFamily="34" charset="0"/>
                <a:cs typeface="Calibri" pitchFamily="34" charset="0"/>
              </a:rPr>
              <a:t>uroflowmetry</a:t>
            </a:r>
            <a:r>
              <a:rPr dirty="0">
                <a:latin typeface="Calibri" pitchFamily="34" charset="0"/>
                <a:cs typeface="Calibri" pitchFamily="34" charset="0"/>
              </a:rPr>
              <a:t> and PVR are not suggestive of BOO </a:t>
            </a:r>
            <a:r>
              <a:rPr dirty="0">
                <a:latin typeface="Calibri" pitchFamily="34" charset="0"/>
                <a:cs typeface="Calibri" pitchFamily="34" charset="0"/>
              </a:rPr>
              <a:t>urodynamics</a:t>
            </a:r>
            <a:r>
              <a:rPr dirty="0">
                <a:latin typeface="Calibri" pitchFamily="34" charset="0"/>
                <a:cs typeface="Calibri" pitchFamily="34" charset="0"/>
              </a:rPr>
              <a:t> can be considered </a:t>
            </a:r>
            <a:r>
              <a:rPr dirty="0" smtClean="0">
                <a:latin typeface="Calibri" pitchFamily="34" charset="0"/>
                <a:cs typeface="Calibri" pitchFamily="34" charset="0"/>
              </a:rPr>
              <a:t>es</a:t>
            </a:r>
            <a:r>
              <a:rPr lang="en-GB" dirty="0" smtClean="0">
                <a:latin typeface="Calibri" pitchFamily="34" charset="0"/>
                <a:cs typeface="Calibri" pitchFamily="34" charset="0"/>
              </a:rPr>
              <a:t>pecially</a:t>
            </a:r>
            <a:r>
              <a:rPr dirty="0" smtClean="0">
                <a:latin typeface="Calibri" pitchFamily="34" charset="0"/>
                <a:cs typeface="Calibri" pitchFamily="34" charset="0"/>
              </a:rPr>
              <a:t> </a:t>
            </a:r>
            <a:r>
              <a:rPr dirty="0">
                <a:latin typeface="Calibri" pitchFamily="34" charset="0"/>
                <a:cs typeface="Calibri" pitchFamily="34" charset="0"/>
              </a:rPr>
              <a:t>if surgery is being considered</a:t>
            </a:r>
          </a:p>
          <a:p>
            <a:pPr marL="677545"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Consider </a:t>
            </a:r>
            <a:r>
              <a:rPr dirty="0">
                <a:latin typeface="Calibri" pitchFamily="34" charset="0"/>
                <a:cs typeface="Calibri" pitchFamily="34" charset="0"/>
              </a:rPr>
              <a:t>urodynamics</a:t>
            </a:r>
            <a:r>
              <a:rPr dirty="0">
                <a:latin typeface="Calibri" pitchFamily="34" charset="0"/>
                <a:cs typeface="Calibri" pitchFamily="34" charset="0"/>
              </a:rPr>
              <a:t> if:</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cannot void &gt;150 </a:t>
            </a:r>
            <a:r>
              <a:rPr dirty="0">
                <a:latin typeface="Calibri" pitchFamily="34" charset="0"/>
                <a:cs typeface="Calibri" pitchFamily="34" charset="0"/>
              </a:rPr>
              <a:t>mls</a:t>
            </a:r>
            <a:endParaRPr dirty="0">
              <a:latin typeface="Calibri" pitchFamily="34" charset="0"/>
              <a:cs typeface="Calibri" pitchFamily="34" charset="0"/>
            </a:endParaRP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max flow rate &gt;15mls/s</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&lt;50yrs or &gt;80yrs</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PVR &gt;300</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suspicious of neurogenic bladder dysfunction</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bilat</a:t>
            </a:r>
            <a:r>
              <a:rPr dirty="0">
                <a:latin typeface="Calibri" pitchFamily="34" charset="0"/>
                <a:cs typeface="Calibri" pitchFamily="34" charset="0"/>
              </a:rPr>
              <a:t> </a:t>
            </a:r>
            <a:r>
              <a:rPr dirty="0">
                <a:latin typeface="Calibri" pitchFamily="34" charset="0"/>
                <a:cs typeface="Calibri" pitchFamily="34" charset="0"/>
              </a:rPr>
              <a:t>hydronephrosis</a:t>
            </a:r>
            <a:endParaRPr dirty="0">
              <a:latin typeface="Calibri" pitchFamily="34" charset="0"/>
              <a:cs typeface="Calibri" pitchFamily="34" charset="0"/>
            </a:endParaRP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previous radical pelvic surgery</a:t>
            </a:r>
          </a:p>
          <a:p>
            <a:pPr marL="1687702" lvl="3" indent="-431165" algn="just" defTabSz="886968">
              <a:spcBef>
                <a:spcPts val="900"/>
              </a:spcBef>
              <a:buSzPct val="171000"/>
              <a:buFont typeface="Gill Sans"/>
              <a:buChar char="•"/>
              <a:defRPr sz="2134">
                <a:solidFill>
                  <a:srgbClr val="000000"/>
                </a:solidFill>
                <a:latin typeface="+mj-lt"/>
                <a:ea typeface="+mj-ea"/>
                <a:cs typeface="+mj-cs"/>
                <a:sym typeface="Gill Sans"/>
              </a:defRPr>
            </a:pPr>
            <a:r>
              <a:rPr dirty="0">
                <a:latin typeface="Calibri" pitchFamily="34" charset="0"/>
                <a:cs typeface="Calibri" pitchFamily="34" charset="0"/>
              </a:rPr>
              <a:t>previous failed surgery</a:t>
            </a:r>
          </a:p>
        </p:txBody>
      </p:sp>
      <p:sp>
        <p:nvSpPr>
          <p:cNvPr id="4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44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4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ubtitle 2"/>
          <p:cNvSpPr txBox="1">
            <a:spLocks noGrp="1"/>
          </p:cNvSpPr>
          <p:nvPr>
            <p:ph type="subTitle" idx="1"/>
          </p:nvPr>
        </p:nvSpPr>
        <p:spPr>
          <a:xfrm>
            <a:off x="483244" y="2431653"/>
            <a:ext cx="7289156" cy="4102497"/>
          </a:xfrm>
          <a:prstGeom prst="rect">
            <a:avLst/>
          </a:prstGeom>
        </p:spPr>
        <p:txBody>
          <a:bodyPr/>
          <a:lstStyle/>
          <a:p>
            <a:pPr marL="698500" indent="-444500" algn="l">
              <a:spcBef>
                <a:spcPts val="0"/>
              </a:spcBef>
              <a:buSzPct val="171000"/>
              <a:buFont typeface="Gill Sans"/>
              <a:buChar char="•"/>
              <a:defRPr sz="2800">
                <a:solidFill>
                  <a:srgbClr val="000000"/>
                </a:solidFill>
                <a:latin typeface="+mj-lt"/>
                <a:ea typeface="+mj-ea"/>
                <a:cs typeface="+mj-cs"/>
                <a:sym typeface="Gill Sans"/>
              </a:defRPr>
            </a:pPr>
            <a:r>
              <a:rPr lang="en-GB" dirty="0">
                <a:latin typeface="Calibri" pitchFamily="34" charset="0"/>
                <a:cs typeface="Calibri" pitchFamily="34" charset="0"/>
              </a:rPr>
              <a:t>U</a:t>
            </a:r>
            <a:r>
              <a:rPr dirty="0" smtClean="0">
                <a:latin typeface="Calibri" pitchFamily="34" charset="0"/>
                <a:cs typeface="Calibri" pitchFamily="34" charset="0"/>
              </a:rPr>
              <a:t>rodynamics</a:t>
            </a:r>
            <a:r>
              <a:rPr dirty="0" smtClean="0">
                <a:latin typeface="Calibri" pitchFamily="34" charset="0"/>
                <a:cs typeface="Calibri" pitchFamily="34" charset="0"/>
              </a:rPr>
              <a:t> </a:t>
            </a:r>
            <a:r>
              <a:rPr dirty="0">
                <a:latin typeface="Calibri" pitchFamily="34" charset="0"/>
                <a:cs typeface="Calibri" pitchFamily="34" charset="0"/>
              </a:rPr>
              <a:t>can distinguish those with low </a:t>
            </a:r>
            <a:r>
              <a:rPr dirty="0">
                <a:latin typeface="Calibri" pitchFamily="34" charset="0"/>
                <a:cs typeface="Calibri" pitchFamily="34" charset="0"/>
              </a:rPr>
              <a:t>Qmax</a:t>
            </a:r>
            <a:r>
              <a:rPr dirty="0">
                <a:latin typeface="Calibri" pitchFamily="34" charset="0"/>
                <a:cs typeface="Calibri" pitchFamily="34" charset="0"/>
              </a:rPr>
              <a:t> secondary to obstruction or detrusor </a:t>
            </a:r>
            <a:r>
              <a:rPr dirty="0">
                <a:latin typeface="Calibri" pitchFamily="34" charset="0"/>
                <a:cs typeface="Calibri" pitchFamily="34" charset="0"/>
              </a:rPr>
              <a:t>hypocontractility</a:t>
            </a:r>
            <a:endParaRPr dirty="0">
              <a:latin typeface="Calibri" pitchFamily="34" charset="0"/>
              <a:cs typeface="Calibri" pitchFamily="34" charset="0"/>
            </a:endParaRPr>
          </a:p>
          <a:p>
            <a:pPr marL="1384300" lvl="2" indent="-444500" algn="l">
              <a:spcBef>
                <a:spcPts val="1600"/>
              </a:spcBef>
              <a:buSzPct val="171000"/>
              <a:buFont typeface="Gill Sans"/>
              <a:buChar char="•"/>
              <a:defRPr sz="2800">
                <a:solidFill>
                  <a:srgbClr val="000000"/>
                </a:solidFill>
                <a:latin typeface="+mj-lt"/>
                <a:ea typeface="+mj-ea"/>
                <a:cs typeface="+mj-cs"/>
                <a:sym typeface="Gill Sans"/>
              </a:defRPr>
            </a:pPr>
            <a:r>
              <a:rPr lang="en-GB" dirty="0">
                <a:latin typeface="Calibri" pitchFamily="34" charset="0"/>
                <a:cs typeface="Calibri" pitchFamily="34" charset="0"/>
              </a:rPr>
              <a:t>T</a:t>
            </a:r>
            <a:r>
              <a:rPr dirty="0" smtClean="0">
                <a:latin typeface="Calibri" pitchFamily="34" charset="0"/>
                <a:cs typeface="Calibri" pitchFamily="34" charset="0"/>
              </a:rPr>
              <a:t>herefore</a:t>
            </a:r>
            <a:r>
              <a:rPr dirty="0" smtClean="0">
                <a:latin typeface="Calibri" pitchFamily="34" charset="0"/>
                <a:cs typeface="Calibri" pitchFamily="34" charset="0"/>
              </a:rPr>
              <a:t> </a:t>
            </a:r>
            <a:r>
              <a:rPr dirty="0">
                <a:latin typeface="Calibri" pitchFamily="34" charset="0"/>
                <a:cs typeface="Calibri" pitchFamily="34" charset="0"/>
              </a:rPr>
              <a:t>study should be performed when distinguishing between the two as it will affect therapy</a:t>
            </a:r>
          </a:p>
        </p:txBody>
      </p:sp>
      <p:sp>
        <p:nvSpPr>
          <p:cNvPr id="45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452"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53"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ubtitle 2"/>
          <p:cNvSpPr txBox="1">
            <a:spLocks noGrp="1"/>
          </p:cNvSpPr>
          <p:nvPr>
            <p:ph type="subTitle" idx="1"/>
          </p:nvPr>
        </p:nvSpPr>
        <p:spPr>
          <a:xfrm>
            <a:off x="483244" y="2431653"/>
            <a:ext cx="7289156" cy="4102497"/>
          </a:xfrm>
          <a:prstGeom prst="rect">
            <a:avLst/>
          </a:prstGeom>
        </p:spPr>
        <p:txBody>
          <a:bodyPr/>
          <a:lstStyle/>
          <a:p>
            <a:pPr>
              <a:defRPr>
                <a:latin typeface="Arial"/>
                <a:ea typeface="Arial"/>
                <a:cs typeface="Arial"/>
                <a:sym typeface="Arial"/>
              </a:defRPr>
            </a:pPr>
            <a:endParaRPr dirty="0"/>
          </a:p>
        </p:txBody>
      </p:sp>
      <p:sp>
        <p:nvSpPr>
          <p:cNvPr id="4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dirty="0"/>
          </a:p>
        </p:txBody>
      </p:sp>
      <p:sp>
        <p:nvSpPr>
          <p:cNvPr id="457"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5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pic>
        <p:nvPicPr>
          <p:cNvPr id="459" name="image.png" descr="image.png"/>
          <p:cNvPicPr>
            <a:picLocks noChangeAspect="1"/>
          </p:cNvPicPr>
          <p:nvPr/>
        </p:nvPicPr>
        <p:blipFill>
          <a:blip r:embed="rId3">
            <a:extLst/>
          </a:blip>
          <a:stretch>
            <a:fillRect/>
          </a:stretch>
        </p:blipFill>
        <p:spPr>
          <a:xfrm>
            <a:off x="635000" y="714375"/>
            <a:ext cx="7861300" cy="5864225"/>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itle 1"/>
          <p:cNvSpPr txBox="1">
            <a:spLocks noGrp="1"/>
          </p:cNvSpPr>
          <p:nvPr>
            <p:ph type="ctrTitle"/>
          </p:nvPr>
        </p:nvSpPr>
        <p:spPr>
          <a:xfrm>
            <a:off x="1667710" y="2517789"/>
            <a:ext cx="5424751" cy="1470026"/>
          </a:xfrm>
          <a:prstGeom prst="rect">
            <a:avLst/>
          </a:prstGeom>
        </p:spPr>
        <p:txBody>
          <a:bodyPr/>
          <a:lstStyle>
            <a:lvl1pPr>
              <a:defRPr sz="3600">
                <a:solidFill>
                  <a:schemeClr val="accent1"/>
                </a:solidFill>
                <a:latin typeface="Arial"/>
                <a:ea typeface="Arial"/>
                <a:cs typeface="Arial"/>
                <a:sym typeface="Arial"/>
              </a:defRPr>
            </a:lvl1pPr>
          </a:lstStyle>
          <a:p>
            <a:r>
              <a:rPr dirty="0"/>
              <a:t>Medical Treatment</a:t>
            </a:r>
          </a:p>
        </p:txBody>
      </p:sp>
      <p:sp>
        <p:nvSpPr>
          <p:cNvPr id="46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dirty="0"/>
          </a:p>
        </p:txBody>
      </p:sp>
      <p:sp>
        <p:nvSpPr>
          <p:cNvPr id="463"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6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ubtitle 2"/>
          <p:cNvSpPr txBox="1">
            <a:spLocks noGrp="1"/>
          </p:cNvSpPr>
          <p:nvPr>
            <p:ph type="subTitle" idx="1"/>
          </p:nvPr>
        </p:nvSpPr>
        <p:spPr>
          <a:xfrm>
            <a:off x="397664" y="1593860"/>
            <a:ext cx="8348672" cy="4628497"/>
          </a:xfrm>
          <a:prstGeom prst="rect">
            <a:avLst/>
          </a:prstGeom>
        </p:spPr>
        <p:txBody>
          <a:bodyPr/>
          <a:lstStyle/>
          <a:p>
            <a:pPr marL="342900" indent="-342900" algn="l">
              <a:lnSpc>
                <a:spcPct val="80000"/>
              </a:lnSpc>
              <a:spcBef>
                <a:spcPts val="600"/>
              </a:spcBef>
              <a:buSzPct val="100000"/>
              <a:buFont typeface="Arial"/>
              <a:buChar char="•"/>
              <a:defRPr sz="2700">
                <a:solidFill>
                  <a:srgbClr val="000000"/>
                </a:solidFill>
                <a:latin typeface="Calibri"/>
                <a:ea typeface="Calibri"/>
                <a:cs typeface="Calibri"/>
                <a:sym typeface="Calibri"/>
              </a:defRPr>
            </a:pPr>
            <a:r>
              <a:rPr dirty="0"/>
              <a:t>Offer when conservative measures have not worked or are not appropriate</a:t>
            </a:r>
          </a:p>
          <a:p>
            <a:pPr marL="342900" indent="-342900" algn="l">
              <a:lnSpc>
                <a:spcPct val="80000"/>
              </a:lnSpc>
              <a:spcBef>
                <a:spcPts val="600"/>
              </a:spcBef>
              <a:buSzPct val="100000"/>
              <a:buFont typeface="Arial"/>
              <a:buChar char="•"/>
              <a:defRPr sz="2700">
                <a:solidFill>
                  <a:srgbClr val="000000"/>
                </a:solidFill>
                <a:latin typeface="Calibri"/>
                <a:ea typeface="Calibri"/>
                <a:cs typeface="Calibri"/>
                <a:sym typeface="Calibri"/>
              </a:defRPr>
            </a:pPr>
            <a:r>
              <a:rPr dirty="0"/>
              <a:t>Take into account co-morbidities and current treatments</a:t>
            </a:r>
          </a:p>
          <a:p>
            <a:pPr marL="342900" indent="-342900" algn="l">
              <a:lnSpc>
                <a:spcPct val="80000"/>
              </a:lnSpc>
              <a:spcBef>
                <a:spcPts val="600"/>
              </a:spcBef>
              <a:buSzPct val="100000"/>
              <a:buFont typeface="Arial"/>
              <a:buChar char="•"/>
              <a:defRPr sz="2700">
                <a:solidFill>
                  <a:srgbClr val="000000"/>
                </a:solidFill>
                <a:latin typeface="Calibri"/>
                <a:ea typeface="Calibri"/>
                <a:cs typeface="Calibri"/>
                <a:sym typeface="Calibri"/>
              </a:defRPr>
            </a:pPr>
            <a:r>
              <a:rPr dirty="0"/>
              <a:t>Offer an alpha blocker to men with moderate to severe LUTS</a:t>
            </a:r>
          </a:p>
          <a:p>
            <a:pPr marL="742950" lvl="1" indent="-285750" algn="l">
              <a:lnSpc>
                <a:spcPct val="80000"/>
              </a:lnSpc>
              <a:spcBef>
                <a:spcPts val="0"/>
              </a:spcBef>
              <a:buSzPct val="100000"/>
              <a:buFont typeface="Arial"/>
              <a:buChar char="–"/>
              <a:defRPr sz="2400">
                <a:solidFill>
                  <a:srgbClr val="000000"/>
                </a:solidFill>
                <a:latin typeface="Calibri"/>
                <a:ea typeface="Calibri"/>
                <a:cs typeface="Calibri"/>
                <a:sym typeface="Calibri"/>
              </a:defRPr>
            </a:pPr>
            <a:r>
              <a:rPr dirty="0"/>
              <a:t>Tamsulosin</a:t>
            </a:r>
            <a:endParaRPr dirty="0"/>
          </a:p>
          <a:p>
            <a:pPr marL="742950" lvl="1" indent="-285750" algn="l">
              <a:lnSpc>
                <a:spcPct val="80000"/>
              </a:lnSpc>
              <a:spcBef>
                <a:spcPts val="0"/>
              </a:spcBef>
              <a:buSzPct val="100000"/>
              <a:buFont typeface="Arial"/>
              <a:buChar char="–"/>
              <a:defRPr sz="2400">
                <a:solidFill>
                  <a:srgbClr val="000000"/>
                </a:solidFill>
                <a:latin typeface="Calibri"/>
                <a:ea typeface="Calibri"/>
                <a:cs typeface="Calibri"/>
                <a:sym typeface="Calibri"/>
              </a:defRPr>
            </a:pPr>
            <a:r>
              <a:rPr dirty="0"/>
              <a:t>Alfuzosin</a:t>
            </a:r>
            <a:endParaRPr dirty="0"/>
          </a:p>
          <a:p>
            <a:pPr marL="742950" lvl="1" indent="-285750" algn="l">
              <a:lnSpc>
                <a:spcPct val="80000"/>
              </a:lnSpc>
              <a:spcBef>
                <a:spcPts val="0"/>
              </a:spcBef>
              <a:buSzPct val="100000"/>
              <a:buFont typeface="Arial"/>
              <a:buChar char="–"/>
              <a:defRPr sz="2400">
                <a:solidFill>
                  <a:srgbClr val="000000"/>
                </a:solidFill>
                <a:latin typeface="Calibri"/>
                <a:ea typeface="Calibri"/>
                <a:cs typeface="Calibri"/>
                <a:sym typeface="Calibri"/>
              </a:defRPr>
            </a:pPr>
            <a:r>
              <a:rPr dirty="0"/>
              <a:t>Terazosin</a:t>
            </a:r>
          </a:p>
          <a:p>
            <a:pPr marL="742950" lvl="1" indent="-285750" algn="l">
              <a:lnSpc>
                <a:spcPct val="80000"/>
              </a:lnSpc>
              <a:spcBef>
                <a:spcPts val="0"/>
              </a:spcBef>
              <a:buSzPct val="100000"/>
              <a:buFont typeface="Arial"/>
              <a:buChar char="–"/>
              <a:defRPr sz="2400">
                <a:solidFill>
                  <a:srgbClr val="000000"/>
                </a:solidFill>
                <a:latin typeface="Calibri"/>
                <a:ea typeface="Calibri"/>
                <a:cs typeface="Calibri"/>
                <a:sym typeface="Calibri"/>
              </a:defRPr>
            </a:pPr>
            <a:r>
              <a:rPr dirty="0"/>
              <a:t>Doxazosin</a:t>
            </a:r>
          </a:p>
          <a:p>
            <a:pPr marL="342900" indent="-342900" algn="l">
              <a:lnSpc>
                <a:spcPct val="80000"/>
              </a:lnSpc>
              <a:spcBef>
                <a:spcPts val="600"/>
              </a:spcBef>
              <a:buSzPct val="100000"/>
              <a:buFont typeface="Arial"/>
              <a:buChar char="•"/>
              <a:defRPr sz="2700">
                <a:solidFill>
                  <a:srgbClr val="000000"/>
                </a:solidFill>
                <a:latin typeface="Calibri"/>
                <a:ea typeface="Calibri"/>
                <a:cs typeface="Calibri"/>
                <a:sym typeface="Calibri"/>
              </a:defRPr>
            </a:pPr>
            <a:r>
              <a:rPr dirty="0"/>
              <a:t>5 ARI for men with prostate &gt; 30g or PSA &gt;1.4 </a:t>
            </a:r>
            <a:r>
              <a:rPr dirty="0"/>
              <a:t>ng</a:t>
            </a:r>
            <a:r>
              <a:rPr dirty="0"/>
              <a:t>/ml and are at a high risk of progression (</a:t>
            </a:r>
            <a:r>
              <a:rPr dirty="0"/>
              <a:t>eg</a:t>
            </a:r>
            <a:r>
              <a:rPr dirty="0"/>
              <a:t>. older men)</a:t>
            </a:r>
          </a:p>
        </p:txBody>
      </p:sp>
      <p:sp>
        <p:nvSpPr>
          <p:cNvPr id="4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468"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69"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ubtitle 2"/>
          <p:cNvSpPr txBox="1">
            <a:spLocks noGrp="1"/>
          </p:cNvSpPr>
          <p:nvPr>
            <p:ph type="subTitle" idx="1"/>
          </p:nvPr>
        </p:nvSpPr>
        <p:spPr>
          <a:xfrm>
            <a:off x="306531" y="1108217"/>
            <a:ext cx="8177511" cy="5347394"/>
          </a:xfrm>
          <a:prstGeom prst="rect">
            <a:avLst/>
          </a:prstGeom>
        </p:spPr>
        <p:txBody>
          <a:bodyPr/>
          <a:lstStyle/>
          <a:p>
            <a:pPr marL="339470" indent="-339470" algn="just" defTabSz="905255">
              <a:spcBef>
                <a:spcPts val="500"/>
              </a:spcBef>
              <a:buSzPct val="100000"/>
              <a:buFont typeface="Arial"/>
              <a:buChar char="•"/>
              <a:defRPr sz="2376">
                <a:solidFill>
                  <a:srgbClr val="000000"/>
                </a:solidFill>
                <a:latin typeface="Calibri"/>
                <a:ea typeface="Calibri"/>
                <a:cs typeface="Calibri"/>
                <a:sym typeface="Calibri"/>
              </a:defRPr>
            </a:pPr>
            <a:r>
              <a:rPr dirty="0"/>
              <a:t>Consider combination of alpha blocker and 5ARI for men with moderate to severe LUTS and prostates &gt; 30g or PSA &gt; 1.4ng/ml</a:t>
            </a:r>
          </a:p>
          <a:p>
            <a:pPr marL="339470" indent="-339470" algn="just" defTabSz="905255">
              <a:spcBef>
                <a:spcPts val="500"/>
              </a:spcBef>
              <a:buSzPct val="100000"/>
              <a:buFont typeface="Arial"/>
              <a:buChar char="•"/>
              <a:defRPr sz="2376">
                <a:solidFill>
                  <a:srgbClr val="FF0000"/>
                </a:solidFill>
                <a:latin typeface="Calibri"/>
                <a:ea typeface="Calibri"/>
                <a:cs typeface="Calibri"/>
                <a:sym typeface="Calibri"/>
              </a:defRPr>
            </a:pPr>
            <a:r>
              <a:rPr dirty="0"/>
              <a:t>No evidence to suggest 5ARI to reduce intra op bleeding at TURP</a:t>
            </a:r>
          </a:p>
          <a:p>
            <a:pPr marL="339470" indent="-339470" algn="just" defTabSz="905255">
              <a:spcBef>
                <a:spcPts val="500"/>
              </a:spcBef>
              <a:buSzPct val="100000"/>
              <a:buFont typeface="Arial"/>
              <a:buChar char="•"/>
              <a:defRPr sz="2376">
                <a:solidFill>
                  <a:srgbClr val="000000"/>
                </a:solidFill>
                <a:latin typeface="Calibri"/>
                <a:ea typeface="Calibri"/>
                <a:cs typeface="Calibri"/>
                <a:sym typeface="Calibri"/>
              </a:defRPr>
            </a:pPr>
            <a:r>
              <a:rPr dirty="0"/>
              <a:t>Consider an anti cholinergic for men with storage symptoms despite an alpha blocker</a:t>
            </a:r>
          </a:p>
          <a:p>
            <a:pPr marL="339470" indent="-339470" algn="just" defTabSz="905255">
              <a:spcBef>
                <a:spcPts val="500"/>
              </a:spcBef>
              <a:buSzPct val="100000"/>
              <a:buFont typeface="Arial"/>
              <a:buChar char="•"/>
              <a:defRPr sz="2376">
                <a:solidFill>
                  <a:srgbClr val="FF0000"/>
                </a:solidFill>
                <a:latin typeface="Calibri"/>
                <a:ea typeface="Calibri"/>
                <a:cs typeface="Calibri"/>
                <a:sym typeface="Calibri"/>
              </a:defRPr>
            </a:pPr>
            <a:r>
              <a:rPr dirty="0"/>
              <a:t>Prior to initiation of an anti cholinergic PVR should be assessed</a:t>
            </a:r>
          </a:p>
          <a:p>
            <a:pPr marL="339470" indent="-339470" algn="just" defTabSz="905255">
              <a:spcBef>
                <a:spcPts val="500"/>
              </a:spcBef>
              <a:buSzPct val="100000"/>
              <a:buFont typeface="Arial"/>
              <a:buChar char="•"/>
              <a:defRPr sz="2376">
                <a:solidFill>
                  <a:srgbClr val="000000"/>
                </a:solidFill>
                <a:latin typeface="Calibri"/>
                <a:ea typeface="Calibri"/>
                <a:cs typeface="Calibri"/>
                <a:sym typeface="Calibri"/>
              </a:defRPr>
            </a:pPr>
            <a:r>
              <a:rPr dirty="0"/>
              <a:t>Consider a late afternoon loop diuretic for men with nocturnal polyuria</a:t>
            </a:r>
          </a:p>
          <a:p>
            <a:pPr marL="339470" indent="-339470" algn="just" defTabSz="905255">
              <a:spcBef>
                <a:spcPts val="500"/>
              </a:spcBef>
              <a:buSzPct val="100000"/>
              <a:buFont typeface="Arial"/>
              <a:buChar char="•"/>
              <a:defRPr sz="2376">
                <a:solidFill>
                  <a:srgbClr val="000000"/>
                </a:solidFill>
                <a:latin typeface="Calibri"/>
                <a:ea typeface="Calibri"/>
                <a:cs typeface="Calibri"/>
                <a:sym typeface="Calibri"/>
              </a:defRPr>
            </a:pPr>
            <a:r>
              <a:rPr dirty="0"/>
              <a:t>Consider oral </a:t>
            </a:r>
            <a:r>
              <a:rPr dirty="0"/>
              <a:t>desmopressin</a:t>
            </a:r>
            <a:r>
              <a:rPr dirty="0"/>
              <a:t> for patients with nocturnal polyuria if other medical causes have been excluded and other treatments have failed</a:t>
            </a:r>
          </a:p>
        </p:txBody>
      </p:sp>
      <p:sp>
        <p:nvSpPr>
          <p:cNvPr id="4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dirty="0"/>
          </a:p>
        </p:txBody>
      </p:sp>
      <p:sp>
        <p:nvSpPr>
          <p:cNvPr id="473"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7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Title 1"/>
          <p:cNvSpPr txBox="1">
            <a:spLocks noGrp="1"/>
          </p:cNvSpPr>
          <p:nvPr>
            <p:ph type="ctrTitle"/>
          </p:nvPr>
        </p:nvSpPr>
        <p:spPr>
          <a:xfrm>
            <a:off x="77286" y="495398"/>
            <a:ext cx="5725410" cy="1470026"/>
          </a:xfrm>
          <a:prstGeom prst="rect">
            <a:avLst/>
          </a:prstGeom>
        </p:spPr>
        <p:txBody>
          <a:bodyPr/>
          <a:lstStyle>
            <a:lvl1pPr>
              <a:defRPr sz="3600">
                <a:solidFill>
                  <a:schemeClr val="accent1"/>
                </a:solidFill>
                <a:latin typeface="Arial"/>
                <a:ea typeface="Arial"/>
                <a:cs typeface="Arial"/>
                <a:sym typeface="Arial"/>
              </a:defRPr>
            </a:lvl1pPr>
          </a:lstStyle>
          <a:p>
            <a:r>
              <a:rPr dirty="0"/>
              <a:t>Treating Urinary Retention</a:t>
            </a:r>
          </a:p>
        </p:txBody>
      </p:sp>
      <p:sp>
        <p:nvSpPr>
          <p:cNvPr id="477" name="Subtitle 2"/>
          <p:cNvSpPr txBox="1">
            <a:spLocks noGrp="1"/>
          </p:cNvSpPr>
          <p:nvPr>
            <p:ph type="subTitle" idx="1"/>
          </p:nvPr>
        </p:nvSpPr>
        <p:spPr>
          <a:xfrm>
            <a:off x="214469" y="1980051"/>
            <a:ext cx="8468245" cy="4559698"/>
          </a:xfrm>
          <a:prstGeom prst="rect">
            <a:avLst/>
          </a:prstGeom>
        </p:spPr>
        <p:txBody>
          <a:bodyPr/>
          <a:lstStyle/>
          <a:p>
            <a:pPr marL="342900" indent="-342900" algn="just">
              <a:lnSpc>
                <a:spcPct val="90000"/>
              </a:lnSpc>
              <a:spcBef>
                <a:spcPts val="600"/>
              </a:spcBef>
              <a:buSzPct val="100000"/>
              <a:buFont typeface="Arial"/>
              <a:buChar char="•"/>
              <a:defRPr sz="2700">
                <a:solidFill>
                  <a:srgbClr val="000000"/>
                </a:solidFill>
                <a:latin typeface="Calibri"/>
                <a:ea typeface="Calibri"/>
                <a:cs typeface="Calibri"/>
                <a:sym typeface="Calibri"/>
              </a:defRPr>
            </a:pPr>
            <a:r>
              <a:rPr dirty="0"/>
              <a:t>Offer an alpha blocker to manage AUR before TWOC</a:t>
            </a:r>
          </a:p>
          <a:p>
            <a:pPr marL="342900" indent="-342900" algn="just">
              <a:lnSpc>
                <a:spcPct val="90000"/>
              </a:lnSpc>
              <a:spcBef>
                <a:spcPts val="600"/>
              </a:spcBef>
              <a:buSzPct val="100000"/>
              <a:buFont typeface="Arial"/>
              <a:buChar char="•"/>
              <a:defRPr sz="2700">
                <a:solidFill>
                  <a:srgbClr val="000000"/>
                </a:solidFill>
                <a:latin typeface="Calibri"/>
                <a:ea typeface="Calibri"/>
                <a:cs typeface="Calibri"/>
                <a:sym typeface="Calibri"/>
              </a:defRPr>
            </a:pPr>
            <a:r>
              <a:rPr dirty="0"/>
              <a:t>Consider self- or </a:t>
            </a:r>
            <a:r>
              <a:rPr dirty="0"/>
              <a:t>carer</a:t>
            </a:r>
            <a:r>
              <a:rPr dirty="0"/>
              <a:t>-administered intermittent urethral </a:t>
            </a:r>
            <a:r>
              <a:rPr dirty="0"/>
              <a:t>catheterisation</a:t>
            </a:r>
            <a:r>
              <a:rPr dirty="0"/>
              <a:t> before offering indwelling </a:t>
            </a:r>
            <a:r>
              <a:rPr dirty="0"/>
              <a:t>catheterisation</a:t>
            </a:r>
            <a:r>
              <a:rPr dirty="0"/>
              <a:t> for men with chronic urinary retention. </a:t>
            </a:r>
          </a:p>
          <a:p>
            <a:pPr marL="342900" indent="-342900" algn="just">
              <a:lnSpc>
                <a:spcPct val="90000"/>
              </a:lnSpc>
              <a:spcBef>
                <a:spcPts val="600"/>
              </a:spcBef>
              <a:buSzPct val="100000"/>
              <a:buFont typeface="Arial"/>
              <a:buChar char="•"/>
              <a:defRPr sz="2700">
                <a:solidFill>
                  <a:srgbClr val="000000"/>
                </a:solidFill>
                <a:latin typeface="Calibri"/>
                <a:ea typeface="Calibri"/>
                <a:cs typeface="Calibri"/>
                <a:sym typeface="Calibri"/>
              </a:defRPr>
            </a:pPr>
            <a:r>
              <a:rPr dirty="0"/>
              <a:t>Check serum </a:t>
            </a:r>
            <a:r>
              <a:rPr dirty="0"/>
              <a:t>creatinine</a:t>
            </a:r>
            <a:r>
              <a:rPr dirty="0"/>
              <a:t> and imaging of the upper urinary tract in men with chronic urinary retention</a:t>
            </a:r>
          </a:p>
          <a:p>
            <a:pPr marL="342900" indent="-342900" algn="just">
              <a:lnSpc>
                <a:spcPct val="90000"/>
              </a:lnSpc>
              <a:spcBef>
                <a:spcPts val="600"/>
              </a:spcBef>
              <a:buSzPct val="100000"/>
              <a:buFont typeface="Arial"/>
              <a:buChar char="•"/>
              <a:defRPr sz="2700">
                <a:solidFill>
                  <a:srgbClr val="000000"/>
                </a:solidFill>
                <a:latin typeface="Calibri"/>
                <a:ea typeface="Calibri"/>
                <a:cs typeface="Calibri"/>
                <a:sym typeface="Calibri"/>
              </a:defRPr>
            </a:pPr>
            <a:r>
              <a:rPr dirty="0"/>
              <a:t>Consider offering intermittent or indwelling </a:t>
            </a:r>
            <a:r>
              <a:rPr dirty="0"/>
              <a:t>catheterisation</a:t>
            </a:r>
            <a:r>
              <a:rPr dirty="0"/>
              <a:t> before offering surgery in men with chronic urinary retention</a:t>
            </a:r>
          </a:p>
        </p:txBody>
      </p:sp>
      <p:sp>
        <p:nvSpPr>
          <p:cNvPr id="47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47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8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a:spLocks noGrp="1"/>
          </p:cNvSpPr>
          <p:nvPr>
            <p:ph type="ctrTitle"/>
          </p:nvPr>
        </p:nvSpPr>
        <p:spPr>
          <a:xfrm>
            <a:off x="-295777" y="436494"/>
            <a:ext cx="4404506" cy="1470026"/>
          </a:xfrm>
          <a:prstGeom prst="rect">
            <a:avLst/>
          </a:prstGeom>
        </p:spPr>
        <p:txBody>
          <a:bodyPr/>
          <a:lstStyle>
            <a:lvl1pPr>
              <a:defRPr sz="3600">
                <a:solidFill>
                  <a:schemeClr val="accent1"/>
                </a:solidFill>
                <a:latin typeface="Arial"/>
                <a:ea typeface="Arial"/>
                <a:cs typeface="Arial"/>
                <a:sym typeface="Arial"/>
              </a:defRPr>
            </a:lvl1pPr>
          </a:lstStyle>
          <a:p>
            <a:r>
              <a:rPr dirty="0"/>
              <a:t>BPH risk factors</a:t>
            </a:r>
          </a:p>
        </p:txBody>
      </p:sp>
      <p:sp>
        <p:nvSpPr>
          <p:cNvPr id="280" name="Subtitle 2"/>
          <p:cNvSpPr txBox="1">
            <a:spLocks noGrp="1"/>
          </p:cNvSpPr>
          <p:nvPr>
            <p:ph type="subTitle" idx="1"/>
          </p:nvPr>
        </p:nvSpPr>
        <p:spPr>
          <a:xfrm>
            <a:off x="483244" y="1906343"/>
            <a:ext cx="7289156" cy="4627807"/>
          </a:xfrm>
          <a:prstGeom prst="rect">
            <a:avLst/>
          </a:prstGeom>
        </p:spPr>
        <p:txBody>
          <a:bodyPr/>
          <a:lstStyle/>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Age</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Androgens</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Functional androgen receptors</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Obesity </a:t>
            </a:r>
            <a:r>
              <a:rPr baseline="29922" dirty="0"/>
              <a:t>1,2</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Diabetes (&amp; elevated fasting glucose)</a:t>
            </a:r>
            <a:r>
              <a:rPr baseline="29922" dirty="0"/>
              <a:t>1,3,4</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Dyslipidaemia</a:t>
            </a:r>
            <a:r>
              <a:rPr dirty="0"/>
              <a:t> </a:t>
            </a:r>
            <a:r>
              <a:rPr baseline="29922" dirty="0"/>
              <a:t>5,6</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Genetic</a:t>
            </a:r>
          </a:p>
          <a:p>
            <a:pPr marL="284606" indent="-284606" algn="l" defTabSz="758951">
              <a:lnSpc>
                <a:spcPct val="80000"/>
              </a:lnSpc>
              <a:spcBef>
                <a:spcPts val="400"/>
              </a:spcBef>
              <a:buSzPct val="100000"/>
              <a:buFont typeface="Arial"/>
              <a:buChar char="•"/>
              <a:defRPr sz="2407">
                <a:solidFill>
                  <a:srgbClr val="000000"/>
                </a:solidFill>
                <a:latin typeface="Calibri"/>
                <a:ea typeface="Calibri"/>
                <a:cs typeface="Calibri"/>
                <a:sym typeface="Calibri"/>
              </a:defRPr>
            </a:pPr>
            <a:r>
              <a:rPr dirty="0"/>
              <a:t>Afro-Caribbean ???</a:t>
            </a:r>
          </a:p>
          <a:p>
            <a:pPr marL="284606" indent="-284606" algn="l" defTabSz="758951">
              <a:lnSpc>
                <a:spcPct val="80000"/>
              </a:lnSpc>
              <a:spcBef>
                <a:spcPts val="600"/>
              </a:spcBef>
              <a:buSzPct val="100000"/>
              <a:buFont typeface="Arial"/>
              <a:buChar char="•"/>
              <a:defRPr sz="1826">
                <a:solidFill>
                  <a:srgbClr val="000000"/>
                </a:solidFill>
                <a:latin typeface="Calibri"/>
                <a:ea typeface="Calibri"/>
                <a:cs typeface="Calibri"/>
                <a:sym typeface="Calibri"/>
              </a:defRPr>
            </a:pPr>
            <a:endParaRPr dirty="0"/>
          </a:p>
          <a:p>
            <a:pPr marL="284606" indent="-284606" algn="l" defTabSz="758951">
              <a:lnSpc>
                <a:spcPct val="80000"/>
              </a:lnSpc>
              <a:spcBef>
                <a:spcPts val="600"/>
              </a:spcBef>
              <a:buFont typeface="Arial"/>
              <a:defRPr sz="1826">
                <a:solidFill>
                  <a:srgbClr val="000000"/>
                </a:solidFill>
                <a:latin typeface="Calibri"/>
                <a:ea typeface="Calibri"/>
                <a:cs typeface="Calibri"/>
                <a:sym typeface="Calibri"/>
              </a:defRPr>
            </a:pPr>
            <a:endParaRPr dirty="0"/>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1. Parsons et al </a:t>
            </a:r>
            <a:r>
              <a:rPr dirty="0"/>
              <a:t>J.Clin.End</a:t>
            </a:r>
            <a:r>
              <a:rPr dirty="0"/>
              <a:t> Met 2006</a:t>
            </a:r>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2. Kristal et al. </a:t>
            </a:r>
            <a:r>
              <a:rPr dirty="0"/>
              <a:t>J.Urol</a:t>
            </a:r>
            <a:r>
              <a:rPr dirty="0"/>
              <a:t> 2007</a:t>
            </a:r>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3. Gupta et al </a:t>
            </a:r>
            <a:r>
              <a:rPr dirty="0"/>
              <a:t>Urol</a:t>
            </a:r>
            <a:r>
              <a:rPr dirty="0"/>
              <a:t> 2006</a:t>
            </a:r>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4. </a:t>
            </a:r>
            <a:r>
              <a:rPr dirty="0"/>
              <a:t>Rhrmann</a:t>
            </a:r>
            <a:r>
              <a:rPr dirty="0"/>
              <a:t> et al </a:t>
            </a:r>
            <a:r>
              <a:rPr dirty="0"/>
              <a:t>Int</a:t>
            </a:r>
            <a:r>
              <a:rPr dirty="0"/>
              <a:t> </a:t>
            </a:r>
            <a:r>
              <a:rPr dirty="0"/>
              <a:t>J.Obes</a:t>
            </a:r>
            <a:r>
              <a:rPr dirty="0"/>
              <a:t> 2005</a:t>
            </a:r>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5. Parsons et al </a:t>
            </a:r>
            <a:r>
              <a:rPr dirty="0"/>
              <a:t>J.Urol</a:t>
            </a:r>
            <a:r>
              <a:rPr dirty="0"/>
              <a:t> 2007</a:t>
            </a:r>
          </a:p>
          <a:p>
            <a:pPr marL="284606" indent="-284606" algn="l" defTabSz="758951">
              <a:lnSpc>
                <a:spcPct val="80000"/>
              </a:lnSpc>
              <a:spcBef>
                <a:spcPts val="200"/>
              </a:spcBef>
              <a:buFont typeface="Arial"/>
              <a:defRPr sz="1162">
                <a:solidFill>
                  <a:srgbClr val="000000"/>
                </a:solidFill>
                <a:latin typeface="Calibri"/>
                <a:ea typeface="Calibri"/>
                <a:cs typeface="Calibri"/>
                <a:sym typeface="Calibri"/>
              </a:defRPr>
            </a:pPr>
            <a:r>
              <a:rPr dirty="0"/>
              <a:t>6. Parsons et al BJU </a:t>
            </a:r>
            <a:r>
              <a:rPr dirty="0"/>
              <a:t>Int</a:t>
            </a:r>
            <a:r>
              <a:rPr dirty="0"/>
              <a:t> 2008</a:t>
            </a:r>
          </a:p>
        </p:txBody>
      </p:sp>
      <p:sp>
        <p:nvSpPr>
          <p:cNvPr id="281"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dirty="0"/>
          </a:p>
        </p:txBody>
      </p:sp>
      <p:sp>
        <p:nvSpPr>
          <p:cNvPr id="282"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283"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ubtitle 2"/>
          <p:cNvSpPr txBox="1">
            <a:spLocks noGrp="1"/>
          </p:cNvSpPr>
          <p:nvPr>
            <p:ph type="subTitle" idx="1"/>
          </p:nvPr>
        </p:nvSpPr>
        <p:spPr>
          <a:xfrm>
            <a:off x="261256" y="1283934"/>
            <a:ext cx="8606974" cy="5250216"/>
          </a:xfrm>
          <a:prstGeom prst="rect">
            <a:avLst/>
          </a:prstGeom>
        </p:spPr>
        <p:txBody>
          <a:bodyPr/>
          <a:lstStyle/>
          <a:p>
            <a:pPr marL="342900" indent="-342900" algn="just">
              <a:spcBef>
                <a:spcPts val="700"/>
              </a:spcBef>
              <a:buSzPct val="100000"/>
              <a:buFont typeface="Arial"/>
              <a:buChar char="•"/>
              <a:defRPr>
                <a:solidFill>
                  <a:srgbClr val="000000"/>
                </a:solidFill>
                <a:latin typeface="Calibri"/>
                <a:ea typeface="Calibri"/>
                <a:cs typeface="Calibri"/>
                <a:sym typeface="Calibri"/>
              </a:defRPr>
            </a:pPr>
            <a:r>
              <a:rPr dirty="0"/>
              <a:t>Continue or start long-term </a:t>
            </a:r>
            <a:r>
              <a:rPr dirty="0"/>
              <a:t>catheterisation</a:t>
            </a:r>
            <a:r>
              <a:rPr dirty="0"/>
              <a:t> in men with chronic retention for whom surgery is unsuitable </a:t>
            </a:r>
          </a:p>
          <a:p>
            <a:pPr marL="342900" indent="-342900" algn="just">
              <a:spcBef>
                <a:spcPts val="700"/>
              </a:spcBef>
              <a:buSzPct val="100000"/>
              <a:buFont typeface="Arial"/>
              <a:buChar char="•"/>
              <a:defRPr>
                <a:solidFill>
                  <a:srgbClr val="000000"/>
                </a:solidFill>
                <a:latin typeface="Calibri"/>
                <a:ea typeface="Calibri"/>
                <a:cs typeface="Calibri"/>
                <a:sym typeface="Calibri"/>
              </a:defRPr>
            </a:pPr>
            <a:r>
              <a:rPr dirty="0"/>
              <a:t>Provide active surveillance (post void residual volume measurement, upper tract imaging and serum </a:t>
            </a:r>
            <a:r>
              <a:rPr dirty="0"/>
              <a:t>creatinine</a:t>
            </a:r>
            <a:r>
              <a:rPr dirty="0"/>
              <a:t> testing) to men with non-bothersome LUTS secondary to chronic retention who have not had their bladder drained. </a:t>
            </a:r>
          </a:p>
        </p:txBody>
      </p:sp>
      <p:sp>
        <p:nvSpPr>
          <p:cNvPr id="48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dirty="0"/>
          </a:p>
        </p:txBody>
      </p:sp>
      <p:sp>
        <p:nvSpPr>
          <p:cNvPr id="484"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85"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Title 1"/>
          <p:cNvSpPr txBox="1">
            <a:spLocks noGrp="1"/>
          </p:cNvSpPr>
          <p:nvPr>
            <p:ph type="ctrTitle"/>
          </p:nvPr>
        </p:nvSpPr>
        <p:spPr>
          <a:xfrm>
            <a:off x="1215547" y="2380345"/>
            <a:ext cx="6712906" cy="1470026"/>
          </a:xfrm>
          <a:prstGeom prst="rect">
            <a:avLst/>
          </a:prstGeom>
        </p:spPr>
        <p:txBody>
          <a:bodyPr/>
          <a:lstStyle>
            <a:lvl1pPr>
              <a:defRPr sz="3600">
                <a:solidFill>
                  <a:schemeClr val="accent1"/>
                </a:solidFill>
                <a:latin typeface="Arial"/>
                <a:ea typeface="Arial"/>
                <a:cs typeface="Arial"/>
                <a:sym typeface="Arial"/>
              </a:defRPr>
            </a:lvl1pPr>
          </a:lstStyle>
          <a:p>
            <a:r>
              <a:rPr dirty="0"/>
              <a:t>Overactive Bladder </a:t>
            </a:r>
          </a:p>
        </p:txBody>
      </p:sp>
      <p:sp>
        <p:nvSpPr>
          <p:cNvPr id="4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dirty="0"/>
          </a:p>
        </p:txBody>
      </p:sp>
      <p:sp>
        <p:nvSpPr>
          <p:cNvPr id="489"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49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492" name="OAB"/>
          <p:cNvSpPr txBox="1">
            <a:spLocks noGrp="1"/>
          </p:cNvSpPr>
          <p:nvPr>
            <p:ph type="title"/>
          </p:nvPr>
        </p:nvSpPr>
        <p:spPr>
          <a:prstGeom prst="rect">
            <a:avLst/>
          </a:prstGeom>
        </p:spPr>
        <p:txBody>
          <a:bodyPr/>
          <a:lstStyle>
            <a:lvl1pPr defTabSz="914400">
              <a:lnSpc>
                <a:spcPct val="100000"/>
              </a:lnSpc>
              <a:defRPr sz="3600">
                <a:solidFill>
                  <a:schemeClr val="accent1"/>
                </a:solidFill>
                <a:latin typeface="Arial"/>
                <a:ea typeface="Arial"/>
                <a:cs typeface="Arial"/>
                <a:sym typeface="Arial"/>
              </a:defRPr>
            </a:lvl1pPr>
          </a:lstStyle>
          <a:p>
            <a:r>
              <a:rPr dirty="0"/>
              <a:t>OAB</a:t>
            </a:r>
          </a:p>
        </p:txBody>
      </p:sp>
      <p:sp>
        <p:nvSpPr>
          <p:cNvPr id="493" name="OAB is defined as urgency with or without urgency incontinence in the absence of any underlying pathology1,2…"/>
          <p:cNvSpPr txBox="1">
            <a:spLocks noGrp="1"/>
          </p:cNvSpPr>
          <p:nvPr>
            <p:ph type="body" idx="1"/>
          </p:nvPr>
        </p:nvSpPr>
        <p:spPr>
          <a:xfrm>
            <a:off x="535885" y="1845966"/>
            <a:ext cx="7679532" cy="4531398"/>
          </a:xfrm>
          <a:prstGeom prst="rect">
            <a:avLst/>
          </a:prstGeom>
        </p:spPr>
        <p:txBody>
          <a:bodyPr/>
          <a:lstStyle/>
          <a:p>
            <a:pPr marL="178473" indent="-178473" algn="just" defTabSz="228242">
              <a:spcBef>
                <a:spcPts val="0"/>
              </a:spcBef>
              <a:buSzTx/>
              <a:buNone/>
              <a:defRPr sz="2414">
                <a:solidFill>
                  <a:srgbClr val="000000"/>
                </a:solidFill>
                <a:latin typeface="Calibri"/>
                <a:ea typeface="Calibri"/>
                <a:cs typeface="Calibri"/>
                <a:sym typeface="Calibri"/>
              </a:defRPr>
            </a:pPr>
            <a:r>
              <a:rPr dirty="0"/>
              <a:t>OAB is defined as urgency with or without urgency incontinence in the absence of any underlying pathology</a:t>
            </a:r>
            <a:r>
              <a:rPr baseline="31999" dirty="0"/>
              <a:t>1,2 </a:t>
            </a:r>
          </a:p>
          <a:p>
            <a:pPr marL="178473" indent="-178473" algn="just" defTabSz="228242">
              <a:spcBef>
                <a:spcPts val="0"/>
              </a:spcBef>
              <a:buSzTx/>
              <a:buNone/>
              <a:defRPr sz="2414">
                <a:solidFill>
                  <a:srgbClr val="000000"/>
                </a:solidFill>
                <a:latin typeface="Calibri"/>
                <a:ea typeface="Calibri"/>
                <a:cs typeface="Calibri"/>
                <a:sym typeface="Calibri"/>
              </a:defRPr>
            </a:pPr>
            <a:endParaRPr baseline="31999" dirty="0"/>
          </a:p>
          <a:p>
            <a:pPr marL="178473" indent="-178473" algn="just" defTabSz="228242">
              <a:spcBef>
                <a:spcPts val="0"/>
              </a:spcBef>
              <a:buSzTx/>
              <a:buNone/>
              <a:defRPr sz="2414">
                <a:solidFill>
                  <a:srgbClr val="000000"/>
                </a:solidFill>
                <a:latin typeface="Calibri"/>
                <a:ea typeface="Calibri"/>
                <a:cs typeface="Calibri"/>
                <a:sym typeface="Calibri"/>
              </a:defRPr>
            </a:pPr>
            <a:r>
              <a:rPr dirty="0"/>
              <a:t>Usually associated with increased daytime frequency and nocturia</a:t>
            </a:r>
            <a:r>
              <a:rPr baseline="31999" dirty="0"/>
              <a:t>2</a:t>
            </a:r>
          </a:p>
          <a:p>
            <a:pPr marL="178473" indent="-178473" algn="just" defTabSz="228242">
              <a:spcBef>
                <a:spcPts val="0"/>
              </a:spcBef>
              <a:buSzTx/>
              <a:buNone/>
              <a:defRPr sz="2414">
                <a:solidFill>
                  <a:srgbClr val="000000"/>
                </a:solidFill>
                <a:latin typeface="Calibri"/>
                <a:ea typeface="Calibri"/>
                <a:cs typeface="Calibri"/>
                <a:sym typeface="Calibri"/>
              </a:defRPr>
            </a:pPr>
            <a:endParaRPr baseline="31999" dirty="0"/>
          </a:p>
          <a:p>
            <a:pPr marL="178473" indent="-178473" algn="just" defTabSz="228242">
              <a:spcBef>
                <a:spcPts val="0"/>
              </a:spcBef>
              <a:buSzTx/>
              <a:buNone/>
              <a:defRPr sz="2414">
                <a:solidFill>
                  <a:srgbClr val="000000"/>
                </a:solidFill>
                <a:latin typeface="Calibri"/>
                <a:ea typeface="Calibri"/>
                <a:cs typeface="Calibri"/>
                <a:sym typeface="Calibri"/>
              </a:defRPr>
            </a:pPr>
            <a:r>
              <a:rPr dirty="0"/>
              <a:t>In Europe, approximately 17% of the adult population (aged ≥40 years) may experience OAB</a:t>
            </a:r>
            <a:r>
              <a:rPr baseline="31999" dirty="0"/>
              <a:t>3</a:t>
            </a:r>
          </a:p>
          <a:p>
            <a:pPr marL="178473" indent="-178473" algn="just" defTabSz="228242">
              <a:spcBef>
                <a:spcPts val="0"/>
              </a:spcBef>
              <a:buSzTx/>
              <a:buNone/>
              <a:defRPr sz="1278">
                <a:solidFill>
                  <a:srgbClr val="000000"/>
                </a:solidFill>
                <a:latin typeface="Calibri"/>
                <a:ea typeface="Calibri"/>
                <a:cs typeface="Calibri"/>
                <a:sym typeface="Calibri"/>
              </a:defRPr>
            </a:pPr>
            <a:endParaRPr baseline="31999" dirty="0"/>
          </a:p>
          <a:p>
            <a:pPr marL="178473" indent="-178473" algn="just" defTabSz="228242">
              <a:spcBef>
                <a:spcPts val="0"/>
              </a:spcBef>
              <a:buSzTx/>
              <a:buNone/>
              <a:defRPr sz="1278">
                <a:solidFill>
                  <a:srgbClr val="000000"/>
                </a:solidFill>
                <a:latin typeface="Calibri"/>
                <a:ea typeface="Calibri"/>
                <a:cs typeface="Calibri"/>
                <a:sym typeface="Calibri"/>
              </a:defRPr>
            </a:pPr>
            <a:endParaRPr baseline="31999" dirty="0"/>
          </a:p>
          <a:p>
            <a:pPr marL="178473" indent="-178473" algn="just" defTabSz="228242">
              <a:spcBef>
                <a:spcPts val="0"/>
              </a:spcBef>
              <a:buSzTx/>
              <a:buNone/>
              <a:defRPr sz="1278">
                <a:solidFill>
                  <a:srgbClr val="000000"/>
                </a:solidFill>
                <a:latin typeface="Calibri"/>
                <a:ea typeface="Calibri"/>
                <a:cs typeface="Calibri"/>
                <a:sym typeface="Calibri"/>
              </a:defRPr>
            </a:pPr>
            <a:endParaRPr baseline="31999" dirty="0"/>
          </a:p>
          <a:p>
            <a:pPr marL="0" indent="0" algn="just" defTabSz="228242">
              <a:spcBef>
                <a:spcPts val="0"/>
              </a:spcBef>
              <a:buSzTx/>
              <a:buNone/>
              <a:defRPr sz="1349">
                <a:solidFill>
                  <a:srgbClr val="919191"/>
                </a:solidFill>
                <a:latin typeface="Calibri"/>
                <a:ea typeface="Calibri"/>
                <a:cs typeface="Calibri"/>
                <a:sym typeface="Calibri"/>
              </a:defRPr>
            </a:pPr>
            <a:endParaRPr baseline="31999" dirty="0"/>
          </a:p>
          <a:p>
            <a:pPr marL="114121" indent="-114121" algn="just" defTabSz="228242">
              <a:spcBef>
                <a:spcPts val="0"/>
              </a:spcBef>
              <a:buSzTx/>
              <a:buNone/>
              <a:defRPr sz="1349">
                <a:solidFill>
                  <a:srgbClr val="919191"/>
                </a:solidFill>
                <a:latin typeface="Calibri"/>
                <a:ea typeface="Calibri"/>
                <a:cs typeface="Calibri"/>
                <a:sym typeface="Calibri"/>
              </a:defRPr>
            </a:pPr>
            <a:r>
              <a:rPr dirty="0"/>
              <a:t>1. Abrams P. </a:t>
            </a:r>
            <a:r>
              <a:rPr i="1" dirty="0"/>
              <a:t>Urology </a:t>
            </a:r>
            <a:r>
              <a:rPr dirty="0"/>
              <a:t>2003;</a:t>
            </a:r>
            <a:r>
              <a:rPr b="1" dirty="0"/>
              <a:t>62</a:t>
            </a:r>
            <a:r>
              <a:rPr dirty="0"/>
              <a:t>(</a:t>
            </a:r>
            <a:r>
              <a:rPr dirty="0"/>
              <a:t>Suppl</a:t>
            </a:r>
            <a:r>
              <a:rPr dirty="0"/>
              <a:t> 5B):28-37.</a:t>
            </a:r>
          </a:p>
          <a:p>
            <a:pPr marL="114121" indent="-114121" algn="just" defTabSz="228242">
              <a:spcBef>
                <a:spcPts val="0"/>
              </a:spcBef>
              <a:buSzTx/>
              <a:buNone/>
              <a:defRPr sz="1349" i="1">
                <a:solidFill>
                  <a:srgbClr val="919191"/>
                </a:solidFill>
                <a:latin typeface="Calibri"/>
                <a:ea typeface="Calibri"/>
                <a:cs typeface="Calibri"/>
                <a:sym typeface="Calibri"/>
              </a:defRPr>
            </a:pPr>
            <a:r>
              <a:rPr dirty="0"/>
              <a:t>2. </a:t>
            </a:r>
            <a:r>
              <a:rPr i="0" dirty="0"/>
              <a:t>Abrams P </a:t>
            </a:r>
            <a:r>
              <a:rPr dirty="0"/>
              <a:t>et al</a:t>
            </a:r>
            <a:r>
              <a:rPr i="0" dirty="0"/>
              <a:t>. </a:t>
            </a:r>
            <a:r>
              <a:rPr dirty="0"/>
              <a:t>Neurourol</a:t>
            </a:r>
            <a:r>
              <a:rPr dirty="0"/>
              <a:t> </a:t>
            </a:r>
            <a:r>
              <a:rPr dirty="0"/>
              <a:t>Urodyn</a:t>
            </a:r>
            <a:r>
              <a:rPr dirty="0"/>
              <a:t> </a:t>
            </a:r>
            <a:r>
              <a:rPr i="0" dirty="0"/>
              <a:t>2009;</a:t>
            </a:r>
            <a:r>
              <a:rPr b="1" i="0" dirty="0"/>
              <a:t>28</a:t>
            </a:r>
            <a:r>
              <a:rPr i="0" dirty="0"/>
              <a:t>(4):287.</a:t>
            </a:r>
          </a:p>
          <a:p>
            <a:pPr marL="114121" indent="-114121" algn="just" defTabSz="228242">
              <a:spcBef>
                <a:spcPts val="0"/>
              </a:spcBef>
              <a:buSzTx/>
              <a:buNone/>
              <a:defRPr sz="1349">
                <a:solidFill>
                  <a:srgbClr val="919191"/>
                </a:solidFill>
                <a:latin typeface="Calibri"/>
                <a:ea typeface="Calibri"/>
                <a:cs typeface="Calibri"/>
                <a:sym typeface="Calibri"/>
              </a:defRPr>
            </a:pPr>
            <a:r>
              <a:rPr dirty="0"/>
              <a:t>3. </a:t>
            </a:r>
            <a:r>
              <a:rPr dirty="0"/>
              <a:t>Milsom</a:t>
            </a:r>
            <a:r>
              <a:rPr dirty="0"/>
              <a:t> I </a:t>
            </a:r>
            <a:r>
              <a:rPr i="1" dirty="0"/>
              <a:t>et al</a:t>
            </a:r>
            <a:r>
              <a:rPr dirty="0"/>
              <a:t>. </a:t>
            </a:r>
            <a:r>
              <a:rPr i="1" dirty="0"/>
              <a:t>BJU </a:t>
            </a:r>
            <a:r>
              <a:rPr i="1" dirty="0"/>
              <a:t>Int</a:t>
            </a:r>
            <a:r>
              <a:rPr i="1" dirty="0"/>
              <a:t> </a:t>
            </a:r>
            <a:r>
              <a:rPr dirty="0"/>
              <a:t>2001;</a:t>
            </a:r>
            <a:r>
              <a:rPr b="1" dirty="0"/>
              <a:t>87</a:t>
            </a:r>
            <a:r>
              <a:rPr dirty="0"/>
              <a:t>(9):760-766.</a:t>
            </a:r>
          </a:p>
        </p:txBody>
      </p:sp>
      <p:pic>
        <p:nvPicPr>
          <p:cNvPr id="494" name="Picture 5" descr="Picture 5"/>
          <p:cNvPicPr>
            <a:picLocks noChangeAspect="1"/>
          </p:cNvPicPr>
          <p:nvPr/>
        </p:nvPicPr>
        <p:blipFill>
          <a:blip r:embed="rId3">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498" name="Worse with age?"/>
          <p:cNvSpPr txBox="1">
            <a:spLocks noGrp="1"/>
          </p:cNvSpPr>
          <p:nvPr>
            <p:ph type="title"/>
          </p:nvPr>
        </p:nvSpPr>
        <p:spPr>
          <a:xfrm>
            <a:off x="300267" y="-87365"/>
            <a:ext cx="7679532" cy="1714501"/>
          </a:xfrm>
          <a:prstGeom prst="rect">
            <a:avLst/>
          </a:prstGeom>
        </p:spPr>
        <p:txBody>
          <a:bodyPr/>
          <a:lstStyle>
            <a:lvl1pPr defTabSz="914400">
              <a:lnSpc>
                <a:spcPct val="100000"/>
              </a:lnSpc>
              <a:defRPr sz="3600">
                <a:solidFill>
                  <a:schemeClr val="accent1"/>
                </a:solidFill>
                <a:latin typeface="Arial"/>
                <a:ea typeface="Arial"/>
                <a:cs typeface="Arial"/>
                <a:sym typeface="Arial"/>
              </a:defRPr>
            </a:lvl1pPr>
          </a:lstStyle>
          <a:p>
            <a:r>
              <a:rPr dirty="0"/>
              <a:t>Worse with age?</a:t>
            </a:r>
          </a:p>
        </p:txBody>
      </p:sp>
      <p:sp>
        <p:nvSpPr>
          <p:cNvPr id="499" name="Irwin D, et al. 2005 Impact of overactive bladder symptoms on employment, social interactions and emotional wellbeing in six European countries. British Journal of Urology International"/>
          <p:cNvSpPr txBox="1">
            <a:spLocks noGrp="1"/>
          </p:cNvSpPr>
          <p:nvPr>
            <p:ph type="body" sz="quarter" idx="1"/>
          </p:nvPr>
        </p:nvSpPr>
        <p:spPr>
          <a:xfrm>
            <a:off x="792630" y="5788148"/>
            <a:ext cx="7558741" cy="936037"/>
          </a:xfrm>
          <a:prstGeom prst="rect">
            <a:avLst/>
          </a:prstGeom>
        </p:spPr>
        <p:txBody>
          <a:bodyPr/>
          <a:lstStyle>
            <a:lvl1pPr marL="0" indent="0" algn="ctr" defTabSz="321468">
              <a:spcBef>
                <a:spcPts val="0"/>
              </a:spcBef>
              <a:buSzTx/>
              <a:buNone/>
              <a:defRPr sz="1100">
                <a:solidFill>
                  <a:srgbClr val="000000"/>
                </a:solidFill>
                <a:latin typeface="Arial"/>
                <a:ea typeface="Arial"/>
                <a:cs typeface="Arial"/>
                <a:sym typeface="Arial"/>
              </a:defRPr>
            </a:lvl1pPr>
          </a:lstStyle>
          <a:p>
            <a:r>
              <a:rPr dirty="0"/>
              <a:t>Irwin D, et al. 2005 Impact of overactive bladder symptoms on employment, social interactions and emotional wellbeing in six European countries. British Journal of Urology International</a:t>
            </a:r>
          </a:p>
        </p:txBody>
      </p:sp>
      <p:pic>
        <p:nvPicPr>
          <p:cNvPr id="500" name="Image" descr="Image"/>
          <p:cNvPicPr>
            <a:picLocks noChangeAspect="1"/>
          </p:cNvPicPr>
          <p:nvPr/>
        </p:nvPicPr>
        <p:blipFill>
          <a:blip r:embed="rId3">
            <a:extLst/>
          </a:blip>
          <a:stretch>
            <a:fillRect/>
          </a:stretch>
        </p:blipFill>
        <p:spPr>
          <a:xfrm>
            <a:off x="2142427" y="1640079"/>
            <a:ext cx="4584258" cy="4135125"/>
          </a:xfrm>
          <a:prstGeom prst="rect">
            <a:avLst/>
          </a:prstGeom>
          <a:ln w="12700">
            <a:miter lim="400000"/>
          </a:ln>
        </p:spPr>
      </p:pic>
      <p:pic>
        <p:nvPicPr>
          <p:cNvPr id="501"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05" name="OAB treatment options"/>
          <p:cNvSpPr txBox="1">
            <a:spLocks noGrp="1"/>
          </p:cNvSpPr>
          <p:nvPr>
            <p:ph type="title"/>
          </p:nvPr>
        </p:nvSpPr>
        <p:spPr>
          <a:xfrm>
            <a:off x="182458" y="-48095"/>
            <a:ext cx="7679532" cy="1714501"/>
          </a:xfrm>
          <a:prstGeom prst="rect">
            <a:avLst/>
          </a:prstGeom>
        </p:spPr>
        <p:txBody>
          <a:bodyPr/>
          <a:lstStyle>
            <a:lvl1pPr defTabSz="914400">
              <a:lnSpc>
                <a:spcPct val="100000"/>
              </a:lnSpc>
              <a:defRPr sz="3600">
                <a:solidFill>
                  <a:schemeClr val="accent1"/>
                </a:solidFill>
                <a:latin typeface="Arial"/>
                <a:ea typeface="Arial"/>
                <a:cs typeface="Arial"/>
                <a:sym typeface="Arial"/>
              </a:defRPr>
            </a:lvl1pPr>
          </a:lstStyle>
          <a:p>
            <a:r>
              <a:rPr dirty="0"/>
              <a:t>OAB treatment options</a:t>
            </a:r>
          </a:p>
        </p:txBody>
      </p:sp>
      <p:sp>
        <p:nvSpPr>
          <p:cNvPr id="506" name="Conservative:…"/>
          <p:cNvSpPr txBox="1">
            <a:spLocks noGrp="1"/>
          </p:cNvSpPr>
          <p:nvPr>
            <p:ph type="body" idx="1"/>
          </p:nvPr>
        </p:nvSpPr>
        <p:spPr>
          <a:xfrm>
            <a:off x="732234" y="1457257"/>
            <a:ext cx="7679532" cy="5124049"/>
          </a:xfrm>
          <a:prstGeom prst="rect">
            <a:avLst/>
          </a:prstGeom>
        </p:spPr>
        <p:txBody>
          <a:bodyPr/>
          <a:lstStyle/>
          <a:p>
            <a:pPr marL="182244" indent="-182244" defTabSz="263604">
              <a:spcBef>
                <a:spcPts val="0"/>
              </a:spcBef>
              <a:buBlip>
                <a:blip r:embed="rId2"/>
              </a:buBlip>
              <a:defRPr sz="2132">
                <a:solidFill>
                  <a:srgbClr val="000000"/>
                </a:solidFill>
                <a:latin typeface="Calibri"/>
                <a:ea typeface="Calibri"/>
                <a:cs typeface="Calibri"/>
                <a:sym typeface="Calibri"/>
              </a:defRPr>
            </a:pPr>
            <a:r>
              <a:rPr dirty="0"/>
              <a:t>Conservative:</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lang="en-GB" dirty="0" smtClean="0"/>
              <a:t>L</a:t>
            </a:r>
            <a:r>
              <a:rPr dirty="0" smtClean="0"/>
              <a:t>ife</a:t>
            </a:r>
            <a:r>
              <a:rPr dirty="0" smtClean="0"/>
              <a:t> </a:t>
            </a:r>
            <a:r>
              <a:rPr dirty="0"/>
              <a:t>style modifications</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lang="en-GB" dirty="0" smtClean="0"/>
              <a:t>B</a:t>
            </a:r>
            <a:r>
              <a:rPr dirty="0" smtClean="0"/>
              <a:t>ladder </a:t>
            </a:r>
            <a:r>
              <a:rPr dirty="0"/>
              <a:t>retraining</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dirty="0"/>
              <a:t>PFMT</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lang="en-GB" dirty="0" smtClean="0"/>
              <a:t>B</a:t>
            </a:r>
            <a:r>
              <a:rPr dirty="0" smtClean="0"/>
              <a:t>iofeedback</a:t>
            </a:r>
            <a:endParaRPr dirty="0"/>
          </a:p>
          <a:p>
            <a:pPr marL="1640204" lvl="4" indent="-182244" defTabSz="263604">
              <a:spcBef>
                <a:spcPts val="0"/>
              </a:spcBef>
              <a:buBlip>
                <a:blip r:embed="rId3"/>
              </a:buBlip>
              <a:defRPr sz="2132">
                <a:solidFill>
                  <a:srgbClr val="531B93"/>
                </a:solidFill>
                <a:latin typeface="Calibri"/>
                <a:ea typeface="Calibri"/>
                <a:cs typeface="Calibri"/>
                <a:sym typeface="Calibri"/>
              </a:defRPr>
            </a:pPr>
            <a:endParaRPr dirty="0"/>
          </a:p>
          <a:p>
            <a:pPr marL="182244" indent="-182244" defTabSz="263604">
              <a:spcBef>
                <a:spcPts val="0"/>
              </a:spcBef>
              <a:buBlip>
                <a:blip r:embed="rId2"/>
              </a:buBlip>
              <a:defRPr sz="2132">
                <a:solidFill>
                  <a:srgbClr val="531B93"/>
                </a:solidFill>
                <a:latin typeface="Calibri"/>
                <a:ea typeface="Calibri"/>
                <a:cs typeface="Calibri"/>
                <a:sym typeface="Calibri"/>
              </a:defRPr>
            </a:pPr>
            <a:r>
              <a:rPr dirty="0"/>
              <a:t>Pharmacotherapy:</a:t>
            </a:r>
          </a:p>
          <a:p>
            <a:pPr marL="1640204" lvl="4" indent="-182244" defTabSz="263604">
              <a:spcBef>
                <a:spcPts val="0"/>
              </a:spcBef>
              <a:buBlip>
                <a:blip r:embed="rId3"/>
              </a:buBlip>
              <a:defRPr sz="2132">
                <a:solidFill>
                  <a:srgbClr val="531B93"/>
                </a:solidFill>
                <a:latin typeface="Calibri"/>
                <a:ea typeface="Calibri"/>
                <a:cs typeface="Calibri"/>
                <a:sym typeface="Calibri"/>
              </a:defRPr>
            </a:pPr>
            <a:r>
              <a:rPr lang="en-GB" dirty="0" smtClean="0"/>
              <a:t>A</a:t>
            </a:r>
            <a:r>
              <a:rPr dirty="0" smtClean="0"/>
              <a:t>nticholinergics</a:t>
            </a:r>
            <a:endParaRPr dirty="0"/>
          </a:p>
          <a:p>
            <a:pPr marL="1640204" lvl="4" indent="-182244" defTabSz="263604">
              <a:spcBef>
                <a:spcPts val="0"/>
              </a:spcBef>
              <a:buBlip>
                <a:blip r:embed="rId3"/>
              </a:buBlip>
              <a:defRPr sz="2132">
                <a:solidFill>
                  <a:srgbClr val="531B93"/>
                </a:solidFill>
                <a:latin typeface="Calibri"/>
                <a:ea typeface="Calibri"/>
                <a:cs typeface="Calibri"/>
                <a:sym typeface="Calibri"/>
              </a:defRPr>
            </a:pPr>
            <a:r>
              <a:rPr dirty="0"/>
              <a:t>β3 agonists</a:t>
            </a:r>
          </a:p>
          <a:p>
            <a:pPr marL="1640204" lvl="4" indent="-182244" defTabSz="263604">
              <a:spcBef>
                <a:spcPts val="0"/>
              </a:spcBef>
              <a:buBlip>
                <a:blip r:embed="rId3"/>
              </a:buBlip>
              <a:defRPr sz="2132">
                <a:solidFill>
                  <a:srgbClr val="531B93"/>
                </a:solidFill>
                <a:latin typeface="Calibri"/>
                <a:ea typeface="Calibri"/>
                <a:cs typeface="Calibri"/>
                <a:sym typeface="Calibri"/>
              </a:defRPr>
            </a:pPr>
            <a:r>
              <a:rPr lang="en-GB" dirty="0" smtClean="0"/>
              <a:t>O</a:t>
            </a:r>
            <a:r>
              <a:rPr dirty="0" smtClean="0"/>
              <a:t>estrogen </a:t>
            </a:r>
            <a:endParaRPr dirty="0"/>
          </a:p>
          <a:p>
            <a:pPr marL="182244" indent="-182244" defTabSz="263604">
              <a:spcBef>
                <a:spcPts val="0"/>
              </a:spcBef>
              <a:buBlip>
                <a:blip r:embed="rId2"/>
              </a:buBlip>
              <a:defRPr sz="2132">
                <a:solidFill>
                  <a:srgbClr val="000000"/>
                </a:solidFill>
                <a:latin typeface="Calibri"/>
                <a:ea typeface="Calibri"/>
                <a:cs typeface="Calibri"/>
                <a:sym typeface="Calibri"/>
              </a:defRPr>
            </a:pPr>
            <a:r>
              <a:rPr dirty="0"/>
              <a:t>Surgical:</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dirty="0"/>
              <a:t>Botox</a:t>
            </a:r>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dirty="0"/>
              <a:t>Neuromodulatiuon</a:t>
            </a:r>
            <a:endParaRPr dirty="0"/>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dirty="0"/>
              <a:t>Augmentation </a:t>
            </a:r>
            <a:r>
              <a:rPr dirty="0"/>
              <a:t>cystoplasty</a:t>
            </a:r>
            <a:endParaRPr dirty="0"/>
          </a:p>
          <a:p>
            <a:pPr marL="1640204" lvl="4" indent="-182244" defTabSz="263604">
              <a:spcBef>
                <a:spcPts val="0"/>
              </a:spcBef>
              <a:buBlip>
                <a:blip r:embed="rId3"/>
              </a:buBlip>
              <a:defRPr sz="2132">
                <a:solidFill>
                  <a:srgbClr val="000000"/>
                </a:solidFill>
                <a:latin typeface="Calibri"/>
                <a:ea typeface="Calibri"/>
                <a:cs typeface="Calibri"/>
                <a:sym typeface="Calibri"/>
              </a:defRPr>
            </a:pPr>
            <a:r>
              <a:rPr dirty="0"/>
              <a:t>Urinary diversion</a:t>
            </a:r>
          </a:p>
        </p:txBody>
      </p:sp>
      <p:pic>
        <p:nvPicPr>
          <p:cNvPr id="507"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09" name="Title 1"/>
          <p:cNvSpPr txBox="1">
            <a:spLocks noGrp="1"/>
          </p:cNvSpPr>
          <p:nvPr>
            <p:ph type="title"/>
          </p:nvPr>
        </p:nvSpPr>
        <p:spPr>
          <a:xfrm>
            <a:off x="280632" y="226793"/>
            <a:ext cx="7679532" cy="942191"/>
          </a:xfrm>
          <a:prstGeom prst="rect">
            <a:avLst/>
          </a:prstGeom>
        </p:spPr>
        <p:txBody>
          <a:bodyPr/>
          <a:lstStyle>
            <a:lvl1pPr defTabSz="914400">
              <a:lnSpc>
                <a:spcPct val="100000"/>
              </a:lnSpc>
              <a:defRPr sz="3600">
                <a:solidFill>
                  <a:schemeClr val="accent1"/>
                </a:solidFill>
                <a:latin typeface="Arial"/>
                <a:ea typeface="Arial"/>
                <a:cs typeface="Arial"/>
                <a:sym typeface="Arial"/>
              </a:defRPr>
            </a:lvl1pPr>
          </a:lstStyle>
          <a:p>
            <a:r>
              <a:rPr dirty="0"/>
              <a:t>OAB….When to refer</a:t>
            </a:r>
          </a:p>
        </p:txBody>
      </p:sp>
      <p:sp>
        <p:nvSpPr>
          <p:cNvPr id="510" name="Text Placeholder 2"/>
          <p:cNvSpPr txBox="1">
            <a:spLocks noGrp="1"/>
          </p:cNvSpPr>
          <p:nvPr>
            <p:ph type="body" idx="1"/>
          </p:nvPr>
        </p:nvSpPr>
        <p:spPr>
          <a:xfrm>
            <a:off x="464343" y="1129713"/>
            <a:ext cx="8197454" cy="4992607"/>
          </a:xfrm>
          <a:prstGeom prst="rect">
            <a:avLst/>
          </a:prstGeom>
        </p:spPr>
        <p:txBody>
          <a:bodyPr/>
          <a:lstStyle/>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endParaRPr dirty="0"/>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Failed medical treatment</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Red flag signs: </a:t>
            </a:r>
            <a:r>
              <a:rPr dirty="0"/>
              <a:t>Haematuria</a:t>
            </a:r>
            <a:r>
              <a:rPr dirty="0"/>
              <a:t>, Recurrent UTI’s </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Abnormal DRE +/- abnormal PSA </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Previous surgery (hysterectomy, incontinence surgeries, etc..)</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Difficulty emptying the bladder / high PVR </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Symptomatic POP</a:t>
            </a:r>
          </a:p>
          <a:p>
            <a:pPr marL="270890" indent="-270890" algn="just" defTabSz="722376">
              <a:spcBef>
                <a:spcPts val="600"/>
              </a:spcBef>
              <a:buSzPct val="100000"/>
              <a:buFont typeface="Arial"/>
              <a:buChar char="•"/>
              <a:defRPr sz="2528">
                <a:solidFill>
                  <a:srgbClr val="000000"/>
                </a:solidFill>
                <a:latin typeface="Calibri"/>
                <a:ea typeface="Calibri"/>
                <a:cs typeface="Calibri"/>
                <a:sym typeface="Calibri"/>
              </a:defRPr>
            </a:pPr>
            <a:r>
              <a:rPr dirty="0"/>
              <a:t>Neurological conditions (spinal cord injury, stroke, MS, etc..)</a:t>
            </a:r>
          </a:p>
        </p:txBody>
      </p:sp>
      <p:pic>
        <p:nvPicPr>
          <p:cNvPr id="511"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Title 1"/>
          <p:cNvSpPr txBox="1">
            <a:spLocks noGrp="1"/>
          </p:cNvSpPr>
          <p:nvPr>
            <p:ph type="ctrTitle"/>
          </p:nvPr>
        </p:nvSpPr>
        <p:spPr>
          <a:xfrm>
            <a:off x="921585" y="2693987"/>
            <a:ext cx="6632142" cy="1470026"/>
          </a:xfrm>
          <a:prstGeom prst="rect">
            <a:avLst/>
          </a:prstGeom>
        </p:spPr>
        <p:txBody>
          <a:bodyPr/>
          <a:lstStyle>
            <a:lvl1pPr>
              <a:defRPr sz="3600">
                <a:solidFill>
                  <a:schemeClr val="accent1"/>
                </a:solidFill>
                <a:latin typeface="Arial"/>
                <a:ea typeface="Arial"/>
                <a:cs typeface="Arial"/>
                <a:sym typeface="Arial"/>
              </a:defRPr>
            </a:lvl1pPr>
          </a:lstStyle>
          <a:p>
            <a:r>
              <a:rPr dirty="0"/>
              <a:t>Surgical treatment</a:t>
            </a:r>
          </a:p>
        </p:txBody>
      </p:sp>
      <p:sp>
        <p:nvSpPr>
          <p:cNvPr id="51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dirty="0"/>
          </a:p>
        </p:txBody>
      </p:sp>
      <p:sp>
        <p:nvSpPr>
          <p:cNvPr id="515"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516"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ubtitle 2"/>
          <p:cNvSpPr txBox="1">
            <a:spLocks noGrp="1"/>
          </p:cNvSpPr>
          <p:nvPr>
            <p:ph type="subTitle" idx="1"/>
          </p:nvPr>
        </p:nvSpPr>
        <p:spPr>
          <a:xfrm>
            <a:off x="475987" y="2202415"/>
            <a:ext cx="8177512" cy="4976403"/>
          </a:xfrm>
          <a:prstGeom prst="rect">
            <a:avLst/>
          </a:prstGeom>
        </p:spPr>
        <p:txBody>
          <a:bodyPr/>
          <a:lstStyle/>
          <a:p>
            <a:pPr marL="342900" indent="-342900" algn="just">
              <a:spcBef>
                <a:spcPts val="700"/>
              </a:spcBef>
              <a:buSzPct val="100000"/>
              <a:buFont typeface="Arial"/>
              <a:buChar char="•"/>
              <a:defRPr>
                <a:solidFill>
                  <a:srgbClr val="000000"/>
                </a:solidFill>
                <a:latin typeface="Calibri"/>
                <a:ea typeface="Calibri"/>
                <a:cs typeface="Calibri"/>
                <a:sym typeface="Calibri"/>
              </a:defRPr>
            </a:pPr>
            <a:r>
              <a:rPr dirty="0"/>
              <a:t>Offer only if symptoms are severe or drug and conservative measure have failed or are inappropriate . </a:t>
            </a:r>
          </a:p>
          <a:p>
            <a:pPr marL="342900" indent="-342900" algn="just">
              <a:spcBef>
                <a:spcPts val="700"/>
              </a:spcBef>
              <a:buSzPct val="100000"/>
              <a:buFont typeface="Arial"/>
              <a:buChar char="•"/>
              <a:defRPr>
                <a:solidFill>
                  <a:srgbClr val="000000"/>
                </a:solidFill>
                <a:latin typeface="Calibri"/>
                <a:ea typeface="Calibri"/>
                <a:cs typeface="Calibri"/>
                <a:sym typeface="Calibri"/>
              </a:defRPr>
            </a:pPr>
            <a:r>
              <a:rPr dirty="0"/>
              <a:t>Discuss alternatives and outcomes from surgery. </a:t>
            </a:r>
          </a:p>
        </p:txBody>
      </p:sp>
      <p:sp>
        <p:nvSpPr>
          <p:cNvPr id="51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dirty="0"/>
          </a:p>
        </p:txBody>
      </p:sp>
      <p:sp>
        <p:nvSpPr>
          <p:cNvPr id="520"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521"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Title 1"/>
          <p:cNvSpPr txBox="1">
            <a:spLocks noGrp="1"/>
          </p:cNvSpPr>
          <p:nvPr>
            <p:ph type="ctrTitle"/>
          </p:nvPr>
        </p:nvSpPr>
        <p:spPr>
          <a:xfrm>
            <a:off x="1235743" y="2537424"/>
            <a:ext cx="6353035" cy="1470026"/>
          </a:xfrm>
          <a:prstGeom prst="rect">
            <a:avLst/>
          </a:prstGeom>
        </p:spPr>
        <p:txBody>
          <a:bodyPr/>
          <a:lstStyle>
            <a:lvl1pPr>
              <a:defRPr sz="3600">
                <a:solidFill>
                  <a:schemeClr val="accent1"/>
                </a:solidFill>
                <a:latin typeface="Arial"/>
                <a:ea typeface="Arial"/>
                <a:cs typeface="Arial"/>
                <a:sym typeface="Arial"/>
              </a:defRPr>
            </a:lvl1pPr>
          </a:lstStyle>
          <a:p>
            <a:r>
              <a:rPr dirty="0"/>
              <a:t>BPH Surgery at Imperial Urology</a:t>
            </a:r>
          </a:p>
        </p:txBody>
      </p:sp>
      <p:sp>
        <p:nvSpPr>
          <p:cNvPr id="5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dirty="0"/>
          </a:p>
        </p:txBody>
      </p:sp>
      <p:sp>
        <p:nvSpPr>
          <p:cNvPr id="525"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526"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28" name="What do we offer…"/>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What do we offer…</a:t>
            </a:r>
          </a:p>
        </p:txBody>
      </p:sp>
      <p:sp>
        <p:nvSpPr>
          <p:cNvPr id="529" name="TURP - Monopolar/Bipolar…"/>
          <p:cNvSpPr txBox="1">
            <a:spLocks noGrp="1"/>
          </p:cNvSpPr>
          <p:nvPr>
            <p:ph type="body" idx="1"/>
          </p:nvPr>
        </p:nvSpPr>
        <p:spPr>
          <a:xfrm>
            <a:off x="250031" y="1928901"/>
            <a:ext cx="8643938" cy="4446986"/>
          </a:xfrm>
          <a:prstGeom prst="rect">
            <a:avLst/>
          </a:prstGeom>
        </p:spPr>
        <p:txBody>
          <a:bodyPr/>
          <a:lstStyle/>
          <a:p>
            <a:pPr marL="260684" indent="-260684">
              <a:buClrTx/>
              <a:buSzPct val="100000"/>
              <a:buFontTx/>
              <a:buChar char="•"/>
              <a:defRPr>
                <a:latin typeface="Calibri"/>
                <a:ea typeface="Calibri"/>
                <a:cs typeface="Calibri"/>
                <a:sym typeface="Calibri"/>
              </a:defRPr>
            </a:pPr>
            <a:r>
              <a:rPr dirty="0"/>
              <a:t>TURP - </a:t>
            </a:r>
            <a:r>
              <a:rPr dirty="0"/>
              <a:t>Monopolar</a:t>
            </a:r>
            <a:r>
              <a:rPr dirty="0"/>
              <a:t>/Bipolar</a:t>
            </a:r>
          </a:p>
          <a:p>
            <a:pPr marL="260684" indent="-260684">
              <a:buClrTx/>
              <a:buSzPct val="100000"/>
              <a:buFontTx/>
              <a:buChar char="•"/>
              <a:defRPr>
                <a:latin typeface="Calibri"/>
                <a:ea typeface="Calibri"/>
                <a:cs typeface="Calibri"/>
                <a:sym typeface="Calibri"/>
              </a:defRPr>
            </a:pPr>
            <a:r>
              <a:rPr dirty="0"/>
              <a:t>HoLEP</a:t>
            </a:r>
            <a:endParaRPr dirty="0"/>
          </a:p>
          <a:p>
            <a:pPr marL="260684" indent="-260684">
              <a:buClrTx/>
              <a:buSzPct val="100000"/>
              <a:buFontTx/>
              <a:buChar char="•"/>
              <a:defRPr>
                <a:latin typeface="Calibri"/>
                <a:ea typeface="Calibri"/>
                <a:cs typeface="Calibri"/>
                <a:sym typeface="Calibri"/>
              </a:defRPr>
            </a:pPr>
            <a:r>
              <a:rPr dirty="0"/>
              <a:t>Urolift</a:t>
            </a:r>
            <a:endParaRPr dirty="0"/>
          </a:p>
          <a:p>
            <a:pPr marL="260684" indent="-260684">
              <a:buClrTx/>
              <a:buSzPct val="100000"/>
              <a:buFontTx/>
              <a:buChar char="•"/>
              <a:defRPr>
                <a:latin typeface="Calibri"/>
                <a:ea typeface="Calibri"/>
                <a:cs typeface="Calibri"/>
                <a:sym typeface="Calibri"/>
              </a:defRPr>
            </a:pPr>
            <a:r>
              <a:rPr dirty="0"/>
              <a:t>Rezum</a:t>
            </a:r>
            <a:endParaRPr dirty="0"/>
          </a:p>
          <a:p>
            <a:pPr marL="260684" indent="-260684">
              <a:buClrTx/>
              <a:buSzPct val="100000"/>
              <a:buFontTx/>
              <a:buChar char="•"/>
              <a:defRPr>
                <a:latin typeface="Calibri"/>
                <a:ea typeface="Calibri"/>
                <a:cs typeface="Calibri"/>
                <a:sym typeface="Calibri"/>
              </a:defRPr>
            </a:pPr>
            <a:r>
              <a:rPr dirty="0"/>
              <a:t>Prostatic stents</a:t>
            </a:r>
          </a:p>
          <a:p>
            <a:pPr marL="260684" indent="-260684">
              <a:buClrTx/>
              <a:buSzPct val="100000"/>
              <a:buFontTx/>
              <a:buChar char="•"/>
              <a:defRPr>
                <a:latin typeface="Calibri"/>
                <a:ea typeface="Calibri"/>
                <a:cs typeface="Calibri"/>
                <a:sym typeface="Calibri"/>
              </a:defRPr>
            </a:pPr>
            <a:r>
              <a:rPr dirty="0"/>
              <a:t>Prostate Artery </a:t>
            </a:r>
            <a:r>
              <a:rPr dirty="0"/>
              <a:t>Embolisation</a:t>
            </a:r>
            <a:r>
              <a:rPr dirty="0"/>
              <a:t> (PAE)</a:t>
            </a:r>
          </a:p>
        </p:txBody>
      </p:sp>
      <p:pic>
        <p:nvPicPr>
          <p:cNvPr id="53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noGrp="1"/>
          </p:cNvSpPr>
          <p:nvPr>
            <p:ph type="ctrTitle"/>
          </p:nvPr>
        </p:nvSpPr>
        <p:spPr>
          <a:xfrm>
            <a:off x="-511760" y="534668"/>
            <a:ext cx="4051845" cy="1470026"/>
          </a:xfrm>
          <a:prstGeom prst="rect">
            <a:avLst/>
          </a:prstGeom>
        </p:spPr>
        <p:txBody>
          <a:bodyPr/>
          <a:lstStyle>
            <a:lvl1pPr>
              <a:defRPr sz="3600">
                <a:solidFill>
                  <a:schemeClr val="accent1"/>
                </a:solidFill>
                <a:latin typeface="Arial"/>
                <a:ea typeface="Arial"/>
                <a:cs typeface="Arial"/>
                <a:sym typeface="Arial"/>
              </a:defRPr>
            </a:lvl1pPr>
          </a:lstStyle>
          <a:p>
            <a:r>
              <a:rPr dirty="0"/>
              <a:t>Prevalence</a:t>
            </a:r>
          </a:p>
        </p:txBody>
      </p:sp>
      <p:sp>
        <p:nvSpPr>
          <p:cNvPr id="286" name="Subtitle 2"/>
          <p:cNvSpPr txBox="1">
            <a:spLocks noGrp="1"/>
          </p:cNvSpPr>
          <p:nvPr>
            <p:ph type="subTitle" sz="quarter" idx="1"/>
          </p:nvPr>
        </p:nvSpPr>
        <p:spPr>
          <a:xfrm>
            <a:off x="141901" y="2538110"/>
            <a:ext cx="3816351" cy="2366347"/>
          </a:xfrm>
          <a:prstGeom prst="rect">
            <a:avLst/>
          </a:prstGeom>
        </p:spPr>
        <p:txBody>
          <a:bodyPr/>
          <a:lstStyle>
            <a:lvl1pPr>
              <a:spcBef>
                <a:spcPts val="700"/>
              </a:spcBef>
              <a:defRPr>
                <a:solidFill>
                  <a:srgbClr val="000000"/>
                </a:solidFill>
                <a:latin typeface="Calibri"/>
                <a:ea typeface="Calibri"/>
                <a:cs typeface="Calibri"/>
                <a:sym typeface="Calibri"/>
              </a:defRPr>
            </a:lvl1pPr>
          </a:lstStyle>
          <a:p>
            <a:r>
              <a:rPr dirty="0"/>
              <a:t>Histological prevalence rates of BPH at autopsy</a:t>
            </a:r>
          </a:p>
        </p:txBody>
      </p:sp>
      <p:sp>
        <p:nvSpPr>
          <p:cNvPr id="287"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dirty="0"/>
          </a:p>
        </p:txBody>
      </p:sp>
      <p:sp>
        <p:nvSpPr>
          <p:cNvPr id="288"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289"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pic>
        <p:nvPicPr>
          <p:cNvPr id="290" name="image.png" descr="image.png"/>
          <p:cNvPicPr>
            <a:picLocks noChangeAspect="1"/>
          </p:cNvPicPr>
          <p:nvPr/>
        </p:nvPicPr>
        <p:blipFill>
          <a:blip r:embed="rId3">
            <a:extLst/>
          </a:blip>
          <a:stretch>
            <a:fillRect/>
          </a:stretch>
        </p:blipFill>
        <p:spPr>
          <a:xfrm>
            <a:off x="4389018" y="1644984"/>
            <a:ext cx="3816351" cy="4562476"/>
          </a:xfrm>
          <a:prstGeom prst="rect">
            <a:avLst/>
          </a:prstGeom>
          <a:ln w="12700">
            <a:miter lim="400000"/>
          </a:ln>
        </p:spPr>
      </p:pic>
      <p:sp>
        <p:nvSpPr>
          <p:cNvPr id="291" name="Berry et al J Urol 1984:"/>
          <p:cNvSpPr txBox="1"/>
          <p:nvPr/>
        </p:nvSpPr>
        <p:spPr>
          <a:xfrm>
            <a:off x="4861998" y="6198277"/>
            <a:ext cx="2886366"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700"/>
              </a:spcBef>
              <a:buFont typeface="Arial"/>
              <a:defRPr sz="2300">
                <a:latin typeface="Times New Roman"/>
                <a:ea typeface="Times New Roman"/>
                <a:cs typeface="Times New Roman"/>
                <a:sym typeface="Times New Roman"/>
              </a:defRPr>
            </a:lvl1pPr>
          </a:lstStyle>
          <a:p>
            <a:r>
              <a:rPr dirty="0"/>
              <a:t>Berry et al J </a:t>
            </a:r>
            <a:r>
              <a:rPr dirty="0"/>
              <a:t>Urol</a:t>
            </a:r>
            <a:r>
              <a:rPr dirty="0"/>
              <a:t> 1984:</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32" name="How do you decide…??"/>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How do you decide…??</a:t>
            </a:r>
          </a:p>
        </p:txBody>
      </p:sp>
      <p:sp>
        <p:nvSpPr>
          <p:cNvPr id="533" name="Prostate size/anatomy…"/>
          <p:cNvSpPr txBox="1">
            <a:spLocks noGrp="1"/>
          </p:cNvSpPr>
          <p:nvPr>
            <p:ph type="body" idx="1"/>
          </p:nvPr>
        </p:nvSpPr>
        <p:spPr>
          <a:xfrm>
            <a:off x="250031" y="1873646"/>
            <a:ext cx="8643938" cy="3893605"/>
          </a:xfrm>
          <a:prstGeom prst="rect">
            <a:avLst/>
          </a:prstGeom>
        </p:spPr>
        <p:txBody>
          <a:bodyPr/>
          <a:lstStyle/>
          <a:p>
            <a:pPr marL="260684" indent="-260684">
              <a:buClrTx/>
              <a:buSzPct val="100000"/>
              <a:buFontTx/>
              <a:buChar char="•"/>
              <a:defRPr sz="3300">
                <a:latin typeface="Calibri"/>
                <a:ea typeface="Calibri"/>
                <a:cs typeface="Calibri"/>
                <a:sym typeface="Calibri"/>
              </a:defRPr>
            </a:pPr>
            <a:r>
              <a:rPr dirty="0"/>
              <a:t>Prostate size/anatomy</a:t>
            </a:r>
          </a:p>
          <a:p>
            <a:pPr marL="260684" indent="-260684">
              <a:buClrTx/>
              <a:buSzPct val="100000"/>
              <a:buFontTx/>
              <a:buChar char="•"/>
              <a:defRPr sz="3300">
                <a:latin typeface="Calibri"/>
                <a:ea typeface="Calibri"/>
                <a:cs typeface="Calibri"/>
                <a:sym typeface="Calibri"/>
              </a:defRPr>
            </a:pPr>
            <a:r>
              <a:rPr dirty="0"/>
              <a:t>Patient fitness</a:t>
            </a:r>
          </a:p>
          <a:p>
            <a:pPr marL="260684" indent="-260684">
              <a:buClrTx/>
              <a:buSzPct val="100000"/>
              <a:buFontTx/>
              <a:buChar char="•"/>
              <a:defRPr sz="3300">
                <a:latin typeface="Calibri"/>
                <a:ea typeface="Calibri"/>
                <a:cs typeface="Calibri"/>
                <a:sym typeface="Calibri"/>
              </a:defRPr>
            </a:pPr>
            <a:r>
              <a:rPr dirty="0"/>
              <a:t>Patient preference</a:t>
            </a:r>
          </a:p>
        </p:txBody>
      </p:sp>
      <p:pic>
        <p:nvPicPr>
          <p:cNvPr id="53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536" name="Image" descr="Image"/>
          <p:cNvPicPr>
            <a:picLocks noChangeAspect="1"/>
          </p:cNvPicPr>
          <p:nvPr/>
        </p:nvPicPr>
        <p:blipFill>
          <a:blip r:embed="rId2">
            <a:extLst/>
          </a:blip>
          <a:stretch>
            <a:fillRect/>
          </a:stretch>
        </p:blipFill>
        <p:spPr>
          <a:xfrm>
            <a:off x="179512" y="980727"/>
            <a:ext cx="8712968" cy="5557205"/>
          </a:xfrm>
          <a:prstGeom prst="rect">
            <a:avLst/>
          </a:prstGeom>
          <a:ln w="12700">
            <a:miter lim="400000"/>
          </a:ln>
        </p:spPr>
      </p:pic>
      <p:pic>
        <p:nvPicPr>
          <p:cNvPr id="537" name="Picture 5" descr="Picture 5"/>
          <p:cNvPicPr>
            <a:picLocks noChangeAspect="1"/>
          </p:cNvPicPr>
          <p:nvPr/>
        </p:nvPicPr>
        <p:blipFill>
          <a:blip r:embed="rId3">
            <a:extLst/>
          </a:blip>
          <a:stretch>
            <a:fillRect/>
          </a:stretch>
        </p:blipFill>
        <p:spPr>
          <a:xfrm>
            <a:off x="7054777" y="-1178"/>
            <a:ext cx="2009801" cy="60294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39" name="Monopolar TURP"/>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Monopolar</a:t>
            </a:r>
            <a:r>
              <a:rPr dirty="0"/>
              <a:t> TURP</a:t>
            </a:r>
          </a:p>
        </p:txBody>
      </p:sp>
      <p:sp>
        <p:nvSpPr>
          <p:cNvPr id="540" name="Electrical current passes from the active electrode (connected to the resectoscope loop) to a grounding pad attached to the patient…"/>
          <p:cNvSpPr txBox="1">
            <a:spLocks noGrp="1"/>
          </p:cNvSpPr>
          <p:nvPr>
            <p:ph type="body" idx="1"/>
          </p:nvPr>
        </p:nvSpPr>
        <p:spPr>
          <a:xfrm>
            <a:off x="250031" y="1772816"/>
            <a:ext cx="8643938" cy="4899311"/>
          </a:xfrm>
          <a:prstGeom prst="rect">
            <a:avLst/>
          </a:prstGeom>
        </p:spPr>
        <p:txBody>
          <a:bodyPr/>
          <a:lstStyle/>
          <a:p>
            <a:pPr marL="177265" indent="-177265" algn="just" defTabSz="279320">
              <a:spcBef>
                <a:spcPts val="2000"/>
              </a:spcBef>
              <a:buClrTx/>
              <a:buSzPct val="100000"/>
              <a:buFontTx/>
              <a:buChar char="•"/>
              <a:defRPr sz="1971"/>
            </a:pPr>
            <a:r>
              <a:rPr dirty="0">
                <a:latin typeface="Calibri" pitchFamily="34" charset="0"/>
                <a:cs typeface="Calibri" pitchFamily="34" charset="0"/>
              </a:rPr>
              <a:t>Electrical current passes from the active electrode (connected to the </a:t>
            </a:r>
            <a:r>
              <a:rPr dirty="0">
                <a:latin typeface="Calibri" pitchFamily="34" charset="0"/>
                <a:cs typeface="Calibri" pitchFamily="34" charset="0"/>
              </a:rPr>
              <a:t>resectoscope</a:t>
            </a:r>
            <a:r>
              <a:rPr dirty="0">
                <a:latin typeface="Calibri" pitchFamily="34" charset="0"/>
                <a:cs typeface="Calibri" pitchFamily="34" charset="0"/>
              </a:rPr>
              <a:t> loop) to a grounding pad attached to the patient</a:t>
            </a:r>
          </a:p>
          <a:p>
            <a:pPr marL="177265" indent="-177265" algn="just" defTabSz="279320">
              <a:spcBef>
                <a:spcPts val="2000"/>
              </a:spcBef>
              <a:buClrTx/>
              <a:buSzPct val="100000"/>
              <a:buFontTx/>
              <a:buChar char="•"/>
              <a:defRPr sz="1971"/>
            </a:pPr>
            <a:r>
              <a:rPr dirty="0">
                <a:latin typeface="Calibri" pitchFamily="34" charset="0"/>
                <a:cs typeface="Calibri" pitchFamily="34" charset="0"/>
              </a:rPr>
              <a:t>Potential risks:</a:t>
            </a:r>
          </a:p>
          <a:p>
            <a:pPr marL="954505" indent="-177265" algn="just" defTabSz="279320">
              <a:spcBef>
                <a:spcPts val="2000"/>
              </a:spcBef>
              <a:buClrTx/>
              <a:buSzPct val="100000"/>
              <a:buFontTx/>
              <a:buChar char="•"/>
              <a:defRPr sz="1971"/>
            </a:pPr>
            <a:r>
              <a:rPr dirty="0">
                <a:latin typeface="Calibri" pitchFamily="34" charset="0"/>
                <a:cs typeface="Calibri" pitchFamily="34" charset="0"/>
              </a:rPr>
              <a:t>TUR syndrome (glycine). </a:t>
            </a:r>
          </a:p>
          <a:p>
            <a:pPr marL="954505" indent="-177265" algn="just" defTabSz="279320">
              <a:spcBef>
                <a:spcPts val="2000"/>
              </a:spcBef>
              <a:buClrTx/>
              <a:buSzPct val="100000"/>
              <a:buFontTx/>
              <a:buChar char="•"/>
              <a:defRPr sz="1971"/>
            </a:pPr>
            <a:r>
              <a:rPr dirty="0">
                <a:latin typeface="Calibri" pitchFamily="34" charset="0"/>
                <a:cs typeface="Calibri" pitchFamily="34" charset="0"/>
              </a:rPr>
              <a:t>skin burns</a:t>
            </a:r>
          </a:p>
          <a:p>
            <a:pPr marL="954505" indent="-177265" algn="just" defTabSz="279320">
              <a:spcBef>
                <a:spcPts val="2000"/>
              </a:spcBef>
              <a:buClrTx/>
              <a:buSzPct val="100000"/>
              <a:buFontTx/>
              <a:buChar char="•"/>
              <a:defRPr sz="1971"/>
            </a:pPr>
            <a:r>
              <a:rPr dirty="0">
                <a:latin typeface="Calibri" pitchFamily="34" charset="0"/>
                <a:cs typeface="Calibri" pitchFamily="34" charset="0"/>
              </a:rPr>
              <a:t>excessive heating of deep tissues</a:t>
            </a:r>
          </a:p>
          <a:p>
            <a:pPr marL="954505" indent="-177265" algn="just" defTabSz="279320">
              <a:spcBef>
                <a:spcPts val="2000"/>
              </a:spcBef>
              <a:buClrTx/>
              <a:buSzPct val="100000"/>
              <a:buFontTx/>
              <a:buChar char="•"/>
              <a:defRPr sz="1971"/>
            </a:pPr>
            <a:r>
              <a:rPr dirty="0">
                <a:latin typeface="Calibri" pitchFamily="34" charset="0"/>
                <a:cs typeface="Calibri" pitchFamily="34" charset="0"/>
              </a:rPr>
              <a:t>Inadvertent nerve stimulation (e.g. </a:t>
            </a:r>
            <a:r>
              <a:rPr dirty="0">
                <a:latin typeface="Calibri" pitchFamily="34" charset="0"/>
                <a:cs typeface="Calibri" pitchFamily="34" charset="0"/>
              </a:rPr>
              <a:t>obturator</a:t>
            </a:r>
            <a:r>
              <a:rPr dirty="0">
                <a:latin typeface="Calibri" pitchFamily="34" charset="0"/>
                <a:cs typeface="Calibri" pitchFamily="34" charset="0"/>
              </a:rPr>
              <a:t> reflex)</a:t>
            </a:r>
          </a:p>
          <a:p>
            <a:pPr marL="954505" indent="-177265" algn="just" defTabSz="279320">
              <a:spcBef>
                <a:spcPts val="2000"/>
              </a:spcBef>
              <a:buClrTx/>
              <a:buSzPct val="100000"/>
              <a:buFontTx/>
              <a:buChar char="•"/>
              <a:defRPr sz="1971"/>
            </a:pPr>
            <a:r>
              <a:rPr dirty="0">
                <a:latin typeface="Calibri" pitchFamily="34" charset="0"/>
                <a:cs typeface="Calibri" pitchFamily="34" charset="0"/>
              </a:rPr>
              <a:t>Cardiac pacemaker malfunction.</a:t>
            </a:r>
          </a:p>
          <a:p>
            <a:pPr marL="177265" indent="-177265" algn="just" defTabSz="279320">
              <a:spcBef>
                <a:spcPts val="2000"/>
              </a:spcBef>
              <a:buClrTx/>
              <a:buSzPct val="100000"/>
              <a:buFontTx/>
              <a:buChar char="•"/>
              <a:defRPr sz="1971"/>
            </a:pPr>
            <a:r>
              <a:rPr dirty="0">
                <a:latin typeface="Calibri" pitchFamily="34" charset="0"/>
                <a:cs typeface="Calibri" pitchFamily="34" charset="0"/>
              </a:rPr>
              <a:t>In an attempt to address some of these disadvantages, bipolar technology was proposed as an alternative treatment for BPH.</a:t>
            </a:r>
          </a:p>
        </p:txBody>
      </p:sp>
      <p:pic>
        <p:nvPicPr>
          <p:cNvPr id="541"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43" name="Monopolar TURP - the evidence"/>
          <p:cNvSpPr txBox="1">
            <a:spLocks noGrp="1"/>
          </p:cNvSpPr>
          <p:nvPr>
            <p:ph type="title"/>
          </p:nvPr>
        </p:nvSpPr>
        <p:spPr>
          <a:xfrm>
            <a:off x="250031" y="312539"/>
            <a:ext cx="8643938" cy="993632"/>
          </a:xfrm>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Monopolar</a:t>
            </a:r>
            <a:r>
              <a:rPr dirty="0"/>
              <a:t> TURP - the evidence</a:t>
            </a:r>
          </a:p>
        </p:txBody>
      </p:sp>
      <p:sp>
        <p:nvSpPr>
          <p:cNvPr id="544" name="Meta-analysis of 20 contemporary RCTs with a maximum follow-up of five years…"/>
          <p:cNvSpPr txBox="1">
            <a:spLocks noGrp="1"/>
          </p:cNvSpPr>
          <p:nvPr>
            <p:ph type="body" idx="1"/>
          </p:nvPr>
        </p:nvSpPr>
        <p:spPr>
          <a:xfrm>
            <a:off x="17221" y="1537271"/>
            <a:ext cx="8883668" cy="4474248"/>
          </a:xfrm>
          <a:prstGeom prst="rect">
            <a:avLst/>
          </a:prstGeom>
        </p:spPr>
        <p:txBody>
          <a:bodyPr/>
          <a:lstStyle/>
          <a:p>
            <a:pPr marL="200526" indent="-200526" algn="just">
              <a:buClrTx/>
              <a:buSzPct val="100000"/>
              <a:buFontTx/>
              <a:buChar char="•"/>
              <a:defRPr sz="2000">
                <a:latin typeface="Calibri"/>
                <a:ea typeface="Calibri"/>
                <a:cs typeface="Calibri"/>
                <a:sym typeface="Calibri"/>
              </a:defRPr>
            </a:pPr>
            <a:r>
              <a:rPr dirty="0"/>
              <a:t>Meta-analysis of 20 contemporary RCTs with a maximum follow-up of five years</a:t>
            </a:r>
          </a:p>
          <a:p>
            <a:pPr marL="200526" indent="-200526" algn="just">
              <a:buClrTx/>
              <a:buSzPct val="100000"/>
              <a:buFontTx/>
              <a:buChar char="•"/>
              <a:defRPr sz="2000">
                <a:latin typeface="Calibri"/>
                <a:ea typeface="Calibri"/>
                <a:cs typeface="Calibri"/>
                <a:sym typeface="Calibri"/>
              </a:defRPr>
            </a:pPr>
            <a:r>
              <a:rPr dirty="0"/>
              <a:t>TURP: mean </a:t>
            </a:r>
            <a:r>
              <a:rPr dirty="0"/>
              <a:t>Qmax</a:t>
            </a:r>
            <a:r>
              <a:rPr dirty="0"/>
              <a:t> improvement (+162%), significant reduction in IPSS (-70%), </a:t>
            </a:r>
            <a:r>
              <a:rPr dirty="0"/>
              <a:t>QoL</a:t>
            </a:r>
            <a:r>
              <a:rPr dirty="0"/>
              <a:t> score (-69%) and PVR (-77%) </a:t>
            </a:r>
            <a:r>
              <a:rPr sz="1600" b="1" dirty="0">
                <a:solidFill>
                  <a:srgbClr val="BB484A"/>
                </a:solidFill>
              </a:rPr>
              <a:t>1</a:t>
            </a:r>
            <a:r>
              <a:rPr dirty="0"/>
              <a:t>. </a:t>
            </a:r>
          </a:p>
          <a:p>
            <a:pPr marL="200526" indent="-200526" algn="just">
              <a:buClrTx/>
              <a:buSzPct val="100000"/>
              <a:buFontTx/>
              <a:buChar char="•"/>
              <a:defRPr sz="2000">
                <a:latin typeface="Calibri"/>
                <a:ea typeface="Calibri"/>
                <a:cs typeface="Calibri"/>
                <a:sym typeface="Calibri"/>
              </a:defRPr>
            </a:pPr>
            <a:r>
              <a:rPr dirty="0"/>
              <a:t>Durable outcomes with a follow-up of 8-22 years. There are no similar data on durability for any other surgical treatment for BPO </a:t>
            </a:r>
            <a:r>
              <a:rPr sz="1600" b="1" dirty="0">
                <a:solidFill>
                  <a:srgbClr val="BB484A"/>
                </a:solidFill>
              </a:rPr>
              <a:t>2</a:t>
            </a:r>
            <a:r>
              <a:rPr dirty="0"/>
              <a:t>. </a:t>
            </a:r>
          </a:p>
        </p:txBody>
      </p:sp>
      <p:sp>
        <p:nvSpPr>
          <p:cNvPr id="545" name="1. Ahyai, S.A., et al. Eur Urol, 2010.…"/>
          <p:cNvSpPr txBox="1"/>
          <p:nvPr/>
        </p:nvSpPr>
        <p:spPr>
          <a:xfrm>
            <a:off x="-1250858" y="5985421"/>
            <a:ext cx="4677975"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marL="1048108" algn="ctr" defTabSz="410765">
              <a:defRPr sz="1400" b="1">
                <a:solidFill>
                  <a:srgbClr val="BB484A"/>
                </a:solidFill>
                <a:latin typeface="Palatino"/>
                <a:ea typeface="Palatino"/>
                <a:cs typeface="Palatino"/>
                <a:sym typeface="Palatino"/>
              </a:defRPr>
            </a:pPr>
            <a:r>
              <a:rPr dirty="0"/>
              <a:t>   1. </a:t>
            </a:r>
            <a:r>
              <a:rPr dirty="0"/>
              <a:t>Ahyai</a:t>
            </a:r>
            <a:r>
              <a:rPr dirty="0"/>
              <a:t>, S.A., et al. </a:t>
            </a:r>
            <a:r>
              <a:rPr dirty="0"/>
              <a:t>Eur</a:t>
            </a:r>
            <a:r>
              <a:rPr dirty="0"/>
              <a:t> </a:t>
            </a:r>
            <a:r>
              <a:rPr dirty="0"/>
              <a:t>Urol</a:t>
            </a:r>
            <a:r>
              <a:rPr dirty="0"/>
              <a:t>, 2010.</a:t>
            </a:r>
          </a:p>
          <a:p>
            <a:pPr marL="1048108" algn="ctr" defTabSz="410765">
              <a:defRPr sz="1400" b="1">
                <a:solidFill>
                  <a:srgbClr val="BB484A"/>
                </a:solidFill>
                <a:latin typeface="Palatino"/>
                <a:ea typeface="Palatino"/>
                <a:cs typeface="Palatino"/>
                <a:sym typeface="Palatino"/>
              </a:defRPr>
            </a:pPr>
            <a:r>
              <a:rPr dirty="0"/>
              <a:t>2. Reich, O., et al. </a:t>
            </a:r>
            <a:r>
              <a:rPr dirty="0"/>
              <a:t>Eur</a:t>
            </a:r>
            <a:r>
              <a:rPr dirty="0"/>
              <a:t> </a:t>
            </a:r>
            <a:r>
              <a:rPr dirty="0"/>
              <a:t>Urol</a:t>
            </a:r>
            <a:r>
              <a:rPr dirty="0"/>
              <a:t>, 2006.</a:t>
            </a:r>
          </a:p>
        </p:txBody>
      </p:sp>
      <p:pic>
        <p:nvPicPr>
          <p:cNvPr id="546"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48" name="Bipolar TURP"/>
          <p:cNvSpPr txBox="1">
            <a:spLocks noGrp="1"/>
          </p:cNvSpPr>
          <p:nvPr>
            <p:ph type="title"/>
          </p:nvPr>
        </p:nvSpPr>
        <p:spPr>
          <a:prstGeom prst="rect">
            <a:avLst/>
          </a:prstGeom>
        </p:spPr>
        <p:txBody>
          <a:bodyPr/>
          <a:lstStyle>
            <a:lvl1pPr algn="ctr" defTabSz="914400">
              <a:defRPr sz="3600" spc="0">
                <a:solidFill>
                  <a:schemeClr val="accent1"/>
                </a:solidFill>
                <a:latin typeface="Arial"/>
                <a:ea typeface="Arial"/>
                <a:cs typeface="Arial"/>
                <a:sym typeface="Arial"/>
              </a:defRPr>
            </a:lvl1pPr>
          </a:lstStyle>
          <a:p>
            <a:r>
              <a:rPr dirty="0"/>
              <a:t>Bipolar TURP</a:t>
            </a:r>
          </a:p>
        </p:txBody>
      </p:sp>
      <p:sp>
        <p:nvSpPr>
          <p:cNvPr id="549" name="The ground electrode is placed inside the sheath of a modified continuous-flow resectoscope, allowing the cutting current to pass directly between the wire loop and the sheath, or is built into the electrode itself.…"/>
          <p:cNvSpPr txBox="1">
            <a:spLocks noGrp="1"/>
          </p:cNvSpPr>
          <p:nvPr>
            <p:ph type="body" idx="1"/>
          </p:nvPr>
        </p:nvSpPr>
        <p:spPr>
          <a:xfrm>
            <a:off x="250031" y="2098476"/>
            <a:ext cx="8643938" cy="4285082"/>
          </a:xfrm>
          <a:prstGeom prst="rect">
            <a:avLst/>
          </a:prstGeom>
        </p:spPr>
        <p:txBody>
          <a:bodyPr>
            <a:normAutofit lnSpcReduction="10000"/>
          </a:bodyPr>
          <a:lstStyle/>
          <a:p>
            <a:pPr marL="242436" indent="-242436" algn="just" defTabSz="382012">
              <a:spcBef>
                <a:spcPts val="2700"/>
              </a:spcBef>
              <a:buClrTx/>
              <a:buSzPct val="100000"/>
              <a:buFontTx/>
              <a:buChar char="•"/>
              <a:defRPr sz="2418">
                <a:latin typeface="Calibri"/>
                <a:ea typeface="Calibri"/>
                <a:cs typeface="Calibri"/>
                <a:sym typeface="Calibri"/>
              </a:defRPr>
            </a:pPr>
            <a:r>
              <a:rPr dirty="0"/>
              <a:t>The ground electrode is placed inside the sheath of a modified continuous-flow </a:t>
            </a:r>
            <a:r>
              <a:rPr dirty="0"/>
              <a:t>resectoscope</a:t>
            </a:r>
            <a:r>
              <a:rPr dirty="0"/>
              <a:t>, allowing the cutting current to pass directly between the wire loop and the sheath, or is built into the electrode itself.</a:t>
            </a:r>
          </a:p>
          <a:p>
            <a:pPr marL="242436" indent="-242436" algn="just" defTabSz="382012">
              <a:spcBef>
                <a:spcPts val="2700"/>
              </a:spcBef>
              <a:buClrTx/>
              <a:buSzPct val="100000"/>
              <a:buFontTx/>
              <a:buChar char="•"/>
              <a:defRPr sz="2418">
                <a:latin typeface="Calibri"/>
                <a:ea typeface="Calibri"/>
                <a:cs typeface="Calibri"/>
                <a:sym typeface="Calibri"/>
              </a:defRPr>
            </a:pPr>
            <a:r>
              <a:rPr dirty="0"/>
              <a:t>This creates a high energy super-hot plasma arc that resects tissue.</a:t>
            </a:r>
          </a:p>
          <a:p>
            <a:pPr marL="242436" indent="-242436" algn="just" defTabSz="382012">
              <a:spcBef>
                <a:spcPts val="2700"/>
              </a:spcBef>
              <a:buClrTx/>
              <a:buSzPct val="100000"/>
              <a:buFontTx/>
              <a:buChar char="•"/>
              <a:defRPr sz="2418">
                <a:latin typeface="Calibri"/>
                <a:ea typeface="Calibri"/>
                <a:cs typeface="Calibri"/>
                <a:sym typeface="Calibri"/>
              </a:defRPr>
            </a:pPr>
            <a:r>
              <a:rPr dirty="0"/>
              <a:t>Allows the use of physiological conductive solutions (NS) as an irrigating fluid</a:t>
            </a:r>
            <a:r>
              <a:rPr sz="1860" dirty="0"/>
              <a:t>.</a:t>
            </a:r>
          </a:p>
          <a:p>
            <a:pPr marL="242436" indent="-242436" defTabSz="382012">
              <a:spcBef>
                <a:spcPts val="2700"/>
              </a:spcBef>
              <a:buClrTx/>
              <a:buSzPct val="100000"/>
              <a:buFontTx/>
              <a:buChar char="•"/>
              <a:defRPr sz="2418">
                <a:latin typeface="Calibri"/>
                <a:ea typeface="Calibri"/>
                <a:cs typeface="Calibri"/>
                <a:sym typeface="Calibri"/>
              </a:defRPr>
            </a:pPr>
            <a:r>
              <a:rPr dirty="0"/>
              <a:t>No TURP syndrome</a:t>
            </a:r>
          </a:p>
        </p:txBody>
      </p:sp>
      <p:pic>
        <p:nvPicPr>
          <p:cNvPr id="55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52" name="Gyrus with neutral electrode proximal to loop…"/>
          <p:cNvSpPr txBox="1">
            <a:spLocks noGrp="1"/>
          </p:cNvSpPr>
          <p:nvPr>
            <p:ph type="body" sz="half" idx="1"/>
          </p:nvPr>
        </p:nvSpPr>
        <p:spPr>
          <a:xfrm>
            <a:off x="3387702" y="1814780"/>
            <a:ext cx="4928848" cy="4446985"/>
          </a:xfrm>
          <a:prstGeom prst="rect">
            <a:avLst/>
          </a:prstGeom>
        </p:spPr>
        <p:txBody>
          <a:bodyPr/>
          <a:lstStyle/>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r>
              <a:rPr dirty="0"/>
              <a:t>Gyrus with neutral electrode proximal to loop</a:t>
            </a:r>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r>
              <a:rPr dirty="0"/>
              <a:t>Storz</a:t>
            </a:r>
            <a:r>
              <a:rPr dirty="0"/>
              <a:t> with neutral electrode opposite to loop</a:t>
            </a:r>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endParaRPr dirty="0"/>
          </a:p>
          <a:p>
            <a:pPr marL="0" indent="0" defTabSz="218598">
              <a:spcBef>
                <a:spcPts val="0"/>
              </a:spcBef>
              <a:buClrTx/>
              <a:buSzTx/>
              <a:buFontTx/>
              <a:buNone/>
              <a:defRPr sz="2040">
                <a:latin typeface="Calibri"/>
                <a:ea typeface="Calibri"/>
                <a:cs typeface="Calibri"/>
                <a:sym typeface="Calibri"/>
              </a:defRPr>
            </a:pPr>
            <a:r>
              <a:rPr dirty="0"/>
              <a:t>Olympus using the sheath as neutral electrode</a:t>
            </a:r>
          </a:p>
        </p:txBody>
      </p:sp>
      <p:pic>
        <p:nvPicPr>
          <p:cNvPr id="553" name="Image" descr="Image"/>
          <p:cNvPicPr>
            <a:picLocks noChangeAspect="1"/>
          </p:cNvPicPr>
          <p:nvPr/>
        </p:nvPicPr>
        <p:blipFill>
          <a:blip r:embed="rId2">
            <a:extLst/>
          </a:blip>
          <a:stretch>
            <a:fillRect/>
          </a:stretch>
        </p:blipFill>
        <p:spPr>
          <a:xfrm>
            <a:off x="756062" y="1750213"/>
            <a:ext cx="2268326" cy="1620233"/>
          </a:xfrm>
          <a:prstGeom prst="rect">
            <a:avLst/>
          </a:prstGeom>
          <a:ln w="12700">
            <a:miter lim="400000"/>
          </a:ln>
        </p:spPr>
      </p:pic>
      <p:pic>
        <p:nvPicPr>
          <p:cNvPr id="554" name="Image" descr="Image"/>
          <p:cNvPicPr>
            <a:picLocks noChangeAspect="1"/>
          </p:cNvPicPr>
          <p:nvPr/>
        </p:nvPicPr>
        <p:blipFill>
          <a:blip r:embed="rId3">
            <a:extLst/>
          </a:blip>
          <a:stretch>
            <a:fillRect/>
          </a:stretch>
        </p:blipFill>
        <p:spPr>
          <a:xfrm>
            <a:off x="756062" y="3370440"/>
            <a:ext cx="2268326" cy="1620233"/>
          </a:xfrm>
          <a:prstGeom prst="rect">
            <a:avLst/>
          </a:prstGeom>
          <a:ln w="12700">
            <a:miter lim="400000"/>
          </a:ln>
        </p:spPr>
      </p:pic>
      <p:pic>
        <p:nvPicPr>
          <p:cNvPr id="555" name="Image" descr="Image"/>
          <p:cNvPicPr>
            <a:picLocks noChangeAspect="1"/>
          </p:cNvPicPr>
          <p:nvPr/>
        </p:nvPicPr>
        <p:blipFill>
          <a:blip r:embed="rId4">
            <a:extLst/>
          </a:blip>
          <a:stretch>
            <a:fillRect/>
          </a:stretch>
        </p:blipFill>
        <p:spPr>
          <a:xfrm>
            <a:off x="764393" y="5004694"/>
            <a:ext cx="2253597" cy="1620233"/>
          </a:xfrm>
          <a:prstGeom prst="rect">
            <a:avLst/>
          </a:prstGeom>
          <a:ln w="12700">
            <a:miter lim="400000"/>
          </a:ln>
        </p:spPr>
      </p:pic>
      <p:sp>
        <p:nvSpPr>
          <p:cNvPr id="556" name="Bipolar loops"/>
          <p:cNvSpPr txBox="1"/>
          <p:nvPr/>
        </p:nvSpPr>
        <p:spPr>
          <a:xfrm>
            <a:off x="526562" y="365077"/>
            <a:ext cx="2727326" cy="589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a:defRPr sz="3600">
                <a:solidFill>
                  <a:schemeClr val="accent1"/>
                </a:solidFill>
                <a:latin typeface="Arial"/>
                <a:ea typeface="Arial"/>
                <a:cs typeface="Arial"/>
                <a:sym typeface="Arial"/>
              </a:defRPr>
            </a:lvl1pPr>
          </a:lstStyle>
          <a:p>
            <a:r>
              <a:rPr dirty="0"/>
              <a:t>Bipolar loops</a:t>
            </a:r>
          </a:p>
        </p:txBody>
      </p:sp>
      <p:pic>
        <p:nvPicPr>
          <p:cNvPr id="557" name="Picture 5" descr="Picture 5"/>
          <p:cNvPicPr>
            <a:picLocks noChangeAspect="1"/>
          </p:cNvPicPr>
          <p:nvPr/>
        </p:nvPicPr>
        <p:blipFill>
          <a:blip r:embed="rId5">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59" name="Bipolar TURP - the evidence"/>
          <p:cNvSpPr txBox="1">
            <a:spLocks noGrp="1"/>
          </p:cNvSpPr>
          <p:nvPr>
            <p:ph type="title"/>
          </p:nvPr>
        </p:nvSpPr>
        <p:spPr>
          <a:xfrm>
            <a:off x="250031" y="370837"/>
            <a:ext cx="8643938" cy="828261"/>
          </a:xfrm>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Bipolar TURP - the evidence</a:t>
            </a:r>
          </a:p>
        </p:txBody>
      </p:sp>
      <p:sp>
        <p:nvSpPr>
          <p:cNvPr id="560" name="B-TURP Vs M-TURP…"/>
          <p:cNvSpPr txBox="1">
            <a:spLocks noGrp="1"/>
          </p:cNvSpPr>
          <p:nvPr>
            <p:ph type="body" idx="1"/>
          </p:nvPr>
        </p:nvSpPr>
        <p:spPr>
          <a:xfrm>
            <a:off x="250031" y="1266562"/>
            <a:ext cx="8643938" cy="5506606"/>
          </a:xfrm>
          <a:prstGeom prst="rect">
            <a:avLst/>
          </a:prstGeom>
        </p:spPr>
        <p:txBody>
          <a:bodyPr/>
          <a:lstStyle/>
          <a:p>
            <a:pPr marL="0" indent="0" defTabSz="336827">
              <a:spcBef>
                <a:spcPts val="0"/>
              </a:spcBef>
              <a:buClrTx/>
              <a:buSzTx/>
              <a:buFontTx/>
              <a:buNone/>
              <a:defRPr sz="2460">
                <a:solidFill>
                  <a:srgbClr val="5C86B9"/>
                </a:solidFill>
                <a:latin typeface="Calibri"/>
                <a:ea typeface="Calibri"/>
                <a:cs typeface="Calibri"/>
                <a:sym typeface="Calibri"/>
              </a:defRPr>
            </a:pPr>
            <a:r>
              <a:rPr dirty="0"/>
              <a:t>B-TURP </a:t>
            </a:r>
            <a:r>
              <a:rPr dirty="0"/>
              <a:t>Vs</a:t>
            </a:r>
            <a:r>
              <a:rPr dirty="0"/>
              <a:t> M-TURP</a:t>
            </a:r>
          </a:p>
          <a:p>
            <a:pPr marL="246647" indent="-246647" defTabSz="336827">
              <a:spcBef>
                <a:spcPts val="0"/>
              </a:spcBef>
              <a:buClrTx/>
              <a:buSzPct val="100000"/>
              <a:buFontTx/>
              <a:buChar char="•"/>
              <a:defRPr sz="2460">
                <a:solidFill>
                  <a:srgbClr val="5C86B9"/>
                </a:solidFill>
                <a:latin typeface="Calibri"/>
                <a:ea typeface="Calibri"/>
                <a:cs typeface="Calibri"/>
                <a:sym typeface="Calibri"/>
              </a:defRPr>
            </a:pPr>
            <a:endParaRPr dirty="0"/>
          </a:p>
          <a:p>
            <a:pPr marL="0" indent="0" defTabSz="336827">
              <a:spcBef>
                <a:spcPts val="2400"/>
              </a:spcBef>
              <a:buClrTx/>
              <a:buSzTx/>
              <a:buFontTx/>
              <a:buNone/>
              <a:defRPr sz="2132" u="sng">
                <a:latin typeface="Calibri"/>
                <a:ea typeface="Calibri"/>
                <a:cs typeface="Calibri"/>
                <a:sym typeface="Calibri"/>
              </a:defRPr>
            </a:pPr>
            <a:r>
              <a:rPr dirty="0"/>
              <a:t>RCT’s, </a:t>
            </a:r>
            <a:r>
              <a:rPr dirty="0"/>
              <a:t>Syst</a:t>
            </a:r>
            <a:r>
              <a:rPr dirty="0"/>
              <a:t> Rev &amp; Cochrane Database </a:t>
            </a:r>
            <a:r>
              <a:rPr dirty="0"/>
              <a:t>Systs</a:t>
            </a:r>
            <a:r>
              <a:rPr dirty="0"/>
              <a:t> Rev </a:t>
            </a:r>
          </a:p>
          <a:p>
            <a:pPr marL="213761" indent="-213761" defTabSz="336827">
              <a:spcBef>
                <a:spcPts val="2400"/>
              </a:spcBef>
              <a:buClrTx/>
              <a:buSzPct val="100000"/>
              <a:buFontTx/>
              <a:buChar char="•"/>
              <a:defRPr sz="2132">
                <a:latin typeface="Calibri"/>
                <a:ea typeface="Calibri"/>
                <a:cs typeface="Calibri"/>
                <a:sym typeface="Calibri"/>
              </a:defRPr>
            </a:pPr>
            <a:r>
              <a:rPr dirty="0"/>
              <a:t>Results from &gt; 40 RCTs. </a:t>
            </a:r>
          </a:p>
          <a:p>
            <a:pPr marL="213761" indent="-213761" algn="just" defTabSz="336827">
              <a:spcBef>
                <a:spcPts val="2400"/>
              </a:spcBef>
              <a:buClrTx/>
              <a:buSzPct val="100000"/>
              <a:buFontTx/>
              <a:buChar char="•"/>
              <a:defRPr sz="2132">
                <a:latin typeface="Calibri"/>
                <a:ea typeface="Calibri"/>
                <a:cs typeface="Calibri"/>
                <a:sym typeface="Calibri"/>
              </a:defRPr>
            </a:pPr>
            <a:r>
              <a:rPr dirty="0"/>
              <a:t>No clinically relevant differences in long term f/u (up to 60 months) in efficacy (IPSS, </a:t>
            </a:r>
            <a:r>
              <a:rPr dirty="0"/>
              <a:t>QoL</a:t>
            </a:r>
            <a:r>
              <a:rPr dirty="0"/>
              <a:t> score and </a:t>
            </a:r>
            <a:r>
              <a:rPr dirty="0"/>
              <a:t>Qmax</a:t>
            </a:r>
            <a:r>
              <a:rPr dirty="0"/>
              <a:t>) . </a:t>
            </a:r>
          </a:p>
          <a:p>
            <a:pPr marL="213761" indent="-213761" algn="just" defTabSz="336827">
              <a:spcBef>
                <a:spcPts val="2400"/>
              </a:spcBef>
              <a:buClrTx/>
              <a:buSzPct val="100000"/>
              <a:buFontTx/>
              <a:buChar char="•"/>
              <a:defRPr sz="2132">
                <a:latin typeface="Calibri"/>
                <a:ea typeface="Calibri"/>
                <a:cs typeface="Calibri"/>
                <a:sym typeface="Calibri"/>
              </a:defRPr>
            </a:pPr>
            <a:r>
              <a:rPr dirty="0"/>
              <a:t>B-TURP: Lower </a:t>
            </a:r>
            <a:r>
              <a:rPr dirty="0"/>
              <a:t>peri</a:t>
            </a:r>
            <a:r>
              <a:rPr dirty="0"/>
              <a:t>-operative morbidity (elimination of TUR-syndrome; lower clot retention/blood transfusion rates; shorter irrigation, </a:t>
            </a:r>
            <a:r>
              <a:rPr dirty="0"/>
              <a:t>catheterisation</a:t>
            </a:r>
            <a:r>
              <a:rPr dirty="0"/>
              <a:t>, and possibly </a:t>
            </a:r>
            <a:r>
              <a:rPr dirty="0"/>
              <a:t>hospitalisation</a:t>
            </a:r>
            <a:r>
              <a:rPr dirty="0"/>
              <a:t> times)</a:t>
            </a:r>
          </a:p>
          <a:p>
            <a:pPr marL="213761" indent="-213761" algn="just" defTabSz="336827">
              <a:spcBef>
                <a:spcPts val="2400"/>
              </a:spcBef>
              <a:buClrTx/>
              <a:buSzPct val="100000"/>
              <a:buFontTx/>
              <a:buChar char="•"/>
              <a:defRPr sz="2132">
                <a:latin typeface="Calibri"/>
                <a:ea typeface="Calibri"/>
                <a:cs typeface="Calibri"/>
                <a:sym typeface="Calibri"/>
              </a:defRPr>
            </a:pPr>
            <a:endParaRPr dirty="0"/>
          </a:p>
          <a:p>
            <a:pPr marL="164431" indent="-164431" algn="just" defTabSz="336827">
              <a:spcBef>
                <a:spcPts val="0"/>
              </a:spcBef>
              <a:buClrTx/>
              <a:buSzPct val="100000"/>
              <a:buFontTx/>
              <a:buChar char="•"/>
              <a:defRPr sz="1640" b="1">
                <a:solidFill>
                  <a:srgbClr val="BB484A"/>
                </a:solidFill>
                <a:latin typeface="Calibri"/>
                <a:ea typeface="Calibri"/>
                <a:cs typeface="Calibri"/>
                <a:sym typeface="Calibri"/>
              </a:defRPr>
            </a:pPr>
            <a:r>
              <a:rPr dirty="0"/>
              <a:t>Mamoulakis</a:t>
            </a:r>
            <a:r>
              <a:rPr dirty="0"/>
              <a:t>, C., et al. Cochrane Database </a:t>
            </a:r>
            <a:r>
              <a:rPr dirty="0"/>
              <a:t>Syst</a:t>
            </a:r>
            <a:r>
              <a:rPr dirty="0"/>
              <a:t> Rev, 2014</a:t>
            </a:r>
          </a:p>
          <a:p>
            <a:pPr marL="164431" indent="-164431" algn="just" defTabSz="336827">
              <a:spcBef>
                <a:spcPts val="0"/>
              </a:spcBef>
              <a:buClrTx/>
              <a:buSzPct val="100000"/>
              <a:buFontTx/>
              <a:buChar char="•"/>
              <a:defRPr sz="1640" b="1">
                <a:solidFill>
                  <a:srgbClr val="BB484A"/>
                </a:solidFill>
                <a:latin typeface="Calibri"/>
                <a:ea typeface="Calibri"/>
                <a:cs typeface="Calibri"/>
                <a:sym typeface="Calibri"/>
              </a:defRPr>
            </a:pPr>
            <a:r>
              <a:rPr dirty="0"/>
              <a:t>Mamoulakis</a:t>
            </a:r>
            <a:r>
              <a:rPr dirty="0"/>
              <a:t>, C., et al. </a:t>
            </a:r>
            <a:r>
              <a:rPr dirty="0"/>
              <a:t>Eur</a:t>
            </a:r>
            <a:r>
              <a:rPr dirty="0"/>
              <a:t> </a:t>
            </a:r>
            <a:r>
              <a:rPr dirty="0"/>
              <a:t>Urol</a:t>
            </a:r>
            <a:r>
              <a:rPr dirty="0"/>
              <a:t>, 2009. 56: 798.</a:t>
            </a:r>
          </a:p>
        </p:txBody>
      </p:sp>
      <p:pic>
        <p:nvPicPr>
          <p:cNvPr id="561" name="Picture 5" descr="Picture 5"/>
          <p:cNvPicPr>
            <a:picLocks noChangeAspect="1"/>
          </p:cNvPicPr>
          <p:nvPr/>
        </p:nvPicPr>
        <p:blipFill>
          <a:blip r:embed="rId2">
            <a:extLst/>
          </a:blip>
          <a:stretch>
            <a:fillRect/>
          </a:stretch>
        </p:blipFill>
        <p:spPr>
          <a:xfrm>
            <a:off x="7113682" y="-20813"/>
            <a:ext cx="2009801" cy="602941"/>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563" name="Image" descr="Image"/>
          <p:cNvPicPr>
            <a:picLocks noChangeAspect="1"/>
          </p:cNvPicPr>
          <p:nvPr/>
        </p:nvPicPr>
        <p:blipFill>
          <a:blip r:embed="rId2">
            <a:extLst/>
          </a:blip>
          <a:stretch>
            <a:fillRect/>
          </a:stretch>
        </p:blipFill>
        <p:spPr>
          <a:xfrm>
            <a:off x="85163" y="2793160"/>
            <a:ext cx="8973674" cy="1290734"/>
          </a:xfrm>
          <a:prstGeom prst="rect">
            <a:avLst/>
          </a:prstGeom>
          <a:ln w="12700">
            <a:miter lim="400000"/>
          </a:ln>
        </p:spPr>
      </p:pic>
      <p:pic>
        <p:nvPicPr>
          <p:cNvPr id="564" name="Image" descr="Image"/>
          <p:cNvPicPr>
            <a:picLocks noChangeAspect="1"/>
          </p:cNvPicPr>
          <p:nvPr/>
        </p:nvPicPr>
        <p:blipFill>
          <a:blip r:embed="rId3">
            <a:extLst/>
          </a:blip>
          <a:stretch>
            <a:fillRect/>
          </a:stretch>
        </p:blipFill>
        <p:spPr>
          <a:xfrm>
            <a:off x="2427411" y="332283"/>
            <a:ext cx="3685565" cy="918090"/>
          </a:xfrm>
          <a:prstGeom prst="rect">
            <a:avLst/>
          </a:prstGeom>
          <a:ln w="12700">
            <a:miter lim="400000"/>
          </a:ln>
        </p:spPr>
      </p:pic>
      <p:pic>
        <p:nvPicPr>
          <p:cNvPr id="565"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67" name="HoLEP"/>
          <p:cNvSpPr txBox="1">
            <a:spLocks noGrp="1"/>
          </p:cNvSpPr>
          <p:nvPr>
            <p:ph type="title"/>
          </p:nvPr>
        </p:nvSpPr>
        <p:spPr>
          <a:prstGeom prst="rect">
            <a:avLst/>
          </a:prstGeom>
        </p:spPr>
        <p:txBody>
          <a:bodyPr/>
          <a:lstStyle/>
          <a:p>
            <a:r>
              <a:rPr dirty="0"/>
              <a:t>HoLEP</a:t>
            </a:r>
            <a:endParaRPr dirty="0"/>
          </a:p>
        </p:txBody>
      </p:sp>
      <p:pic>
        <p:nvPicPr>
          <p:cNvPr id="568" name="Image" descr="Image"/>
          <p:cNvPicPr>
            <a:picLocks noChangeAspect="1"/>
          </p:cNvPicPr>
          <p:nvPr/>
        </p:nvPicPr>
        <p:blipFill>
          <a:blip r:embed="rId2">
            <a:extLst/>
          </a:blip>
          <a:srcRect b="51179"/>
          <a:stretch>
            <a:fillRect/>
          </a:stretch>
        </p:blipFill>
        <p:spPr>
          <a:xfrm>
            <a:off x="1703761" y="2043082"/>
            <a:ext cx="5379228" cy="2141026"/>
          </a:xfrm>
          <a:prstGeom prst="rect">
            <a:avLst/>
          </a:prstGeom>
          <a:ln w="12700">
            <a:miter lim="400000"/>
          </a:ln>
        </p:spPr>
      </p:pic>
      <p:pic>
        <p:nvPicPr>
          <p:cNvPr id="569" name="Image" descr="Image"/>
          <p:cNvPicPr>
            <a:picLocks noChangeAspect="1"/>
          </p:cNvPicPr>
          <p:nvPr/>
        </p:nvPicPr>
        <p:blipFill>
          <a:blip r:embed="rId2">
            <a:extLst/>
          </a:blip>
          <a:srcRect l="51079" t="47728"/>
          <a:stretch>
            <a:fillRect/>
          </a:stretch>
        </p:blipFill>
        <p:spPr>
          <a:xfrm>
            <a:off x="3114791" y="4382987"/>
            <a:ext cx="2557160" cy="2227535"/>
          </a:xfrm>
          <a:prstGeom prst="rect">
            <a:avLst/>
          </a:prstGeom>
          <a:ln w="12700">
            <a:miter lim="400000"/>
          </a:ln>
        </p:spPr>
      </p:pic>
      <p:pic>
        <p:nvPicPr>
          <p:cNvPr id="570" name="Picture 5" descr="Picture 5"/>
          <p:cNvPicPr>
            <a:picLocks noChangeAspect="1"/>
          </p:cNvPicPr>
          <p:nvPr/>
        </p:nvPicPr>
        <p:blipFill>
          <a:blip r:embed="rId3">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572" name="Image" descr="Image"/>
          <p:cNvPicPr>
            <a:picLocks noChangeAspect="1"/>
          </p:cNvPicPr>
          <p:nvPr/>
        </p:nvPicPr>
        <p:blipFill>
          <a:blip r:embed="rId2">
            <a:extLst/>
          </a:blip>
          <a:srcRect l="1518" t="2857" r="2418" b="3538"/>
          <a:stretch>
            <a:fillRect/>
          </a:stretch>
        </p:blipFill>
        <p:spPr>
          <a:xfrm>
            <a:off x="359669" y="541733"/>
            <a:ext cx="8028176" cy="2852252"/>
          </a:xfrm>
          <a:prstGeom prst="rect">
            <a:avLst/>
          </a:prstGeom>
          <a:ln w="12700">
            <a:miter lim="400000"/>
          </a:ln>
        </p:spPr>
      </p:pic>
      <p:pic>
        <p:nvPicPr>
          <p:cNvPr id="573" name="Image" descr="Image"/>
          <p:cNvPicPr>
            <a:picLocks noChangeAspect="1"/>
          </p:cNvPicPr>
          <p:nvPr/>
        </p:nvPicPr>
        <p:blipFill>
          <a:blip r:embed="rId3">
            <a:extLst/>
          </a:blip>
          <a:stretch>
            <a:fillRect/>
          </a:stretch>
        </p:blipFill>
        <p:spPr>
          <a:xfrm>
            <a:off x="52946" y="3672777"/>
            <a:ext cx="4886323" cy="2748558"/>
          </a:xfrm>
          <a:prstGeom prst="rect">
            <a:avLst/>
          </a:prstGeom>
          <a:ln w="12700">
            <a:miter lim="400000"/>
          </a:ln>
        </p:spPr>
      </p:pic>
      <p:pic>
        <p:nvPicPr>
          <p:cNvPr id="574" name="Image" descr="Image"/>
          <p:cNvPicPr>
            <a:picLocks noChangeAspect="1"/>
          </p:cNvPicPr>
          <p:nvPr/>
        </p:nvPicPr>
        <p:blipFill>
          <a:blip r:embed="rId4">
            <a:extLst/>
          </a:blip>
          <a:stretch>
            <a:fillRect/>
          </a:stretch>
        </p:blipFill>
        <p:spPr>
          <a:xfrm>
            <a:off x="5536097" y="3426192"/>
            <a:ext cx="3250872" cy="3241728"/>
          </a:xfrm>
          <a:prstGeom prst="rect">
            <a:avLst/>
          </a:prstGeom>
          <a:ln w="12700">
            <a:miter lim="400000"/>
          </a:ln>
        </p:spPr>
      </p:pic>
      <p:pic>
        <p:nvPicPr>
          <p:cNvPr id="575" name="Picture 5" descr="Picture 5"/>
          <p:cNvPicPr>
            <a:picLocks noChangeAspect="1"/>
          </p:cNvPicPr>
          <p:nvPr/>
        </p:nvPicPr>
        <p:blipFill>
          <a:blip r:embed="rId5">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1"/>
          <p:cNvSpPr txBox="1">
            <a:spLocks noGrp="1"/>
          </p:cNvSpPr>
          <p:nvPr>
            <p:ph type="ctrTitle"/>
          </p:nvPr>
        </p:nvSpPr>
        <p:spPr>
          <a:xfrm>
            <a:off x="-197602" y="475763"/>
            <a:ext cx="3040650" cy="1470026"/>
          </a:xfrm>
          <a:prstGeom prst="rect">
            <a:avLst/>
          </a:prstGeom>
        </p:spPr>
        <p:txBody>
          <a:bodyPr/>
          <a:lstStyle>
            <a:lvl1pPr>
              <a:defRPr sz="3600">
                <a:solidFill>
                  <a:schemeClr val="accent1"/>
                </a:solidFill>
                <a:latin typeface="Arial"/>
                <a:ea typeface="Arial"/>
                <a:cs typeface="Arial"/>
                <a:sym typeface="Arial"/>
              </a:defRPr>
            </a:lvl1pPr>
          </a:lstStyle>
          <a:p>
            <a:r>
              <a:rPr dirty="0"/>
              <a:t>Symptoms</a:t>
            </a:r>
          </a:p>
        </p:txBody>
      </p:sp>
      <p:sp>
        <p:nvSpPr>
          <p:cNvPr id="294" name="Subtitle 2"/>
          <p:cNvSpPr txBox="1">
            <a:spLocks noGrp="1"/>
          </p:cNvSpPr>
          <p:nvPr>
            <p:ph type="subTitle" idx="1"/>
          </p:nvPr>
        </p:nvSpPr>
        <p:spPr>
          <a:xfrm>
            <a:off x="443975" y="2156765"/>
            <a:ext cx="7289156" cy="4102497"/>
          </a:xfrm>
          <a:prstGeom prst="rect">
            <a:avLst/>
          </a:prstGeom>
        </p:spPr>
        <p:txBody>
          <a:bodyPr/>
          <a:lstStyle/>
          <a:p>
            <a:pPr algn="l">
              <a:spcBef>
                <a:spcPts val="600"/>
              </a:spcBef>
              <a:defRPr sz="2800" b="1">
                <a:solidFill>
                  <a:srgbClr val="000000"/>
                </a:solidFill>
                <a:latin typeface="Calibri"/>
                <a:ea typeface="Calibri"/>
                <a:cs typeface="Calibri"/>
                <a:sym typeface="Calibri"/>
              </a:defRPr>
            </a:pPr>
            <a:r>
              <a:rPr dirty="0"/>
              <a:t>Voiding LUTS</a:t>
            </a:r>
          </a:p>
          <a:p>
            <a:pPr marL="342900" indent="-342900" algn="l">
              <a:spcBef>
                <a:spcPts val="600"/>
              </a:spcBef>
              <a:buSzPct val="100000"/>
              <a:buChar char="•"/>
              <a:defRPr sz="2800">
                <a:solidFill>
                  <a:srgbClr val="000000"/>
                </a:solidFill>
                <a:latin typeface="Calibri"/>
                <a:ea typeface="Calibri"/>
                <a:cs typeface="Calibri"/>
                <a:sym typeface="Calibri"/>
              </a:defRPr>
            </a:pPr>
            <a:r>
              <a:rPr dirty="0" smtClean="0"/>
              <a:t>Hesit</a:t>
            </a:r>
            <a:r>
              <a:rPr lang="en-GB" dirty="0"/>
              <a:t>a</a:t>
            </a:r>
            <a:r>
              <a:rPr dirty="0" smtClean="0"/>
              <a:t>ncy</a:t>
            </a:r>
            <a:endParaRPr dirty="0"/>
          </a:p>
          <a:p>
            <a:pPr marL="342900" indent="-342900" algn="l">
              <a:spcBef>
                <a:spcPts val="600"/>
              </a:spcBef>
              <a:buSzPct val="100000"/>
              <a:buChar char="•"/>
              <a:defRPr sz="2800">
                <a:solidFill>
                  <a:srgbClr val="000000"/>
                </a:solidFill>
                <a:latin typeface="Calibri"/>
                <a:ea typeface="Calibri"/>
                <a:cs typeface="Calibri"/>
                <a:sym typeface="Calibri"/>
              </a:defRPr>
            </a:pPr>
            <a:r>
              <a:rPr dirty="0"/>
              <a:t>Poor steam</a:t>
            </a:r>
          </a:p>
          <a:p>
            <a:pPr marL="342900" indent="-342900" algn="l">
              <a:spcBef>
                <a:spcPts val="600"/>
              </a:spcBef>
              <a:buSzPct val="100000"/>
              <a:buChar char="•"/>
              <a:defRPr sz="2800">
                <a:solidFill>
                  <a:srgbClr val="000000"/>
                </a:solidFill>
                <a:latin typeface="Calibri"/>
                <a:ea typeface="Calibri"/>
                <a:cs typeface="Calibri"/>
                <a:sym typeface="Calibri"/>
              </a:defRPr>
            </a:pPr>
            <a:r>
              <a:rPr dirty="0"/>
              <a:t>Straining</a:t>
            </a:r>
          </a:p>
          <a:p>
            <a:pPr marL="342900" indent="-342900" algn="l">
              <a:spcBef>
                <a:spcPts val="600"/>
              </a:spcBef>
              <a:buSzPct val="100000"/>
              <a:buChar char="•"/>
              <a:defRPr sz="2800">
                <a:solidFill>
                  <a:srgbClr val="000000"/>
                </a:solidFill>
                <a:latin typeface="Calibri"/>
                <a:ea typeface="Calibri"/>
                <a:cs typeface="Calibri"/>
                <a:sym typeface="Calibri"/>
              </a:defRPr>
            </a:pPr>
            <a:r>
              <a:rPr dirty="0"/>
              <a:t>Incomplete emptying</a:t>
            </a:r>
          </a:p>
          <a:p>
            <a:pPr marL="342900" indent="-342900" algn="l">
              <a:spcBef>
                <a:spcPts val="600"/>
              </a:spcBef>
              <a:buSzPct val="100000"/>
              <a:buChar char="•"/>
              <a:defRPr sz="2800">
                <a:solidFill>
                  <a:srgbClr val="000000"/>
                </a:solidFill>
                <a:latin typeface="Calibri"/>
                <a:ea typeface="Calibri"/>
                <a:cs typeface="Calibri"/>
                <a:sym typeface="Calibri"/>
              </a:defRPr>
            </a:pPr>
            <a:r>
              <a:rPr dirty="0"/>
              <a:t>Terminal dribbling</a:t>
            </a:r>
          </a:p>
          <a:p>
            <a:pPr marL="342900" indent="-342900" algn="l">
              <a:spcBef>
                <a:spcPts val="600"/>
              </a:spcBef>
              <a:buSzPct val="100000"/>
              <a:buChar char="•"/>
              <a:defRPr sz="2800">
                <a:solidFill>
                  <a:srgbClr val="000000"/>
                </a:solidFill>
                <a:latin typeface="Calibri"/>
                <a:ea typeface="Calibri"/>
                <a:cs typeface="Calibri"/>
                <a:sym typeface="Calibri"/>
              </a:defRPr>
            </a:pPr>
            <a:r>
              <a:rPr dirty="0"/>
              <a:t>Double micturition</a:t>
            </a:r>
          </a:p>
        </p:txBody>
      </p:sp>
      <p:sp>
        <p:nvSpPr>
          <p:cNvPr id="295"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dirty="0"/>
          </a:p>
        </p:txBody>
      </p:sp>
      <p:sp>
        <p:nvSpPr>
          <p:cNvPr id="296"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29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
        <p:nvSpPr>
          <p:cNvPr id="298" name="Storage LUTS…"/>
          <p:cNvSpPr txBox="1"/>
          <p:nvPr/>
        </p:nvSpPr>
        <p:spPr>
          <a:xfrm>
            <a:off x="4492091" y="2101341"/>
            <a:ext cx="3797286" cy="2655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600"/>
              </a:spcBef>
              <a:defRPr sz="2800" b="1">
                <a:latin typeface="Calibri"/>
                <a:ea typeface="Calibri"/>
                <a:cs typeface="Calibri"/>
                <a:sym typeface="Calibri"/>
              </a:defRPr>
            </a:pPr>
            <a:r>
              <a:rPr dirty="0"/>
              <a:t>Storage LUTS</a:t>
            </a:r>
          </a:p>
          <a:p>
            <a:pPr marL="342900" indent="-342900">
              <a:spcBef>
                <a:spcPts val="600"/>
              </a:spcBef>
              <a:buSzPct val="100000"/>
              <a:buChar char="•"/>
              <a:defRPr sz="2800">
                <a:latin typeface="Calibri"/>
                <a:ea typeface="Calibri"/>
                <a:cs typeface="Calibri"/>
                <a:sym typeface="Calibri"/>
              </a:defRPr>
            </a:pPr>
            <a:r>
              <a:rPr dirty="0"/>
              <a:t>Frequency</a:t>
            </a:r>
          </a:p>
          <a:p>
            <a:pPr marL="342900" indent="-342900">
              <a:spcBef>
                <a:spcPts val="600"/>
              </a:spcBef>
              <a:buSzPct val="100000"/>
              <a:buChar char="•"/>
              <a:defRPr sz="2800">
                <a:latin typeface="Calibri"/>
                <a:ea typeface="Calibri"/>
                <a:cs typeface="Calibri"/>
                <a:sym typeface="Calibri"/>
              </a:defRPr>
            </a:pPr>
            <a:r>
              <a:rPr dirty="0"/>
              <a:t>Urgency</a:t>
            </a:r>
          </a:p>
          <a:p>
            <a:pPr marL="342900" indent="-342900">
              <a:spcBef>
                <a:spcPts val="600"/>
              </a:spcBef>
              <a:buSzPct val="100000"/>
              <a:buChar char="•"/>
              <a:defRPr sz="2800">
                <a:latin typeface="Calibri"/>
                <a:ea typeface="Calibri"/>
                <a:cs typeface="Calibri"/>
                <a:sym typeface="Calibri"/>
              </a:defRPr>
            </a:pPr>
            <a:r>
              <a:rPr dirty="0"/>
              <a:t>Overflow incontinence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60</a:t>
            </a:fld>
            <a:endParaRPr dirty="0"/>
          </a:p>
        </p:txBody>
      </p:sp>
      <p:sp>
        <p:nvSpPr>
          <p:cNvPr id="578"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579"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pic>
        <p:nvPicPr>
          <p:cNvPr id="580" name="Picture 2" descr="Picture 2"/>
          <p:cNvPicPr>
            <a:picLocks noChangeAspect="1"/>
          </p:cNvPicPr>
          <p:nvPr/>
        </p:nvPicPr>
        <p:blipFill>
          <a:blip r:embed="rId3">
            <a:extLst/>
          </a:blip>
          <a:stretch>
            <a:fillRect/>
          </a:stretch>
        </p:blipFill>
        <p:spPr>
          <a:xfrm>
            <a:off x="362517" y="800364"/>
            <a:ext cx="3734218" cy="6016238"/>
          </a:xfrm>
          <a:prstGeom prst="rect">
            <a:avLst/>
          </a:prstGeom>
          <a:ln w="12700">
            <a:miter lim="400000"/>
          </a:ln>
        </p:spPr>
      </p:pic>
      <p:pic>
        <p:nvPicPr>
          <p:cNvPr id="581" name="Picture 3" descr="Picture 3"/>
          <p:cNvPicPr>
            <a:picLocks noChangeAspect="1"/>
          </p:cNvPicPr>
          <p:nvPr/>
        </p:nvPicPr>
        <p:blipFill>
          <a:blip r:embed="rId4">
            <a:extLst/>
          </a:blip>
          <a:stretch>
            <a:fillRect/>
          </a:stretch>
        </p:blipFill>
        <p:spPr>
          <a:xfrm>
            <a:off x="4302292" y="824151"/>
            <a:ext cx="3888433" cy="5968663"/>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83" name="The holmium:yttrium-aluminium garnet (Ho:YAG) laser (wavelength 2140 nm) is a pulsed solid-state laser…"/>
          <p:cNvSpPr txBox="1">
            <a:spLocks noGrp="1"/>
          </p:cNvSpPr>
          <p:nvPr>
            <p:ph type="body" idx="1"/>
          </p:nvPr>
        </p:nvSpPr>
        <p:spPr>
          <a:xfrm>
            <a:off x="250031" y="1101450"/>
            <a:ext cx="8643938" cy="4446985"/>
          </a:xfrm>
          <a:prstGeom prst="rect">
            <a:avLst/>
          </a:prstGeom>
        </p:spPr>
        <p:txBody>
          <a:bodyPr/>
          <a:lstStyle/>
          <a:p>
            <a:pPr marL="240631" indent="-240631" algn="just">
              <a:buClrTx/>
              <a:buSzPct val="100000"/>
              <a:buFontTx/>
              <a:buChar char="•"/>
              <a:defRPr sz="2400">
                <a:latin typeface="Calibri"/>
                <a:ea typeface="Calibri"/>
                <a:cs typeface="Calibri"/>
                <a:sym typeface="Calibri"/>
              </a:defRPr>
            </a:pPr>
            <a:r>
              <a:rPr dirty="0" smtClean="0"/>
              <a:t>The</a:t>
            </a:r>
            <a:r>
              <a:rPr lang="en-GB" dirty="0" smtClean="0"/>
              <a:t> </a:t>
            </a:r>
            <a:r>
              <a:rPr dirty="0" smtClean="0"/>
              <a:t>holmium:yttrium-aluminium</a:t>
            </a:r>
            <a:r>
              <a:rPr dirty="0" smtClean="0"/>
              <a:t> </a:t>
            </a:r>
            <a:r>
              <a:rPr dirty="0"/>
              <a:t>garnet (</a:t>
            </a:r>
            <a:r>
              <a:rPr dirty="0"/>
              <a:t>Ho:YAG</a:t>
            </a:r>
            <a:r>
              <a:rPr dirty="0"/>
              <a:t>) laser (wavelength 2140 nm) is a pulsed solid-state laser</a:t>
            </a:r>
          </a:p>
          <a:p>
            <a:pPr marL="240631" indent="-240631" algn="just">
              <a:buClrTx/>
              <a:buSzPct val="100000"/>
              <a:buFontTx/>
              <a:buChar char="•"/>
              <a:defRPr sz="2400">
                <a:latin typeface="Calibri"/>
                <a:ea typeface="Calibri"/>
                <a:cs typeface="Calibri"/>
                <a:sym typeface="Calibri"/>
              </a:defRPr>
            </a:pPr>
            <a:r>
              <a:rPr dirty="0"/>
              <a:t>Absorbed by water and water-containing tissues. </a:t>
            </a:r>
          </a:p>
          <a:p>
            <a:pPr marL="240631" indent="-240631" algn="just">
              <a:buClrTx/>
              <a:buSzPct val="100000"/>
              <a:buFontTx/>
              <a:buChar char="•"/>
              <a:defRPr sz="2400">
                <a:latin typeface="Calibri"/>
                <a:ea typeface="Calibri"/>
                <a:cs typeface="Calibri"/>
                <a:sym typeface="Calibri"/>
              </a:defRPr>
            </a:pPr>
            <a:r>
              <a:rPr dirty="0"/>
              <a:t>Tissue coagulation and necrosis are limited to 3-4 mm, which is enough to obtain adequate </a:t>
            </a:r>
            <a:r>
              <a:rPr dirty="0"/>
              <a:t>haemostasis</a:t>
            </a:r>
            <a:r>
              <a:rPr dirty="0"/>
              <a:t>.</a:t>
            </a:r>
          </a:p>
        </p:txBody>
      </p:sp>
      <p:pic>
        <p:nvPicPr>
          <p:cNvPr id="58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86" name="HOLEP - the evidence"/>
          <p:cNvSpPr txBox="1">
            <a:spLocks noGrp="1"/>
          </p:cNvSpPr>
          <p:nvPr>
            <p:ph type="title"/>
          </p:nvPr>
        </p:nvSpPr>
        <p:spPr>
          <a:xfrm>
            <a:off x="250031" y="312539"/>
            <a:ext cx="8643938" cy="734729"/>
          </a:xfrm>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HOLEP - the evidence</a:t>
            </a:r>
          </a:p>
        </p:txBody>
      </p:sp>
      <p:sp>
        <p:nvSpPr>
          <p:cNvPr id="587" name="HOLEP Vs TURP…"/>
          <p:cNvSpPr txBox="1">
            <a:spLocks noGrp="1"/>
          </p:cNvSpPr>
          <p:nvPr>
            <p:ph type="body" idx="1"/>
          </p:nvPr>
        </p:nvSpPr>
        <p:spPr>
          <a:xfrm>
            <a:off x="250031" y="1372936"/>
            <a:ext cx="8643938" cy="5172525"/>
          </a:xfrm>
          <a:prstGeom prst="rect">
            <a:avLst/>
          </a:prstGeom>
        </p:spPr>
        <p:txBody>
          <a:bodyPr>
            <a:normAutofit lnSpcReduction="10000"/>
          </a:bodyPr>
          <a:lstStyle/>
          <a:p>
            <a:pPr marL="0" indent="0" defTabSz="164306">
              <a:spcBef>
                <a:spcPts val="0"/>
              </a:spcBef>
              <a:buClrTx/>
              <a:buSzTx/>
              <a:buFontTx/>
              <a:buNone/>
              <a:defRPr sz="1840">
                <a:solidFill>
                  <a:srgbClr val="5C86B9"/>
                </a:solidFill>
                <a:latin typeface="Calibri"/>
                <a:ea typeface="Calibri"/>
                <a:cs typeface="Calibri"/>
                <a:sym typeface="Calibri"/>
              </a:defRPr>
            </a:pPr>
            <a:r>
              <a:rPr dirty="0"/>
              <a:t>HOLEP </a:t>
            </a:r>
            <a:r>
              <a:rPr dirty="0"/>
              <a:t>Vs</a:t>
            </a:r>
            <a:r>
              <a:rPr dirty="0"/>
              <a:t> TURP</a:t>
            </a:r>
          </a:p>
          <a:p>
            <a:pPr marL="0" indent="0" defTabSz="164306">
              <a:spcBef>
                <a:spcPts val="1100"/>
              </a:spcBef>
              <a:buClrTx/>
              <a:buSzTx/>
              <a:buFontTx/>
              <a:buNone/>
              <a:defRPr sz="1840">
                <a:latin typeface="Calibri"/>
                <a:ea typeface="Calibri"/>
                <a:cs typeface="Calibri"/>
                <a:sym typeface="Calibri"/>
              </a:defRPr>
            </a:pPr>
            <a:r>
              <a:rPr dirty="0"/>
              <a:t>5 RCT (8 Publications)</a:t>
            </a:r>
          </a:p>
          <a:p>
            <a:pPr marL="117311" indent="-117311" defTabSz="164306">
              <a:spcBef>
                <a:spcPts val="1100"/>
              </a:spcBef>
              <a:buClrTx/>
              <a:buSzPct val="82000"/>
              <a:buFontTx/>
              <a:buChar char="•"/>
              <a:defRPr sz="1840">
                <a:latin typeface="Calibri"/>
                <a:ea typeface="Calibri"/>
                <a:cs typeface="Calibri"/>
                <a:sym typeface="Calibri"/>
              </a:defRPr>
            </a:pPr>
            <a:r>
              <a:rPr dirty="0"/>
              <a:t>Shorter hospital stay </a:t>
            </a:r>
            <a:r>
              <a:rPr dirty="0">
                <a:solidFill>
                  <a:srgbClr val="B14B08"/>
                </a:solidFill>
              </a:rPr>
              <a:t>1,2,4</a:t>
            </a:r>
          </a:p>
          <a:p>
            <a:pPr marL="117311" indent="-117311" defTabSz="164306">
              <a:spcBef>
                <a:spcPts val="1100"/>
              </a:spcBef>
              <a:buClrTx/>
              <a:buSzPct val="82000"/>
              <a:buFontTx/>
              <a:buChar char="•"/>
              <a:defRPr sz="1840">
                <a:latin typeface="Calibri"/>
                <a:ea typeface="Calibri"/>
                <a:cs typeface="Calibri"/>
                <a:sym typeface="Calibri"/>
              </a:defRPr>
            </a:pPr>
            <a:r>
              <a:rPr dirty="0"/>
              <a:t>Shorter </a:t>
            </a:r>
            <a:r>
              <a:rPr dirty="0"/>
              <a:t>catheterisation</a:t>
            </a:r>
            <a:r>
              <a:rPr dirty="0"/>
              <a:t> time </a:t>
            </a:r>
            <a:r>
              <a:rPr dirty="0">
                <a:solidFill>
                  <a:srgbClr val="B14B08"/>
                </a:solidFill>
              </a:rPr>
              <a:t>1,2,4,6,8</a:t>
            </a:r>
          </a:p>
          <a:p>
            <a:pPr marL="117311" indent="-117311" defTabSz="164306">
              <a:spcBef>
                <a:spcPts val="1100"/>
              </a:spcBef>
              <a:buClrTx/>
              <a:buSzPct val="82000"/>
              <a:buFontTx/>
              <a:buChar char="•"/>
              <a:defRPr sz="1840">
                <a:latin typeface="Calibri"/>
                <a:ea typeface="Calibri"/>
                <a:cs typeface="Calibri"/>
                <a:sym typeface="Calibri"/>
              </a:defRPr>
            </a:pPr>
            <a:r>
              <a:rPr dirty="0"/>
              <a:t>Reduced blood loss </a:t>
            </a:r>
            <a:r>
              <a:rPr dirty="0">
                <a:solidFill>
                  <a:srgbClr val="B14B08"/>
                </a:solidFill>
              </a:rPr>
              <a:t>6</a:t>
            </a:r>
          </a:p>
          <a:p>
            <a:pPr marL="117311" indent="-117311" defTabSz="164306">
              <a:spcBef>
                <a:spcPts val="1100"/>
              </a:spcBef>
              <a:buClrTx/>
              <a:buSzPct val="82000"/>
              <a:buFontTx/>
              <a:buChar char="•"/>
              <a:defRPr sz="1840">
                <a:latin typeface="Calibri"/>
                <a:ea typeface="Calibri"/>
                <a:cs typeface="Calibri"/>
                <a:sym typeface="Calibri"/>
              </a:defRPr>
            </a:pPr>
            <a:r>
              <a:rPr dirty="0"/>
              <a:t>Increased tissue resected </a:t>
            </a:r>
            <a:r>
              <a:rPr dirty="0">
                <a:solidFill>
                  <a:srgbClr val="B14B08"/>
                </a:solidFill>
              </a:rPr>
              <a:t>4 </a:t>
            </a:r>
          </a:p>
          <a:p>
            <a:pPr marL="117311" indent="-117311" defTabSz="164306">
              <a:spcBef>
                <a:spcPts val="1100"/>
              </a:spcBef>
              <a:buClrTx/>
              <a:buSzPct val="82000"/>
              <a:buFontTx/>
              <a:buChar char="•"/>
              <a:defRPr sz="1840">
                <a:latin typeface="Calibri"/>
                <a:ea typeface="Calibri"/>
                <a:cs typeface="Calibri"/>
                <a:sym typeface="Calibri"/>
              </a:defRPr>
            </a:pPr>
            <a:r>
              <a:rPr dirty="0"/>
              <a:t>Less re-treatment rate 4.3% </a:t>
            </a:r>
            <a:r>
              <a:rPr dirty="0"/>
              <a:t>Vs</a:t>
            </a:r>
            <a:r>
              <a:rPr dirty="0"/>
              <a:t> 8.8%</a:t>
            </a:r>
          </a:p>
          <a:p>
            <a:pPr marL="117311" indent="-117311" defTabSz="164306">
              <a:spcBef>
                <a:spcPts val="1100"/>
              </a:spcBef>
              <a:buClrTx/>
              <a:buSzPct val="82000"/>
              <a:buFontTx/>
              <a:buChar char="•"/>
              <a:defRPr sz="1840">
                <a:latin typeface="Calibri"/>
                <a:ea typeface="Calibri"/>
                <a:cs typeface="Calibri"/>
                <a:sym typeface="Calibri"/>
              </a:defRPr>
            </a:pPr>
            <a:r>
              <a:rPr dirty="0"/>
              <a:t>Longer operation time </a:t>
            </a:r>
            <a:r>
              <a:rPr dirty="0">
                <a:solidFill>
                  <a:srgbClr val="B14B08"/>
                </a:solidFill>
              </a:rPr>
              <a:t>1,2,4,8</a:t>
            </a:r>
          </a:p>
          <a:p>
            <a:pPr marL="117311" indent="-117311" defTabSz="164306">
              <a:spcBef>
                <a:spcPts val="1100"/>
              </a:spcBef>
              <a:buClrTx/>
              <a:buSzPct val="82000"/>
              <a:buFontTx/>
              <a:buChar char="•"/>
              <a:defRPr sz="1840">
                <a:latin typeface="Calibri"/>
                <a:ea typeface="Calibri"/>
                <a:cs typeface="Calibri"/>
                <a:sym typeface="Calibri"/>
              </a:defRPr>
            </a:pPr>
            <a:r>
              <a:rPr dirty="0"/>
              <a:t>Equal: Efficacy (objective and subjective) </a:t>
            </a:r>
            <a:r>
              <a:rPr dirty="0">
                <a:solidFill>
                  <a:srgbClr val="B14B08"/>
                </a:solidFill>
              </a:rPr>
              <a:t>1,2,4,5,6,7,8 </a:t>
            </a:r>
            <a:r>
              <a:rPr dirty="0"/>
              <a:t> Impact on sexual function </a:t>
            </a:r>
            <a:r>
              <a:rPr dirty="0">
                <a:solidFill>
                  <a:srgbClr val="B14B08"/>
                </a:solidFill>
              </a:rPr>
              <a:t>3</a:t>
            </a:r>
          </a:p>
          <a:p>
            <a:pPr marL="144890" indent="-144890" defTabSz="164306">
              <a:lnSpc>
                <a:spcPct val="120000"/>
              </a:lnSpc>
              <a:spcBef>
                <a:spcPts val="1200"/>
              </a:spcBef>
              <a:buClrTx/>
              <a:buSzPct val="82000"/>
              <a:buFontTx/>
              <a:buChar char="•"/>
              <a:defRPr sz="1840">
                <a:solidFill>
                  <a:srgbClr val="535353"/>
                </a:solidFill>
                <a:latin typeface="Calibri"/>
                <a:ea typeface="Calibri"/>
                <a:cs typeface="Calibri"/>
                <a:sym typeface="Calibri"/>
              </a:defRPr>
            </a:pPr>
            <a:endParaRPr dirty="0">
              <a:solidFill>
                <a:srgbClr val="B14B08"/>
              </a:solidFill>
            </a:endParaRPr>
          </a:p>
          <a:p>
            <a:pPr marL="0" indent="0" defTabSz="128587">
              <a:spcBef>
                <a:spcPts val="0"/>
              </a:spcBef>
              <a:buClrTx/>
              <a:buSzTx/>
              <a:buFontTx/>
              <a:buNone/>
              <a:defRPr sz="1840">
                <a:solidFill>
                  <a:srgbClr val="B14B08"/>
                </a:solidFill>
                <a:latin typeface="Calibri"/>
                <a:ea typeface="Calibri"/>
                <a:cs typeface="Calibri"/>
                <a:sym typeface="Calibri"/>
              </a:defRPr>
            </a:pPr>
            <a:r>
              <a:rPr dirty="0"/>
              <a:t>1. </a:t>
            </a:r>
            <a:r>
              <a:rPr dirty="0"/>
              <a:t>Montorsi</a:t>
            </a:r>
            <a:r>
              <a:rPr dirty="0"/>
              <a:t> et al </a:t>
            </a:r>
            <a:r>
              <a:rPr dirty="0"/>
              <a:t>J.Urol</a:t>
            </a:r>
            <a:r>
              <a:rPr dirty="0"/>
              <a:t> 2004                      2. </a:t>
            </a:r>
            <a:r>
              <a:rPr dirty="0"/>
              <a:t>Rigatti</a:t>
            </a:r>
            <a:r>
              <a:rPr dirty="0"/>
              <a:t> et al Urology 2006</a:t>
            </a:r>
          </a:p>
          <a:p>
            <a:pPr marL="0" indent="0" defTabSz="128587">
              <a:spcBef>
                <a:spcPts val="0"/>
              </a:spcBef>
              <a:buClrTx/>
              <a:buSzTx/>
              <a:buFontTx/>
              <a:buNone/>
              <a:defRPr sz="1840">
                <a:solidFill>
                  <a:srgbClr val="B14B08"/>
                </a:solidFill>
                <a:latin typeface="Calibri"/>
                <a:ea typeface="Calibri"/>
                <a:cs typeface="Calibri"/>
                <a:sym typeface="Calibri"/>
              </a:defRPr>
            </a:pPr>
            <a:r>
              <a:rPr dirty="0"/>
              <a:t>3. </a:t>
            </a:r>
            <a:r>
              <a:rPr dirty="0"/>
              <a:t>Briganti</a:t>
            </a:r>
            <a:r>
              <a:rPr dirty="0"/>
              <a:t> et al J </a:t>
            </a:r>
            <a:r>
              <a:rPr dirty="0"/>
              <a:t>Urol</a:t>
            </a:r>
            <a:r>
              <a:rPr dirty="0"/>
              <a:t> 2006                        4. Tan et al </a:t>
            </a:r>
            <a:r>
              <a:rPr dirty="0"/>
              <a:t>J.Urol</a:t>
            </a:r>
            <a:r>
              <a:rPr dirty="0"/>
              <a:t> 2003</a:t>
            </a:r>
          </a:p>
          <a:p>
            <a:pPr marL="0" indent="0" defTabSz="128587">
              <a:spcBef>
                <a:spcPts val="0"/>
              </a:spcBef>
              <a:buClrTx/>
              <a:buSzTx/>
              <a:buFontTx/>
              <a:buNone/>
              <a:defRPr sz="1840">
                <a:solidFill>
                  <a:srgbClr val="B14B08"/>
                </a:solidFill>
                <a:latin typeface="Calibri"/>
                <a:ea typeface="Calibri"/>
                <a:cs typeface="Calibri"/>
                <a:sym typeface="Calibri"/>
              </a:defRPr>
            </a:pPr>
            <a:r>
              <a:rPr dirty="0"/>
              <a:t>5. </a:t>
            </a:r>
            <a:r>
              <a:rPr dirty="0"/>
              <a:t>Gilling</a:t>
            </a:r>
            <a:r>
              <a:rPr dirty="0"/>
              <a:t> et al </a:t>
            </a:r>
            <a:r>
              <a:rPr dirty="0"/>
              <a:t>Eur</a:t>
            </a:r>
            <a:r>
              <a:rPr dirty="0"/>
              <a:t> </a:t>
            </a:r>
            <a:r>
              <a:rPr dirty="0"/>
              <a:t>Urol</a:t>
            </a:r>
            <a:r>
              <a:rPr dirty="0"/>
              <a:t> 2006                      6. Gupta et al BJUI 2006</a:t>
            </a:r>
          </a:p>
          <a:p>
            <a:pPr marL="0" indent="0" defTabSz="128587">
              <a:spcBef>
                <a:spcPts val="0"/>
              </a:spcBef>
              <a:buClrTx/>
              <a:buSzTx/>
              <a:buFontTx/>
              <a:buNone/>
              <a:defRPr sz="1840">
                <a:solidFill>
                  <a:srgbClr val="B14B08"/>
                </a:solidFill>
                <a:latin typeface="Calibri"/>
                <a:ea typeface="Calibri"/>
                <a:cs typeface="Calibri"/>
                <a:sym typeface="Calibri"/>
              </a:defRPr>
            </a:pPr>
            <a:r>
              <a:rPr dirty="0"/>
              <a:t>7. </a:t>
            </a:r>
            <a:r>
              <a:rPr dirty="0"/>
              <a:t>Ahyai</a:t>
            </a:r>
            <a:r>
              <a:rPr dirty="0"/>
              <a:t> et al </a:t>
            </a:r>
            <a:r>
              <a:rPr dirty="0"/>
              <a:t>Eur</a:t>
            </a:r>
            <a:r>
              <a:rPr dirty="0"/>
              <a:t> </a:t>
            </a:r>
            <a:r>
              <a:rPr dirty="0"/>
              <a:t>Urol</a:t>
            </a:r>
            <a:r>
              <a:rPr dirty="0"/>
              <a:t> 2007                       8. </a:t>
            </a:r>
            <a:r>
              <a:rPr dirty="0"/>
              <a:t>Mavuduru</a:t>
            </a:r>
            <a:r>
              <a:rPr dirty="0"/>
              <a:t> et al </a:t>
            </a:r>
            <a:r>
              <a:rPr dirty="0"/>
              <a:t>Urol</a:t>
            </a:r>
            <a:r>
              <a:rPr dirty="0"/>
              <a:t> </a:t>
            </a:r>
            <a:r>
              <a:rPr dirty="0"/>
              <a:t>Int</a:t>
            </a:r>
            <a:r>
              <a:rPr dirty="0"/>
              <a:t> 2009</a:t>
            </a:r>
          </a:p>
        </p:txBody>
      </p:sp>
      <p:pic>
        <p:nvPicPr>
          <p:cNvPr id="58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90" name="HoLEP Vs Open prostatectomy…"/>
          <p:cNvSpPr txBox="1">
            <a:spLocks noGrp="1"/>
          </p:cNvSpPr>
          <p:nvPr>
            <p:ph type="body" idx="1"/>
          </p:nvPr>
        </p:nvSpPr>
        <p:spPr>
          <a:xfrm>
            <a:off x="250031" y="997929"/>
            <a:ext cx="8643938" cy="5946714"/>
          </a:xfrm>
          <a:prstGeom prst="rect">
            <a:avLst/>
          </a:prstGeom>
        </p:spPr>
        <p:txBody>
          <a:bodyPr/>
          <a:lstStyle/>
          <a:p>
            <a:pPr marL="0" indent="0" defTabSz="221813">
              <a:spcBef>
                <a:spcPts val="0"/>
              </a:spcBef>
              <a:buClrTx/>
              <a:buSzTx/>
              <a:buFontTx/>
              <a:buNone/>
              <a:defRPr sz="1728" spc="-34">
                <a:solidFill>
                  <a:srgbClr val="314864"/>
                </a:solidFill>
                <a:latin typeface="Calibri"/>
                <a:ea typeface="Calibri"/>
                <a:cs typeface="Calibri"/>
                <a:sym typeface="Calibri"/>
              </a:defRPr>
            </a:pPr>
            <a:r>
              <a:rPr dirty="0"/>
              <a:t>HoLEP</a:t>
            </a:r>
            <a:r>
              <a:rPr dirty="0"/>
              <a:t> </a:t>
            </a:r>
            <a:r>
              <a:rPr dirty="0"/>
              <a:t>Vs</a:t>
            </a:r>
            <a:r>
              <a:rPr dirty="0"/>
              <a:t> Open prostatectomy</a:t>
            </a:r>
          </a:p>
          <a:p>
            <a:pPr marL="0" indent="0" defTabSz="221813">
              <a:spcBef>
                <a:spcPts val="0"/>
              </a:spcBef>
              <a:buClrTx/>
              <a:buSzTx/>
              <a:buFontTx/>
              <a:buNone/>
              <a:defRPr sz="1728" spc="-34">
                <a:solidFill>
                  <a:srgbClr val="314864"/>
                </a:solidFill>
                <a:latin typeface="Calibri"/>
                <a:ea typeface="Calibri"/>
                <a:cs typeface="Calibri"/>
                <a:sym typeface="Calibri"/>
              </a:defRPr>
            </a:pPr>
            <a:endParaRPr dirty="0"/>
          </a:p>
          <a:p>
            <a:pPr marL="0" indent="0" defTabSz="221813">
              <a:spcBef>
                <a:spcPts val="1500"/>
              </a:spcBef>
              <a:buClrTx/>
              <a:buSzTx/>
              <a:buFontTx/>
              <a:buNone/>
              <a:defRPr sz="1728">
                <a:latin typeface="Calibri"/>
                <a:ea typeface="Calibri"/>
                <a:cs typeface="Calibri"/>
                <a:sym typeface="Calibri"/>
              </a:defRPr>
            </a:pPr>
            <a:r>
              <a:rPr dirty="0"/>
              <a:t>• 3 RCT (4 Publications)</a:t>
            </a:r>
          </a:p>
          <a:p>
            <a:pPr marL="0" indent="0" defTabSz="221813">
              <a:spcBef>
                <a:spcPts val="1500"/>
              </a:spcBef>
              <a:buClrTx/>
              <a:buSzTx/>
              <a:buFontTx/>
              <a:buNone/>
              <a:defRPr sz="1728">
                <a:latin typeface="Calibri"/>
                <a:ea typeface="Calibri"/>
                <a:cs typeface="Calibri"/>
                <a:sym typeface="Calibri"/>
              </a:defRPr>
            </a:pPr>
            <a:r>
              <a:rPr dirty="0"/>
              <a:t>	– Shorter</a:t>
            </a:r>
          </a:p>
          <a:p>
            <a:pPr marL="424338" indent="0" defTabSz="221813">
              <a:spcBef>
                <a:spcPts val="1500"/>
              </a:spcBef>
              <a:buClrTx/>
              <a:buSzTx/>
              <a:buFontTx/>
              <a:buNone/>
              <a:defRPr sz="1728">
                <a:latin typeface="Calibri"/>
                <a:ea typeface="Calibri"/>
                <a:cs typeface="Calibri"/>
                <a:sym typeface="Calibri"/>
              </a:defRPr>
            </a:pPr>
            <a:r>
              <a:rPr dirty="0"/>
              <a:t>	• Hospital stay1,2</a:t>
            </a:r>
          </a:p>
          <a:p>
            <a:pPr marL="424338" indent="0" defTabSz="221813">
              <a:spcBef>
                <a:spcPts val="1500"/>
              </a:spcBef>
              <a:buClrTx/>
              <a:buSzTx/>
              <a:buFontTx/>
              <a:buNone/>
              <a:defRPr sz="1728">
                <a:latin typeface="Calibri"/>
                <a:ea typeface="Calibri"/>
                <a:cs typeface="Calibri"/>
                <a:sym typeface="Calibri"/>
              </a:defRPr>
            </a:pPr>
            <a:r>
              <a:rPr dirty="0"/>
              <a:t>	• Catheter duration1,2</a:t>
            </a:r>
          </a:p>
          <a:p>
            <a:pPr marL="424338" indent="0" defTabSz="221813">
              <a:spcBef>
                <a:spcPts val="1500"/>
              </a:spcBef>
              <a:buClrTx/>
              <a:buSzTx/>
              <a:buFontTx/>
              <a:buNone/>
              <a:defRPr sz="1728">
                <a:latin typeface="Calibri"/>
                <a:ea typeface="Calibri"/>
                <a:cs typeface="Calibri"/>
                <a:sym typeface="Calibri"/>
              </a:defRPr>
            </a:pPr>
            <a:r>
              <a:rPr dirty="0"/>
              <a:t>	• Blood loss1,2</a:t>
            </a:r>
          </a:p>
          <a:p>
            <a:pPr marL="0" indent="0" defTabSz="221813">
              <a:spcBef>
                <a:spcPts val="1500"/>
              </a:spcBef>
              <a:buClrTx/>
              <a:buSzTx/>
              <a:buFontTx/>
              <a:buNone/>
              <a:defRPr sz="1728">
                <a:latin typeface="Calibri"/>
                <a:ea typeface="Calibri"/>
                <a:cs typeface="Calibri"/>
                <a:sym typeface="Calibri"/>
              </a:defRPr>
            </a:pPr>
            <a:r>
              <a:rPr dirty="0"/>
              <a:t>	– Equal</a:t>
            </a:r>
          </a:p>
          <a:p>
            <a:pPr marL="0" indent="424338" defTabSz="221813">
              <a:spcBef>
                <a:spcPts val="1500"/>
              </a:spcBef>
              <a:buClrTx/>
              <a:buSzTx/>
              <a:buFontTx/>
              <a:buNone/>
              <a:defRPr sz="1728">
                <a:latin typeface="Calibri"/>
                <a:ea typeface="Calibri"/>
                <a:cs typeface="Calibri"/>
                <a:sym typeface="Calibri"/>
              </a:defRPr>
            </a:pPr>
            <a:r>
              <a:rPr dirty="0"/>
              <a:t>	• Efficacy @ 2 years 1</a:t>
            </a:r>
          </a:p>
          <a:p>
            <a:pPr marL="0" indent="424338" defTabSz="221813">
              <a:spcBef>
                <a:spcPts val="1500"/>
              </a:spcBef>
              <a:buClrTx/>
              <a:buSzTx/>
              <a:buFontTx/>
              <a:buNone/>
              <a:defRPr sz="1728">
                <a:latin typeface="Calibri"/>
                <a:ea typeface="Calibri"/>
                <a:cs typeface="Calibri"/>
                <a:sym typeface="Calibri"/>
              </a:defRPr>
            </a:pPr>
            <a:r>
              <a:rPr dirty="0"/>
              <a:t>	• Efficacy @ 5 years 3</a:t>
            </a:r>
          </a:p>
          <a:p>
            <a:pPr marL="0" indent="424338" defTabSz="221813">
              <a:spcBef>
                <a:spcPts val="1500"/>
              </a:spcBef>
              <a:buClrTx/>
              <a:buSzTx/>
              <a:buFontTx/>
              <a:buNone/>
              <a:defRPr sz="1728">
                <a:latin typeface="Calibri"/>
                <a:ea typeface="Calibri"/>
                <a:cs typeface="Calibri"/>
                <a:sym typeface="Calibri"/>
              </a:defRPr>
            </a:pPr>
            <a:r>
              <a:rPr dirty="0"/>
              <a:t>	• Complication rate @ 5years 3</a:t>
            </a:r>
          </a:p>
          <a:p>
            <a:pPr marL="0" indent="0" defTabSz="173593">
              <a:spcBef>
                <a:spcPts val="0"/>
              </a:spcBef>
              <a:buClrTx/>
              <a:buSzTx/>
              <a:buFontTx/>
              <a:buNone/>
              <a:defRPr sz="1728">
                <a:solidFill>
                  <a:srgbClr val="535353"/>
                </a:solidFill>
                <a:latin typeface="Calibri"/>
                <a:ea typeface="Calibri"/>
                <a:cs typeface="Calibri"/>
                <a:sym typeface="Calibri"/>
              </a:defRPr>
            </a:pPr>
            <a:endParaRPr dirty="0"/>
          </a:p>
          <a:p>
            <a:pPr marL="0" indent="0" defTabSz="173593">
              <a:spcBef>
                <a:spcPts val="0"/>
              </a:spcBef>
              <a:buClrTx/>
              <a:buSzTx/>
              <a:buFontTx/>
              <a:buNone/>
              <a:defRPr sz="1728">
                <a:solidFill>
                  <a:srgbClr val="B14B08"/>
                </a:solidFill>
                <a:latin typeface="Calibri"/>
                <a:ea typeface="Calibri"/>
                <a:cs typeface="Calibri"/>
                <a:sym typeface="Calibri"/>
              </a:defRPr>
            </a:pPr>
            <a:r>
              <a:rPr dirty="0"/>
              <a:t>1. </a:t>
            </a:r>
            <a:r>
              <a:rPr dirty="0"/>
              <a:t>Naspro</a:t>
            </a:r>
            <a:r>
              <a:rPr dirty="0"/>
              <a:t> et al </a:t>
            </a:r>
            <a:r>
              <a:rPr dirty="0"/>
              <a:t>Eur</a:t>
            </a:r>
            <a:r>
              <a:rPr dirty="0"/>
              <a:t> </a:t>
            </a:r>
            <a:r>
              <a:rPr dirty="0"/>
              <a:t>Urol</a:t>
            </a:r>
            <a:r>
              <a:rPr dirty="0"/>
              <a:t> 2006</a:t>
            </a:r>
          </a:p>
          <a:p>
            <a:pPr marL="0" indent="0" defTabSz="173593">
              <a:spcBef>
                <a:spcPts val="0"/>
              </a:spcBef>
              <a:buClrTx/>
              <a:buSzTx/>
              <a:buFontTx/>
              <a:buNone/>
              <a:defRPr sz="1728">
                <a:solidFill>
                  <a:srgbClr val="B14B08"/>
                </a:solidFill>
                <a:latin typeface="Calibri"/>
                <a:ea typeface="Calibri"/>
                <a:cs typeface="Calibri"/>
                <a:sym typeface="Calibri"/>
              </a:defRPr>
            </a:pPr>
            <a:r>
              <a:rPr dirty="0"/>
              <a:t>2. Kuntz et al J </a:t>
            </a:r>
            <a:r>
              <a:rPr dirty="0"/>
              <a:t>Endouol</a:t>
            </a:r>
            <a:r>
              <a:rPr dirty="0"/>
              <a:t> 2004</a:t>
            </a:r>
          </a:p>
          <a:p>
            <a:pPr marL="0" indent="0" defTabSz="173593">
              <a:spcBef>
                <a:spcPts val="0"/>
              </a:spcBef>
              <a:buClrTx/>
              <a:buSzTx/>
              <a:buFontTx/>
              <a:buNone/>
              <a:defRPr sz="1728">
                <a:solidFill>
                  <a:srgbClr val="B14B08"/>
                </a:solidFill>
                <a:latin typeface="Calibri"/>
                <a:ea typeface="Calibri"/>
                <a:cs typeface="Calibri"/>
                <a:sym typeface="Calibri"/>
              </a:defRPr>
            </a:pPr>
            <a:r>
              <a:rPr dirty="0"/>
              <a:t>3. Kuntz et al </a:t>
            </a:r>
            <a:r>
              <a:rPr dirty="0"/>
              <a:t>Eur</a:t>
            </a:r>
            <a:r>
              <a:rPr dirty="0"/>
              <a:t> </a:t>
            </a:r>
            <a:r>
              <a:rPr dirty="0"/>
              <a:t>Urol</a:t>
            </a:r>
            <a:r>
              <a:rPr dirty="0"/>
              <a:t> 2008</a:t>
            </a:r>
          </a:p>
        </p:txBody>
      </p:sp>
      <p:pic>
        <p:nvPicPr>
          <p:cNvPr id="591"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595" name="Image" descr="Image"/>
          <p:cNvPicPr>
            <a:picLocks noChangeAspect="1"/>
          </p:cNvPicPr>
          <p:nvPr/>
        </p:nvPicPr>
        <p:blipFill>
          <a:blip r:embed="rId2">
            <a:extLst/>
          </a:blip>
          <a:stretch>
            <a:fillRect/>
          </a:stretch>
        </p:blipFill>
        <p:spPr>
          <a:xfrm>
            <a:off x="54281" y="-1"/>
            <a:ext cx="5104152" cy="6858001"/>
          </a:xfrm>
          <a:prstGeom prst="rect">
            <a:avLst/>
          </a:prstGeom>
          <a:ln w="12700">
            <a:miter lim="400000"/>
          </a:ln>
        </p:spPr>
      </p:pic>
      <p:pic>
        <p:nvPicPr>
          <p:cNvPr id="596" name="Image" descr="Image"/>
          <p:cNvPicPr>
            <a:picLocks noChangeAspect="1"/>
          </p:cNvPicPr>
          <p:nvPr/>
        </p:nvPicPr>
        <p:blipFill>
          <a:blip r:embed="rId3">
            <a:extLst/>
          </a:blip>
          <a:srcRect l="9687" t="6997" r="12255" b="4987"/>
          <a:stretch>
            <a:fillRect/>
          </a:stretch>
        </p:blipFill>
        <p:spPr>
          <a:xfrm>
            <a:off x="3957270" y="1772816"/>
            <a:ext cx="5048427" cy="4758455"/>
          </a:xfrm>
          <a:prstGeom prst="rect">
            <a:avLst/>
          </a:prstGeom>
          <a:ln w="12700">
            <a:miter lim="400000"/>
          </a:ln>
        </p:spPr>
      </p:pic>
      <p:pic>
        <p:nvPicPr>
          <p:cNvPr id="597"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599" name="Title"/>
          <p:cNvSpPr txBox="1">
            <a:spLocks noGrp="1"/>
          </p:cNvSpPr>
          <p:nvPr>
            <p:ph type="title"/>
          </p:nvPr>
        </p:nvSpPr>
        <p:spPr>
          <a:prstGeom prst="rect">
            <a:avLst/>
          </a:prstGeom>
        </p:spPr>
        <p:txBody>
          <a:bodyPr/>
          <a:lstStyle/>
          <a:p>
            <a:endParaRPr dirty="0"/>
          </a:p>
        </p:txBody>
      </p:sp>
      <p:sp>
        <p:nvSpPr>
          <p:cNvPr id="600" name="If offering surgery for managing voiding LUTS presumed secondary to BPE, offer monopolar or bipolar transurethral resection of the prostate (TURP), monopolar transurethral vaporisation of the prostate (TUVP) or holmium laser enucleation of the prostate (HoLEP).…"/>
          <p:cNvSpPr txBox="1">
            <a:spLocks noGrp="1"/>
          </p:cNvSpPr>
          <p:nvPr>
            <p:ph type="body" idx="1"/>
          </p:nvPr>
        </p:nvSpPr>
        <p:spPr>
          <a:xfrm>
            <a:off x="250031" y="2359237"/>
            <a:ext cx="8643938" cy="4446985"/>
          </a:xfrm>
          <a:prstGeom prst="rect">
            <a:avLst/>
          </a:prstGeom>
        </p:spPr>
        <p:txBody>
          <a:bodyPr/>
          <a:lstStyle/>
          <a:p>
            <a:pPr marL="359103" indent="-359103" algn="just">
              <a:lnSpc>
                <a:spcPct val="120000"/>
              </a:lnSpc>
              <a:spcBef>
                <a:spcPts val="3200"/>
              </a:spcBef>
              <a:buClrTx/>
              <a:buSzPct val="82000"/>
              <a:buFontTx/>
              <a:buChar char="•"/>
              <a:defRPr sz="2000">
                <a:solidFill>
                  <a:srgbClr val="535353"/>
                </a:solidFill>
                <a:latin typeface="Gill Sans Light"/>
                <a:ea typeface="Gill Sans Light"/>
                <a:cs typeface="Gill Sans Light"/>
                <a:sym typeface="Gill Sans Light"/>
              </a:defRPr>
            </a:pPr>
            <a:r>
              <a:rPr dirty="0"/>
              <a:t>If offering surgery for managing voiding LUTS presumed secondary to BPE, offer </a:t>
            </a:r>
            <a:r>
              <a:rPr dirty="0"/>
              <a:t>monopolar</a:t>
            </a:r>
            <a:r>
              <a:rPr dirty="0"/>
              <a:t> or bipolar transurethral resection of the prostate (TURP), </a:t>
            </a:r>
            <a:r>
              <a:rPr dirty="0"/>
              <a:t>monopolar</a:t>
            </a:r>
            <a:r>
              <a:rPr dirty="0"/>
              <a:t> transurethral </a:t>
            </a:r>
            <a:r>
              <a:rPr dirty="0"/>
              <a:t>vaporisation</a:t>
            </a:r>
            <a:r>
              <a:rPr dirty="0"/>
              <a:t> of the prostate (TUVP) or holmium laser </a:t>
            </a:r>
            <a:r>
              <a:rPr dirty="0"/>
              <a:t>enucleation</a:t>
            </a:r>
            <a:r>
              <a:rPr dirty="0"/>
              <a:t> of the prostate (</a:t>
            </a:r>
            <a:r>
              <a:rPr dirty="0"/>
              <a:t>HoLEP</a:t>
            </a:r>
            <a:r>
              <a:rPr dirty="0"/>
              <a:t>). </a:t>
            </a:r>
          </a:p>
          <a:p>
            <a:pPr marL="359103" indent="-359103" algn="just">
              <a:lnSpc>
                <a:spcPct val="120000"/>
              </a:lnSpc>
              <a:spcBef>
                <a:spcPts val="3200"/>
              </a:spcBef>
              <a:buClrTx/>
              <a:buSzPct val="82000"/>
              <a:buFontTx/>
              <a:buChar char="•"/>
              <a:defRPr sz="2000">
                <a:solidFill>
                  <a:srgbClr val="535353"/>
                </a:solidFill>
                <a:latin typeface="Gill Sans Light"/>
                <a:ea typeface="Gill Sans Light"/>
                <a:cs typeface="Gill Sans Light"/>
                <a:sym typeface="Gill Sans Light"/>
              </a:defRPr>
            </a:pPr>
            <a:r>
              <a:rPr dirty="0"/>
              <a:t>Perform </a:t>
            </a:r>
            <a:r>
              <a:rPr dirty="0"/>
              <a:t>HoLEP</a:t>
            </a:r>
            <a:r>
              <a:rPr dirty="0"/>
              <a:t> at a </a:t>
            </a:r>
            <a:r>
              <a:rPr dirty="0"/>
              <a:t>centre</a:t>
            </a:r>
            <a:r>
              <a:rPr dirty="0"/>
              <a:t> </a:t>
            </a:r>
            <a:r>
              <a:rPr dirty="0"/>
              <a:t>specialising</a:t>
            </a:r>
            <a:r>
              <a:rPr dirty="0"/>
              <a:t> in the technique, or with mentorship arrangements in place.</a:t>
            </a:r>
          </a:p>
          <a:p>
            <a:pPr marL="359103" indent="-359103" algn="just">
              <a:lnSpc>
                <a:spcPct val="120000"/>
              </a:lnSpc>
              <a:spcBef>
                <a:spcPts val="3200"/>
              </a:spcBef>
              <a:buClrTx/>
              <a:buSzPct val="82000"/>
              <a:buFontTx/>
              <a:buChar char="•"/>
              <a:defRPr sz="2000">
                <a:solidFill>
                  <a:srgbClr val="535353"/>
                </a:solidFill>
                <a:latin typeface="Gill Sans Light"/>
                <a:ea typeface="Gill Sans Light"/>
                <a:cs typeface="Gill Sans Light"/>
                <a:sym typeface="Gill Sans Light"/>
              </a:defRPr>
            </a:pPr>
            <a:r>
              <a:rPr dirty="0"/>
              <a:t>Less blood loss, shorter catheter time &amp; hospital stay</a:t>
            </a:r>
          </a:p>
        </p:txBody>
      </p:sp>
      <p:pic>
        <p:nvPicPr>
          <p:cNvPr id="601" name="Image" descr="Image"/>
          <p:cNvPicPr>
            <a:picLocks noChangeAspect="1"/>
          </p:cNvPicPr>
          <p:nvPr/>
        </p:nvPicPr>
        <p:blipFill>
          <a:blip r:embed="rId2">
            <a:extLst/>
          </a:blip>
          <a:stretch>
            <a:fillRect/>
          </a:stretch>
        </p:blipFill>
        <p:spPr>
          <a:xfrm>
            <a:off x="40916" y="98252"/>
            <a:ext cx="9062168" cy="2600387"/>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604" name="Image" descr="Image"/>
          <p:cNvPicPr>
            <a:picLocks noChangeAspect="1"/>
          </p:cNvPicPr>
          <p:nvPr/>
        </p:nvPicPr>
        <p:blipFill>
          <a:blip r:embed="rId2">
            <a:extLst/>
          </a:blip>
          <a:stretch>
            <a:fillRect/>
          </a:stretch>
        </p:blipFill>
        <p:spPr>
          <a:xfrm>
            <a:off x="140107" y="2564681"/>
            <a:ext cx="8863786" cy="1452539"/>
          </a:xfrm>
          <a:prstGeom prst="rect">
            <a:avLst/>
          </a:prstGeom>
          <a:ln w="12700">
            <a:miter lim="400000"/>
          </a:ln>
        </p:spPr>
      </p:pic>
      <p:pic>
        <p:nvPicPr>
          <p:cNvPr id="605" name="Image" descr="Image"/>
          <p:cNvPicPr>
            <a:picLocks noChangeAspect="1"/>
          </p:cNvPicPr>
          <p:nvPr/>
        </p:nvPicPr>
        <p:blipFill>
          <a:blip r:embed="rId3">
            <a:extLst/>
          </a:blip>
          <a:stretch>
            <a:fillRect/>
          </a:stretch>
        </p:blipFill>
        <p:spPr>
          <a:xfrm>
            <a:off x="2212667" y="542846"/>
            <a:ext cx="3879728" cy="966457"/>
          </a:xfrm>
          <a:prstGeom prst="rect">
            <a:avLst/>
          </a:prstGeom>
          <a:ln w="12700">
            <a:miter lim="400000"/>
          </a:ln>
        </p:spPr>
      </p:pic>
      <p:pic>
        <p:nvPicPr>
          <p:cNvPr id="606"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08" name="HoLEP - our experience"/>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HoLEP</a:t>
            </a:r>
            <a:r>
              <a:rPr dirty="0"/>
              <a:t> - our experience</a:t>
            </a:r>
          </a:p>
        </p:txBody>
      </p:sp>
      <p:sp>
        <p:nvSpPr>
          <p:cNvPr id="609" name="NIPCOM approval - April 2016…"/>
          <p:cNvSpPr txBox="1">
            <a:spLocks noGrp="1"/>
          </p:cNvSpPr>
          <p:nvPr>
            <p:ph type="body" idx="1"/>
          </p:nvPr>
        </p:nvSpPr>
        <p:spPr>
          <a:xfrm>
            <a:off x="224291" y="1700808"/>
            <a:ext cx="8643938" cy="5220863"/>
          </a:xfrm>
          <a:prstGeom prst="rect">
            <a:avLst/>
          </a:prstGeom>
        </p:spPr>
        <p:txBody>
          <a:bodyPr/>
          <a:lstStyle/>
          <a:p>
            <a:pPr marL="190765" indent="-190765" algn="just" defTabSz="254674">
              <a:spcBef>
                <a:spcPts val="1800"/>
              </a:spcBef>
              <a:buClrTx/>
              <a:buSzPct val="82000"/>
              <a:buFontTx/>
              <a:buChar char="•"/>
              <a:defRPr sz="1921">
                <a:latin typeface="Calibri"/>
                <a:ea typeface="Calibri"/>
                <a:cs typeface="Calibri"/>
                <a:sym typeface="Calibri"/>
              </a:defRPr>
            </a:pPr>
            <a:r>
              <a:rPr dirty="0"/>
              <a:t>NIPCOM approval - April 2016 </a:t>
            </a:r>
          </a:p>
          <a:p>
            <a:pPr marL="190765" indent="-190765" algn="just" defTabSz="254674">
              <a:spcBef>
                <a:spcPts val="1800"/>
              </a:spcBef>
              <a:buClrTx/>
              <a:buSzPct val="82000"/>
              <a:buFontTx/>
              <a:buChar char="•"/>
              <a:defRPr sz="1921">
                <a:latin typeface="Calibri"/>
                <a:ea typeface="Calibri"/>
                <a:cs typeface="Calibri"/>
                <a:sym typeface="Calibri"/>
              </a:defRPr>
            </a:pPr>
            <a:r>
              <a:rPr dirty="0"/>
              <a:t>60 cases to date</a:t>
            </a:r>
          </a:p>
          <a:p>
            <a:pPr marL="190765" indent="-190765" algn="just" defTabSz="254674">
              <a:spcBef>
                <a:spcPts val="1800"/>
              </a:spcBef>
              <a:buClrTx/>
              <a:buSzPct val="82000"/>
              <a:buFontTx/>
              <a:buChar char="•"/>
              <a:defRPr sz="1921">
                <a:latin typeface="Calibri"/>
                <a:ea typeface="Calibri"/>
                <a:cs typeface="Calibri"/>
                <a:sym typeface="Calibri"/>
              </a:defRPr>
            </a:pPr>
            <a:r>
              <a:rPr dirty="0"/>
              <a:t>24 tertiary referrals</a:t>
            </a:r>
          </a:p>
          <a:p>
            <a:pPr marL="190765" indent="-190765" algn="just" defTabSz="254674">
              <a:spcBef>
                <a:spcPts val="1800"/>
              </a:spcBef>
              <a:buClrTx/>
              <a:buSzPct val="82000"/>
              <a:buFontTx/>
              <a:buChar char="•"/>
              <a:defRPr sz="1921">
                <a:latin typeface="Calibri"/>
                <a:ea typeface="Calibri"/>
                <a:cs typeface="Calibri"/>
                <a:sym typeface="Calibri"/>
              </a:defRPr>
            </a:pPr>
            <a:r>
              <a:rPr dirty="0"/>
              <a:t>93% of cases discharged on day 1 post-operative.</a:t>
            </a:r>
          </a:p>
          <a:p>
            <a:pPr marL="190765" indent="-190765" algn="just" defTabSz="254674">
              <a:spcBef>
                <a:spcPts val="1800"/>
              </a:spcBef>
              <a:buClrTx/>
              <a:buSzPct val="82000"/>
              <a:buFontTx/>
              <a:buChar char="•"/>
              <a:defRPr sz="1921">
                <a:latin typeface="Calibri"/>
                <a:ea typeface="Calibri"/>
                <a:cs typeface="Calibri"/>
                <a:sym typeface="Calibri"/>
              </a:defRPr>
            </a:pPr>
            <a:r>
              <a:rPr dirty="0"/>
              <a:t>100% catheter free at 3/12 f/u</a:t>
            </a:r>
          </a:p>
          <a:p>
            <a:pPr marL="190765" indent="-190765" algn="just" defTabSz="254674">
              <a:spcBef>
                <a:spcPts val="1800"/>
              </a:spcBef>
              <a:buClrTx/>
              <a:buSzPct val="82000"/>
              <a:buFontTx/>
              <a:buChar char="•"/>
              <a:defRPr sz="1921">
                <a:latin typeface="Calibri"/>
                <a:ea typeface="Calibri"/>
                <a:cs typeface="Calibri"/>
                <a:sym typeface="Calibri"/>
              </a:defRPr>
            </a:pPr>
            <a:r>
              <a:rPr dirty="0"/>
              <a:t>Very satisfactory follow up results - comparable with published RCT’s</a:t>
            </a:r>
          </a:p>
          <a:p>
            <a:pPr marL="190765" indent="-190765" algn="just" defTabSz="254674">
              <a:spcBef>
                <a:spcPts val="1800"/>
              </a:spcBef>
              <a:buClrTx/>
              <a:buSzPct val="82000"/>
              <a:buFontTx/>
              <a:buChar char="•"/>
              <a:defRPr sz="1921">
                <a:latin typeface="Calibri"/>
                <a:ea typeface="Calibri"/>
                <a:cs typeface="Calibri"/>
                <a:sym typeface="Calibri"/>
              </a:defRPr>
            </a:pPr>
            <a:r>
              <a:rPr dirty="0"/>
              <a:t>Complications -  </a:t>
            </a:r>
          </a:p>
          <a:p>
            <a:pPr marL="835767" indent="-182471" algn="just" defTabSz="254674">
              <a:spcBef>
                <a:spcPts val="1800"/>
              </a:spcBef>
              <a:buClr>
                <a:srgbClr val="535353"/>
              </a:buClr>
              <a:buSzPct val="82000"/>
              <a:buFontTx/>
              <a:buChar char="•"/>
              <a:defRPr sz="1921">
                <a:latin typeface="Calibri"/>
                <a:ea typeface="Calibri"/>
                <a:cs typeface="Calibri"/>
                <a:sym typeface="Calibri"/>
              </a:defRPr>
            </a:pPr>
            <a:r>
              <a:rPr dirty="0"/>
              <a:t>1 Sepsis meningitis – ITU, treated with IV antibiotics</a:t>
            </a:r>
          </a:p>
          <a:p>
            <a:pPr marL="835767" indent="-182471" algn="just" defTabSz="254674">
              <a:spcBef>
                <a:spcPts val="1800"/>
              </a:spcBef>
              <a:buClr>
                <a:srgbClr val="535353"/>
              </a:buClr>
              <a:buSzPct val="82000"/>
              <a:buFontTx/>
              <a:buChar char="•"/>
              <a:defRPr sz="1921">
                <a:latin typeface="Calibri"/>
                <a:ea typeface="Calibri"/>
                <a:cs typeface="Calibri"/>
                <a:sym typeface="Calibri"/>
              </a:defRPr>
            </a:pPr>
            <a:r>
              <a:rPr dirty="0"/>
              <a:t>1 fluid overload – HF, treated with furosemide infusion</a:t>
            </a:r>
          </a:p>
          <a:p>
            <a:pPr marL="835767" indent="-182471" algn="just" defTabSz="254674">
              <a:spcBef>
                <a:spcPts val="1800"/>
              </a:spcBef>
              <a:buClr>
                <a:srgbClr val="535353"/>
              </a:buClr>
              <a:buSzPct val="82000"/>
              <a:buFontTx/>
              <a:buChar char="•"/>
              <a:defRPr sz="1921">
                <a:latin typeface="Calibri"/>
                <a:ea typeface="Calibri"/>
                <a:cs typeface="Calibri"/>
                <a:sym typeface="Calibri"/>
              </a:defRPr>
            </a:pPr>
            <a:r>
              <a:rPr dirty="0"/>
              <a:t>1 </a:t>
            </a:r>
            <a:r>
              <a:rPr dirty="0"/>
              <a:t>morcellator</a:t>
            </a:r>
            <a:r>
              <a:rPr dirty="0"/>
              <a:t> failure – managed with open </a:t>
            </a:r>
            <a:r>
              <a:rPr dirty="0"/>
              <a:t>cystotomy</a:t>
            </a:r>
            <a:endParaRPr dirty="0"/>
          </a:p>
        </p:txBody>
      </p:sp>
      <p:pic>
        <p:nvPicPr>
          <p:cNvPr id="610"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12" name="HoLEP - summary"/>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HoLEP</a:t>
            </a:r>
            <a:r>
              <a:rPr dirty="0"/>
              <a:t> - summary</a:t>
            </a:r>
          </a:p>
        </p:txBody>
      </p:sp>
      <p:sp>
        <p:nvSpPr>
          <p:cNvPr id="613" name="Safe procedure…"/>
          <p:cNvSpPr txBox="1">
            <a:spLocks noGrp="1"/>
          </p:cNvSpPr>
          <p:nvPr>
            <p:ph type="body" idx="1"/>
          </p:nvPr>
        </p:nvSpPr>
        <p:spPr>
          <a:xfrm>
            <a:off x="250031" y="1857464"/>
            <a:ext cx="8643938" cy="4807892"/>
          </a:xfrm>
          <a:prstGeom prst="rect">
            <a:avLst/>
          </a:prstGeom>
        </p:spPr>
        <p:txBody>
          <a:bodyPr/>
          <a:lstStyle/>
          <a:p>
            <a:pPr marL="166837" indent="-166837" defTabSz="262889">
              <a:spcBef>
                <a:spcPts val="1800"/>
              </a:spcBef>
              <a:buClrTx/>
              <a:buSzPct val="100000"/>
              <a:buFontTx/>
              <a:buChar char="•"/>
              <a:defRPr sz="1664">
                <a:latin typeface="Calibri"/>
                <a:ea typeface="Calibri"/>
                <a:cs typeface="Calibri"/>
                <a:sym typeface="Calibri"/>
              </a:defRPr>
            </a:pPr>
            <a:r>
              <a:rPr dirty="0"/>
              <a:t>Safe procedure</a:t>
            </a:r>
          </a:p>
          <a:p>
            <a:pPr marL="166837" indent="-166837" defTabSz="262889">
              <a:spcBef>
                <a:spcPts val="1800"/>
              </a:spcBef>
              <a:buClrTx/>
              <a:buSzPct val="100000"/>
              <a:buFontTx/>
              <a:buChar char="•"/>
              <a:defRPr sz="1664">
                <a:latin typeface="Calibri"/>
                <a:ea typeface="Calibri"/>
                <a:cs typeface="Calibri"/>
                <a:sym typeface="Calibri"/>
              </a:defRPr>
            </a:pPr>
            <a:r>
              <a:rPr dirty="0"/>
              <a:t>Durable results</a:t>
            </a:r>
          </a:p>
          <a:p>
            <a:pPr marL="166837" indent="-166837" defTabSz="262889">
              <a:spcBef>
                <a:spcPts val="1800"/>
              </a:spcBef>
              <a:buClrTx/>
              <a:buSzPct val="100000"/>
              <a:buFontTx/>
              <a:buChar char="•"/>
              <a:defRPr sz="1664">
                <a:latin typeface="Calibri"/>
                <a:ea typeface="Calibri"/>
                <a:cs typeface="Calibri"/>
                <a:sym typeface="Calibri"/>
              </a:defRPr>
            </a:pPr>
            <a:r>
              <a:rPr dirty="0"/>
              <a:t>Mainly suitable for large prostates (alternative to open prostatectomy)</a:t>
            </a:r>
          </a:p>
          <a:p>
            <a:pPr marL="166837" indent="-166837" defTabSz="262889">
              <a:spcBef>
                <a:spcPts val="1800"/>
              </a:spcBef>
              <a:buClrTx/>
              <a:buSzPct val="100000"/>
              <a:buFontTx/>
              <a:buChar char="•"/>
              <a:defRPr sz="1664">
                <a:latin typeface="Calibri"/>
                <a:ea typeface="Calibri"/>
                <a:cs typeface="Calibri"/>
                <a:sym typeface="Calibri"/>
              </a:defRPr>
            </a:pPr>
            <a:r>
              <a:rPr dirty="0"/>
              <a:t>No TURP syndrome</a:t>
            </a:r>
          </a:p>
          <a:p>
            <a:pPr marL="166837" indent="-166837" defTabSz="262889">
              <a:spcBef>
                <a:spcPts val="1800"/>
              </a:spcBef>
              <a:buClrTx/>
              <a:buSzPct val="100000"/>
              <a:buFontTx/>
              <a:buChar char="•"/>
              <a:defRPr sz="1664">
                <a:latin typeface="Calibri"/>
                <a:ea typeface="Calibri"/>
                <a:cs typeface="Calibri"/>
                <a:sym typeface="Calibri"/>
              </a:defRPr>
            </a:pPr>
            <a:r>
              <a:rPr dirty="0"/>
              <a:t>Less bleeding</a:t>
            </a:r>
          </a:p>
          <a:p>
            <a:pPr marL="166837" indent="-166837" defTabSz="262889">
              <a:spcBef>
                <a:spcPts val="1800"/>
              </a:spcBef>
              <a:buClrTx/>
              <a:buSzPct val="100000"/>
              <a:buFontTx/>
              <a:buChar char="•"/>
              <a:defRPr sz="1664">
                <a:latin typeface="Calibri"/>
                <a:ea typeface="Calibri"/>
                <a:cs typeface="Calibri"/>
                <a:sym typeface="Calibri"/>
              </a:defRPr>
            </a:pPr>
            <a:r>
              <a:rPr dirty="0"/>
              <a:t>Shorter hospital stay</a:t>
            </a:r>
          </a:p>
          <a:p>
            <a:pPr marL="166837" indent="-166837" defTabSz="262889">
              <a:spcBef>
                <a:spcPts val="1800"/>
              </a:spcBef>
              <a:buClrTx/>
              <a:buSzPct val="100000"/>
              <a:buFontTx/>
              <a:buChar char="•"/>
              <a:defRPr sz="1664">
                <a:latin typeface="Calibri"/>
                <a:ea typeface="Calibri"/>
                <a:cs typeface="Calibri"/>
                <a:sym typeface="Calibri"/>
              </a:defRPr>
            </a:pPr>
            <a:r>
              <a:rPr lang="en-GB" dirty="0" smtClean="0"/>
              <a:t>S</a:t>
            </a:r>
            <a:r>
              <a:rPr dirty="0" smtClean="0"/>
              <a:t>horter</a:t>
            </a:r>
            <a:r>
              <a:rPr dirty="0" smtClean="0"/>
              <a:t> </a:t>
            </a:r>
            <a:r>
              <a:rPr dirty="0"/>
              <a:t>postoperative </a:t>
            </a:r>
            <a:r>
              <a:rPr dirty="0"/>
              <a:t>catheterisation</a:t>
            </a:r>
            <a:r>
              <a:rPr dirty="0"/>
              <a:t> period </a:t>
            </a:r>
          </a:p>
          <a:p>
            <a:pPr marL="166837" indent="-166837" defTabSz="262889">
              <a:spcBef>
                <a:spcPts val="1800"/>
              </a:spcBef>
              <a:buClrTx/>
              <a:buSzPct val="100000"/>
              <a:buFontTx/>
              <a:buChar char="•"/>
              <a:defRPr sz="1664">
                <a:latin typeface="Calibri"/>
                <a:ea typeface="Calibri"/>
                <a:cs typeface="Calibri"/>
                <a:sym typeface="Calibri"/>
              </a:defRPr>
            </a:pPr>
            <a:r>
              <a:rPr dirty="0"/>
              <a:t>Could be performed on anti coagulated patients</a:t>
            </a:r>
          </a:p>
          <a:p>
            <a:pPr marL="166837" indent="-166837" defTabSz="262889">
              <a:spcBef>
                <a:spcPts val="1800"/>
              </a:spcBef>
              <a:buClrTx/>
              <a:buSzPct val="100000"/>
              <a:buFontTx/>
              <a:buChar char="•"/>
              <a:defRPr sz="1664">
                <a:latin typeface="Calibri"/>
                <a:ea typeface="Calibri"/>
                <a:cs typeface="Calibri"/>
                <a:sym typeface="Calibri"/>
              </a:defRPr>
            </a:pPr>
            <a:r>
              <a:rPr dirty="0"/>
              <a:t>Reduced need for bladder irrigation</a:t>
            </a:r>
          </a:p>
          <a:p>
            <a:pPr marL="166837" indent="-166837" defTabSz="262889">
              <a:spcBef>
                <a:spcPts val="1800"/>
              </a:spcBef>
              <a:buClrTx/>
              <a:buSzPct val="100000"/>
              <a:buFontTx/>
              <a:buChar char="•"/>
              <a:defRPr sz="1664">
                <a:latin typeface="Calibri"/>
                <a:ea typeface="Calibri"/>
                <a:cs typeface="Calibri"/>
                <a:sym typeface="Calibri"/>
              </a:defRPr>
            </a:pPr>
            <a:r>
              <a:rPr dirty="0"/>
              <a:t>Ability to retrieve tissue for histological examination</a:t>
            </a:r>
          </a:p>
        </p:txBody>
      </p:sp>
      <p:pic>
        <p:nvPicPr>
          <p:cNvPr id="61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16" name="Urolift (prostatic urethral lift)"/>
          <p:cNvSpPr txBox="1">
            <a:spLocks noGrp="1"/>
          </p:cNvSpPr>
          <p:nvPr>
            <p:ph type="title"/>
          </p:nvPr>
        </p:nvSpPr>
        <p:spPr>
          <a:xfrm>
            <a:off x="250031" y="312539"/>
            <a:ext cx="8643938" cy="1259176"/>
          </a:xfrm>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Urolift</a:t>
            </a:r>
            <a:r>
              <a:rPr dirty="0"/>
              <a:t> (prostatic urethral lift)</a:t>
            </a:r>
          </a:p>
        </p:txBody>
      </p:sp>
      <p:sp>
        <p:nvSpPr>
          <p:cNvPr id="617" name="Ambulatory minimally invasive, day-case treatment…"/>
          <p:cNvSpPr txBox="1">
            <a:spLocks noGrp="1"/>
          </p:cNvSpPr>
          <p:nvPr>
            <p:ph type="body" idx="1"/>
          </p:nvPr>
        </p:nvSpPr>
        <p:spPr>
          <a:xfrm>
            <a:off x="250031" y="1936745"/>
            <a:ext cx="8643938" cy="4546209"/>
          </a:xfrm>
          <a:prstGeom prst="rect">
            <a:avLst/>
          </a:prstGeom>
        </p:spPr>
        <p:txBody>
          <a:bodyPr/>
          <a:lstStyle/>
          <a:p>
            <a:pPr marL="198119" indent="-198119" algn="just" defTabSz="312181">
              <a:spcBef>
                <a:spcPts val="2200"/>
              </a:spcBef>
              <a:buClrTx/>
              <a:buSzPct val="100000"/>
              <a:buFontTx/>
              <a:buChar char="•"/>
              <a:defRPr sz="2128">
                <a:latin typeface="Calibri"/>
                <a:ea typeface="Calibri"/>
                <a:cs typeface="Calibri"/>
                <a:sym typeface="Calibri"/>
              </a:defRPr>
            </a:pPr>
            <a:r>
              <a:rPr dirty="0"/>
              <a:t>Ambulatory minimally invasive, day-case treatment</a:t>
            </a:r>
          </a:p>
          <a:p>
            <a:pPr marL="198119" indent="-198119" algn="just" defTabSz="312181">
              <a:spcBef>
                <a:spcPts val="2200"/>
              </a:spcBef>
              <a:buClrTx/>
              <a:buSzPct val="100000"/>
              <a:buFontTx/>
              <a:buChar char="•"/>
              <a:defRPr sz="2128">
                <a:latin typeface="Calibri"/>
                <a:ea typeface="Calibri"/>
                <a:cs typeface="Calibri"/>
                <a:sym typeface="Calibri"/>
              </a:defRPr>
            </a:pPr>
            <a:r>
              <a:rPr dirty="0"/>
              <a:t>Urolift</a:t>
            </a:r>
            <a:r>
              <a:rPr dirty="0"/>
              <a:t> is a short, &lt;30-min procedure, performed under local </a:t>
            </a:r>
            <a:r>
              <a:rPr dirty="0"/>
              <a:t>anaesthetic</a:t>
            </a:r>
            <a:r>
              <a:rPr dirty="0"/>
              <a:t> or occasionally light sedation.</a:t>
            </a:r>
          </a:p>
          <a:p>
            <a:pPr marL="198119" indent="-198119" algn="just" defTabSz="312181">
              <a:spcBef>
                <a:spcPts val="2200"/>
              </a:spcBef>
              <a:buClrTx/>
              <a:buSzPct val="100000"/>
              <a:buFontTx/>
              <a:buChar char="•"/>
              <a:defRPr sz="2128">
                <a:latin typeface="Calibri"/>
                <a:ea typeface="Calibri"/>
                <a:cs typeface="Calibri"/>
                <a:sym typeface="Calibri"/>
              </a:defRPr>
            </a:pPr>
            <a:r>
              <a:rPr dirty="0"/>
              <a:t>Creates an anterior channel in the prostatic urethra. Permanent intra-prostatic </a:t>
            </a:r>
            <a:r>
              <a:rPr dirty="0"/>
              <a:t>UroLift</a:t>
            </a:r>
            <a:r>
              <a:rPr dirty="0"/>
              <a:t>® implants are delivered to separate encroaching lateral prostate lobes and expand the urethral lumen. </a:t>
            </a:r>
          </a:p>
          <a:p>
            <a:pPr marL="198119" indent="-198119" algn="just" defTabSz="312181">
              <a:spcBef>
                <a:spcPts val="2200"/>
              </a:spcBef>
              <a:buClrTx/>
              <a:buSzPct val="100000"/>
              <a:buFontTx/>
              <a:buChar char="•"/>
              <a:defRPr sz="2128">
                <a:latin typeface="Calibri"/>
                <a:ea typeface="Calibri"/>
                <a:cs typeface="Calibri"/>
                <a:sym typeface="Calibri"/>
              </a:defRPr>
            </a:pPr>
            <a:r>
              <a:rPr dirty="0"/>
              <a:t>Avoids the complications associated with tissue resection/</a:t>
            </a:r>
            <a:r>
              <a:rPr dirty="0"/>
              <a:t>enucleation</a:t>
            </a:r>
            <a:r>
              <a:rPr dirty="0"/>
              <a:t>/evaporation, and also avoids permanent side effects, such as sexual dysfunction. </a:t>
            </a:r>
          </a:p>
          <a:p>
            <a:pPr marL="198119" indent="-198119" algn="just" defTabSz="312181">
              <a:spcBef>
                <a:spcPts val="2200"/>
              </a:spcBef>
              <a:buClrTx/>
              <a:buSzPct val="100000"/>
              <a:buFontTx/>
              <a:buChar char="•"/>
              <a:defRPr sz="2128">
                <a:latin typeface="Calibri"/>
                <a:ea typeface="Calibri"/>
                <a:cs typeface="Calibri"/>
                <a:sym typeface="Calibri"/>
              </a:defRPr>
            </a:pPr>
            <a:r>
              <a:rPr dirty="0"/>
              <a:t>No catheter post op</a:t>
            </a:r>
          </a:p>
        </p:txBody>
      </p:sp>
      <p:pic>
        <p:nvPicPr>
          <p:cNvPr id="61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ctrTitle"/>
          </p:nvPr>
        </p:nvSpPr>
        <p:spPr>
          <a:xfrm>
            <a:off x="-63500" y="483952"/>
            <a:ext cx="5978625" cy="1470026"/>
          </a:xfrm>
          <a:prstGeom prst="rect">
            <a:avLst/>
          </a:prstGeom>
        </p:spPr>
        <p:txBody>
          <a:bodyPr/>
          <a:lstStyle>
            <a:lvl1pPr>
              <a:defRPr sz="3600">
                <a:solidFill>
                  <a:schemeClr val="accent1"/>
                </a:solidFill>
                <a:latin typeface="Arial"/>
                <a:ea typeface="Arial"/>
                <a:cs typeface="Arial"/>
                <a:sym typeface="Arial"/>
              </a:defRPr>
            </a:lvl1pPr>
          </a:lstStyle>
          <a:p>
            <a:r>
              <a:rPr dirty="0"/>
              <a:t>Primary care Assessment</a:t>
            </a:r>
          </a:p>
        </p:txBody>
      </p:sp>
      <p:sp>
        <p:nvSpPr>
          <p:cNvPr id="301" name="Subtitle 2"/>
          <p:cNvSpPr txBox="1">
            <a:spLocks noGrp="1"/>
          </p:cNvSpPr>
          <p:nvPr>
            <p:ph type="subTitle" idx="1"/>
          </p:nvPr>
        </p:nvSpPr>
        <p:spPr>
          <a:xfrm>
            <a:off x="292744" y="1679922"/>
            <a:ext cx="8558512" cy="4473228"/>
          </a:xfrm>
          <a:prstGeom prst="rect">
            <a:avLst/>
          </a:prstGeom>
        </p:spPr>
        <p:txBody>
          <a:bodyPr/>
          <a:lstStyle/>
          <a:p>
            <a:pPr marL="698500"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History </a:t>
            </a:r>
          </a:p>
          <a:p>
            <a:pPr marL="1384300" lvl="2"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LUTS  - storage </a:t>
            </a:r>
            <a:r>
              <a:rPr dirty="0"/>
              <a:t>vs</a:t>
            </a:r>
            <a:r>
              <a:rPr dirty="0"/>
              <a:t> voiding</a:t>
            </a:r>
          </a:p>
          <a:p>
            <a:pPr marL="1384300" lvl="2"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General medical history to identify other causes of LUTS</a:t>
            </a:r>
          </a:p>
          <a:p>
            <a:pPr marL="1384300" lvl="2"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Review medications </a:t>
            </a:r>
          </a:p>
          <a:p>
            <a:pPr marL="698500"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IPSS and </a:t>
            </a:r>
            <a:r>
              <a:rPr dirty="0"/>
              <a:t>QoL</a:t>
            </a:r>
            <a:r>
              <a:rPr dirty="0"/>
              <a:t> score</a:t>
            </a:r>
          </a:p>
          <a:p>
            <a:pPr marL="1384300" lvl="2" indent="-444500" algn="l">
              <a:spcBef>
                <a:spcPts val="1600"/>
              </a:spcBef>
              <a:buSzPct val="171000"/>
              <a:buFont typeface="Gill Sans"/>
              <a:buChar char="•"/>
              <a:defRPr sz="2800">
                <a:solidFill>
                  <a:srgbClr val="000000"/>
                </a:solidFill>
                <a:latin typeface="Calibri"/>
                <a:ea typeface="Calibri"/>
                <a:cs typeface="Calibri"/>
                <a:sym typeface="Calibri"/>
              </a:defRPr>
            </a:pPr>
            <a:r>
              <a:rPr dirty="0"/>
              <a:t>0-7 mild; 8-19 moderate; 20-35 severe</a:t>
            </a:r>
          </a:p>
        </p:txBody>
      </p:sp>
      <p:sp>
        <p:nvSpPr>
          <p:cNvPr id="302"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dirty="0"/>
          </a:p>
        </p:txBody>
      </p:sp>
      <p:sp>
        <p:nvSpPr>
          <p:cNvPr id="303"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04"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620" name="Image" descr="Image"/>
          <p:cNvPicPr>
            <a:picLocks noChangeAspect="1"/>
          </p:cNvPicPr>
          <p:nvPr/>
        </p:nvPicPr>
        <p:blipFill>
          <a:blip r:embed="rId2">
            <a:extLst/>
          </a:blip>
          <a:stretch>
            <a:fillRect/>
          </a:stretch>
        </p:blipFill>
        <p:spPr>
          <a:xfrm>
            <a:off x="3429297" y="588835"/>
            <a:ext cx="3362992" cy="2959434"/>
          </a:xfrm>
          <a:prstGeom prst="rect">
            <a:avLst/>
          </a:prstGeom>
          <a:ln w="12700">
            <a:miter lim="400000"/>
          </a:ln>
        </p:spPr>
      </p:pic>
      <p:pic>
        <p:nvPicPr>
          <p:cNvPr id="621" name="Image" descr="Image"/>
          <p:cNvPicPr>
            <a:picLocks noChangeAspect="1"/>
          </p:cNvPicPr>
          <p:nvPr/>
        </p:nvPicPr>
        <p:blipFill>
          <a:blip r:embed="rId3">
            <a:extLst/>
          </a:blip>
          <a:stretch>
            <a:fillRect/>
          </a:stretch>
        </p:blipFill>
        <p:spPr>
          <a:xfrm>
            <a:off x="1203076" y="4006724"/>
            <a:ext cx="6961316" cy="2641061"/>
          </a:xfrm>
          <a:prstGeom prst="rect">
            <a:avLst/>
          </a:prstGeom>
          <a:ln w="12700">
            <a:miter lim="400000"/>
          </a:ln>
        </p:spPr>
      </p:pic>
      <p:pic>
        <p:nvPicPr>
          <p:cNvPr id="622" name="Image" descr="Image"/>
          <p:cNvPicPr>
            <a:picLocks noChangeAspect="1"/>
          </p:cNvPicPr>
          <p:nvPr/>
        </p:nvPicPr>
        <p:blipFill>
          <a:blip r:embed="rId4">
            <a:extLst/>
          </a:blip>
          <a:stretch>
            <a:fillRect/>
          </a:stretch>
        </p:blipFill>
        <p:spPr>
          <a:xfrm>
            <a:off x="617889" y="487943"/>
            <a:ext cx="2745269" cy="3161218"/>
          </a:xfrm>
          <a:prstGeom prst="rect">
            <a:avLst/>
          </a:prstGeom>
          <a:ln w="12700">
            <a:miter lim="400000"/>
          </a:ln>
        </p:spPr>
      </p:pic>
      <p:pic>
        <p:nvPicPr>
          <p:cNvPr id="623" name="Image" descr="Image"/>
          <p:cNvPicPr>
            <a:picLocks noChangeAspect="1"/>
          </p:cNvPicPr>
          <p:nvPr/>
        </p:nvPicPr>
        <p:blipFill>
          <a:blip r:embed="rId5">
            <a:extLst/>
          </a:blip>
          <a:stretch>
            <a:fillRect/>
          </a:stretch>
        </p:blipFill>
        <p:spPr>
          <a:xfrm>
            <a:off x="7231817" y="666343"/>
            <a:ext cx="1648094" cy="2804418"/>
          </a:xfrm>
          <a:prstGeom prst="rect">
            <a:avLst/>
          </a:prstGeom>
          <a:ln w="12700">
            <a:miter lim="400000"/>
          </a:ln>
        </p:spPr>
      </p:pic>
      <p:pic>
        <p:nvPicPr>
          <p:cNvPr id="624" name="Picture 5" descr="Picture 5"/>
          <p:cNvPicPr>
            <a:picLocks noChangeAspect="1"/>
          </p:cNvPicPr>
          <p:nvPr/>
        </p:nvPicPr>
        <p:blipFill>
          <a:blip r:embed="rId6">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26" name="Prospective multicentre RCT…"/>
          <p:cNvSpPr txBox="1">
            <a:spLocks noGrp="1"/>
          </p:cNvSpPr>
          <p:nvPr>
            <p:ph type="body" idx="1"/>
          </p:nvPr>
        </p:nvSpPr>
        <p:spPr>
          <a:xfrm>
            <a:off x="250031" y="1844824"/>
            <a:ext cx="8643938" cy="4914242"/>
          </a:xfrm>
          <a:prstGeom prst="rect">
            <a:avLst/>
          </a:prstGeom>
        </p:spPr>
        <p:txBody>
          <a:bodyPr>
            <a:normAutofit lnSpcReduction="10000"/>
          </a:bodyPr>
          <a:lstStyle/>
          <a:p>
            <a:pPr marL="213360" indent="-213360" algn="just" defTabSz="312181">
              <a:spcBef>
                <a:spcPts val="2200"/>
              </a:spcBef>
              <a:buClrTx/>
              <a:buSzPct val="100000"/>
              <a:buFontTx/>
              <a:buChar char="•"/>
              <a:defRPr sz="2128">
                <a:latin typeface="Calibri"/>
                <a:ea typeface="Calibri"/>
                <a:cs typeface="Calibri"/>
                <a:sym typeface="Calibri"/>
              </a:defRPr>
            </a:pPr>
            <a:r>
              <a:rPr dirty="0"/>
              <a:t>Prospective </a:t>
            </a:r>
            <a:r>
              <a:rPr dirty="0"/>
              <a:t>multicentre</a:t>
            </a:r>
            <a:r>
              <a:rPr dirty="0"/>
              <a:t> RCT</a:t>
            </a:r>
          </a:p>
          <a:p>
            <a:pPr marL="213360" indent="-213360" algn="just" defTabSz="312181">
              <a:spcBef>
                <a:spcPts val="2200"/>
              </a:spcBef>
              <a:buClrTx/>
              <a:buSzPct val="100000"/>
              <a:buFontTx/>
              <a:buChar char="•"/>
              <a:defRPr sz="2128">
                <a:latin typeface="Calibri"/>
                <a:ea typeface="Calibri"/>
                <a:cs typeface="Calibri"/>
                <a:sym typeface="Calibri"/>
              </a:defRPr>
            </a:pPr>
            <a:r>
              <a:rPr dirty="0"/>
              <a:t>19 centers in North America and Australia, 206 subjects ≥ 50 years old with (IPSS ) &gt; 12,(</a:t>
            </a:r>
            <a:r>
              <a:rPr dirty="0"/>
              <a:t>Qmax</a:t>
            </a:r>
            <a:r>
              <a:rPr dirty="0"/>
              <a:t>) ≤ 12 mL/s, and </a:t>
            </a:r>
            <a:r>
              <a:rPr dirty="0"/>
              <a:t>Pvol</a:t>
            </a:r>
            <a:r>
              <a:rPr dirty="0"/>
              <a:t> 30 cc-80 cc were </a:t>
            </a:r>
            <a:r>
              <a:rPr dirty="0"/>
              <a:t>randomised</a:t>
            </a:r>
            <a:endParaRPr dirty="0"/>
          </a:p>
          <a:p>
            <a:pPr marL="213360" indent="-213360" algn="just" defTabSz="312181">
              <a:spcBef>
                <a:spcPts val="2200"/>
              </a:spcBef>
              <a:buClrTx/>
              <a:buSzPct val="100000"/>
              <a:buFontTx/>
              <a:buChar char="•"/>
              <a:defRPr sz="2128">
                <a:latin typeface="Calibri"/>
                <a:ea typeface="Calibri"/>
                <a:cs typeface="Calibri"/>
                <a:sym typeface="Calibri"/>
              </a:defRPr>
            </a:pPr>
            <a:r>
              <a:rPr dirty="0"/>
              <a:t>Improvement in IPSS, QOL, and </a:t>
            </a:r>
            <a:r>
              <a:rPr dirty="0"/>
              <a:t>Qmax</a:t>
            </a:r>
            <a:r>
              <a:rPr dirty="0"/>
              <a:t> were durable through 5 years with improvements of 36%, 50%, and 44% respectively durable up to 5 years. </a:t>
            </a:r>
          </a:p>
          <a:p>
            <a:pPr marL="213360" indent="-213360" algn="just" defTabSz="312181">
              <a:spcBef>
                <a:spcPts val="2200"/>
              </a:spcBef>
              <a:buClrTx/>
              <a:buSzPct val="100000"/>
              <a:buFontTx/>
              <a:buChar char="•"/>
              <a:defRPr sz="2128">
                <a:latin typeface="Calibri"/>
                <a:ea typeface="Calibri"/>
                <a:cs typeface="Calibri"/>
                <a:sym typeface="Calibri"/>
              </a:defRPr>
            </a:pPr>
            <a:r>
              <a:rPr dirty="0"/>
              <a:t>Surgical re-treatment was 13.6% over 5 years.</a:t>
            </a:r>
          </a:p>
          <a:p>
            <a:pPr marL="213360" indent="-213360" algn="just" defTabSz="312181">
              <a:spcBef>
                <a:spcPts val="2200"/>
              </a:spcBef>
              <a:buClrTx/>
              <a:buSzPct val="100000"/>
              <a:buFontTx/>
              <a:buChar char="•"/>
              <a:defRPr sz="2128">
                <a:latin typeface="Calibri"/>
                <a:ea typeface="Calibri"/>
                <a:cs typeface="Calibri"/>
                <a:sym typeface="Calibri"/>
              </a:defRPr>
            </a:pPr>
            <a:r>
              <a:rPr dirty="0"/>
              <a:t>Adverse events were mild to moderate and transient. </a:t>
            </a:r>
          </a:p>
          <a:p>
            <a:pPr marL="213360" indent="-213360" algn="just" defTabSz="312181">
              <a:spcBef>
                <a:spcPts val="2200"/>
              </a:spcBef>
              <a:buClrTx/>
              <a:buSzPct val="100000"/>
              <a:buFontTx/>
              <a:buChar char="•"/>
              <a:defRPr sz="2128">
                <a:latin typeface="Calibri"/>
                <a:ea typeface="Calibri"/>
                <a:cs typeface="Calibri"/>
                <a:sym typeface="Calibri"/>
              </a:defRPr>
            </a:pPr>
            <a:r>
              <a:rPr dirty="0"/>
              <a:t>Sexual function was stable over 5 years with no de novo, sustained erectile or ejaculatory dysfunction.</a:t>
            </a:r>
          </a:p>
          <a:p>
            <a:pPr marL="213360" indent="-213360" algn="just" defTabSz="312181">
              <a:spcBef>
                <a:spcPts val="2200"/>
              </a:spcBef>
              <a:buClrTx/>
              <a:buSzPct val="100000"/>
              <a:buFontTx/>
              <a:buChar char="•"/>
              <a:defRPr sz="2128">
                <a:latin typeface="Calibri"/>
                <a:ea typeface="Calibri"/>
                <a:cs typeface="Calibri"/>
                <a:sym typeface="Calibri"/>
              </a:defRPr>
            </a:pPr>
            <a:r>
              <a:rPr dirty="0"/>
              <a:t>PUL offers a minimally invasive option in the treatment of LUTS due to BPH.</a:t>
            </a:r>
          </a:p>
        </p:txBody>
      </p:sp>
      <p:pic>
        <p:nvPicPr>
          <p:cNvPr id="627" name="Screen Shot 2017-09-24 at 20.27.28.png" descr="Screen Shot 2017-09-24 at 20.27.28.png"/>
          <p:cNvPicPr>
            <a:picLocks noChangeAspect="1"/>
          </p:cNvPicPr>
          <p:nvPr/>
        </p:nvPicPr>
        <p:blipFill>
          <a:blip r:embed="rId2">
            <a:extLst/>
          </a:blip>
          <a:srcRect b="61642"/>
          <a:stretch>
            <a:fillRect/>
          </a:stretch>
        </p:blipFill>
        <p:spPr>
          <a:xfrm>
            <a:off x="-4361" y="191765"/>
            <a:ext cx="7122144" cy="968030"/>
          </a:xfrm>
          <a:prstGeom prst="rect">
            <a:avLst/>
          </a:prstGeom>
          <a:ln w="12700">
            <a:miter lim="400000"/>
          </a:ln>
        </p:spPr>
      </p:pic>
      <p:pic>
        <p:nvPicPr>
          <p:cNvPr id="628" name="Picture 5" descr="Picture 5"/>
          <p:cNvPicPr>
            <a:picLocks noChangeAspect="1"/>
          </p:cNvPicPr>
          <p:nvPr/>
        </p:nvPicPr>
        <p:blipFill>
          <a:blip r:embed="rId3">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30" name="NICE guidance"/>
          <p:cNvSpPr txBox="1">
            <a:spLocks noGrp="1"/>
          </p:cNvSpPr>
          <p:nvPr>
            <p:ph type="title"/>
          </p:nvPr>
        </p:nvSpPr>
        <p:spPr>
          <a:xfrm>
            <a:off x="96642" y="21100"/>
            <a:ext cx="8643939" cy="1437681"/>
          </a:xfrm>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NICE guidance</a:t>
            </a:r>
          </a:p>
        </p:txBody>
      </p:sp>
      <p:sp>
        <p:nvSpPr>
          <p:cNvPr id="631" name="The UroLift system may result in productivity savings for the NHS trusts from reduced length of stay in hospital and the associated inpatient &amp; outpatients resource use since it can be done as a day case procedure compared to TURP.…"/>
          <p:cNvSpPr txBox="1">
            <a:spLocks noGrp="1"/>
          </p:cNvSpPr>
          <p:nvPr>
            <p:ph type="body" sz="half" idx="1"/>
          </p:nvPr>
        </p:nvSpPr>
        <p:spPr>
          <a:xfrm>
            <a:off x="35287" y="1832925"/>
            <a:ext cx="5952657" cy="2395878"/>
          </a:xfrm>
          <a:prstGeom prst="rect">
            <a:avLst/>
          </a:prstGeom>
        </p:spPr>
        <p:txBody>
          <a:bodyPr/>
          <a:lstStyle/>
          <a:p>
            <a:pPr marL="192906" indent="-192906" algn="just" defTabSz="303966">
              <a:spcBef>
                <a:spcPts val="2100"/>
              </a:spcBef>
              <a:buClrTx/>
              <a:buSzPct val="100000"/>
              <a:buFontTx/>
              <a:buChar char="•"/>
              <a:defRPr sz="1924">
                <a:latin typeface="Calibri"/>
                <a:ea typeface="Calibri"/>
                <a:cs typeface="Calibri"/>
                <a:sym typeface="Calibri"/>
              </a:defRPr>
            </a:pPr>
            <a:r>
              <a:rPr dirty="0"/>
              <a:t> The </a:t>
            </a:r>
            <a:r>
              <a:rPr dirty="0"/>
              <a:t>UroLift</a:t>
            </a:r>
            <a:r>
              <a:rPr dirty="0"/>
              <a:t> system may result in productivity savings for the NHS trusts from reduced length of stay in hospital and the associated inpatient &amp; outpatients resource use since it can be done as a day case procedure compared to TURP. </a:t>
            </a:r>
          </a:p>
          <a:p>
            <a:pPr marL="192906" indent="-192906" algn="just" defTabSz="303966">
              <a:spcBef>
                <a:spcPts val="2100"/>
              </a:spcBef>
              <a:buClrTx/>
              <a:buSzPct val="100000"/>
              <a:buFontTx/>
              <a:buChar char="•"/>
              <a:defRPr sz="1924">
                <a:latin typeface="Calibri"/>
                <a:ea typeface="Calibri"/>
                <a:cs typeface="Calibri"/>
                <a:sym typeface="Calibri"/>
              </a:defRPr>
            </a:pPr>
            <a:r>
              <a:rPr dirty="0"/>
              <a:t>The </a:t>
            </a:r>
            <a:r>
              <a:rPr dirty="0"/>
              <a:t>UroLift</a:t>
            </a:r>
            <a:r>
              <a:rPr dirty="0"/>
              <a:t> system relieves LUTS while avoiding the risk to sexual function associated with TURP and </a:t>
            </a:r>
            <a:r>
              <a:rPr dirty="0"/>
              <a:t>HoLEP</a:t>
            </a:r>
            <a:r>
              <a:rPr dirty="0"/>
              <a:t>.</a:t>
            </a:r>
          </a:p>
        </p:txBody>
      </p:sp>
      <p:pic>
        <p:nvPicPr>
          <p:cNvPr id="632" name="Image" descr="Image"/>
          <p:cNvPicPr>
            <a:picLocks noChangeAspect="1"/>
          </p:cNvPicPr>
          <p:nvPr/>
        </p:nvPicPr>
        <p:blipFill>
          <a:blip r:embed="rId2">
            <a:extLst/>
          </a:blip>
          <a:stretch>
            <a:fillRect/>
          </a:stretch>
        </p:blipFill>
        <p:spPr>
          <a:xfrm>
            <a:off x="6334315" y="1820261"/>
            <a:ext cx="2512035" cy="3203999"/>
          </a:xfrm>
          <a:prstGeom prst="rect">
            <a:avLst/>
          </a:prstGeom>
          <a:ln w="12700">
            <a:miter lim="400000"/>
          </a:ln>
        </p:spPr>
      </p:pic>
      <p:sp>
        <p:nvSpPr>
          <p:cNvPr id="633" name="Superior benefits in terms of minimal side effects, post-op complications and efficiency…"/>
          <p:cNvSpPr txBox="1"/>
          <p:nvPr/>
        </p:nvSpPr>
        <p:spPr>
          <a:xfrm>
            <a:off x="-23246" y="4854827"/>
            <a:ext cx="8643938" cy="1284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marL="180473" indent="-180473" algn="just" defTabSz="410765">
              <a:spcBef>
                <a:spcPts val="2900"/>
              </a:spcBef>
              <a:buSzPct val="100000"/>
              <a:buChar char="•"/>
              <a:defRPr sz="1800">
                <a:latin typeface="Calibri"/>
                <a:ea typeface="Calibri"/>
                <a:cs typeface="Calibri"/>
                <a:sym typeface="Calibri"/>
              </a:defRPr>
            </a:pPr>
            <a:r>
              <a:rPr dirty="0"/>
              <a:t>Superior benefits in terms of minimal side effects, post-op complications and efficiency</a:t>
            </a:r>
          </a:p>
          <a:p>
            <a:pPr marL="180473" indent="-180473" algn="just" defTabSz="410765">
              <a:spcBef>
                <a:spcPts val="2900"/>
              </a:spcBef>
              <a:buSzPct val="100000"/>
              <a:buChar char="•"/>
              <a:defRPr sz="1800" b="1">
                <a:solidFill>
                  <a:srgbClr val="D56F26"/>
                </a:solidFill>
                <a:latin typeface="Calibri"/>
                <a:ea typeface="Calibri"/>
                <a:cs typeface="Calibri"/>
                <a:sym typeface="Calibri"/>
              </a:defRPr>
            </a:pPr>
            <a:r>
              <a:rPr dirty="0"/>
              <a:t>UroLift</a:t>
            </a:r>
            <a:r>
              <a:rPr dirty="0"/>
              <a:t> should be considered for use in men with lower urinary tract symptoms of BPH who are aged 50 years and older and who have a prostate size of less than 100cm3.</a:t>
            </a:r>
          </a:p>
        </p:txBody>
      </p:sp>
      <p:pic>
        <p:nvPicPr>
          <p:cNvPr id="634" name="Picture 5" descr="Picture 5"/>
          <p:cNvPicPr>
            <a:picLocks noChangeAspect="1"/>
          </p:cNvPicPr>
          <p:nvPr/>
        </p:nvPicPr>
        <p:blipFill>
          <a:blip r:embed="rId3">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36" name="Urolift - our experience"/>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Urolift</a:t>
            </a:r>
            <a:r>
              <a:rPr dirty="0"/>
              <a:t> - our experience</a:t>
            </a:r>
          </a:p>
        </p:txBody>
      </p:sp>
      <p:sp>
        <p:nvSpPr>
          <p:cNvPr id="637" name="NIPCOM approval - October 2016…"/>
          <p:cNvSpPr txBox="1">
            <a:spLocks noGrp="1"/>
          </p:cNvSpPr>
          <p:nvPr>
            <p:ph type="body" idx="1"/>
          </p:nvPr>
        </p:nvSpPr>
        <p:spPr>
          <a:xfrm>
            <a:off x="250031" y="1857464"/>
            <a:ext cx="8643938" cy="4879829"/>
          </a:xfrm>
          <a:prstGeom prst="rect">
            <a:avLst/>
          </a:prstGeom>
        </p:spPr>
        <p:txBody>
          <a:bodyPr/>
          <a:lstStyle/>
          <a:p>
            <a:pPr marL="160421" indent="-160421">
              <a:buClrTx/>
              <a:buSzPct val="100000"/>
              <a:buFontTx/>
              <a:buChar char="•"/>
              <a:defRPr sz="2200">
                <a:latin typeface="Calibri"/>
                <a:ea typeface="Calibri"/>
                <a:cs typeface="Calibri"/>
                <a:sym typeface="Calibri"/>
              </a:defRPr>
            </a:pPr>
            <a:r>
              <a:rPr dirty="0"/>
              <a:t>NIPCOM approval - October 2016 </a:t>
            </a:r>
          </a:p>
          <a:p>
            <a:pPr marL="160421" indent="-160421">
              <a:buClrTx/>
              <a:buSzPct val="100000"/>
              <a:buFontTx/>
              <a:buChar char="•"/>
              <a:defRPr sz="2200">
                <a:latin typeface="Calibri"/>
                <a:ea typeface="Calibri"/>
                <a:cs typeface="Calibri"/>
                <a:sym typeface="Calibri"/>
              </a:defRPr>
            </a:pPr>
            <a:r>
              <a:rPr dirty="0"/>
              <a:t>41 cases to date</a:t>
            </a:r>
          </a:p>
          <a:p>
            <a:pPr marL="160421" indent="-160421">
              <a:buClrTx/>
              <a:buSzPct val="100000"/>
              <a:buFontTx/>
              <a:buChar char="•"/>
              <a:defRPr sz="2200">
                <a:latin typeface="Calibri"/>
                <a:ea typeface="Calibri"/>
                <a:cs typeface="Calibri"/>
                <a:sym typeface="Calibri"/>
              </a:defRPr>
            </a:pPr>
            <a:r>
              <a:rPr dirty="0"/>
              <a:t>All performed as day cases</a:t>
            </a:r>
          </a:p>
          <a:p>
            <a:pPr marL="160421" indent="-160421">
              <a:buClrTx/>
              <a:buSzPct val="100000"/>
              <a:buFontTx/>
              <a:buChar char="•"/>
              <a:defRPr sz="2200">
                <a:latin typeface="Calibri"/>
                <a:ea typeface="Calibri"/>
                <a:cs typeface="Calibri"/>
                <a:sym typeface="Calibri"/>
              </a:defRPr>
            </a:pPr>
            <a:r>
              <a:rPr dirty="0"/>
              <a:t>No major complications </a:t>
            </a:r>
          </a:p>
          <a:p>
            <a:pPr marL="2017796" indent="-160421">
              <a:buClrTx/>
              <a:buSzPct val="100000"/>
              <a:buFontTx/>
              <a:buChar char="•"/>
              <a:defRPr sz="2200">
                <a:latin typeface="Calibri"/>
                <a:ea typeface="Calibri"/>
                <a:cs typeface="Calibri"/>
                <a:sym typeface="Calibri"/>
              </a:defRPr>
            </a:pPr>
            <a:r>
              <a:rPr dirty="0"/>
              <a:t>1 case needed a delayed middle lobe </a:t>
            </a:r>
            <a:r>
              <a:rPr dirty="0"/>
              <a:t>HoLEP</a:t>
            </a:r>
            <a:r>
              <a:rPr dirty="0"/>
              <a:t>. </a:t>
            </a:r>
          </a:p>
          <a:p>
            <a:pPr marL="2017796" indent="-160421">
              <a:buClrTx/>
              <a:buSzPct val="100000"/>
              <a:buFontTx/>
              <a:buChar char="•"/>
              <a:defRPr sz="2200">
                <a:latin typeface="Calibri"/>
                <a:ea typeface="Calibri"/>
                <a:cs typeface="Calibri"/>
                <a:sym typeface="Calibri"/>
              </a:defRPr>
            </a:pPr>
            <a:r>
              <a:rPr dirty="0"/>
              <a:t>1 post op retention - needed BNI</a:t>
            </a:r>
          </a:p>
          <a:p>
            <a:pPr marL="160421" indent="-160421">
              <a:buClrTx/>
              <a:buSzPct val="100000"/>
              <a:buFontTx/>
              <a:buChar char="•"/>
              <a:defRPr sz="2200">
                <a:latin typeface="Calibri"/>
                <a:ea typeface="Calibri"/>
                <a:cs typeface="Calibri"/>
                <a:sym typeface="Calibri"/>
              </a:defRPr>
            </a:pPr>
            <a:r>
              <a:rPr dirty="0"/>
              <a:t>Last 23 cases under LA +/- sedation</a:t>
            </a:r>
          </a:p>
        </p:txBody>
      </p:sp>
      <p:pic>
        <p:nvPicPr>
          <p:cNvPr id="638"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40" name="Urolift - benefits to patients &amp; hospital"/>
          <p:cNvSpPr txBox="1">
            <a:spLocks noGrp="1"/>
          </p:cNvSpPr>
          <p:nvPr>
            <p:ph type="title"/>
          </p:nvPr>
        </p:nvSpPr>
        <p:spPr>
          <a:prstGeom prst="rect">
            <a:avLst/>
          </a:prstGeom>
        </p:spPr>
        <p:txBody>
          <a:bodyPr/>
          <a:lstStyle>
            <a:lvl1pPr algn="ctr" defTabSz="914400">
              <a:defRPr sz="3600" spc="0">
                <a:solidFill>
                  <a:schemeClr val="accent1"/>
                </a:solidFill>
                <a:latin typeface="Arial"/>
                <a:ea typeface="Arial"/>
                <a:cs typeface="Arial"/>
                <a:sym typeface="Arial"/>
              </a:defRPr>
            </a:lvl1pPr>
          </a:lstStyle>
          <a:p>
            <a:r>
              <a:rPr dirty="0"/>
              <a:t>Urolift</a:t>
            </a:r>
            <a:r>
              <a:rPr dirty="0"/>
              <a:t> - benefits to patients &amp; hospital</a:t>
            </a:r>
          </a:p>
        </p:txBody>
      </p:sp>
      <p:sp>
        <p:nvSpPr>
          <p:cNvPr id="641" name="Improved bed capacity (day case Vs 2 days hospital stay with TURP)…"/>
          <p:cNvSpPr txBox="1">
            <a:spLocks noGrp="1"/>
          </p:cNvSpPr>
          <p:nvPr>
            <p:ph type="body" idx="1"/>
          </p:nvPr>
        </p:nvSpPr>
        <p:spPr>
          <a:xfrm>
            <a:off x="406333" y="2098476"/>
            <a:ext cx="8643938" cy="4446985"/>
          </a:xfrm>
          <a:prstGeom prst="rect">
            <a:avLst/>
          </a:prstGeom>
        </p:spPr>
        <p:txBody>
          <a:bodyPr/>
          <a:lstStyle/>
          <a:p>
            <a:pPr marL="177265" indent="-177265" defTabSz="279320">
              <a:spcBef>
                <a:spcPts val="2000"/>
              </a:spcBef>
              <a:buClrTx/>
              <a:buSzPct val="100000"/>
              <a:buFontTx/>
              <a:buChar char="•"/>
              <a:defRPr sz="1971">
                <a:latin typeface="Calibri"/>
                <a:ea typeface="Calibri"/>
                <a:cs typeface="Calibri"/>
                <a:sym typeface="Calibri"/>
              </a:defRPr>
            </a:pPr>
            <a:r>
              <a:rPr dirty="0"/>
              <a:t>Improved bed capacity (day case </a:t>
            </a:r>
            <a:r>
              <a:rPr dirty="0"/>
              <a:t>Vs</a:t>
            </a:r>
            <a:r>
              <a:rPr dirty="0"/>
              <a:t> 2 days hospital stay with TURP)</a:t>
            </a:r>
          </a:p>
          <a:p>
            <a:pPr marL="177265" indent="-177265" defTabSz="279320">
              <a:spcBef>
                <a:spcPts val="2000"/>
              </a:spcBef>
              <a:buClrTx/>
              <a:buSzPct val="100000"/>
              <a:buFontTx/>
              <a:buChar char="•"/>
              <a:defRPr sz="1971">
                <a:latin typeface="Calibri"/>
                <a:ea typeface="Calibri"/>
                <a:cs typeface="Calibri"/>
                <a:sym typeface="Calibri"/>
              </a:defRPr>
            </a:pPr>
            <a:r>
              <a:rPr dirty="0"/>
              <a:t>Improved theatre </a:t>
            </a:r>
            <a:r>
              <a:rPr dirty="0"/>
              <a:t>utilisation</a:t>
            </a:r>
            <a:r>
              <a:rPr dirty="0"/>
              <a:t> (&lt;30min under LA)</a:t>
            </a:r>
          </a:p>
          <a:p>
            <a:pPr marL="177265" indent="-177265" defTabSz="279320">
              <a:spcBef>
                <a:spcPts val="2000"/>
              </a:spcBef>
              <a:buClrTx/>
              <a:buSzPct val="100000"/>
              <a:buFontTx/>
              <a:buChar char="•"/>
              <a:defRPr sz="1971">
                <a:latin typeface="Calibri"/>
                <a:ea typeface="Calibri"/>
                <a:cs typeface="Calibri"/>
                <a:sym typeface="Calibri"/>
              </a:defRPr>
            </a:pPr>
            <a:r>
              <a:rPr dirty="0"/>
              <a:t>April 2017: New Innovation and Technology tariff which has increased the </a:t>
            </a:r>
            <a:r>
              <a:rPr dirty="0"/>
              <a:t>Urolift</a:t>
            </a:r>
            <a:r>
              <a:rPr dirty="0"/>
              <a:t> tariff from £2100 to £2538 (compared to £1700 for  TURP) . OPCS 4.8 code, effective from April 2017, identifies the procedure as M68.3 (endoscopic insertion of prosthesis to compress lobe of prostate).  This code will map to HRG LB70</a:t>
            </a:r>
          </a:p>
          <a:p>
            <a:pPr marL="177265" indent="-177265" defTabSz="279320">
              <a:spcBef>
                <a:spcPts val="2000"/>
              </a:spcBef>
              <a:buClrTx/>
              <a:buSzPct val="100000"/>
              <a:buFontTx/>
              <a:buChar char="•"/>
              <a:defRPr sz="1971">
                <a:latin typeface="Calibri"/>
                <a:ea typeface="Calibri"/>
                <a:cs typeface="Calibri"/>
                <a:sym typeface="Calibri"/>
              </a:defRPr>
            </a:pPr>
            <a:r>
              <a:rPr dirty="0"/>
              <a:t>Rapid and sustained improvement in symptoms and flow </a:t>
            </a:r>
          </a:p>
          <a:p>
            <a:pPr marL="177265" indent="-177265" defTabSz="279320">
              <a:spcBef>
                <a:spcPts val="2000"/>
              </a:spcBef>
              <a:buClrTx/>
              <a:buSzPct val="100000"/>
              <a:buFontTx/>
              <a:buChar char="•"/>
              <a:defRPr sz="1971">
                <a:latin typeface="Calibri"/>
                <a:ea typeface="Calibri"/>
                <a:cs typeface="Calibri"/>
                <a:sym typeface="Calibri"/>
              </a:defRPr>
            </a:pPr>
            <a:r>
              <a:rPr dirty="0"/>
              <a:t>Durable benefits, with published data up to 5 years</a:t>
            </a:r>
          </a:p>
          <a:p>
            <a:pPr marL="177265" indent="-177265" defTabSz="279320">
              <a:spcBef>
                <a:spcPts val="2000"/>
              </a:spcBef>
              <a:buClrTx/>
              <a:buSzPct val="100000"/>
              <a:buFontTx/>
              <a:buChar char="•"/>
              <a:defRPr sz="1971">
                <a:latin typeface="Calibri"/>
                <a:ea typeface="Calibri"/>
                <a:cs typeface="Calibri"/>
                <a:sym typeface="Calibri"/>
              </a:defRPr>
            </a:pPr>
            <a:r>
              <a:rPr dirty="0"/>
              <a:t>Significantly reduced post-operative complications - more rapid return to daily activities </a:t>
            </a:r>
          </a:p>
        </p:txBody>
      </p:sp>
      <p:pic>
        <p:nvPicPr>
          <p:cNvPr id="64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44" name="REZUM"/>
          <p:cNvSpPr txBox="1">
            <a:spLocks noGrp="1"/>
          </p:cNvSpPr>
          <p:nvPr>
            <p:ph type="title"/>
          </p:nvPr>
        </p:nvSpPr>
        <p:spPr>
          <a:xfrm>
            <a:off x="250031" y="142964"/>
            <a:ext cx="8643938" cy="1437680"/>
          </a:xfrm>
          <a:prstGeom prst="rect">
            <a:avLst/>
          </a:prstGeom>
        </p:spPr>
        <p:txBody>
          <a:bodyPr/>
          <a:lstStyle>
            <a:lvl1pPr algn="ctr" defTabSz="914400">
              <a:defRPr sz="3600" spc="0">
                <a:solidFill>
                  <a:schemeClr val="accent1"/>
                </a:solidFill>
                <a:latin typeface="Arial"/>
                <a:ea typeface="Arial"/>
                <a:cs typeface="Arial"/>
                <a:sym typeface="Arial"/>
              </a:defRPr>
            </a:lvl1pPr>
          </a:lstStyle>
          <a:p>
            <a:r>
              <a:rPr dirty="0"/>
              <a:t>REZUM</a:t>
            </a:r>
          </a:p>
        </p:txBody>
      </p:sp>
      <p:pic>
        <p:nvPicPr>
          <p:cNvPr id="645" name="Image" descr="Image"/>
          <p:cNvPicPr>
            <a:picLocks noChangeAspect="1"/>
          </p:cNvPicPr>
          <p:nvPr/>
        </p:nvPicPr>
        <p:blipFill>
          <a:blip r:embed="rId2">
            <a:extLst/>
          </a:blip>
          <a:stretch>
            <a:fillRect/>
          </a:stretch>
        </p:blipFill>
        <p:spPr>
          <a:xfrm>
            <a:off x="251520" y="1916832"/>
            <a:ext cx="5000233" cy="3250408"/>
          </a:xfrm>
          <a:prstGeom prst="rect">
            <a:avLst/>
          </a:prstGeom>
          <a:ln w="12700">
            <a:miter lim="400000"/>
          </a:ln>
        </p:spPr>
      </p:pic>
      <p:pic>
        <p:nvPicPr>
          <p:cNvPr id="646" name="Image" descr="Image"/>
          <p:cNvPicPr>
            <a:picLocks noChangeAspect="1"/>
          </p:cNvPicPr>
          <p:nvPr/>
        </p:nvPicPr>
        <p:blipFill>
          <a:blip r:embed="rId3">
            <a:extLst/>
          </a:blip>
          <a:stretch>
            <a:fillRect/>
          </a:stretch>
        </p:blipFill>
        <p:spPr>
          <a:xfrm>
            <a:off x="4255148" y="4177688"/>
            <a:ext cx="4384478" cy="2402086"/>
          </a:xfrm>
          <a:prstGeom prst="rect">
            <a:avLst/>
          </a:prstGeom>
          <a:ln w="12700">
            <a:miter lim="400000"/>
          </a:ln>
        </p:spPr>
      </p:pic>
      <p:pic>
        <p:nvPicPr>
          <p:cNvPr id="647"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300006" y="1806023"/>
            <a:ext cx="8544701" cy="0"/>
          </a:xfrm>
          <a:prstGeom prst="line">
            <a:avLst/>
          </a:prstGeom>
          <a:ln w="76200">
            <a:solidFill>
              <a:schemeClr val="bg1"/>
            </a:solidFill>
          </a:ln>
        </p:spPr>
        <p:style>
          <a:lnRef idx="1">
            <a:schemeClr val="accent5"/>
          </a:lnRef>
          <a:fillRef idx="0">
            <a:schemeClr val="accent5"/>
          </a:fillRef>
          <a:effectRef idx="0">
            <a:schemeClr val="accent5"/>
          </a:effectRef>
          <a:fontRef idx="minor">
            <a:schemeClr val="tx1"/>
          </a:fontRef>
        </p:style>
      </p:cxnSp>
      <p:pic>
        <p:nvPicPr>
          <p:cNvPr id="649" name="Image" descr="Image"/>
          <p:cNvPicPr>
            <a:picLocks noChangeAspect="1"/>
          </p:cNvPicPr>
          <p:nvPr/>
        </p:nvPicPr>
        <p:blipFill>
          <a:blip r:embed="rId2">
            <a:extLst/>
          </a:blip>
          <a:stretch>
            <a:fillRect/>
          </a:stretch>
        </p:blipFill>
        <p:spPr>
          <a:xfrm>
            <a:off x="1596321" y="418102"/>
            <a:ext cx="5262107" cy="3479963"/>
          </a:xfrm>
          <a:prstGeom prst="rect">
            <a:avLst/>
          </a:prstGeom>
          <a:ln w="12700">
            <a:miter lim="400000"/>
          </a:ln>
        </p:spPr>
      </p:pic>
      <p:pic>
        <p:nvPicPr>
          <p:cNvPr id="650" name="Image" descr="Image"/>
          <p:cNvPicPr>
            <a:picLocks noChangeAspect="1"/>
          </p:cNvPicPr>
          <p:nvPr/>
        </p:nvPicPr>
        <p:blipFill>
          <a:blip r:embed="rId3">
            <a:extLst/>
          </a:blip>
          <a:stretch>
            <a:fillRect/>
          </a:stretch>
        </p:blipFill>
        <p:spPr>
          <a:xfrm>
            <a:off x="-41347" y="3898065"/>
            <a:ext cx="4976311" cy="2959935"/>
          </a:xfrm>
          <a:prstGeom prst="rect">
            <a:avLst/>
          </a:prstGeom>
          <a:ln w="12700">
            <a:miter lim="400000"/>
          </a:ln>
        </p:spPr>
      </p:pic>
      <p:pic>
        <p:nvPicPr>
          <p:cNvPr id="651" name="Image" descr="Image"/>
          <p:cNvPicPr>
            <a:picLocks noChangeAspect="1"/>
          </p:cNvPicPr>
          <p:nvPr/>
        </p:nvPicPr>
        <p:blipFill>
          <a:blip r:embed="rId4">
            <a:extLst/>
          </a:blip>
          <a:stretch>
            <a:fillRect/>
          </a:stretch>
        </p:blipFill>
        <p:spPr>
          <a:xfrm>
            <a:off x="3881893" y="3898065"/>
            <a:ext cx="5262107" cy="2959935"/>
          </a:xfrm>
          <a:prstGeom prst="rect">
            <a:avLst/>
          </a:prstGeom>
          <a:ln w="12700">
            <a:miter lim="400000"/>
          </a:ln>
        </p:spPr>
      </p:pic>
      <p:pic>
        <p:nvPicPr>
          <p:cNvPr id="652" name="Picture 5" descr="Picture 5"/>
          <p:cNvPicPr>
            <a:picLocks noChangeAspect="1"/>
          </p:cNvPicPr>
          <p:nvPr/>
        </p:nvPicPr>
        <p:blipFill>
          <a:blip r:embed="rId5">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300006" y="1806023"/>
            <a:ext cx="8544701" cy="0"/>
          </a:xfrm>
          <a:prstGeom prst="line">
            <a:avLst/>
          </a:prstGeom>
          <a:ln w="76200">
            <a:solidFill>
              <a:schemeClr val="bg1"/>
            </a:solidFill>
          </a:ln>
        </p:spPr>
        <p:style>
          <a:lnRef idx="1">
            <a:schemeClr val="accent5"/>
          </a:lnRef>
          <a:fillRef idx="0">
            <a:schemeClr val="accent5"/>
          </a:fillRef>
          <a:effectRef idx="0">
            <a:schemeClr val="accent5"/>
          </a:effectRef>
          <a:fontRef idx="minor">
            <a:schemeClr val="tx1"/>
          </a:fontRef>
        </p:style>
      </p:cxnSp>
      <p:sp>
        <p:nvSpPr>
          <p:cNvPr id="654" name="Prospective, randomized, controlled, double-blinded study…"/>
          <p:cNvSpPr txBox="1">
            <a:spLocks noGrp="1"/>
          </p:cNvSpPr>
          <p:nvPr>
            <p:ph type="body" idx="1"/>
          </p:nvPr>
        </p:nvSpPr>
        <p:spPr>
          <a:xfrm>
            <a:off x="39480" y="1235755"/>
            <a:ext cx="4572228" cy="5622245"/>
          </a:xfrm>
          <a:prstGeom prst="rect">
            <a:avLst/>
          </a:prstGeom>
        </p:spPr>
        <p:txBody>
          <a:bodyPr/>
          <a:lstStyle/>
          <a:p>
            <a:pPr marL="208547" indent="-208547" algn="just" defTabSz="328612">
              <a:spcBef>
                <a:spcPts val="2300"/>
              </a:spcBef>
              <a:buClrTx/>
              <a:buSzPct val="100000"/>
              <a:buFontTx/>
              <a:buChar char="•"/>
              <a:defRPr sz="2080">
                <a:latin typeface="Calibri"/>
                <a:ea typeface="Calibri"/>
                <a:cs typeface="Calibri"/>
                <a:sym typeface="Calibri"/>
              </a:defRPr>
            </a:pPr>
            <a:endParaRPr dirty="0"/>
          </a:p>
          <a:p>
            <a:pPr marL="208547" indent="-208547" algn="just" defTabSz="328612">
              <a:spcBef>
                <a:spcPts val="2300"/>
              </a:spcBef>
              <a:buClrTx/>
              <a:buSzPct val="100000"/>
              <a:buFontTx/>
              <a:buChar char="•"/>
              <a:defRPr sz="2080">
                <a:latin typeface="Calibri"/>
                <a:ea typeface="Calibri"/>
                <a:cs typeface="Calibri"/>
                <a:sym typeface="Calibri"/>
              </a:defRPr>
            </a:pPr>
            <a:r>
              <a:rPr dirty="0"/>
              <a:t>Prospective, randomized, controlled, double-blinded study </a:t>
            </a:r>
          </a:p>
          <a:p>
            <a:pPr marL="208547" indent="-208547" algn="just" defTabSz="328612">
              <a:spcBef>
                <a:spcPts val="2300"/>
              </a:spcBef>
              <a:buClrTx/>
              <a:buSzPct val="100000"/>
              <a:buFontTx/>
              <a:buChar char="•"/>
              <a:defRPr sz="2080">
                <a:latin typeface="Calibri"/>
                <a:ea typeface="Calibri"/>
                <a:cs typeface="Calibri"/>
                <a:sym typeface="Calibri"/>
              </a:defRPr>
            </a:pPr>
            <a:r>
              <a:rPr dirty="0"/>
              <a:t>197 patients</a:t>
            </a:r>
          </a:p>
          <a:p>
            <a:pPr marL="208547" indent="-208547" algn="just" defTabSz="328612">
              <a:spcBef>
                <a:spcPts val="2300"/>
              </a:spcBef>
              <a:buClrTx/>
              <a:buSzPct val="100000"/>
              <a:buFontTx/>
              <a:buChar char="•"/>
              <a:defRPr sz="2080">
                <a:latin typeface="Calibri"/>
                <a:ea typeface="Calibri"/>
                <a:cs typeface="Calibri"/>
                <a:sym typeface="Calibri"/>
              </a:defRPr>
            </a:pPr>
            <a:r>
              <a:rPr dirty="0"/>
              <a:t>2:1 ratio allocation to treatment and control arms</a:t>
            </a:r>
          </a:p>
          <a:p>
            <a:pPr marL="64168" indent="-64168" defTabSz="257175">
              <a:spcBef>
                <a:spcPts val="0"/>
              </a:spcBef>
              <a:buClrTx/>
              <a:buSzPct val="100000"/>
              <a:buFontTx/>
              <a:buChar char="•"/>
              <a:defRPr sz="640">
                <a:latin typeface="Calibri"/>
                <a:ea typeface="Calibri"/>
                <a:cs typeface="Calibri"/>
                <a:sym typeface="Calibri"/>
              </a:defRPr>
            </a:pPr>
            <a:endParaRPr dirty="0"/>
          </a:p>
          <a:p>
            <a:pPr marL="208547" indent="-208547" algn="just" defTabSz="328612">
              <a:spcBef>
                <a:spcPts val="2300"/>
              </a:spcBef>
              <a:buClrTx/>
              <a:buSzPct val="100000"/>
              <a:buFontTx/>
              <a:buChar char="•"/>
              <a:defRPr sz="2080">
                <a:latin typeface="Calibri"/>
                <a:ea typeface="Calibri"/>
                <a:cs typeface="Calibri"/>
                <a:sym typeface="Calibri"/>
              </a:defRPr>
            </a:pPr>
            <a:r>
              <a:rPr dirty="0"/>
              <a:t>Convective RF thermal therapy yielded IPSS improvements 160% when compared to control subjects at 3 months (p&lt;0.0001). </a:t>
            </a:r>
          </a:p>
          <a:p>
            <a:pPr marL="208547" indent="-208547" defTabSz="328612">
              <a:spcBef>
                <a:spcPts val="2300"/>
              </a:spcBef>
              <a:buClrTx/>
              <a:buSzPct val="100000"/>
              <a:buFontTx/>
              <a:buChar char="•"/>
              <a:defRPr sz="2080">
                <a:latin typeface="Calibri"/>
                <a:ea typeface="Calibri"/>
                <a:cs typeface="Calibri"/>
                <a:sym typeface="Calibri"/>
              </a:defRPr>
            </a:pPr>
            <a:r>
              <a:rPr dirty="0"/>
              <a:t>surgical re-treatment rate was 4.4% over 3 years </a:t>
            </a:r>
          </a:p>
        </p:txBody>
      </p:sp>
      <p:pic>
        <p:nvPicPr>
          <p:cNvPr id="655" name="Image" descr="Image"/>
          <p:cNvPicPr>
            <a:picLocks noChangeAspect="1"/>
          </p:cNvPicPr>
          <p:nvPr/>
        </p:nvPicPr>
        <p:blipFill>
          <a:blip r:embed="rId2">
            <a:extLst/>
          </a:blip>
          <a:srcRect r="18176"/>
          <a:stretch>
            <a:fillRect/>
          </a:stretch>
        </p:blipFill>
        <p:spPr>
          <a:xfrm>
            <a:off x="4878975" y="908720"/>
            <a:ext cx="4294955" cy="2688330"/>
          </a:xfrm>
          <a:prstGeom prst="rect">
            <a:avLst/>
          </a:prstGeom>
          <a:ln w="12700">
            <a:miter lim="400000"/>
          </a:ln>
        </p:spPr>
      </p:pic>
      <p:pic>
        <p:nvPicPr>
          <p:cNvPr id="656" name="Image" descr="Image"/>
          <p:cNvPicPr>
            <a:picLocks noChangeAspect="1"/>
          </p:cNvPicPr>
          <p:nvPr/>
        </p:nvPicPr>
        <p:blipFill>
          <a:blip r:embed="rId3">
            <a:extLst/>
          </a:blip>
          <a:stretch>
            <a:fillRect/>
          </a:stretch>
        </p:blipFill>
        <p:spPr>
          <a:xfrm>
            <a:off x="4770855" y="3607268"/>
            <a:ext cx="4371654" cy="3134099"/>
          </a:xfrm>
          <a:prstGeom prst="rect">
            <a:avLst/>
          </a:prstGeom>
          <a:ln w="12700">
            <a:miter lim="400000"/>
          </a:ln>
        </p:spPr>
      </p:pic>
      <p:pic>
        <p:nvPicPr>
          <p:cNvPr id="657" name="Picture 5" descr="Picture 5"/>
          <p:cNvPicPr>
            <a:picLocks noChangeAspect="1"/>
          </p:cNvPicPr>
          <p:nvPr/>
        </p:nvPicPr>
        <p:blipFill>
          <a:blip r:embed="rId4">
            <a:alphaModFix amt="75021"/>
            <a:extLst/>
          </a:blip>
          <a:stretch>
            <a:fillRect/>
          </a:stretch>
        </p:blipFill>
        <p:spPr>
          <a:xfrm>
            <a:off x="7041826" y="-67781"/>
            <a:ext cx="2009801" cy="6029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1" animBg="1" advAuto="0"/>
      <p:bldP spid="656" grpId="2"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59" name="CXH &amp; Basingstoke joint data (BAUS 2018)"/>
          <p:cNvSpPr txBox="1">
            <a:spLocks noGrp="1"/>
          </p:cNvSpPr>
          <p:nvPr>
            <p:ph type="title"/>
          </p:nvPr>
        </p:nvSpPr>
        <p:spPr>
          <a:xfrm>
            <a:off x="14412" y="695811"/>
            <a:ext cx="8643939" cy="1073982"/>
          </a:xfrm>
          <a:prstGeom prst="rect">
            <a:avLst/>
          </a:prstGeom>
        </p:spPr>
        <p:txBody>
          <a:bodyPr/>
          <a:lstStyle>
            <a:lvl1pPr algn="ctr" defTabSz="914400">
              <a:defRPr sz="3200" spc="0">
                <a:solidFill>
                  <a:schemeClr val="accent1"/>
                </a:solidFill>
                <a:latin typeface="Arial"/>
                <a:ea typeface="Arial"/>
                <a:cs typeface="Arial"/>
                <a:sym typeface="Arial"/>
              </a:defRPr>
            </a:lvl1pPr>
          </a:lstStyle>
          <a:p>
            <a:r>
              <a:rPr dirty="0"/>
              <a:t>CXH &amp; Basingstoke joint data (BAUS 2018)</a:t>
            </a:r>
          </a:p>
        </p:txBody>
      </p:sp>
      <p:sp>
        <p:nvSpPr>
          <p:cNvPr id="660" name="Ongoing prospective registry evaluation of the first 67 UK consecutive cases…"/>
          <p:cNvSpPr txBox="1"/>
          <p:nvPr/>
        </p:nvSpPr>
        <p:spPr>
          <a:xfrm>
            <a:off x="88415" y="1616062"/>
            <a:ext cx="8901883" cy="4792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marL="143756" algn="just" defTabSz="410765">
              <a:spcBef>
                <a:spcPts val="2600"/>
              </a:spcBef>
              <a:tabLst>
                <a:tab pos="406400" algn="l"/>
              </a:tabLst>
              <a:defRPr sz="1800">
                <a:latin typeface="Calibri"/>
                <a:ea typeface="Calibri"/>
                <a:cs typeface="Calibri"/>
                <a:sym typeface="Calibri"/>
              </a:defRPr>
            </a:pPr>
            <a:endParaRPr dirty="0"/>
          </a:p>
          <a:p>
            <a:pPr marL="143756" algn="just" defTabSz="410765">
              <a:lnSpc>
                <a:spcPct val="80000"/>
              </a:lnSpc>
              <a:spcBef>
                <a:spcPts val="2600"/>
              </a:spcBef>
              <a:tabLst>
                <a:tab pos="406400" algn="l"/>
              </a:tabLst>
              <a:defRPr sz="1800">
                <a:latin typeface="Calibri"/>
                <a:ea typeface="Calibri"/>
                <a:cs typeface="Calibri"/>
                <a:sym typeface="Calibri"/>
              </a:defRPr>
            </a:pPr>
            <a:r>
              <a:rPr dirty="0"/>
              <a:t> Ongoing prospective registry evaluation of the first 67 UK consecutive cases </a:t>
            </a:r>
          </a:p>
          <a:p>
            <a:pPr marL="143756" algn="just" defTabSz="410765">
              <a:lnSpc>
                <a:spcPct val="80000"/>
              </a:lnSpc>
              <a:spcBef>
                <a:spcPts val="2600"/>
              </a:spcBef>
              <a:tabLst>
                <a:tab pos="406400" algn="l"/>
              </a:tabLst>
              <a:defRPr sz="1800">
                <a:latin typeface="Calibri"/>
                <a:ea typeface="Calibri"/>
                <a:cs typeface="Calibri"/>
                <a:sym typeface="Calibri"/>
              </a:defRPr>
            </a:pPr>
            <a:r>
              <a:rPr dirty="0"/>
              <a:t>All patients had moderate or severe symptoms. </a:t>
            </a:r>
            <a:r>
              <a:rPr dirty="0" smtClean="0"/>
              <a:t>Prostate </a:t>
            </a:r>
            <a:r>
              <a:rPr dirty="0"/>
              <a:t>volumes ranged from 22-110mls; patients with an obstructing median lobe and those in retention were included. </a:t>
            </a:r>
          </a:p>
          <a:p>
            <a:pPr marL="143756" algn="just" defTabSz="410765">
              <a:lnSpc>
                <a:spcPct val="80000"/>
              </a:lnSpc>
              <a:spcBef>
                <a:spcPts val="2600"/>
              </a:spcBef>
              <a:tabLst>
                <a:tab pos="406400" algn="l"/>
              </a:tabLst>
              <a:defRPr sz="1800">
                <a:latin typeface="Calibri"/>
                <a:ea typeface="Calibri"/>
                <a:cs typeface="Calibri"/>
                <a:sym typeface="Calibri"/>
              </a:defRPr>
            </a:pPr>
            <a:r>
              <a:rPr dirty="0" smtClean="0"/>
              <a:t>36 </a:t>
            </a:r>
            <a:r>
              <a:rPr dirty="0"/>
              <a:t>of 67 procedures were performed under local </a:t>
            </a:r>
            <a:r>
              <a:rPr dirty="0"/>
              <a:t>anaesthetic</a:t>
            </a:r>
            <a:r>
              <a:rPr dirty="0"/>
              <a:t> with sedation. At 3 months, mean IPSS was significantly improved (-13.1 points) (p&lt;0.001) as was IPSS-QOL (p&lt;0.001). </a:t>
            </a:r>
          </a:p>
          <a:p>
            <a:pPr marL="143756" algn="just" defTabSz="410765">
              <a:lnSpc>
                <a:spcPct val="80000"/>
              </a:lnSpc>
              <a:spcBef>
                <a:spcPts val="2600"/>
              </a:spcBef>
              <a:tabLst>
                <a:tab pos="406400" algn="l"/>
              </a:tabLst>
              <a:defRPr sz="1800">
                <a:latin typeface="Calibri"/>
                <a:ea typeface="Calibri"/>
                <a:cs typeface="Calibri"/>
                <a:sym typeface="Calibri"/>
              </a:defRPr>
            </a:pPr>
            <a:r>
              <a:rPr dirty="0"/>
              <a:t> </a:t>
            </a:r>
            <a:r>
              <a:rPr dirty="0"/>
              <a:t>Qmax</a:t>
            </a:r>
            <a:r>
              <a:rPr dirty="0"/>
              <a:t> improved by 6mL/s at 4-6 weeks, 8.4mL/s at 3 months, p&lt;0.001 and 8.8ml/s at 6 months, p=0.002.. Prostate volume was reduced by 36% at 3 months, p=0.002. </a:t>
            </a:r>
          </a:p>
          <a:p>
            <a:pPr marL="143756" algn="just" defTabSz="410765">
              <a:lnSpc>
                <a:spcPct val="80000"/>
              </a:lnSpc>
              <a:spcBef>
                <a:spcPts val="2600"/>
              </a:spcBef>
              <a:tabLst>
                <a:tab pos="406400" algn="l"/>
              </a:tabLst>
              <a:defRPr sz="1800">
                <a:latin typeface="Calibri"/>
                <a:ea typeface="Calibri"/>
                <a:cs typeface="Calibri"/>
                <a:sym typeface="Calibri"/>
              </a:defRPr>
            </a:pPr>
            <a:r>
              <a:rPr dirty="0"/>
              <a:t>After 1st TWOC, 56/67 (84%) were successful; at 3 months 65/67 (97%) were catheter free. </a:t>
            </a:r>
          </a:p>
          <a:p>
            <a:pPr marL="143756" algn="just" defTabSz="410765">
              <a:lnSpc>
                <a:spcPct val="80000"/>
              </a:lnSpc>
              <a:spcBef>
                <a:spcPts val="2600"/>
              </a:spcBef>
              <a:tabLst>
                <a:tab pos="406400" algn="l"/>
              </a:tabLst>
              <a:defRPr sz="1800">
                <a:latin typeface="Calibri"/>
                <a:ea typeface="Calibri"/>
                <a:cs typeface="Calibri"/>
                <a:sym typeface="Calibri"/>
              </a:defRPr>
            </a:pPr>
            <a:r>
              <a:rPr dirty="0"/>
              <a:t> Two grade II complications (UTI requiring antibiotics), three grade 3b (two patients returned to theatre for clot retention 1 month post operatively, and one had transurethral resection of infected prostate tissue at 3 weeks).</a:t>
            </a:r>
          </a:p>
        </p:txBody>
      </p:sp>
      <p:pic>
        <p:nvPicPr>
          <p:cNvPr id="661" name="Picture 5" descr="Picture 5"/>
          <p:cNvPicPr>
            <a:picLocks noChangeAspect="1"/>
          </p:cNvPicPr>
          <p:nvPr/>
        </p:nvPicPr>
        <p:blipFill>
          <a:blip r:embed="rId2">
            <a:extLst/>
          </a:blip>
          <a:stretch>
            <a:fillRect/>
          </a:stretch>
        </p:blipFill>
        <p:spPr>
          <a:xfrm>
            <a:off x="7036674" y="80982"/>
            <a:ext cx="2009801" cy="602941"/>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63" name="Prostate Artery Embolisation (PAE)"/>
          <p:cNvSpPr txBox="1">
            <a:spLocks noGrp="1"/>
          </p:cNvSpPr>
          <p:nvPr>
            <p:ph type="title"/>
          </p:nvPr>
        </p:nvSpPr>
        <p:spPr>
          <a:xfrm>
            <a:off x="250031" y="190768"/>
            <a:ext cx="8643938" cy="1437681"/>
          </a:xfrm>
          <a:prstGeom prst="rect">
            <a:avLst/>
          </a:prstGeom>
        </p:spPr>
        <p:txBody>
          <a:bodyPr/>
          <a:lstStyle>
            <a:lvl1pPr algn="ctr" defTabSz="914400">
              <a:defRPr sz="3600" spc="0">
                <a:solidFill>
                  <a:schemeClr val="accent1"/>
                </a:solidFill>
                <a:latin typeface="Arial"/>
                <a:ea typeface="Arial"/>
                <a:cs typeface="Arial"/>
                <a:sym typeface="Arial"/>
              </a:defRPr>
            </a:lvl1pPr>
          </a:lstStyle>
          <a:p>
            <a:r>
              <a:rPr dirty="0"/>
              <a:t>Prostate Artery </a:t>
            </a:r>
            <a:r>
              <a:rPr dirty="0"/>
              <a:t>Embolisation</a:t>
            </a:r>
            <a:r>
              <a:rPr dirty="0"/>
              <a:t> (PAE)</a:t>
            </a:r>
          </a:p>
        </p:txBody>
      </p:sp>
      <p:pic>
        <p:nvPicPr>
          <p:cNvPr id="664" name="Image" descr="Image"/>
          <p:cNvPicPr>
            <a:picLocks noChangeAspect="1"/>
          </p:cNvPicPr>
          <p:nvPr/>
        </p:nvPicPr>
        <p:blipFill>
          <a:blip r:embed="rId2">
            <a:extLst/>
          </a:blip>
          <a:stretch>
            <a:fillRect/>
          </a:stretch>
        </p:blipFill>
        <p:spPr>
          <a:xfrm>
            <a:off x="1353863" y="1844824"/>
            <a:ext cx="5941319" cy="4796892"/>
          </a:xfrm>
          <a:prstGeom prst="rect">
            <a:avLst/>
          </a:prstGeom>
          <a:ln w="12700">
            <a:miter lim="400000"/>
          </a:ln>
        </p:spPr>
      </p:pic>
      <p:pic>
        <p:nvPicPr>
          <p:cNvPr id="665" name="Picture 5" descr="Picture 5"/>
          <p:cNvPicPr>
            <a:picLocks noChangeAspect="1"/>
          </p:cNvPicPr>
          <p:nvPr/>
        </p:nvPicPr>
        <p:blipFill>
          <a:blip r:embed="rId3">
            <a:extLst/>
          </a:blip>
          <a:stretch>
            <a:fillRect/>
          </a:stretch>
        </p:blipFill>
        <p:spPr>
          <a:xfrm>
            <a:off x="7008200" y="35274"/>
            <a:ext cx="2009801" cy="60294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itle 1"/>
          <p:cNvSpPr txBox="1">
            <a:spLocks noGrp="1"/>
          </p:cNvSpPr>
          <p:nvPr>
            <p:ph type="ctrTitle"/>
          </p:nvPr>
        </p:nvSpPr>
        <p:spPr>
          <a:xfrm>
            <a:off x="-139700" y="-316911"/>
            <a:ext cx="2118271" cy="1470026"/>
          </a:xfrm>
          <a:prstGeom prst="rect">
            <a:avLst/>
          </a:prstGeom>
        </p:spPr>
        <p:txBody>
          <a:bodyPr/>
          <a:lstStyle>
            <a:lvl1pPr>
              <a:defRPr sz="3600">
                <a:solidFill>
                  <a:schemeClr val="accent1"/>
                </a:solidFill>
                <a:latin typeface="Arial"/>
                <a:ea typeface="Arial"/>
                <a:cs typeface="Arial"/>
                <a:sym typeface="Arial"/>
              </a:defRPr>
            </a:lvl1pPr>
          </a:lstStyle>
          <a:p>
            <a:r>
              <a:rPr dirty="0"/>
              <a:t>IPSS</a:t>
            </a:r>
          </a:p>
        </p:txBody>
      </p:sp>
      <p:sp>
        <p:nvSpPr>
          <p:cNvPr id="307"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dirty="0"/>
          </a:p>
        </p:txBody>
      </p:sp>
      <p:sp>
        <p:nvSpPr>
          <p:cNvPr id="308"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09"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graphicFrame>
        <p:nvGraphicFramePr>
          <p:cNvPr id="310" name="Table"/>
          <p:cNvGraphicFramePr/>
          <p:nvPr/>
        </p:nvGraphicFramePr>
        <p:xfrm>
          <a:off x="394493" y="1226664"/>
          <a:ext cx="8340496" cy="3650068"/>
        </p:xfrm>
        <a:graphic>
          <a:graphicData uri="http://schemas.openxmlformats.org/drawingml/2006/table">
            <a:tbl>
              <a:tblPr>
                <a:tableStyleId>{4C3C2611-4C71-4FC5-86AE-919BDF0F9419}</a:tableStyleId>
              </a:tblPr>
              <a:tblGrid>
                <a:gridCol w="4448952"/>
                <a:gridCol w="644875"/>
                <a:gridCol w="667171"/>
                <a:gridCol w="493946"/>
                <a:gridCol w="432203"/>
                <a:gridCol w="423628"/>
                <a:gridCol w="565980"/>
                <a:gridCol w="663741"/>
              </a:tblGrid>
              <a:tr h="815242">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Not at all</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Less than 1 time in 5</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Less than half the time</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About half the time</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More than half the time</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Almost always</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b="1" dirty="0">
                          <a:latin typeface="Times New Roman"/>
                          <a:ea typeface="Times New Roman"/>
                          <a:cs typeface="Times New Roman"/>
                          <a:sym typeface="Times New Roman"/>
                        </a:rPr>
                        <a:t>Your score</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511678">
                <a:tc>
                  <a:txBody>
                    <a:bodyPr/>
                    <a:lstStyle/>
                    <a:p>
                      <a:pPr algn="l">
                        <a:defRPr>
                          <a:latin typeface="Arial"/>
                          <a:ea typeface="Arial"/>
                          <a:cs typeface="Arial"/>
                          <a:sym typeface="Arial"/>
                        </a:defRPr>
                      </a:pPr>
                      <a:r>
                        <a:rPr dirty="0"/>
                        <a:t>Incomplete emptying</a:t>
                      </a:r>
                      <a:br>
                        <a:rPr dirty="0"/>
                      </a:br>
                      <a:r>
                        <a:rPr sz="1000" dirty="0">
                          <a:latin typeface="Times New Roman"/>
                          <a:ea typeface="Times New Roman"/>
                          <a:cs typeface="Times New Roman"/>
                          <a:sym typeface="Times New Roman"/>
                        </a:rPr>
                        <a:t>Over the past month, how often have you had a sensation of not emptying your bladder completely after you finish urinating?</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458154">
                <a:tc>
                  <a:txBody>
                    <a:bodyPr/>
                    <a:lstStyle/>
                    <a:p>
                      <a:pPr algn="l">
                        <a:defRPr>
                          <a:latin typeface="Arial"/>
                          <a:ea typeface="Arial"/>
                          <a:cs typeface="Arial"/>
                          <a:sym typeface="Arial"/>
                        </a:defRPr>
                      </a:pPr>
                      <a:r>
                        <a:rPr dirty="0"/>
                        <a:t>Frequency</a:t>
                      </a:r>
                    </a:p>
                    <a:p>
                      <a:pPr algn="l">
                        <a:defRPr sz="1000">
                          <a:latin typeface="Times New Roman"/>
                          <a:ea typeface="Times New Roman"/>
                          <a:cs typeface="Times New Roman"/>
                          <a:sym typeface="Times New Roman"/>
                        </a:defRPr>
                      </a:pPr>
                      <a:r>
                        <a:rPr dirty="0"/>
                        <a:t>Over the past month, how often have you had to urinate again less than two hours after you finished urinating?</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530455">
                <a:tc>
                  <a:txBody>
                    <a:bodyPr/>
                    <a:lstStyle/>
                    <a:p>
                      <a:pPr algn="l">
                        <a:defRPr>
                          <a:latin typeface="Arial"/>
                          <a:ea typeface="Arial"/>
                          <a:cs typeface="Arial"/>
                          <a:sym typeface="Arial"/>
                        </a:defRPr>
                      </a:pPr>
                      <a:r>
                        <a:rPr dirty="0"/>
                        <a:t>Intermittency</a:t>
                      </a:r>
                    </a:p>
                    <a:p>
                      <a:pPr algn="l">
                        <a:defRPr sz="1000">
                          <a:latin typeface="Times New Roman"/>
                          <a:ea typeface="Times New Roman"/>
                          <a:cs typeface="Times New Roman"/>
                          <a:sym typeface="Times New Roman"/>
                        </a:defRPr>
                      </a:pPr>
                      <a:r>
                        <a:rPr dirty="0"/>
                        <a:t>Over the past month, how often have you found you stopped and started again several times when you urinated?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397450">
                <a:tc>
                  <a:txBody>
                    <a:bodyPr/>
                    <a:lstStyle/>
                    <a:p>
                      <a:pPr algn="l">
                        <a:defRPr>
                          <a:latin typeface="Arial"/>
                          <a:ea typeface="Arial"/>
                          <a:cs typeface="Arial"/>
                          <a:sym typeface="Arial"/>
                        </a:defRPr>
                      </a:pPr>
                      <a:r>
                        <a:rPr dirty="0"/>
                        <a:t>Urgency</a:t>
                      </a:r>
                    </a:p>
                    <a:p>
                      <a:pPr algn="l">
                        <a:defRPr sz="1000">
                          <a:latin typeface="Times New Roman"/>
                          <a:ea typeface="Times New Roman"/>
                          <a:cs typeface="Times New Roman"/>
                          <a:sym typeface="Times New Roman"/>
                        </a:defRPr>
                      </a:pPr>
                      <a:r>
                        <a:rPr dirty="0"/>
                        <a:t>Over the last month, how difficult have you found it to postpone urination?</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397450">
                <a:tc>
                  <a:txBody>
                    <a:bodyPr/>
                    <a:lstStyle/>
                    <a:p>
                      <a:pPr algn="l">
                        <a:defRPr>
                          <a:latin typeface="Arial"/>
                          <a:ea typeface="Arial"/>
                          <a:cs typeface="Arial"/>
                          <a:sym typeface="Arial"/>
                        </a:defRPr>
                      </a:pPr>
                      <a:r>
                        <a:rPr dirty="0"/>
                        <a:t>Weak stream</a:t>
                      </a:r>
                    </a:p>
                    <a:p>
                      <a:pPr algn="l">
                        <a:defRPr sz="1000">
                          <a:latin typeface="Times New Roman"/>
                          <a:ea typeface="Times New Roman"/>
                          <a:cs typeface="Times New Roman"/>
                          <a:sym typeface="Times New Roman"/>
                        </a:defRPr>
                      </a:pPr>
                      <a:r>
                        <a:rPr dirty="0"/>
                        <a:t>Over the past month, how often have you had a weak urinary stream?</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510113">
                <a:tc>
                  <a:txBody>
                    <a:bodyPr/>
                    <a:lstStyle/>
                    <a:p>
                      <a:pPr algn="l">
                        <a:defRPr>
                          <a:latin typeface="Arial"/>
                          <a:ea typeface="Arial"/>
                          <a:cs typeface="Arial"/>
                          <a:sym typeface="Arial"/>
                        </a:defRPr>
                      </a:pPr>
                      <a:r>
                        <a:rPr dirty="0"/>
                        <a:t>Straining</a:t>
                      </a:r>
                    </a:p>
                    <a:p>
                      <a:pPr algn="l">
                        <a:defRPr sz="1000">
                          <a:latin typeface="Times New Roman"/>
                          <a:ea typeface="Times New Roman"/>
                          <a:cs typeface="Times New Roman"/>
                          <a:sym typeface="Times New Roman"/>
                        </a:defRPr>
                      </a:pPr>
                      <a:r>
                        <a:rPr dirty="0"/>
                        <a:t>Over the past month, how often have you had to push or strain to begin urination?</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bl>
          </a:graphicData>
        </a:graphic>
      </p:graphicFrame>
      <p:graphicFrame>
        <p:nvGraphicFramePr>
          <p:cNvPr id="311" name="Table"/>
          <p:cNvGraphicFramePr/>
          <p:nvPr>
            <p:extLst>
              <p:ext uri="{D42A27DB-BD31-4B8C-83A1-F6EECF244321}">
                <p14:modId xmlns:p14="http://schemas.microsoft.com/office/powerpoint/2010/main" val="359891452"/>
              </p:ext>
            </p:extLst>
          </p:nvPr>
        </p:nvGraphicFramePr>
        <p:xfrm>
          <a:off x="393699" y="4869160"/>
          <a:ext cx="8342083" cy="631825"/>
        </p:xfrm>
        <a:graphic>
          <a:graphicData uri="http://schemas.openxmlformats.org/drawingml/2006/table">
            <a:tbl>
              <a:tblPr>
                <a:tableStyleId>{4C3C2611-4C71-4FC5-86AE-919BDF0F9419}</a:tableStyleId>
              </a:tblPr>
              <a:tblGrid>
                <a:gridCol w="4483593"/>
                <a:gridCol w="589135"/>
                <a:gridCol w="681615"/>
                <a:gridCol w="501792"/>
                <a:gridCol w="416162"/>
                <a:gridCol w="450414"/>
                <a:gridCol w="553170"/>
                <a:gridCol w="666202"/>
              </a:tblGrid>
              <a:tr h="631825">
                <a:tc>
                  <a:txBody>
                    <a:bodyPr/>
                    <a:lstStyle/>
                    <a:p>
                      <a:pPr algn="l">
                        <a:defRPr>
                          <a:latin typeface="Arial"/>
                          <a:ea typeface="Arial"/>
                          <a:cs typeface="Arial"/>
                          <a:sym typeface="Arial"/>
                        </a:defRPr>
                      </a:pPr>
                      <a:r>
                        <a:rPr dirty="0"/>
                        <a:t>Nocturia</a:t>
                      </a:r>
                      <a:br>
                        <a:rPr dirty="0"/>
                      </a:br>
                      <a:r>
                        <a:rPr sz="1000" dirty="0">
                          <a:latin typeface="Times New Roman"/>
                          <a:ea typeface="Times New Roman"/>
                          <a:cs typeface="Times New Roman"/>
                          <a:sym typeface="Times New Roman"/>
                        </a:rPr>
                        <a:t>Over the past month, many times did you most typically get up to urinate from the time you went to bed until the time you got up in the morning?</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000">
                          <a:latin typeface="Times New Roman"/>
                          <a:ea typeface="Times New Roman"/>
                          <a:cs typeface="Times New Roman"/>
                          <a:sym typeface="Times New Roman"/>
                        </a:defRPr>
                      </a:pPr>
                      <a:endParaRPr dirty="0"/>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bl>
          </a:graphicData>
        </a:graphic>
      </p:graphicFrame>
      <p:graphicFrame>
        <p:nvGraphicFramePr>
          <p:cNvPr id="312" name="Table"/>
          <p:cNvGraphicFramePr/>
          <p:nvPr/>
        </p:nvGraphicFramePr>
        <p:xfrm>
          <a:off x="391318" y="5520917"/>
          <a:ext cx="8346846" cy="1196162"/>
        </p:xfrm>
        <a:graphic>
          <a:graphicData uri="http://schemas.openxmlformats.org/drawingml/2006/table">
            <a:tbl>
              <a:tblPr>
                <a:tableStyleId>{4C3C2611-4C71-4FC5-86AE-919BDF0F9419}</a:tableStyleId>
              </a:tblPr>
              <a:tblGrid>
                <a:gridCol w="3340795"/>
                <a:gridCol w="825776"/>
                <a:gridCol w="603056"/>
                <a:gridCol w="644173"/>
                <a:gridCol w="788085"/>
                <a:gridCol w="788085"/>
                <a:gridCol w="738401"/>
                <a:gridCol w="618475"/>
              </a:tblGrid>
              <a:tr h="891362">
                <a:tc>
                  <a:txBody>
                    <a:bodyPr/>
                    <a:lstStyle/>
                    <a:p>
                      <a:pPr algn="l">
                        <a:defRPr>
                          <a:latin typeface="Arial"/>
                          <a:ea typeface="Arial"/>
                          <a:cs typeface="Arial"/>
                          <a:sym typeface="Arial"/>
                        </a:defRPr>
                      </a:pPr>
                      <a:r>
                        <a:rPr dirty="0"/>
                        <a:t>Quality of life due to urinary symptoms</a:t>
                      </a:r>
                    </a:p>
                    <a:p>
                      <a:pPr algn="l">
                        <a:defRPr>
                          <a:latin typeface="Arial"/>
                          <a:ea typeface="Arial"/>
                          <a:cs typeface="Arial"/>
                          <a:sym typeface="Arial"/>
                        </a:defRPr>
                      </a:pPr>
                      <a:endParaRPr dirty="0"/>
                    </a:p>
                    <a:p>
                      <a:pPr algn="l">
                        <a:defRPr>
                          <a:latin typeface="Arial"/>
                          <a:ea typeface="Arial"/>
                          <a:cs typeface="Arial"/>
                          <a:sym typeface="Arial"/>
                        </a:defRPr>
                      </a:pPr>
                      <a:endParaRPr dirty="0"/>
                    </a:p>
                    <a:p>
                      <a:pPr algn="l">
                        <a:defRPr>
                          <a:latin typeface="Arial"/>
                          <a:ea typeface="Arial"/>
                          <a:cs typeface="Arial"/>
                          <a:sym typeface="Arial"/>
                        </a:defRPr>
                      </a:pPr>
                      <a:endParaRPr dirty="0"/>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Delighted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Pleased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Mostly satisfied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Mixed – about equally satisfied and dissatisfied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Mostly dissatisfied</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Unhappy</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1000" dirty="0">
                          <a:latin typeface="Times New Roman"/>
                          <a:ea typeface="Times New Roman"/>
                          <a:cs typeface="Times New Roman"/>
                          <a:sym typeface="Times New Roman"/>
                        </a:rPr>
                        <a:t>Terrible</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r>
              <a:tr h="304763">
                <a:tc>
                  <a:txBody>
                    <a:bodyPr/>
                    <a:lstStyle/>
                    <a:p>
                      <a:pPr algn="l">
                        <a:defRPr sz="1800"/>
                      </a:pPr>
                      <a:r>
                        <a:rPr sz="1000" dirty="0">
                          <a:latin typeface="Times New Roman"/>
                          <a:ea typeface="Times New Roman"/>
                          <a:cs typeface="Times New Roman"/>
                          <a:sym typeface="Times New Roman"/>
                        </a:rPr>
                        <a:t>If you were to spend the rest of your life with your urinary condition the way it is now, how would you feel about that?</a:t>
                      </a:r>
                    </a:p>
                  </a:txBody>
                  <a:tcPr marL="0" marR="0" marT="0" marB="0"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0</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1</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2</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3</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4</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5</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1400" dirty="0">
                          <a:latin typeface="Arial"/>
                          <a:ea typeface="Arial"/>
                          <a:cs typeface="Arial"/>
                          <a:sym typeface="Arial"/>
                        </a:rPr>
                        <a:t>6</a:t>
                      </a:r>
                    </a:p>
                  </a:txBody>
                  <a:tcPr marL="0" marR="0" marT="0" marB="0" anchor="ctr" horzOverflow="overflow">
                    <a:lnL w="6350">
                      <a:solidFill>
                        <a:srgbClr val="000000"/>
                      </a:solidFill>
                    </a:lnL>
                    <a:lnR w="6350">
                      <a:solidFill>
                        <a:srgbClr val="000000"/>
                      </a:solidFill>
                    </a:lnR>
                    <a:lnT w="6350">
                      <a:solidFill>
                        <a:srgbClr val="000000"/>
                      </a:solidFill>
                    </a:lnT>
                    <a:lnB w="6350">
                      <a:solidFill>
                        <a:srgbClr val="000000"/>
                      </a:solidFill>
                    </a:lnB>
                    <a:noFill/>
                  </a:tcPr>
                </a:tc>
              </a:tr>
            </a:tbl>
          </a:graphicData>
        </a:graphic>
      </p:graphicFrame>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300006" y="1806023"/>
            <a:ext cx="8544701" cy="0"/>
          </a:xfrm>
          <a:prstGeom prst="line">
            <a:avLst/>
          </a:prstGeom>
          <a:ln w="76200">
            <a:solidFill>
              <a:schemeClr val="bg1"/>
            </a:solidFill>
          </a:ln>
        </p:spPr>
        <p:style>
          <a:lnRef idx="1">
            <a:schemeClr val="accent5"/>
          </a:lnRef>
          <a:fillRef idx="0">
            <a:schemeClr val="accent5"/>
          </a:fillRef>
          <a:effectRef idx="0">
            <a:schemeClr val="accent5"/>
          </a:effectRef>
          <a:fontRef idx="minor">
            <a:schemeClr val="tx1"/>
          </a:fontRef>
        </p:style>
      </p:cxnSp>
      <p:graphicFrame>
        <p:nvGraphicFramePr>
          <p:cNvPr id="667" name="Table"/>
          <p:cNvGraphicFramePr/>
          <p:nvPr>
            <p:extLst>
              <p:ext uri="{D42A27DB-BD31-4B8C-83A1-F6EECF244321}">
                <p14:modId xmlns:p14="http://schemas.microsoft.com/office/powerpoint/2010/main" val="2315647542"/>
              </p:ext>
            </p:extLst>
          </p:nvPr>
        </p:nvGraphicFramePr>
        <p:xfrm>
          <a:off x="395536" y="548680"/>
          <a:ext cx="7949457" cy="6256390"/>
        </p:xfrm>
        <a:graphic>
          <a:graphicData uri="http://schemas.openxmlformats.org/drawingml/2006/table">
            <a:tbl>
              <a:tblPr>
                <a:tableStyleId>{4C3C2611-4C71-4FC5-86AE-919BDF0F9419}</a:tableStyleId>
              </a:tblPr>
              <a:tblGrid>
                <a:gridCol w="1893980"/>
                <a:gridCol w="4006823"/>
                <a:gridCol w="2048654"/>
              </a:tblGrid>
              <a:tr h="681123">
                <a:tc>
                  <a:txBody>
                    <a:bodyPr/>
                    <a:lstStyle/>
                    <a:p>
                      <a:pPr defTabSz="410765">
                        <a:spcBef>
                          <a:spcPts val="2900"/>
                        </a:spcBef>
                        <a:defRPr sz="1800">
                          <a:latin typeface="Palatino"/>
                          <a:ea typeface="Palatino"/>
                          <a:cs typeface="Palatino"/>
                          <a:sym typeface="Palatino"/>
                        </a:defRPr>
                      </a:pPr>
                      <a:endParaRPr sz="1050" dirty="0">
                        <a:latin typeface="Calibri" pitchFamily="34" charset="0"/>
                        <a:cs typeface="Calibri" pitchFamily="34" charset="0"/>
                      </a:endParaRP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0E0E0"/>
                    </a:solid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Median improvement from baseline at 12 </a:t>
                      </a:r>
                      <a:r>
                        <a:rPr sz="1050" dirty="0" smtClean="0">
                          <a:latin typeface="Calibri" pitchFamily="34" charset="0"/>
                          <a:cs typeface="Calibri" pitchFamily="34" charset="0"/>
                        </a:rPr>
                        <a:t>months</a:t>
                      </a:r>
                      <a:endParaRPr lang="en-GB" sz="1050" dirty="0" smtClean="0">
                        <a:latin typeface="Calibri" pitchFamily="34" charset="0"/>
                        <a:cs typeface="Calibri" pitchFamily="34" charset="0"/>
                      </a:endParaRPr>
                    </a:p>
                    <a:p>
                      <a:pPr defTabSz="410765">
                        <a:spcBef>
                          <a:spcPts val="400"/>
                        </a:spcBef>
                        <a:defRPr sz="1800">
                          <a:latin typeface="Palatino"/>
                          <a:ea typeface="Palatino"/>
                          <a:cs typeface="Palatino"/>
                          <a:sym typeface="Palatino"/>
                        </a:defRPr>
                      </a:pPr>
                      <a:r>
                        <a:rPr sz="1050" dirty="0" smtClean="0">
                          <a:latin typeface="Calibri" pitchFamily="34" charset="0"/>
                          <a:cs typeface="Calibri" pitchFamily="34" charset="0"/>
                        </a:rPr>
                        <a:t>n </a:t>
                      </a:r>
                      <a:r>
                        <a:rPr sz="1050" dirty="0">
                          <a:latin typeface="Calibri" pitchFamily="34" charset="0"/>
                          <a:cs typeface="Calibri" pitchFamily="34" charset="0"/>
                        </a:rPr>
                        <a:t>of subjects completing baseline and 12 months FU</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a:t>
                      </a:r>
                      <a:r>
                        <a:rPr sz="1050" dirty="0">
                          <a:latin typeface="Calibri" pitchFamily="34" charset="0"/>
                          <a:cs typeface="Calibri" pitchFamily="34" charset="0"/>
                        </a:rPr>
                        <a:t> value improvement from baseline</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0E0E0"/>
                    </a:solidFill>
                  </a:tcPr>
                </a:tc>
                <a:tc>
                  <a:txBody>
                    <a:bodyPr/>
                    <a:lstStyle/>
                    <a:p>
                      <a:pPr defTabSz="410765">
                        <a:spcBef>
                          <a:spcPts val="2900"/>
                        </a:spcBef>
                        <a:defRPr sz="1800">
                          <a:latin typeface="Palatino"/>
                          <a:ea typeface="Palatino"/>
                          <a:cs typeface="Palatino"/>
                          <a:sym typeface="Palatino"/>
                        </a:defRPr>
                      </a:pPr>
                      <a:endParaRPr sz="1050" dirty="0">
                        <a:latin typeface="Calibri" pitchFamily="34" charset="0"/>
                        <a:cs typeface="Calibri" pitchFamily="34" charset="0"/>
                      </a:endParaRPr>
                    </a:p>
                  </a:txBody>
                  <a:tcPr marL="50800" marR="50800" marT="50800" marB="50800" anchor="ctr" horzOverflow="overflow">
                    <a:lnL w="3175">
                      <a:solidFill>
                        <a:srgbClr val="CBCBCB"/>
                      </a:solidFill>
                      <a:miter lim="400000"/>
                    </a:lnL>
                    <a:lnR w="3175">
                      <a:solidFill>
                        <a:srgbClr val="7695B6"/>
                      </a:solidFill>
                      <a:miter lim="400000"/>
                    </a:lnR>
                    <a:lnT w="3175">
                      <a:solidFill>
                        <a:srgbClr val="7695B6"/>
                      </a:solidFill>
                      <a:miter lim="400000"/>
                    </a:lnT>
                    <a:lnB w="3175">
                      <a:solidFill>
                        <a:srgbClr val="CBCBCB"/>
                      </a:solidFill>
                      <a:miter lim="400000"/>
                    </a:lnB>
                    <a:noFill/>
                  </a:tcPr>
                </a:tc>
              </a:tr>
              <a:tr h="248429">
                <a:tc>
                  <a:txBody>
                    <a:bodyPr/>
                    <a:lstStyle/>
                    <a:p>
                      <a:pPr defTabSz="410765">
                        <a:spcBef>
                          <a:spcPts val="2900"/>
                        </a:spcBef>
                        <a:defRPr sz="1800"/>
                      </a:pPr>
                      <a:r>
                        <a:rPr sz="1050" dirty="0">
                          <a:latin typeface="Calibri" pitchFamily="34" charset="0"/>
                          <a:ea typeface="Palatino"/>
                          <a:cs typeface="Calibri" pitchFamily="34" charset="0"/>
                          <a:sym typeface="Palatino"/>
                        </a:rPr>
                        <a:t>Measurement</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0E0E0"/>
                    </a:solidFill>
                  </a:tcPr>
                </a:tc>
                <a:tc>
                  <a:txBody>
                    <a:bodyPr/>
                    <a:lstStyle/>
                    <a:p>
                      <a:pPr marL="0" defTabSz="410765">
                        <a:spcBef>
                          <a:spcPts val="600"/>
                        </a:spcBef>
                        <a:defRPr sz="1800"/>
                      </a:pPr>
                      <a:r>
                        <a:rPr sz="1050" dirty="0">
                          <a:latin typeface="Calibri" pitchFamily="34" charset="0"/>
                          <a:ea typeface="Palatino"/>
                          <a:cs typeface="Calibri" pitchFamily="34" charset="0"/>
                          <a:sym typeface="Palatino"/>
                        </a:rPr>
                        <a:t>PAE</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0E0E0"/>
                    </a:solidFill>
                  </a:tcPr>
                </a:tc>
                <a:tc>
                  <a:txBody>
                    <a:bodyPr/>
                    <a:lstStyle/>
                    <a:p>
                      <a:pPr defTabSz="410765">
                        <a:spcBef>
                          <a:spcPts val="2900"/>
                        </a:spcBef>
                        <a:defRPr sz="1800"/>
                      </a:pPr>
                      <a:r>
                        <a:rPr sz="1050" dirty="0">
                          <a:latin typeface="Calibri" pitchFamily="34" charset="0"/>
                          <a:ea typeface="Palatino"/>
                          <a:cs typeface="Calibri" pitchFamily="34" charset="0"/>
                          <a:sym typeface="Palatino"/>
                        </a:rPr>
                        <a:t>TURP</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0E0E0"/>
                    </a:solidFill>
                  </a:tcPr>
                </a:tc>
              </a:tr>
              <a:tr h="759683">
                <a:tc>
                  <a:txBody>
                    <a:bodyPr/>
                    <a:lstStyle/>
                    <a:p>
                      <a:pPr defTabSz="410765">
                        <a:spcBef>
                          <a:spcPts val="2900"/>
                        </a:spcBef>
                        <a:defRPr sz="1800"/>
                      </a:pPr>
                      <a:r>
                        <a:rPr sz="1050" dirty="0">
                          <a:latin typeface="Calibri" pitchFamily="34" charset="0"/>
                          <a:ea typeface="Palatino"/>
                          <a:cs typeface="Calibri" pitchFamily="34" charset="0"/>
                          <a:sym typeface="Palatino"/>
                        </a:rPr>
                        <a:t>IPSS</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marL="0" defTabSz="410765">
                        <a:spcBef>
                          <a:spcPts val="600"/>
                        </a:spcBef>
                        <a:defRPr sz="1800">
                          <a:latin typeface="Palatino"/>
                          <a:ea typeface="Palatino"/>
                          <a:cs typeface="Palatino"/>
                          <a:sym typeface="Palatino"/>
                        </a:defRPr>
                      </a:pPr>
                      <a:r>
                        <a:rPr sz="1050" dirty="0">
                          <a:latin typeface="Calibri" pitchFamily="34" charset="0"/>
                          <a:cs typeface="Calibri" pitchFamily="34" charset="0"/>
                        </a:rPr>
                        <a:t>-10.0</a:t>
                      </a:r>
                    </a:p>
                    <a:p>
                      <a:pPr marL="0" defTabSz="410765">
                        <a:spcBef>
                          <a:spcPts val="600"/>
                        </a:spcBef>
                        <a:defRPr sz="1800">
                          <a:latin typeface="Palatino"/>
                          <a:ea typeface="Palatino"/>
                          <a:cs typeface="Palatino"/>
                          <a:sym typeface="Palatino"/>
                        </a:defRPr>
                      </a:pPr>
                      <a:r>
                        <a:rPr sz="1050" dirty="0">
                          <a:latin typeface="Calibri" pitchFamily="34" charset="0"/>
                          <a:cs typeface="Calibri" pitchFamily="34" charset="0"/>
                        </a:rPr>
                        <a:t>n = </a:t>
                      </a:r>
                      <a:r>
                        <a:rPr sz="1050" dirty="0" smtClean="0">
                          <a:latin typeface="Calibri" pitchFamily="34" charset="0"/>
                          <a:cs typeface="Calibri" pitchFamily="34" charset="0"/>
                        </a:rPr>
                        <a:t>117</a:t>
                      </a:r>
                      <a:endParaRPr lang="en-GB" sz="1050" dirty="0" smtClean="0">
                        <a:latin typeface="Calibri" pitchFamily="34" charset="0"/>
                        <a:cs typeface="Calibri" pitchFamily="34" charset="0"/>
                      </a:endParaRPr>
                    </a:p>
                    <a:p>
                      <a:pPr marL="0" defTabSz="410765">
                        <a:spcBef>
                          <a:spcPts val="600"/>
                        </a:spcBef>
                        <a:defRPr sz="1800">
                          <a:latin typeface="Palatino"/>
                          <a:ea typeface="Palatino"/>
                          <a:cs typeface="Palatino"/>
                          <a:sym typeface="Palatino"/>
                        </a:defRPr>
                      </a:pPr>
                      <a:r>
                        <a:rPr sz="1050" i="1" dirty="0" smtClean="0">
                          <a:latin typeface="Calibri" pitchFamily="34" charset="0"/>
                          <a:cs typeface="Calibri" pitchFamily="34" charset="0"/>
                        </a:rPr>
                        <a:t>p</a:t>
                      </a:r>
                      <a:r>
                        <a:rPr sz="1050" dirty="0" smtClean="0">
                          <a:latin typeface="Calibri" pitchFamily="34" charset="0"/>
                          <a:cs typeface="Calibri" pitchFamily="34" charset="0"/>
                        </a:rPr>
                        <a:t> </a:t>
                      </a:r>
                      <a:r>
                        <a:rPr sz="1050" dirty="0">
                          <a:latin typeface="Calibri" pitchFamily="34" charset="0"/>
                          <a:cs typeface="Calibri" pitchFamily="34" charset="0"/>
                        </a:rPr>
                        <a:t>=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-15.0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21</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a:t>
                      </a:r>
                      <a:r>
                        <a:rPr sz="1050" dirty="0">
                          <a:latin typeface="Calibri" pitchFamily="34" charset="0"/>
                          <a:cs typeface="Calibri" pitchFamily="34" charset="0"/>
                        </a:rPr>
                        <a:t> =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r h="983183">
                <a:tc>
                  <a:txBody>
                    <a:bodyPr/>
                    <a:lstStyle/>
                    <a:p>
                      <a:pPr defTabSz="410765">
                        <a:spcBef>
                          <a:spcPts val="2900"/>
                        </a:spcBef>
                        <a:defRPr sz="1800"/>
                      </a:pPr>
                      <a:r>
                        <a:rPr sz="1050" dirty="0">
                          <a:latin typeface="Calibri" pitchFamily="34" charset="0"/>
                          <a:ea typeface="Palatino"/>
                          <a:cs typeface="Calibri" pitchFamily="34" charset="0"/>
                          <a:sym typeface="Palatino"/>
                        </a:rPr>
                        <a:t>IPSS QoL</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-3.0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126</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-4.0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26</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r h="895993">
                <a:tc>
                  <a:txBody>
                    <a:bodyPr/>
                    <a:lstStyle/>
                    <a:p>
                      <a:pPr defTabSz="410765">
                        <a:spcBef>
                          <a:spcPts val="2900"/>
                        </a:spcBef>
                        <a:defRPr sz="1800"/>
                      </a:pPr>
                      <a:r>
                        <a:rPr sz="1050" dirty="0">
                          <a:latin typeface="Calibri" pitchFamily="34" charset="0"/>
                          <a:ea typeface="Palatino"/>
                          <a:cs typeface="Calibri" pitchFamily="34" charset="0"/>
                          <a:sym typeface="Palatino"/>
                        </a:rPr>
                        <a:t>IIEF</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0.0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94</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0.19</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0.0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15</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0.903</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r h="895993">
                <a:tc>
                  <a:txBody>
                    <a:bodyPr/>
                    <a:lstStyle/>
                    <a:p>
                      <a:pPr defTabSz="410765">
                        <a:spcBef>
                          <a:spcPts val="2900"/>
                        </a:spcBef>
                        <a:defRPr sz="1800">
                          <a:latin typeface="Palatino"/>
                          <a:ea typeface="Palatino"/>
                          <a:cs typeface="Palatino"/>
                          <a:sym typeface="Palatino"/>
                        </a:defRPr>
                      </a:pPr>
                      <a:r>
                        <a:rPr sz="1050" dirty="0">
                          <a:latin typeface="Calibri" pitchFamily="34" charset="0"/>
                          <a:cs typeface="Calibri" pitchFamily="34" charset="0"/>
                        </a:rPr>
                        <a:t>Q</a:t>
                      </a:r>
                      <a:r>
                        <a:rPr sz="1050" baseline="-5999" dirty="0">
                          <a:latin typeface="Calibri" pitchFamily="34" charset="0"/>
                          <a:cs typeface="Calibri" pitchFamily="34" charset="0"/>
                        </a:rPr>
                        <a:t>max</a:t>
                      </a:r>
                      <a:r>
                        <a:rPr sz="1050" dirty="0">
                          <a:latin typeface="Calibri" pitchFamily="34" charset="0"/>
                          <a:cs typeface="Calibri" pitchFamily="34" charset="0"/>
                        </a:rPr>
                        <a:t> (ml/s)</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+ 3.0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78</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+ 7.5</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10</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0.022</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r h="895993">
                <a:tc>
                  <a:txBody>
                    <a:bodyPr/>
                    <a:lstStyle/>
                    <a:p>
                      <a:pPr defTabSz="410765">
                        <a:spcBef>
                          <a:spcPts val="2900"/>
                        </a:spcBef>
                        <a:defRPr sz="1800"/>
                      </a:pPr>
                      <a:r>
                        <a:rPr sz="1050" dirty="0">
                          <a:latin typeface="Calibri" pitchFamily="34" charset="0"/>
                          <a:ea typeface="Palatino"/>
                          <a:cs typeface="Calibri" pitchFamily="34" charset="0"/>
                          <a:sym typeface="Palatino"/>
                        </a:rPr>
                        <a:t>Prostate Volume (ml)</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-25.0 (-27.8%)</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165</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0.000</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N/A</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0</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N/A</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r h="895993">
                <a:tc>
                  <a:txBody>
                    <a:bodyPr/>
                    <a:lstStyle/>
                    <a:p>
                      <a:pPr defTabSz="410765">
                        <a:spcBef>
                          <a:spcPts val="2900"/>
                        </a:spcBef>
                        <a:defRPr sz="1800"/>
                      </a:pPr>
                      <a:r>
                        <a:rPr sz="1050" dirty="0">
                          <a:latin typeface="Calibri" pitchFamily="34" charset="0"/>
                          <a:ea typeface="Palatino"/>
                          <a:cs typeface="Calibri" pitchFamily="34" charset="0"/>
                          <a:sym typeface="Palatino"/>
                        </a:rPr>
                        <a:t>Residual Volume (ml)</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-15.0</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70</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0.071</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c>
                  <a:txBody>
                    <a:bodyPr/>
                    <a:lstStyle/>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- 48.5</a:t>
                      </a:r>
                    </a:p>
                    <a:p>
                      <a:pPr defTabSz="410765">
                        <a:spcBef>
                          <a:spcPts val="400"/>
                        </a:spcBef>
                        <a:defRPr sz="1800">
                          <a:latin typeface="Palatino"/>
                          <a:ea typeface="Palatino"/>
                          <a:cs typeface="Palatino"/>
                          <a:sym typeface="Palatino"/>
                        </a:defRPr>
                      </a:pPr>
                      <a:r>
                        <a:rPr sz="1050" dirty="0">
                          <a:latin typeface="Calibri" pitchFamily="34" charset="0"/>
                          <a:cs typeface="Calibri" pitchFamily="34" charset="0"/>
                        </a:rPr>
                        <a:t>n = 12</a:t>
                      </a:r>
                    </a:p>
                    <a:p>
                      <a:pPr defTabSz="410765">
                        <a:spcBef>
                          <a:spcPts val="400"/>
                        </a:spcBef>
                        <a:defRPr sz="1800">
                          <a:latin typeface="Palatino"/>
                          <a:ea typeface="Palatino"/>
                          <a:cs typeface="Palatino"/>
                          <a:sym typeface="Palatino"/>
                        </a:defRPr>
                      </a:pPr>
                      <a:r>
                        <a:rPr sz="1050" i="1" dirty="0">
                          <a:latin typeface="Calibri" pitchFamily="34" charset="0"/>
                          <a:cs typeface="Calibri" pitchFamily="34" charset="0"/>
                        </a:rPr>
                        <a:t>p </a:t>
                      </a:r>
                      <a:r>
                        <a:rPr sz="1050" dirty="0">
                          <a:latin typeface="Calibri" pitchFamily="34" charset="0"/>
                          <a:cs typeface="Calibri" pitchFamily="34" charset="0"/>
                        </a:rPr>
                        <a:t>= 0.059</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noFill/>
                  </a:tcPr>
                </a:tc>
              </a:tr>
            </a:tbl>
          </a:graphicData>
        </a:graphic>
      </p:graphicFrame>
      <p:pic>
        <p:nvPicPr>
          <p:cNvPr id="668" name="Picture 5" descr="Picture 5"/>
          <p:cNvPicPr>
            <a:picLocks noChangeAspect="1"/>
          </p:cNvPicPr>
          <p:nvPr/>
        </p:nvPicPr>
        <p:blipFill>
          <a:blip r:embed="rId2">
            <a:extLst/>
          </a:blip>
          <a:stretch>
            <a:fillRect/>
          </a:stretch>
        </p:blipFill>
        <p:spPr>
          <a:xfrm>
            <a:off x="7166623" y="-9081"/>
            <a:ext cx="1977377" cy="485753"/>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70" name="Prostatic stents"/>
          <p:cNvSpPr txBox="1">
            <a:spLocks noGrp="1"/>
          </p:cNvSpPr>
          <p:nvPr>
            <p:ph type="title"/>
          </p:nvPr>
        </p:nvSpPr>
        <p:spPr>
          <a:prstGeom prst="rect">
            <a:avLst/>
          </a:prstGeom>
        </p:spPr>
        <p:txBody>
          <a:bodyPr/>
          <a:lstStyle>
            <a:lvl1pPr defTabSz="914400">
              <a:defRPr sz="3600" spc="0">
                <a:solidFill>
                  <a:schemeClr val="accent1"/>
                </a:solidFill>
                <a:latin typeface="Arial"/>
                <a:ea typeface="Arial"/>
                <a:cs typeface="Arial"/>
                <a:sym typeface="Arial"/>
              </a:defRPr>
            </a:lvl1pPr>
          </a:lstStyle>
          <a:p>
            <a:r>
              <a:rPr dirty="0"/>
              <a:t>Prostatic stents</a:t>
            </a:r>
          </a:p>
        </p:txBody>
      </p:sp>
      <p:pic>
        <p:nvPicPr>
          <p:cNvPr id="671" name="Image" descr="Image"/>
          <p:cNvPicPr>
            <a:picLocks noChangeAspect="1"/>
          </p:cNvPicPr>
          <p:nvPr/>
        </p:nvPicPr>
        <p:blipFill>
          <a:blip r:embed="rId2">
            <a:extLst/>
          </a:blip>
          <a:stretch>
            <a:fillRect/>
          </a:stretch>
        </p:blipFill>
        <p:spPr>
          <a:xfrm>
            <a:off x="4965329" y="2424108"/>
            <a:ext cx="3711516" cy="3795722"/>
          </a:xfrm>
          <a:prstGeom prst="rect">
            <a:avLst/>
          </a:prstGeom>
          <a:ln w="12700">
            <a:miter lim="400000"/>
          </a:ln>
        </p:spPr>
      </p:pic>
      <p:pic>
        <p:nvPicPr>
          <p:cNvPr id="672" name="Image" descr="Image"/>
          <p:cNvPicPr>
            <a:picLocks noChangeAspect="1"/>
          </p:cNvPicPr>
          <p:nvPr/>
        </p:nvPicPr>
        <p:blipFill>
          <a:blip r:embed="rId3">
            <a:extLst/>
          </a:blip>
          <a:stretch>
            <a:fillRect/>
          </a:stretch>
        </p:blipFill>
        <p:spPr>
          <a:xfrm>
            <a:off x="373681" y="2424108"/>
            <a:ext cx="4304822" cy="3725327"/>
          </a:xfrm>
          <a:prstGeom prst="rect">
            <a:avLst/>
          </a:prstGeom>
          <a:ln w="12700">
            <a:miter lim="400000"/>
          </a:ln>
        </p:spPr>
      </p:pic>
      <p:pic>
        <p:nvPicPr>
          <p:cNvPr id="673" name="Picture 5" descr="Picture 5"/>
          <p:cNvPicPr>
            <a:picLocks noChangeAspect="1"/>
          </p:cNvPicPr>
          <p:nvPr/>
        </p:nvPicPr>
        <p:blipFill>
          <a:blip r:embed="rId4">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675" name="Future…."/>
          <p:cNvSpPr txBox="1">
            <a:spLocks noGrp="1"/>
          </p:cNvSpPr>
          <p:nvPr>
            <p:ph type="title"/>
          </p:nvPr>
        </p:nvSpPr>
        <p:spPr>
          <a:xfrm>
            <a:off x="-289007" y="44790"/>
            <a:ext cx="3128613" cy="1437681"/>
          </a:xfrm>
          <a:prstGeom prst="rect">
            <a:avLst/>
          </a:prstGeom>
        </p:spPr>
        <p:txBody>
          <a:bodyPr/>
          <a:lstStyle>
            <a:lvl1pPr algn="ctr" defTabSz="914400">
              <a:defRPr sz="3600" spc="0">
                <a:solidFill>
                  <a:schemeClr val="accent1"/>
                </a:solidFill>
                <a:latin typeface="Arial"/>
                <a:ea typeface="Arial"/>
                <a:cs typeface="Arial"/>
                <a:sym typeface="Arial"/>
              </a:defRPr>
            </a:lvl1pPr>
          </a:lstStyle>
          <a:p>
            <a:r>
              <a:rPr dirty="0"/>
              <a:t>Future….</a:t>
            </a:r>
          </a:p>
        </p:txBody>
      </p:sp>
      <p:sp>
        <p:nvSpPr>
          <p:cNvPr id="676" name="New LUTS pathway…"/>
          <p:cNvSpPr txBox="1">
            <a:spLocks noGrp="1"/>
          </p:cNvSpPr>
          <p:nvPr>
            <p:ph type="body" idx="1"/>
          </p:nvPr>
        </p:nvSpPr>
        <p:spPr>
          <a:xfrm>
            <a:off x="250031" y="1928901"/>
            <a:ext cx="8643938" cy="4616560"/>
          </a:xfrm>
          <a:prstGeom prst="rect">
            <a:avLst/>
          </a:prstGeom>
        </p:spPr>
        <p:txBody>
          <a:bodyPr/>
          <a:lstStyle/>
          <a:p>
            <a:pPr marL="180473" indent="-180473" algn="just">
              <a:buClrTx/>
              <a:buSzPct val="100000"/>
              <a:buFontTx/>
              <a:buChar char="•"/>
              <a:defRPr sz="2200">
                <a:latin typeface="Calibri"/>
                <a:ea typeface="Calibri"/>
                <a:cs typeface="Calibri"/>
                <a:sym typeface="Calibri"/>
              </a:defRPr>
            </a:pPr>
            <a:r>
              <a:rPr dirty="0"/>
              <a:t>New LUTS pathway</a:t>
            </a:r>
          </a:p>
          <a:p>
            <a:pPr marL="180473" indent="-180473" algn="just">
              <a:buClrTx/>
              <a:buSzPct val="100000"/>
              <a:buFontTx/>
              <a:buChar char="•"/>
              <a:defRPr sz="2200">
                <a:latin typeface="Calibri"/>
                <a:ea typeface="Calibri"/>
                <a:cs typeface="Calibri"/>
                <a:sym typeface="Calibri"/>
              </a:defRPr>
            </a:pPr>
            <a:r>
              <a:rPr dirty="0"/>
              <a:t>CNS-led clinics</a:t>
            </a:r>
          </a:p>
          <a:p>
            <a:pPr marL="180473" indent="-180473" algn="just">
              <a:buClrTx/>
              <a:buSzPct val="100000"/>
              <a:buFontTx/>
              <a:buChar char="•"/>
              <a:defRPr sz="2200">
                <a:latin typeface="Calibri"/>
                <a:ea typeface="Calibri"/>
                <a:cs typeface="Calibri"/>
                <a:sym typeface="Calibri"/>
              </a:defRPr>
            </a:pPr>
            <a:r>
              <a:rPr dirty="0"/>
              <a:t>One stop clinics</a:t>
            </a:r>
          </a:p>
          <a:p>
            <a:pPr marL="180473" indent="-180473">
              <a:buClrTx/>
              <a:buSzPct val="100000"/>
              <a:buFontTx/>
              <a:buChar char="•"/>
              <a:defRPr sz="2200">
                <a:latin typeface="Calibri"/>
                <a:ea typeface="Calibri"/>
                <a:cs typeface="Calibri"/>
                <a:sym typeface="Calibri"/>
              </a:defRPr>
            </a:pPr>
            <a:r>
              <a:rPr dirty="0"/>
              <a:t>More innovative minimally invasive, office-based treatments. </a:t>
            </a:r>
          </a:p>
          <a:p>
            <a:pPr marL="180473" indent="-180473">
              <a:buClrTx/>
              <a:buSzPct val="100000"/>
              <a:buFontTx/>
              <a:buChar char="•"/>
              <a:defRPr sz="2200">
                <a:latin typeface="Calibri"/>
                <a:ea typeface="Calibri"/>
                <a:cs typeface="Calibri"/>
                <a:sym typeface="Calibri"/>
              </a:defRPr>
            </a:pPr>
            <a:r>
              <a:rPr dirty="0"/>
              <a:t>More procedures under LA  as day cases</a:t>
            </a:r>
          </a:p>
          <a:p>
            <a:pPr marL="180473" indent="-180473" algn="just">
              <a:buClrTx/>
              <a:buSzPct val="100000"/>
              <a:buFontTx/>
              <a:buChar char="•"/>
              <a:defRPr sz="2200">
                <a:latin typeface="Calibri"/>
                <a:ea typeface="Calibri"/>
                <a:cs typeface="Calibri"/>
                <a:sym typeface="Calibri"/>
              </a:defRPr>
            </a:pPr>
            <a:r>
              <a:rPr dirty="0"/>
              <a:t>Better case selection - Patient/prostate tailored treatment….offer all suitable options</a:t>
            </a:r>
          </a:p>
        </p:txBody>
      </p:sp>
      <p:pic>
        <p:nvPicPr>
          <p:cNvPr id="67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Title 1"/>
          <p:cNvSpPr txBox="1">
            <a:spLocks noGrp="1"/>
          </p:cNvSpPr>
          <p:nvPr>
            <p:ph type="ctrTitle"/>
          </p:nvPr>
        </p:nvSpPr>
        <p:spPr>
          <a:xfrm>
            <a:off x="2178216" y="2831947"/>
            <a:ext cx="4402742" cy="1470026"/>
          </a:xfrm>
          <a:prstGeom prst="rect">
            <a:avLst/>
          </a:prstGeom>
        </p:spPr>
        <p:txBody>
          <a:bodyPr/>
          <a:lstStyle>
            <a:lvl1pPr>
              <a:defRPr sz="3600">
                <a:solidFill>
                  <a:schemeClr val="accent1"/>
                </a:solidFill>
                <a:latin typeface="Arial"/>
                <a:ea typeface="Arial"/>
                <a:cs typeface="Arial"/>
                <a:sym typeface="Arial"/>
              </a:defRPr>
            </a:lvl1pPr>
          </a:lstStyle>
          <a:p>
            <a:r>
              <a:rPr dirty="0"/>
              <a:t>Questions?</a:t>
            </a:r>
          </a:p>
        </p:txBody>
      </p:sp>
      <p:sp>
        <p:nvSpPr>
          <p:cNvPr id="68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83</a:t>
            </a:fld>
            <a:endParaRPr dirty="0"/>
          </a:p>
        </p:txBody>
      </p:sp>
      <p:sp>
        <p:nvSpPr>
          <p:cNvPr id="681"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682"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ubtitle 2"/>
          <p:cNvSpPr txBox="1">
            <a:spLocks noGrp="1"/>
          </p:cNvSpPr>
          <p:nvPr>
            <p:ph type="subTitle" idx="1"/>
          </p:nvPr>
        </p:nvSpPr>
        <p:spPr>
          <a:xfrm>
            <a:off x="9966" y="1631650"/>
            <a:ext cx="8606974" cy="5224329"/>
          </a:xfrm>
          <a:prstGeom prst="rect">
            <a:avLst/>
          </a:prstGeom>
        </p:spPr>
        <p:txBody>
          <a:bodyPr/>
          <a:lstStyle/>
          <a:p>
            <a:pPr marL="698500" indent="-444500" algn="just">
              <a:spcBef>
                <a:spcPts val="1600"/>
              </a:spcBef>
              <a:buSzPct val="171000"/>
              <a:buFont typeface="Gill Sans"/>
              <a:buChar char="•"/>
              <a:defRPr sz="2800">
                <a:solidFill>
                  <a:srgbClr val="000000"/>
                </a:solidFill>
                <a:latin typeface="+mj-lt"/>
                <a:ea typeface="+mj-ea"/>
                <a:cs typeface="+mj-cs"/>
                <a:sym typeface="Gill Sans"/>
              </a:defRPr>
            </a:pPr>
            <a:r>
              <a:rPr dirty="0"/>
              <a:t>IPSS is recommended for assessing symptom severity in LUTS</a:t>
            </a: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lang="en-GB" dirty="0"/>
              <a:t>C</a:t>
            </a:r>
            <a:r>
              <a:rPr dirty="0" smtClean="0"/>
              <a:t>annot</a:t>
            </a:r>
            <a:r>
              <a:rPr dirty="0" smtClean="0"/>
              <a:t> </a:t>
            </a:r>
            <a:r>
              <a:rPr dirty="0"/>
              <a:t>be used to establish BPH as patients with infection, </a:t>
            </a:r>
            <a:r>
              <a:rPr dirty="0"/>
              <a:t>tumour</a:t>
            </a:r>
            <a:r>
              <a:rPr dirty="0"/>
              <a:t> neurogenic bladder also have raised IPSS score.</a:t>
            </a:r>
          </a:p>
          <a:p>
            <a:pPr marL="1384300" lvl="2" indent="-444500" algn="just">
              <a:spcBef>
                <a:spcPts val="1600"/>
              </a:spcBef>
              <a:buSzPct val="171000"/>
              <a:buFont typeface="Gill Sans"/>
              <a:buChar char="•"/>
              <a:defRPr sz="2800">
                <a:solidFill>
                  <a:srgbClr val="000000"/>
                </a:solidFill>
                <a:latin typeface="+mj-lt"/>
                <a:ea typeface="+mj-ea"/>
                <a:cs typeface="+mj-cs"/>
                <a:sym typeface="Gill Sans"/>
              </a:defRPr>
            </a:pPr>
            <a:r>
              <a:rPr dirty="0"/>
              <a:t>Useful in gaining baseline symptoms and assessing progression and/or response to therapy</a:t>
            </a:r>
          </a:p>
        </p:txBody>
      </p:sp>
      <p:sp>
        <p:nvSpPr>
          <p:cNvPr id="315" name="Slide Number"/>
          <p:cNvSpPr txBox="1">
            <a:spLocks noGrp="1"/>
          </p:cNvSpPr>
          <p:nvPr>
            <p:ph type="sldNum" sz="quarter" idx="2"/>
          </p:nvPr>
        </p:nvSpPr>
        <p:spPr>
          <a:xfrm>
            <a:off x="8444465" y="6447154"/>
            <a:ext cx="200507"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dirty="0"/>
          </a:p>
        </p:txBody>
      </p:sp>
      <p:sp>
        <p:nvSpPr>
          <p:cNvPr id="316" name="Straight Connector 4"/>
          <p:cNvSpPr/>
          <p:nvPr/>
        </p:nvSpPr>
        <p:spPr>
          <a:xfrm>
            <a:off x="261256" y="836712"/>
            <a:ext cx="8606974" cy="1"/>
          </a:xfrm>
          <a:prstGeom prst="line">
            <a:avLst/>
          </a:prstGeom>
          <a:ln w="12700">
            <a:solidFill>
              <a:srgbClr val="0068B9"/>
            </a:solidFill>
          </a:ln>
        </p:spPr>
        <p:txBody>
          <a:bodyPr lIns="45719" rIns="45719"/>
          <a:lstStyle/>
          <a:p>
            <a:endParaRPr dirty="0"/>
          </a:p>
        </p:txBody>
      </p:sp>
      <p:pic>
        <p:nvPicPr>
          <p:cNvPr id="317" name="Picture 5" descr="Picture 5"/>
          <p:cNvPicPr>
            <a:picLocks noChangeAspect="1"/>
          </p:cNvPicPr>
          <p:nvPr/>
        </p:nvPicPr>
        <p:blipFill>
          <a:blip r:embed="rId2">
            <a:extLst/>
          </a:blip>
          <a:stretch>
            <a:fillRect/>
          </a:stretch>
        </p:blipFill>
        <p:spPr>
          <a:xfrm>
            <a:off x="6858428" y="116632"/>
            <a:ext cx="2009801" cy="60294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 Title Slide">
  <a:themeElements>
    <a:clrScheme name="Default - Title Slide">
      <a:dk1>
        <a:srgbClr val="000000"/>
      </a:dk1>
      <a:lt1>
        <a:srgbClr val="FFFFFF"/>
      </a:lt1>
      <a:dk2>
        <a:srgbClr val="A7A7A7"/>
      </a:dk2>
      <a:lt2>
        <a:srgbClr val="535353"/>
      </a:lt2>
      <a:accent1>
        <a:srgbClr val="007BC3"/>
      </a:accent1>
      <a:accent2>
        <a:srgbClr val="333399"/>
      </a:accent2>
      <a:accent3>
        <a:srgbClr val="8F8F8F"/>
      </a:accent3>
      <a:accent4>
        <a:srgbClr val="707070"/>
      </a:accent4>
      <a:accent5>
        <a:srgbClr val="AABFDE"/>
      </a:accent5>
      <a:accent6>
        <a:srgbClr val="2D2D8A"/>
      </a:accent6>
      <a:hlink>
        <a:srgbClr val="0000FF"/>
      </a:hlink>
      <a:folHlink>
        <a:srgbClr val="FF00FF"/>
      </a:folHlink>
    </a:clrScheme>
    <a:fontScheme name="Default - Title Slide">
      <a:majorFont>
        <a:latin typeface="Gill Sans"/>
        <a:ea typeface="Gill Sans"/>
        <a:cs typeface="Gill Sans"/>
      </a:majorFont>
      <a:minorFont>
        <a:latin typeface="Helvetica"/>
        <a:ea typeface="Helvetica"/>
        <a:cs typeface="Helvetica"/>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 Title Slide">
  <a:themeElements>
    <a:clrScheme name="Default - Title Slide">
      <a:dk1>
        <a:srgbClr val="000000"/>
      </a:dk1>
      <a:lt1>
        <a:srgbClr val="FFFFFF"/>
      </a:lt1>
      <a:dk2>
        <a:srgbClr val="A7A7A7"/>
      </a:dk2>
      <a:lt2>
        <a:srgbClr val="535353"/>
      </a:lt2>
      <a:accent1>
        <a:srgbClr val="007BC3"/>
      </a:accent1>
      <a:accent2>
        <a:srgbClr val="333399"/>
      </a:accent2>
      <a:accent3>
        <a:srgbClr val="8F8F8F"/>
      </a:accent3>
      <a:accent4>
        <a:srgbClr val="707070"/>
      </a:accent4>
      <a:accent5>
        <a:srgbClr val="AABFDE"/>
      </a:accent5>
      <a:accent6>
        <a:srgbClr val="2D2D8A"/>
      </a:accent6>
      <a:hlink>
        <a:srgbClr val="0000FF"/>
      </a:hlink>
      <a:folHlink>
        <a:srgbClr val="FF00FF"/>
      </a:folHlink>
    </a:clrScheme>
    <a:fontScheme name="Default - Title Slide">
      <a:majorFont>
        <a:latin typeface="Gill Sans"/>
        <a:ea typeface="Gill Sans"/>
        <a:cs typeface="Gill Sans"/>
      </a:majorFont>
      <a:minorFont>
        <a:latin typeface="Helvetica"/>
        <a:ea typeface="Helvetica"/>
        <a:cs typeface="Helvetica"/>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3488</Words>
  <Application>Microsoft Office PowerPoint</Application>
  <PresentationFormat>On-screen Show (4:3)</PresentationFormat>
  <Paragraphs>629</Paragraphs>
  <Slides>83</Slides>
  <Notes>2</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Default - Title Slide</vt:lpstr>
      <vt:lpstr>    </vt:lpstr>
      <vt:lpstr>Definitions</vt:lpstr>
      <vt:lpstr>PowerPoint Presentation</vt:lpstr>
      <vt:lpstr>BPH risk factors</vt:lpstr>
      <vt:lpstr>Prevalence</vt:lpstr>
      <vt:lpstr>Symptoms</vt:lpstr>
      <vt:lpstr>Primary care Assessment</vt:lpstr>
      <vt:lpstr>IPSS</vt:lpstr>
      <vt:lpstr>PowerPoint Presentation</vt:lpstr>
      <vt:lpstr>Examination</vt:lpstr>
      <vt:lpstr>PowerPoint Presentation</vt:lpstr>
      <vt:lpstr>DRE</vt:lpstr>
      <vt:lpstr>PowerPoint Presentation</vt:lpstr>
      <vt:lpstr>PowerPoint Presentation</vt:lpstr>
      <vt:lpstr>PSA</vt:lpstr>
      <vt:lpstr>Renal functions</vt:lpstr>
      <vt:lpstr>Management in 1ry care</vt:lpstr>
      <vt:lpstr>When to refer</vt:lpstr>
      <vt:lpstr>DoS</vt:lpstr>
      <vt:lpstr>PowerPoint Presentation</vt:lpstr>
      <vt:lpstr>PowerPoint Presentation</vt:lpstr>
      <vt:lpstr>PowerPoint Presentation</vt:lpstr>
      <vt:lpstr>Management in 2ry care</vt:lpstr>
      <vt:lpstr>2ry care assessment</vt:lpstr>
      <vt:lpstr>PowerPoint Presentation</vt:lpstr>
      <vt:lpstr>PowerPoint Presentation</vt:lpstr>
      <vt:lpstr>Flow rate</vt:lpstr>
      <vt:lpstr>Postvoiding residual</vt:lpstr>
      <vt:lpstr>PowerPoint Presentation</vt:lpstr>
      <vt:lpstr>PowerPoint Presentation</vt:lpstr>
      <vt:lpstr>Cystoscopy</vt:lpstr>
      <vt:lpstr>Upper tract imaging</vt:lpstr>
      <vt:lpstr>Urodynamics</vt:lpstr>
      <vt:lpstr>PowerPoint Presentation</vt:lpstr>
      <vt:lpstr>PowerPoint Presentation</vt:lpstr>
      <vt:lpstr>Medical Treatment</vt:lpstr>
      <vt:lpstr>PowerPoint Presentation</vt:lpstr>
      <vt:lpstr>PowerPoint Presentation</vt:lpstr>
      <vt:lpstr>Treating Urinary Retention</vt:lpstr>
      <vt:lpstr>PowerPoint Presentation</vt:lpstr>
      <vt:lpstr>Overactive Bladder </vt:lpstr>
      <vt:lpstr>OAB</vt:lpstr>
      <vt:lpstr>Worse with age?</vt:lpstr>
      <vt:lpstr>OAB treatment options</vt:lpstr>
      <vt:lpstr>OAB….When to refer</vt:lpstr>
      <vt:lpstr>Surgical treatment</vt:lpstr>
      <vt:lpstr>PowerPoint Presentation</vt:lpstr>
      <vt:lpstr>BPH Surgery at Imperial Urology</vt:lpstr>
      <vt:lpstr>What do we offer…</vt:lpstr>
      <vt:lpstr>How do you decide…??</vt:lpstr>
      <vt:lpstr>PowerPoint Presentation</vt:lpstr>
      <vt:lpstr>Monopolar TURP</vt:lpstr>
      <vt:lpstr>Monopolar TURP - the evidence</vt:lpstr>
      <vt:lpstr>Bipolar TURP</vt:lpstr>
      <vt:lpstr>PowerPoint Presentation</vt:lpstr>
      <vt:lpstr>Bipolar TURP - the evidence</vt:lpstr>
      <vt:lpstr>PowerPoint Presentation</vt:lpstr>
      <vt:lpstr>HoLEP</vt:lpstr>
      <vt:lpstr>PowerPoint Presentation</vt:lpstr>
      <vt:lpstr>PowerPoint Presentation</vt:lpstr>
      <vt:lpstr>PowerPoint Presentation</vt:lpstr>
      <vt:lpstr>HOLEP - the evidence</vt:lpstr>
      <vt:lpstr>PowerPoint Presentation</vt:lpstr>
      <vt:lpstr>PowerPoint Presentation</vt:lpstr>
      <vt:lpstr>PowerPoint Presentation</vt:lpstr>
      <vt:lpstr>PowerPoint Presentation</vt:lpstr>
      <vt:lpstr>HoLEP - our experience</vt:lpstr>
      <vt:lpstr>HoLEP - summary</vt:lpstr>
      <vt:lpstr>Urolift (prostatic urethral lift)</vt:lpstr>
      <vt:lpstr>PowerPoint Presentation</vt:lpstr>
      <vt:lpstr>PowerPoint Presentation</vt:lpstr>
      <vt:lpstr>NICE guidance</vt:lpstr>
      <vt:lpstr>Urolift - our experience</vt:lpstr>
      <vt:lpstr>Urolift - benefits to patients &amp; hospital</vt:lpstr>
      <vt:lpstr>REZUM</vt:lpstr>
      <vt:lpstr>PowerPoint Presentation</vt:lpstr>
      <vt:lpstr>PowerPoint Presentation</vt:lpstr>
      <vt:lpstr>CXH &amp; Basingstoke joint data (BAUS 2018)</vt:lpstr>
      <vt:lpstr>Prostate Artery Embolisation (PAE)</vt:lpstr>
      <vt:lpstr>PowerPoint Presentation</vt:lpstr>
      <vt:lpstr>Prostatic stents</vt:lpstr>
      <vt:lpstr>Future….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King, Joselyn</dc:creator>
  <cp:lastModifiedBy>Allen, Jerome</cp:lastModifiedBy>
  <cp:revision>5</cp:revision>
  <cp:lastPrinted>2018-10-02T14:31:23Z</cp:lastPrinted>
  <dcterms:modified xsi:type="dcterms:W3CDTF">2018-10-02T16:01:37Z</dcterms:modified>
</cp:coreProperties>
</file>