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52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301" r:id="rId9"/>
    <p:sldId id="263" r:id="rId10"/>
    <p:sldId id="302" r:id="rId11"/>
    <p:sldId id="265" r:id="rId12"/>
    <p:sldId id="297" r:id="rId13"/>
    <p:sldId id="266" r:id="rId14"/>
    <p:sldId id="298" r:id="rId15"/>
    <p:sldId id="303" r:id="rId16"/>
    <p:sldId id="300" r:id="rId17"/>
    <p:sldId id="267" r:id="rId18"/>
    <p:sldId id="268" r:id="rId19"/>
    <p:sldId id="269" r:id="rId20"/>
    <p:sldId id="270" r:id="rId21"/>
    <p:sldId id="271" r:id="rId22"/>
    <p:sldId id="272" r:id="rId23"/>
    <p:sldId id="306" r:id="rId24"/>
    <p:sldId id="273" r:id="rId25"/>
    <p:sldId id="274" r:id="rId26"/>
    <p:sldId id="307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99" r:id="rId36"/>
    <p:sldId id="283" r:id="rId37"/>
    <p:sldId id="284" r:id="rId38"/>
    <p:sldId id="285" r:id="rId39"/>
    <p:sldId id="286" r:id="rId40"/>
    <p:sldId id="287" r:id="rId41"/>
    <p:sldId id="293" r:id="rId42"/>
    <p:sldId id="295" r:id="rId43"/>
    <p:sldId id="294" r:id="rId44"/>
    <p:sldId id="289" r:id="rId45"/>
    <p:sldId id="290" r:id="rId46"/>
    <p:sldId id="304" r:id="rId47"/>
    <p:sldId id="292" r:id="rId48"/>
    <p:sldId id="296" r:id="rId49"/>
    <p:sldId id="305" r:id="rId50"/>
    <p:sldId id="308" r:id="rId5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1"/>
    <p:restoredTop sz="94643"/>
  </p:normalViewPr>
  <p:slideViewPr>
    <p:cSldViewPr>
      <p:cViewPr>
        <p:scale>
          <a:sx n="105" d="100"/>
          <a:sy n="105" d="100"/>
        </p:scale>
        <p:origin x="-1986" y="-7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0"/>
            <c:bubble3D val="0"/>
            <c:explosion val="0"/>
          </c:dPt>
          <c:dPt>
            <c:idx val="4"/>
            <c:bubble3D val="0"/>
            <c:explosion val="0"/>
          </c:dPt>
          <c:cat>
            <c:strRef>
              <c:f>Sheet1!$A$2:$A$6</c:f>
              <c:strCache>
                <c:ptCount val="5"/>
                <c:pt idx="0">
                  <c:v>Neurally-mediated</c:v>
                </c:pt>
                <c:pt idx="1">
                  <c:v>Orthostatic</c:v>
                </c:pt>
                <c:pt idx="2">
                  <c:v>Cardiac arrhythmia</c:v>
                </c:pt>
                <c:pt idx="3">
                  <c:v>Structural cardiac</c:v>
                </c:pt>
                <c:pt idx="4">
                  <c:v>Cryptogenic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60</c:v>
                </c:pt>
                <c:pt idx="1">
                  <c:v>15</c:v>
                </c:pt>
                <c:pt idx="2">
                  <c:v>10</c:v>
                </c:pt>
                <c:pt idx="3">
                  <c:v>5</c:v>
                </c:pt>
                <c:pt idx="4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24510-C6B0-4856-A1D5-287FC2DC96A9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E969B-2A70-4624-A045-7D735F32F1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571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 smtClean="0"/>
              <a:t>So – we have an 88 year old lady who had a fall at home during the night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She’s not really sure how she fell, but doesn’t think she lost consciousness.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She sometimes feels unsteady when she stands up, and thinks she might have tripped, as her balance isn’t great.</a:t>
            </a:r>
          </a:p>
          <a:p>
            <a:r>
              <a:rPr lang="en-GB" baseline="0" dirty="0" smtClean="0"/>
              <a:t> </a:t>
            </a:r>
          </a:p>
          <a:p>
            <a:r>
              <a:rPr lang="en-GB" baseline="0" dirty="0" smtClean="0"/>
              <a:t>She has a past medical history of hypertension, and mild Alzheimer’s. She also had a head and neck cancer, which was treated with surgery and radiotherapy 10 years ago. No alcohol.</a:t>
            </a:r>
          </a:p>
          <a:p>
            <a:r>
              <a:rPr lang="en-GB" baseline="0" dirty="0" smtClean="0"/>
              <a:t>She takes </a:t>
            </a:r>
            <a:r>
              <a:rPr lang="en-GB" baseline="0" dirty="0" err="1" smtClean="0"/>
              <a:t>bendroflumethiazide</a:t>
            </a:r>
            <a:r>
              <a:rPr lang="en-GB" baseline="0" dirty="0" smtClean="0"/>
              <a:t> and donepezil.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On examination, she has some bumps and bruises all over, especially her face, which you can see above.  No fractures found and her hips are ok. </a:t>
            </a:r>
          </a:p>
          <a:p>
            <a:r>
              <a:rPr lang="en-GB" baseline="0" dirty="0" smtClean="0"/>
              <a:t>.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495-76BE-4F79-A4D9-8E15E32CCB4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95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 smtClean="0"/>
              <a:t>2 reasons to put this slide in: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cute!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The public perception is that this is fainting but its not because these cats don’t lose consciousness therefore witness accounts aren’t always reliable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Whereas Syncope essentially is a transient LOC due to failure</a:t>
            </a:r>
            <a:r>
              <a:rPr lang="en-GB" baseline="0" dirty="0" smtClean="0"/>
              <a:t> of cerebral perfusion and oxygenation, which falls below threshold for consciousness. </a:t>
            </a:r>
          </a:p>
          <a:p>
            <a:pPr marL="0" indent="0">
              <a:buFontTx/>
              <a:buNone/>
            </a:pPr>
            <a:endParaRPr lang="en-GB" baseline="0" dirty="0" smtClean="0"/>
          </a:p>
          <a:p>
            <a:pPr marL="0" indent="0">
              <a:buFontTx/>
              <a:buNone/>
            </a:pPr>
            <a:r>
              <a:rPr lang="en-GB" baseline="0" dirty="0" smtClean="0"/>
              <a:t>history is important because it can provide some suggestive clues and patients may recall losing consciousness but in many cases episodes are associated with </a:t>
            </a:r>
            <a:r>
              <a:rPr lang="en-GB" baseline="0" dirty="0" err="1" smtClean="0"/>
              <a:t>anmesia</a:t>
            </a:r>
            <a:r>
              <a:rPr lang="en-GB" baseline="0" dirty="0" smtClean="0"/>
              <a:t> surround </a:t>
            </a:r>
            <a:r>
              <a:rPr lang="en-GB" baseline="0" dirty="0" err="1" smtClean="0"/>
              <a:t>ing</a:t>
            </a:r>
            <a:r>
              <a:rPr lang="en-GB" baseline="0" dirty="0" smtClean="0"/>
              <a:t> the event and so the presenting history is </a:t>
            </a:r>
            <a:r>
              <a:rPr lang="en-GB" baseline="0" dirty="0" err="1" smtClean="0"/>
              <a:t>oftn</a:t>
            </a:r>
            <a:r>
              <a:rPr lang="en-GB" baseline="0" dirty="0" smtClean="0"/>
              <a:t> not reliable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495-76BE-4F79-A4D9-8E15E32CCB4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27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Neurally</a:t>
            </a:r>
            <a:r>
              <a:rPr lang="en-GB" dirty="0" smtClean="0"/>
              <a:t>-mediated 60%– vasovagal, carotid sinus hypersensitivity, situational</a:t>
            </a:r>
          </a:p>
          <a:p>
            <a:r>
              <a:rPr lang="en-GB" dirty="0" smtClean="0"/>
              <a:t>Orthostatic</a:t>
            </a:r>
            <a:r>
              <a:rPr lang="en-GB" baseline="0" dirty="0" smtClean="0"/>
              <a:t> 15%– drug-induced, autonomic failure i.e. PD, DM</a:t>
            </a:r>
          </a:p>
          <a:p>
            <a:r>
              <a:rPr lang="en-GB" baseline="0" dirty="0" smtClean="0"/>
              <a:t>Cardiac arrhythmia 15% – </a:t>
            </a:r>
            <a:r>
              <a:rPr lang="en-GB" baseline="0" dirty="0" err="1" smtClean="0"/>
              <a:t>bradycardic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tachycardic</a:t>
            </a:r>
            <a:endParaRPr lang="en-GB" baseline="0" dirty="0" smtClean="0"/>
          </a:p>
          <a:p>
            <a:r>
              <a:rPr lang="en-GB" baseline="0" dirty="0" smtClean="0"/>
              <a:t>Structural cardiac – </a:t>
            </a:r>
            <a:r>
              <a:rPr lang="en-GB" baseline="0" dirty="0" err="1" smtClean="0"/>
              <a:t>valvular</a:t>
            </a:r>
            <a:r>
              <a:rPr lang="en-GB" baseline="0" dirty="0" smtClean="0"/>
              <a:t> disease inc AS, HOCM, pulmonary HTN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is representing adults generally – in older adults ALL of these things are more common, but orthostatic is proportionally a bit bigger.</a:t>
            </a:r>
          </a:p>
          <a:p>
            <a:r>
              <a:rPr lang="en-GB" baseline="0" dirty="0" smtClean="0"/>
              <a:t>(change blue)</a:t>
            </a:r>
          </a:p>
          <a:p>
            <a:endParaRPr lang="en-GB" baseline="0" dirty="0" smtClean="0"/>
          </a:p>
          <a:p>
            <a:r>
              <a:rPr lang="en-GB" baseline="0" dirty="0" smtClean="0"/>
              <a:t>So even though the bulk of investigation of syncope is based on excluding cardiac causes – it actually makes up only 15% of total syncope.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B4495-76BE-4F79-A4D9-8E15E32CCB4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3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6"/>
            <a:ext cx="7772400" cy="1102519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1894"/>
            <a:ext cx="7885113" cy="1021556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6754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88EBDCC-74D5-46D8-9409-99A034FBE694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B5C3080-4C67-4662-B990-6C1FFEB46B88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Dr Colin Mitchell</a:t>
            </a:r>
          </a:p>
          <a:p>
            <a:r>
              <a:rPr lang="en-GB" dirty="0" smtClean="0"/>
              <a:t>Consultant Geriatrician, St Mary’s Hospital, Paddington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Falls &amp; Postural Hypotension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Everyone is a liar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2343" y="483518"/>
            <a:ext cx="7924800" cy="857250"/>
          </a:xfrm>
        </p:spPr>
        <p:txBody>
          <a:bodyPr>
            <a:normAutofit/>
          </a:bodyPr>
          <a:lstStyle/>
          <a:p>
            <a:r>
              <a:rPr lang="en-GB" dirty="0" smtClean="0"/>
              <a:t>What causes syncope? (ADULTS)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00197992"/>
              </p:ext>
            </p:extLst>
          </p:nvPr>
        </p:nvGraphicFramePr>
        <p:xfrm>
          <a:off x="323528" y="951570"/>
          <a:ext cx="8229600" cy="4291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43" y="446905"/>
            <a:ext cx="7924800" cy="857250"/>
          </a:xfrm>
        </p:spPr>
        <p:txBody>
          <a:bodyPr/>
          <a:lstStyle/>
          <a:p>
            <a:r>
              <a:rPr lang="en-GB" dirty="0" smtClean="0"/>
              <a:t>‘Serious’ Syncope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2343" y="1347614"/>
            <a:ext cx="7924800" cy="3086100"/>
          </a:xfrm>
        </p:spPr>
        <p:txBody>
          <a:bodyPr/>
          <a:lstStyle/>
          <a:p>
            <a:r>
              <a:rPr lang="en-GB" dirty="0" smtClean="0"/>
              <a:t>Most syncope is non life-threatening</a:t>
            </a:r>
          </a:p>
          <a:p>
            <a:r>
              <a:rPr lang="en-GB" dirty="0" smtClean="0"/>
              <a:t>Syncope during exercise is different</a:t>
            </a:r>
          </a:p>
          <a:p>
            <a:r>
              <a:rPr lang="en-GB" dirty="0" smtClean="0"/>
              <a:t>Syncope scores / rules pick out high risk cases typically based on:</a:t>
            </a:r>
          </a:p>
          <a:p>
            <a:pPr lvl="1"/>
            <a:r>
              <a:rPr lang="en-GB" dirty="0" smtClean="0"/>
              <a:t>ECG +/- cardiac markers*</a:t>
            </a:r>
          </a:p>
          <a:p>
            <a:pPr lvl="1"/>
            <a:r>
              <a:rPr lang="en-GB" dirty="0" smtClean="0"/>
              <a:t>Significant cardiac history</a:t>
            </a:r>
          </a:p>
          <a:p>
            <a:pPr lvl="1"/>
            <a:r>
              <a:rPr lang="en-GB" dirty="0" smtClean="0"/>
              <a:t>Low </a:t>
            </a:r>
            <a:r>
              <a:rPr lang="en-GB" dirty="0" err="1" smtClean="0"/>
              <a:t>Hb</a:t>
            </a:r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r>
              <a:rPr lang="en-GB" sz="1400" dirty="0" smtClean="0"/>
              <a:t>*Don’t routinely request troponin / BNP on unexplained falls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7502" y="558682"/>
            <a:ext cx="7924800" cy="857250"/>
          </a:xfrm>
        </p:spPr>
        <p:txBody>
          <a:bodyPr>
            <a:normAutofit/>
          </a:bodyPr>
          <a:lstStyle/>
          <a:p>
            <a:r>
              <a:rPr lang="en-GB" dirty="0" smtClean="0"/>
              <a:t>OH causes syncope YES OK, but…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19622"/>
            <a:ext cx="7992888" cy="345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11510"/>
            <a:ext cx="7924800" cy="857250"/>
          </a:xfrm>
        </p:spPr>
        <p:txBody>
          <a:bodyPr/>
          <a:lstStyle/>
          <a:p>
            <a:r>
              <a:rPr lang="en-GB" dirty="0" smtClean="0"/>
              <a:t>Tests in Syncope / Unexplained falls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1560" y="1347614"/>
            <a:ext cx="7924800" cy="3086100"/>
          </a:xfrm>
        </p:spPr>
        <p:txBody>
          <a:bodyPr>
            <a:normAutofit/>
          </a:bodyPr>
          <a:lstStyle/>
          <a:p>
            <a:r>
              <a:rPr lang="en-GB" dirty="0" smtClean="0"/>
              <a:t>Everyone should have* (true / false):</a:t>
            </a:r>
          </a:p>
          <a:p>
            <a:pPr lvl="1"/>
            <a:r>
              <a:rPr lang="en-GB" dirty="0" smtClean="0"/>
              <a:t>24hr tape</a:t>
            </a:r>
          </a:p>
          <a:p>
            <a:pPr lvl="1"/>
            <a:r>
              <a:rPr lang="en-GB" dirty="0" smtClean="0"/>
              <a:t>L/S BP</a:t>
            </a:r>
          </a:p>
          <a:p>
            <a:pPr lvl="1"/>
            <a:r>
              <a:rPr lang="en-GB" dirty="0" smtClean="0"/>
              <a:t>Echocardiogram</a:t>
            </a:r>
          </a:p>
          <a:p>
            <a:pPr lvl="1"/>
            <a:r>
              <a:rPr lang="en-GB" dirty="0" smtClean="0"/>
              <a:t>24hr BP</a:t>
            </a:r>
          </a:p>
          <a:p>
            <a:pPr lvl="1"/>
            <a:r>
              <a:rPr lang="en-GB" dirty="0" smtClean="0"/>
              <a:t>Tilt test</a:t>
            </a:r>
          </a:p>
          <a:p>
            <a:pPr lvl="1"/>
            <a:r>
              <a:rPr lang="en-GB" dirty="0" smtClean="0"/>
              <a:t>Medication review</a:t>
            </a:r>
            <a:endParaRPr lang="en-GB" dirty="0"/>
          </a:p>
          <a:p>
            <a:pPr marL="457200" lvl="1" indent="0">
              <a:buNone/>
            </a:pPr>
            <a:r>
              <a:rPr lang="en-GB" sz="1400" dirty="0" smtClean="0"/>
              <a:t>*</a:t>
            </a:r>
            <a:r>
              <a:rPr lang="en-GB" sz="1400" dirty="0"/>
              <a:t>Assuming ECG / cardiac exam / </a:t>
            </a:r>
            <a:r>
              <a:rPr lang="en-GB" sz="1400" dirty="0" err="1"/>
              <a:t>Hb</a:t>
            </a:r>
            <a:r>
              <a:rPr lang="en-GB" sz="1400" dirty="0"/>
              <a:t> </a:t>
            </a:r>
            <a:r>
              <a:rPr lang="en-GB" sz="1400" dirty="0" smtClean="0"/>
              <a:t>normal</a:t>
            </a:r>
            <a:endParaRPr lang="en-GB" sz="1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11510"/>
            <a:ext cx="7924800" cy="857250"/>
          </a:xfrm>
        </p:spPr>
        <p:txBody>
          <a:bodyPr/>
          <a:lstStyle/>
          <a:p>
            <a:r>
              <a:rPr lang="en-GB" dirty="0" smtClean="0"/>
              <a:t>Tests in Syncope / Unexplained falls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9552" y="1347614"/>
            <a:ext cx="7924800" cy="3086100"/>
          </a:xfrm>
        </p:spPr>
        <p:txBody>
          <a:bodyPr>
            <a:normAutofit/>
          </a:bodyPr>
          <a:lstStyle/>
          <a:p>
            <a:r>
              <a:rPr lang="en-GB" dirty="0" smtClean="0"/>
              <a:t>Everyone should have* (true / false):</a:t>
            </a:r>
          </a:p>
          <a:p>
            <a:pPr lvl="1"/>
            <a:r>
              <a:rPr lang="en-GB" strike="sngStrike" dirty="0" smtClean="0"/>
              <a:t>24hr tape</a:t>
            </a:r>
          </a:p>
          <a:p>
            <a:pPr lvl="1"/>
            <a:r>
              <a:rPr lang="en-GB" dirty="0" smtClean="0"/>
              <a:t>L/S BP</a:t>
            </a:r>
          </a:p>
          <a:p>
            <a:pPr lvl="1"/>
            <a:r>
              <a:rPr lang="en-GB" strike="sngStrike" dirty="0" smtClean="0"/>
              <a:t>Echocardiogram</a:t>
            </a:r>
          </a:p>
          <a:p>
            <a:pPr lvl="1"/>
            <a:r>
              <a:rPr lang="en-GB" strike="sngStrike" dirty="0" smtClean="0"/>
              <a:t>24hr BP</a:t>
            </a:r>
          </a:p>
          <a:p>
            <a:pPr lvl="1"/>
            <a:r>
              <a:rPr lang="en-GB" strike="sngStrike" dirty="0" smtClean="0"/>
              <a:t>Tilt test</a:t>
            </a:r>
          </a:p>
          <a:p>
            <a:pPr lvl="1"/>
            <a:r>
              <a:rPr lang="en-GB" dirty="0" smtClean="0"/>
              <a:t>Medication review</a:t>
            </a:r>
            <a:endParaRPr lang="en-GB" dirty="0"/>
          </a:p>
          <a:p>
            <a:pPr marL="457200" lvl="1" indent="0">
              <a:buNone/>
            </a:pPr>
            <a:r>
              <a:rPr lang="en-GB" sz="1400" dirty="0" smtClean="0"/>
              <a:t>*</a:t>
            </a:r>
            <a:r>
              <a:rPr lang="en-GB" sz="1400" dirty="0"/>
              <a:t>Assuming ECG / cardiac exam / </a:t>
            </a:r>
            <a:r>
              <a:rPr lang="en-GB" sz="1400" dirty="0" err="1"/>
              <a:t>Hb</a:t>
            </a:r>
            <a:r>
              <a:rPr lang="en-GB" sz="1400" dirty="0"/>
              <a:t> </a:t>
            </a:r>
            <a:r>
              <a:rPr lang="en-GB" sz="1400" dirty="0" smtClean="0"/>
              <a:t>normal</a:t>
            </a:r>
            <a:endParaRPr lang="en-GB" sz="1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4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43558"/>
            <a:ext cx="7924800" cy="857250"/>
          </a:xfrm>
        </p:spPr>
        <p:txBody>
          <a:bodyPr/>
          <a:lstStyle/>
          <a:p>
            <a:r>
              <a:rPr lang="en-GB" dirty="0" smtClean="0"/>
              <a:t>JUST BY THE WAY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536" y="1779662"/>
            <a:ext cx="7924800" cy="3086100"/>
          </a:xfrm>
        </p:spPr>
        <p:txBody>
          <a:bodyPr/>
          <a:lstStyle/>
          <a:p>
            <a:r>
              <a:rPr lang="en-GB" dirty="0" smtClean="0"/>
              <a:t>L/S BP should be performed on EVERY acute admission to hospital &gt;65</a:t>
            </a:r>
          </a:p>
          <a:p>
            <a:r>
              <a:rPr lang="en-GB" dirty="0" smtClean="0"/>
              <a:t>How to do it:</a:t>
            </a:r>
          </a:p>
          <a:p>
            <a:pPr lvl="1">
              <a:buFont typeface="+mj-lt"/>
              <a:buAutoNum type="arabicPeriod"/>
            </a:pPr>
            <a:r>
              <a:rPr lang="en-GB" dirty="0" smtClean="0"/>
              <a:t>Patient lies down quietly for 5 minutes, then check BP</a:t>
            </a:r>
          </a:p>
          <a:p>
            <a:pPr lvl="1">
              <a:buFont typeface="+mj-lt"/>
              <a:buAutoNum type="arabicPeriod"/>
            </a:pPr>
            <a:r>
              <a:rPr lang="en-GB" dirty="0" smtClean="0"/>
              <a:t>Stand up, wait 40-60s, check BP</a:t>
            </a:r>
          </a:p>
          <a:p>
            <a:pPr lvl="1">
              <a:buFont typeface="+mj-lt"/>
              <a:buAutoNum type="arabicPeriod"/>
            </a:pPr>
            <a:r>
              <a:rPr lang="en-GB" dirty="0" smtClean="0"/>
              <a:t>Err… that’s it!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to </a:t>
            </a:r>
            <a:r>
              <a:rPr lang="en-GB" u="sng" dirty="0" smtClean="0"/>
              <a:t>think</a:t>
            </a:r>
            <a:r>
              <a:rPr lang="en-GB" dirty="0" smtClean="0"/>
              <a:t> about falls &amp; syncope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4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55526"/>
            <a:ext cx="7924800" cy="857250"/>
          </a:xfrm>
        </p:spPr>
        <p:txBody>
          <a:bodyPr/>
          <a:lstStyle/>
          <a:p>
            <a:r>
              <a:rPr lang="en-US" dirty="0" smtClean="0"/>
              <a:t>Geriatric 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1560" y="1563638"/>
            <a:ext cx="7924800" cy="3086100"/>
          </a:xfrm>
        </p:spPr>
        <p:txBody>
          <a:bodyPr>
            <a:normAutofit/>
          </a:bodyPr>
          <a:lstStyle/>
          <a:p>
            <a:r>
              <a:rPr lang="en-US" dirty="0" smtClean="0"/>
              <a:t>Complexity</a:t>
            </a:r>
          </a:p>
          <a:p>
            <a:r>
              <a:rPr lang="en-US" dirty="0"/>
              <a:t>Frailty</a:t>
            </a:r>
          </a:p>
          <a:p>
            <a:r>
              <a:rPr lang="en-US" dirty="0"/>
              <a:t>Functional / </a:t>
            </a:r>
            <a:r>
              <a:rPr lang="en-US" dirty="0" smtClean="0"/>
              <a:t>psychosocial</a:t>
            </a:r>
          </a:p>
          <a:p>
            <a:r>
              <a:rPr lang="en-US" dirty="0" smtClean="0"/>
              <a:t>Non-specific presentations / syndromes</a:t>
            </a:r>
          </a:p>
          <a:p>
            <a:pPr lvl="1"/>
            <a:r>
              <a:rPr lang="en-US" dirty="0" err="1"/>
              <a:t>e</a:t>
            </a:r>
            <a:r>
              <a:rPr lang="en-US" dirty="0" err="1" smtClean="0"/>
              <a:t>g</a:t>
            </a:r>
            <a:r>
              <a:rPr lang="en-US" dirty="0" smtClean="0"/>
              <a:t> Falls, confusion…</a:t>
            </a:r>
          </a:p>
          <a:p>
            <a:pPr lvl="1"/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7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mobility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it relates to frailty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43" y="555526"/>
            <a:ext cx="7924800" cy="857250"/>
          </a:xfrm>
        </p:spPr>
        <p:txBody>
          <a:bodyPr/>
          <a:lstStyle/>
          <a:p>
            <a:r>
              <a:rPr lang="en-GB" dirty="0" smtClean="0"/>
              <a:t>Falls Myths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2343" y="1563638"/>
            <a:ext cx="7924800" cy="3086100"/>
          </a:xfrm>
        </p:spPr>
        <p:txBody>
          <a:bodyPr>
            <a:normAutofit/>
          </a:bodyPr>
          <a:lstStyle/>
          <a:p>
            <a:r>
              <a:rPr lang="en-GB" dirty="0" smtClean="0"/>
              <a:t>UTIs cause falls</a:t>
            </a:r>
          </a:p>
          <a:p>
            <a:r>
              <a:rPr lang="en-GB" dirty="0" smtClean="0"/>
              <a:t>TIAs cause falls</a:t>
            </a:r>
          </a:p>
          <a:p>
            <a:r>
              <a:rPr lang="en-GB" dirty="0" smtClean="0"/>
              <a:t>“</a:t>
            </a:r>
            <a:r>
              <a:rPr lang="en-GB" i="1" dirty="0" smtClean="0"/>
              <a:t>Patient denies loss of consciousness</a:t>
            </a:r>
            <a:r>
              <a:rPr lang="en-GB" dirty="0" smtClean="0"/>
              <a:t>” is a diagnostically relevant sentence.</a:t>
            </a:r>
          </a:p>
          <a:p>
            <a:r>
              <a:rPr lang="en-GB" dirty="0" smtClean="0"/>
              <a:t>“Mechanical” falls are, like, a thing</a:t>
            </a:r>
          </a:p>
          <a:p>
            <a:r>
              <a:rPr lang="en-GB" dirty="0" smtClean="0"/>
              <a:t>You can differentiate falls from syncope</a:t>
            </a:r>
          </a:p>
          <a:p>
            <a:r>
              <a:rPr lang="en-GB" dirty="0" smtClean="0"/>
              <a:t>You can make a diagnosis from the history</a:t>
            </a:r>
          </a:p>
          <a:p>
            <a:r>
              <a:rPr lang="en-GB" dirty="0" smtClean="0"/>
              <a:t>Postural hypotension causes blackouts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Before pathology,</a:t>
            </a:r>
            <a:br>
              <a:rPr lang="en-US" dirty="0" smtClean="0"/>
            </a:br>
            <a:r>
              <a:rPr lang="en-US" dirty="0" smtClean="0"/>
              <a:t>normality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7924800" cy="857250"/>
          </a:xfrm>
        </p:spPr>
        <p:txBody>
          <a:bodyPr/>
          <a:lstStyle/>
          <a:p>
            <a:r>
              <a:rPr lang="en-US" dirty="0" smtClean="0"/>
              <a:t>How to walk upright</a:t>
            </a:r>
            <a:endParaRPr lang="en-US" dirty="0"/>
          </a:p>
        </p:txBody>
      </p:sp>
      <p:pic>
        <p:nvPicPr>
          <p:cNvPr id="3" name="Picture 2" descr="Robotoverlord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543051"/>
            <a:ext cx="4572000" cy="25717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91" y="627534"/>
            <a:ext cx="7924800" cy="857250"/>
          </a:xfrm>
        </p:spPr>
        <p:txBody>
          <a:bodyPr/>
          <a:lstStyle/>
          <a:p>
            <a:r>
              <a:rPr lang="en-US" dirty="0" smtClean="0"/>
              <a:t>How to walk upright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591" y="1543051"/>
            <a:ext cx="4572000" cy="25717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62372"/>
            <a:ext cx="7924800" cy="857250"/>
          </a:xfrm>
        </p:spPr>
        <p:txBody>
          <a:bodyPr/>
          <a:lstStyle/>
          <a:p>
            <a:r>
              <a:rPr lang="en-US" dirty="0" smtClean="0"/>
              <a:t>How to walk upright</a:t>
            </a:r>
            <a:endParaRPr lang="en-US" dirty="0"/>
          </a:p>
        </p:txBody>
      </p:sp>
      <p:pic>
        <p:nvPicPr>
          <p:cNvPr id="5" name="Picture 2" descr="C:\Users\mc113\Downloads\gi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1174" y="1419622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I, for one, welcome </a:t>
            </a:r>
            <a:br>
              <a:rPr lang="en-US" dirty="0" smtClean="0"/>
            </a:br>
            <a:r>
              <a:rPr lang="en-US" dirty="0" smtClean="0"/>
              <a:t>our new robot overlords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55526"/>
            <a:ext cx="7924800" cy="857250"/>
          </a:xfrm>
        </p:spPr>
        <p:txBody>
          <a:bodyPr/>
          <a:lstStyle/>
          <a:p>
            <a:r>
              <a:rPr lang="en-US" dirty="0" smtClean="0"/>
              <a:t>How not to walk upright</a:t>
            </a:r>
            <a:endParaRPr lang="en-US" dirty="0"/>
          </a:p>
        </p:txBody>
      </p:sp>
      <p:pic>
        <p:nvPicPr>
          <p:cNvPr id="4" name="Picture 3" descr="robotfail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645920"/>
            <a:ext cx="4572000" cy="25717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0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95" y="562372"/>
            <a:ext cx="7924800" cy="857250"/>
          </a:xfrm>
        </p:spPr>
        <p:txBody>
          <a:bodyPr/>
          <a:lstStyle/>
          <a:p>
            <a:r>
              <a:rPr lang="en-US" dirty="0" smtClean="0"/>
              <a:t>How not to walk upright</a:t>
            </a:r>
            <a:endParaRPr lang="en-US" dirty="0"/>
          </a:p>
        </p:txBody>
      </p:sp>
      <p:pic>
        <p:nvPicPr>
          <p:cNvPr id="5" name="Picture 2" descr="C:\Users\mc113\Downloads\gif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195" y="1419622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1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7534"/>
            <a:ext cx="7924800" cy="857250"/>
          </a:xfrm>
        </p:spPr>
        <p:txBody>
          <a:bodyPr/>
          <a:lstStyle/>
          <a:p>
            <a:r>
              <a:rPr lang="en-US" dirty="0" smtClean="0"/>
              <a:t>Balance : I/O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588294" y="1645444"/>
          <a:ext cx="5967412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706"/>
                <a:gridCol w="2983706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Vision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Skeletal Muscles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Vestibular</a:t>
                      </a:r>
                      <a:r>
                        <a:rPr lang="en-US" sz="1400" baseline="0" dirty="0" smtClean="0"/>
                        <a:t> (motion/rotation)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(Joints)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Joint position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Eye</a:t>
                      </a:r>
                      <a:r>
                        <a:rPr lang="en-US" sz="1400" baseline="0" dirty="0" smtClean="0"/>
                        <a:t> movements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Muscle stretch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Peripheral sensation (feet)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55526"/>
            <a:ext cx="7924800" cy="857250"/>
          </a:xfrm>
        </p:spPr>
        <p:txBody>
          <a:bodyPr/>
          <a:lstStyle/>
          <a:p>
            <a:r>
              <a:rPr lang="en-US" dirty="0" smtClean="0"/>
              <a:t>Balance : Processing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005245" y="3258101"/>
          <a:ext cx="177999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998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Skeletal Muscles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(Joints)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Eye</a:t>
                      </a:r>
                      <a:r>
                        <a:rPr lang="en-US" sz="1400" baseline="0" dirty="0" smtClean="0"/>
                        <a:t> movements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49421" y="1543051"/>
          <a:ext cx="182015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58"/>
              </a:tblGrid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Vision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Vestibular</a:t>
                      </a:r>
                      <a:endParaRPr lang="en-US" sz="1400" baseline="0" dirty="0" smtClean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Joint position</a:t>
                      </a:r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Muscle stretch</a:t>
                      </a:r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Peripheral sensation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21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87" y="627534"/>
            <a:ext cx="7924800" cy="857250"/>
          </a:xfrm>
        </p:spPr>
        <p:txBody>
          <a:bodyPr/>
          <a:lstStyle/>
          <a:p>
            <a:r>
              <a:rPr lang="en-US" dirty="0" smtClean="0"/>
              <a:t>Balance : Processing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005245" y="3258101"/>
          <a:ext cx="177999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998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Skeletal Muscles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(Joints)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Eye</a:t>
                      </a:r>
                      <a:r>
                        <a:rPr lang="en-US" sz="1400" baseline="0" dirty="0" smtClean="0"/>
                        <a:t> movements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3084816" y="2404154"/>
            <a:ext cx="693506" cy="44692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4" idx="1"/>
          </p:cNvCxnSpPr>
          <p:nvPr/>
        </p:nvCxnSpPr>
        <p:spPr>
          <a:xfrm>
            <a:off x="5163504" y="3667876"/>
            <a:ext cx="841741" cy="15410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49421" y="1543051"/>
          <a:ext cx="182015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58"/>
              </a:tblGrid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Vision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Vestibular</a:t>
                      </a:r>
                      <a:endParaRPr lang="en-US" sz="1400" baseline="0" dirty="0" smtClean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Joint position</a:t>
                      </a:r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Muscle stretch</a:t>
                      </a:r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Peripheral sensation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5" name="Cloud 4"/>
          <p:cNvSpPr/>
          <p:nvPr/>
        </p:nvSpPr>
        <p:spPr>
          <a:xfrm>
            <a:off x="3524038" y="2635323"/>
            <a:ext cx="1918699" cy="1387819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Cerebellum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55526"/>
            <a:ext cx="7924800" cy="857250"/>
          </a:xfrm>
        </p:spPr>
        <p:txBody>
          <a:bodyPr/>
          <a:lstStyle/>
          <a:p>
            <a:r>
              <a:rPr lang="en-GB" dirty="0" smtClean="0"/>
              <a:t>Falls Myths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1560" y="1563638"/>
            <a:ext cx="7924800" cy="3086100"/>
          </a:xfrm>
        </p:spPr>
        <p:txBody>
          <a:bodyPr>
            <a:normAutofit/>
          </a:bodyPr>
          <a:lstStyle/>
          <a:p>
            <a:r>
              <a:rPr lang="en-GB" strike="sngStrike" dirty="0" smtClean="0"/>
              <a:t>UTIs cause falls</a:t>
            </a:r>
          </a:p>
          <a:p>
            <a:r>
              <a:rPr lang="en-GB" strike="sngStrike" dirty="0" smtClean="0"/>
              <a:t>TIAs cause falls</a:t>
            </a:r>
          </a:p>
          <a:p>
            <a:r>
              <a:rPr lang="en-GB" strike="sngStrike" dirty="0" smtClean="0"/>
              <a:t>“</a:t>
            </a:r>
            <a:r>
              <a:rPr lang="en-GB" i="1" strike="sngStrike" dirty="0" smtClean="0"/>
              <a:t>Patient denies loss of consciousness</a:t>
            </a:r>
            <a:r>
              <a:rPr lang="en-GB" strike="sngStrike" dirty="0" smtClean="0"/>
              <a:t>” is </a:t>
            </a:r>
            <a:r>
              <a:rPr lang="en-GB" strike="sngStrike" dirty="0"/>
              <a:t>a diagnostically relevant sentence</a:t>
            </a:r>
            <a:r>
              <a:rPr lang="en-GB" strike="sngStrike" dirty="0" smtClean="0"/>
              <a:t>.</a:t>
            </a:r>
          </a:p>
          <a:p>
            <a:r>
              <a:rPr lang="en-GB" strike="sngStrike" dirty="0" smtClean="0"/>
              <a:t>“Mechanical falls” are, like, a thing</a:t>
            </a:r>
          </a:p>
          <a:p>
            <a:r>
              <a:rPr lang="en-GB" strike="sngStrike" dirty="0" smtClean="0"/>
              <a:t>You can differentiate falls from syncope</a:t>
            </a:r>
          </a:p>
          <a:p>
            <a:r>
              <a:rPr lang="en-GB" strike="sngStrike" dirty="0" smtClean="0"/>
              <a:t>You can make a diagnosis from the history</a:t>
            </a:r>
          </a:p>
          <a:p>
            <a:r>
              <a:rPr lang="en-GB" strike="sngStrike" dirty="0" smtClean="0"/>
              <a:t>Postural hypotension causes blackouts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7534"/>
            <a:ext cx="7924800" cy="857250"/>
          </a:xfrm>
        </p:spPr>
        <p:txBody>
          <a:bodyPr/>
          <a:lstStyle/>
          <a:p>
            <a:r>
              <a:rPr lang="en-US" dirty="0" smtClean="0"/>
              <a:t>Balance : Function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005245" y="3258101"/>
          <a:ext cx="177999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998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Skeletal Muscles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(Joints)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Eye</a:t>
                      </a:r>
                      <a:r>
                        <a:rPr lang="en-US" sz="1400" baseline="0" dirty="0" smtClean="0"/>
                        <a:t> movements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3053994" y="2357919"/>
            <a:ext cx="732034" cy="50086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4" idx="1"/>
          </p:cNvCxnSpPr>
          <p:nvPr/>
        </p:nvCxnSpPr>
        <p:spPr>
          <a:xfrm>
            <a:off x="5163504" y="3667876"/>
            <a:ext cx="841741" cy="154105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163505" y="2188398"/>
            <a:ext cx="602869" cy="53168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2773997" y="4023142"/>
            <a:ext cx="3231247" cy="19623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49421" y="1543051"/>
          <a:ext cx="182015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58"/>
              </a:tblGrid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Vision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Vestibular</a:t>
                      </a:r>
                      <a:endParaRPr lang="en-US" sz="1400" baseline="0" dirty="0" smtClean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Joint position</a:t>
                      </a:r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Muscle stretch</a:t>
                      </a:r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Peripheral sensation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5" name="Cloud 4"/>
          <p:cNvSpPr/>
          <p:nvPr/>
        </p:nvSpPr>
        <p:spPr>
          <a:xfrm>
            <a:off x="3524038" y="2635323"/>
            <a:ext cx="1918699" cy="1387819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658493" y="1543051"/>
          <a:ext cx="2126750" cy="16078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126750"/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Higher Brain Functions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Intentions &amp; Plans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Concentration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Memory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Confidence / Fear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125607"/>
              </p:ext>
            </p:extLst>
          </p:nvPr>
        </p:nvGraphicFramePr>
        <p:xfrm>
          <a:off x="1349421" y="3514527"/>
          <a:ext cx="1424576" cy="14097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24576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Environment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Floor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Lighting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Obstacles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Distractions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-356124"/>
            <a:ext cx="9143999" cy="6246012"/>
          </a:xfrm>
        </p:spPr>
      </p:pic>
      <p:sp>
        <p:nvSpPr>
          <p:cNvPr id="7" name="TextBox 6"/>
          <p:cNvSpPr txBox="1"/>
          <p:nvPr/>
        </p:nvSpPr>
        <p:spPr>
          <a:xfrm>
            <a:off x="1634880" y="406016"/>
            <a:ext cx="3341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/>
                <a:cs typeface="Comic Sans MS"/>
              </a:rPr>
              <a:t>Such confusion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290" y="1707455"/>
            <a:ext cx="128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/>
                <a:cs typeface="Comic Sans MS"/>
              </a:rPr>
              <a:t>Wow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5768" y="3698161"/>
            <a:ext cx="3341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  <a:latin typeface="Comic Sans MS"/>
                <a:cs typeface="Comic Sans MS"/>
              </a:rPr>
              <a:t>So diagrams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2021" y="4502381"/>
            <a:ext cx="104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omic Sans MS"/>
                <a:cs typeface="Comic Sans MS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692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Falls / Frailty: How to intervene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15566"/>
            <a:ext cx="79248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CGA: Comprehensive Geriatric Assessment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1560" y="1707654"/>
            <a:ext cx="7924800" cy="3086100"/>
          </a:xfrm>
        </p:spPr>
        <p:txBody>
          <a:bodyPr/>
          <a:lstStyle/>
          <a:p>
            <a:r>
              <a:rPr lang="en-US" dirty="0" smtClean="0"/>
              <a:t>CGA works</a:t>
            </a:r>
          </a:p>
          <a:p>
            <a:r>
              <a:rPr lang="en-US" dirty="0" smtClean="0"/>
              <a:t>Particularly</a:t>
            </a:r>
          </a:p>
          <a:p>
            <a:pPr lvl="1"/>
            <a:r>
              <a:rPr lang="en-US" dirty="0" smtClean="0"/>
              <a:t>On inpatients in specialist units</a:t>
            </a:r>
          </a:p>
          <a:p>
            <a:pPr lvl="1"/>
            <a:r>
              <a:rPr lang="en-US" dirty="0" smtClean="0"/>
              <a:t>To high-risk (pre-frail) outpatients (</a:t>
            </a:r>
            <a:r>
              <a:rPr lang="en-US" dirty="0" err="1" smtClean="0"/>
              <a:t>eg</a:t>
            </a:r>
            <a:r>
              <a:rPr lang="en-US" dirty="0" smtClean="0"/>
              <a:t> fallers)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43" y="719572"/>
            <a:ext cx="7924800" cy="857250"/>
          </a:xfrm>
        </p:spPr>
        <p:txBody>
          <a:bodyPr/>
          <a:lstStyle/>
          <a:p>
            <a:r>
              <a:rPr lang="en-GB" dirty="0" smtClean="0"/>
              <a:t>What is CGA?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1560" y="1491630"/>
            <a:ext cx="7924800" cy="30861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Needs based</a:t>
            </a:r>
          </a:p>
          <a:p>
            <a:r>
              <a:rPr lang="en-GB" dirty="0" smtClean="0"/>
              <a:t>Holistic</a:t>
            </a:r>
          </a:p>
          <a:p>
            <a:r>
              <a:rPr lang="en-GB" dirty="0" err="1" smtClean="0"/>
              <a:t>Multiprofessional</a:t>
            </a:r>
            <a:endParaRPr lang="en-GB" dirty="0" smtClean="0"/>
          </a:p>
          <a:p>
            <a:r>
              <a:rPr lang="en-GB" dirty="0" smtClean="0"/>
              <a:t>Time consuming!</a:t>
            </a:r>
          </a:p>
          <a:p>
            <a:r>
              <a:rPr lang="en-GB" dirty="0" smtClean="0"/>
              <a:t>Core elements:</a:t>
            </a:r>
          </a:p>
          <a:p>
            <a:pPr lvl="1"/>
            <a:r>
              <a:rPr lang="en-GB" dirty="0" smtClean="0"/>
              <a:t>Medical review</a:t>
            </a:r>
          </a:p>
          <a:p>
            <a:pPr lvl="1"/>
            <a:r>
              <a:rPr lang="en-GB" dirty="0" smtClean="0"/>
              <a:t>Medication review</a:t>
            </a:r>
          </a:p>
          <a:p>
            <a:pPr lvl="1"/>
            <a:r>
              <a:rPr lang="en-GB" dirty="0" smtClean="0"/>
              <a:t>Mobility</a:t>
            </a:r>
          </a:p>
          <a:p>
            <a:pPr lvl="1"/>
            <a:r>
              <a:rPr lang="en-GB" dirty="0" smtClean="0"/>
              <a:t>ADLs</a:t>
            </a:r>
          </a:p>
          <a:p>
            <a:pPr lvl="1"/>
            <a:r>
              <a:rPr lang="en-GB" dirty="0" smtClean="0"/>
              <a:t>Psychological / Cognitive</a:t>
            </a:r>
          </a:p>
          <a:p>
            <a:pPr marL="0" indent="0">
              <a:buNone/>
            </a:pP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CGA: Not a list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way of working / thinking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99" y="987574"/>
            <a:ext cx="6372201" cy="4155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2" y="2571669"/>
            <a:ext cx="5752907" cy="969771"/>
          </a:xfrm>
        </p:spPr>
        <p:txBody>
          <a:bodyPr/>
          <a:lstStyle/>
          <a:p>
            <a:pPr algn="l"/>
            <a:r>
              <a:rPr lang="en-US" dirty="0" err="1" smtClean="0"/>
              <a:t>Mrs</a:t>
            </a:r>
            <a:r>
              <a:rPr lang="en-US" dirty="0" smtClean="0"/>
              <a:t> F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43" y="555526"/>
            <a:ext cx="7924800" cy="85725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9552" y="1419622"/>
            <a:ext cx="7924800" cy="30861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Osteoarthritis, Hypertension, Type 2 Diabetes</a:t>
            </a:r>
          </a:p>
          <a:p>
            <a:r>
              <a:rPr lang="en-US" dirty="0" smtClean="0"/>
              <a:t>Rx:</a:t>
            </a:r>
          </a:p>
          <a:p>
            <a:pPr lvl="1"/>
            <a:r>
              <a:rPr lang="en-US" dirty="0" err="1" smtClean="0"/>
              <a:t>Paracetamol</a:t>
            </a:r>
            <a:r>
              <a:rPr lang="en-US" dirty="0" smtClean="0"/>
              <a:t> PRN, </a:t>
            </a:r>
            <a:r>
              <a:rPr lang="en-US" dirty="0" err="1" smtClean="0"/>
              <a:t>Ramipril</a:t>
            </a:r>
            <a:r>
              <a:rPr lang="en-US" dirty="0" smtClean="0"/>
              <a:t>, BFZ, Metformin, </a:t>
            </a:r>
            <a:r>
              <a:rPr lang="en-US" dirty="0" err="1" smtClean="0"/>
              <a:t>Amitryptilline</a:t>
            </a:r>
            <a:endParaRPr lang="en-US" dirty="0"/>
          </a:p>
          <a:p>
            <a:r>
              <a:rPr lang="en-US" sz="2400" dirty="0" smtClean="0"/>
              <a:t>Lives alone, family live &gt;1hr away</a:t>
            </a:r>
          </a:p>
          <a:p>
            <a:r>
              <a:rPr lang="en-US" sz="2400" dirty="0" smtClean="0"/>
              <a:t>Best friend admitted to NH 6 months ago</a:t>
            </a:r>
          </a:p>
          <a:p>
            <a:r>
              <a:rPr lang="en-US" sz="2400" dirty="0" smtClean="0"/>
              <a:t>Had a ‘mechanical’ fall in the street 3 months ago – minor injuries unit</a:t>
            </a:r>
          </a:p>
          <a:p>
            <a:r>
              <a:rPr lang="en-US" sz="2400" dirty="0" smtClean="0"/>
              <a:t>Hasn’t had glasses checked for 3 years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55526"/>
            <a:ext cx="7924800" cy="857250"/>
          </a:xfrm>
        </p:spPr>
        <p:txBody>
          <a:bodyPr/>
          <a:lstStyle/>
          <a:p>
            <a:r>
              <a:rPr lang="en-US" dirty="0" smtClean="0"/>
              <a:t>Very exciting slide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79712" y="1419622"/>
            <a:ext cx="4868209" cy="364673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of her fall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6271" cy="51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43" y="627534"/>
            <a:ext cx="7924800" cy="857250"/>
          </a:xfrm>
        </p:spPr>
        <p:txBody>
          <a:bodyPr/>
          <a:lstStyle/>
          <a:p>
            <a:r>
              <a:rPr lang="en-GB" dirty="0" smtClean="0"/>
              <a:t>Falls Myths - Caveats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UTIs cause falls…</a:t>
            </a:r>
          </a:p>
          <a:p>
            <a:r>
              <a:rPr lang="en-GB" strike="sngStrike" dirty="0" smtClean="0"/>
              <a:t>TIAs cause falls</a:t>
            </a:r>
          </a:p>
          <a:p>
            <a:r>
              <a:rPr lang="en-GB" strike="sngStrike" dirty="0" smtClean="0"/>
              <a:t>“</a:t>
            </a:r>
            <a:r>
              <a:rPr lang="en-GB" i="1" strike="sngStrike" dirty="0" smtClean="0"/>
              <a:t>Patient denies loss of consciousness</a:t>
            </a:r>
            <a:r>
              <a:rPr lang="en-GB" strike="sngStrike" dirty="0" smtClean="0"/>
              <a:t>” is </a:t>
            </a:r>
            <a:r>
              <a:rPr lang="en-GB" strike="sngStrike" dirty="0"/>
              <a:t>a diagnostically relevant </a:t>
            </a:r>
            <a:r>
              <a:rPr lang="en-GB" strike="sngStrike" dirty="0" err="1" smtClean="0"/>
              <a:t>sentence</a:t>
            </a:r>
            <a:r>
              <a:rPr lang="en-GB" strike="sngStrike" dirty="0" err="1"/>
              <a:t>.</a:t>
            </a:r>
            <a:r>
              <a:rPr lang="en-GB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“Mechanical</a:t>
            </a:r>
            <a:r>
              <a:rPr lang="en-GB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falls” are, like, a thing…</a:t>
            </a:r>
          </a:p>
          <a:p>
            <a:r>
              <a:rPr lang="en-GB" strike="sngStrike" dirty="0" smtClean="0"/>
              <a:t>You can differentiate falls from syncope</a:t>
            </a:r>
          </a:p>
          <a:p>
            <a:r>
              <a:rPr lang="en-GB" dirty="0" smtClean="0"/>
              <a:t>You can make a diagnosis from the history…</a:t>
            </a:r>
          </a:p>
          <a:p>
            <a:r>
              <a:rPr lang="en-GB" dirty="0" smtClean="0"/>
              <a:t>Postural hypotension causes blackouts…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does not simply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9" r="1349"/>
          <a:stretch>
            <a:fillRect/>
          </a:stretch>
        </p:blipFill>
        <p:spPr>
          <a:xfrm>
            <a:off x="-415925" y="0"/>
            <a:ext cx="10491788" cy="5143500"/>
          </a:xfrm>
        </p:spPr>
      </p:pic>
      <p:sp>
        <p:nvSpPr>
          <p:cNvPr id="5" name="Rectangle 4"/>
          <p:cNvSpPr/>
          <p:nvPr/>
        </p:nvSpPr>
        <p:spPr>
          <a:xfrm>
            <a:off x="457200" y="4005489"/>
            <a:ext cx="84746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cap="all" dirty="0" smtClean="0">
                <a:ln w="25400">
                  <a:solidFill>
                    <a:schemeClr val="bg1"/>
                  </a:solidFill>
                </a:ln>
              </a:rPr>
              <a:t>trip on a </a:t>
            </a:r>
            <a:r>
              <a:rPr lang="en-US" sz="6000" b="1" cap="all" dirty="0" smtClean="0">
                <a:ln w="25400">
                  <a:solidFill>
                    <a:schemeClr val="bg1"/>
                  </a:solidFill>
                </a:ln>
              </a:rPr>
              <a:t>carpet</a:t>
            </a:r>
            <a:endParaRPr lang="en-US" sz="6600" b="1" cap="all" dirty="0">
              <a:ln w="25400">
                <a:solidFill>
                  <a:schemeClr val="bg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511" y="322420"/>
            <a:ext cx="90294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cap="all" dirty="0" smtClean="0">
                <a:ln w="25400">
                  <a:solidFill>
                    <a:schemeClr val="bg1"/>
                  </a:solidFill>
                </a:ln>
              </a:rPr>
              <a:t>One does not simply</a:t>
            </a:r>
            <a:endParaRPr lang="en-US" sz="6000" b="1" cap="all" dirty="0">
              <a:ln w="2540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046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5/4399/36548720233_aec8c47a0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-1100658"/>
            <a:ext cx="9753600" cy="65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47664" y="2715766"/>
            <a:ext cx="5902424" cy="576064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b="1" dirty="0" smtClean="0"/>
              <a:t>Let’s be engineers!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658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pload.wikimedia.org/wikipedia/commons/3/36/Hungarian_engineers_visit_Folsom_Dam_auxiliary_spillway_%2813903409783%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0569" y="-812626"/>
            <a:ext cx="10261141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47664" y="2715766"/>
            <a:ext cx="5902424" cy="576064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>Let’s be engineers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55526"/>
            <a:ext cx="7924800" cy="857250"/>
          </a:xfrm>
        </p:spPr>
        <p:txBody>
          <a:bodyPr/>
          <a:lstStyle/>
          <a:p>
            <a:r>
              <a:rPr lang="en-US" dirty="0" smtClean="0"/>
              <a:t>Balance : Function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005245" y="3258101"/>
          <a:ext cx="177999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998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Skeletal Muscles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(Joints)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Eye</a:t>
                      </a:r>
                      <a:r>
                        <a:rPr lang="en-US" sz="1400" baseline="0" dirty="0" smtClean="0"/>
                        <a:t> movements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3053994" y="2357919"/>
            <a:ext cx="732034" cy="50086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4" idx="1"/>
          </p:cNvCxnSpPr>
          <p:nvPr/>
        </p:nvCxnSpPr>
        <p:spPr>
          <a:xfrm>
            <a:off x="5163504" y="3667876"/>
            <a:ext cx="841741" cy="154105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163505" y="2188398"/>
            <a:ext cx="602869" cy="53168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2773997" y="4023142"/>
            <a:ext cx="3231247" cy="19623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49421" y="1543051"/>
          <a:ext cx="182015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58"/>
              </a:tblGrid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Vision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Vestibular</a:t>
                      </a:r>
                      <a:endParaRPr lang="en-US" sz="1400" baseline="0" dirty="0" smtClean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Joint position</a:t>
                      </a:r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Muscle stretch</a:t>
                      </a:r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Peripheral sensation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5" name="Cloud 4"/>
          <p:cNvSpPr/>
          <p:nvPr/>
        </p:nvSpPr>
        <p:spPr>
          <a:xfrm>
            <a:off x="3524038" y="2635323"/>
            <a:ext cx="1918699" cy="1387819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658493" y="1543051"/>
          <a:ext cx="2126750" cy="16078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126750"/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Higher Brain Functions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Intentions &amp; Plans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Concentration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Memory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Confidence / Fear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077102"/>
              </p:ext>
            </p:extLst>
          </p:nvPr>
        </p:nvGraphicFramePr>
        <p:xfrm>
          <a:off x="1349421" y="3514527"/>
          <a:ext cx="1424576" cy="14097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24576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Environment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Floor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Lighting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Obstacles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Distractions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55526"/>
            <a:ext cx="7924800" cy="85725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1419622"/>
            <a:ext cx="7924800" cy="3086100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 smtClean="0"/>
              <a:t>Osteoarthritis, Hypertension, Type 2 Diabetes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Stiff legs, fluctuating BP, numb feet</a:t>
            </a:r>
          </a:p>
          <a:p>
            <a:r>
              <a:rPr lang="en-US" dirty="0"/>
              <a:t>Rx:</a:t>
            </a:r>
          </a:p>
          <a:p>
            <a:pPr lvl="1"/>
            <a:r>
              <a:rPr lang="en-US" dirty="0" err="1"/>
              <a:t>Paracetamol</a:t>
            </a:r>
            <a:r>
              <a:rPr lang="en-US" dirty="0"/>
              <a:t> PRN, </a:t>
            </a:r>
            <a:r>
              <a:rPr lang="en-US" dirty="0" err="1"/>
              <a:t>Ramipril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BFZ</a:t>
            </a:r>
            <a:r>
              <a:rPr lang="en-US" dirty="0"/>
              <a:t>, Metformin, </a:t>
            </a:r>
            <a:r>
              <a:rPr lang="en-US" dirty="0" err="1">
                <a:solidFill>
                  <a:srgbClr val="FF0000"/>
                </a:solidFill>
              </a:rPr>
              <a:t>Amitryptilline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sz="2400" dirty="0" smtClean="0"/>
              <a:t>Lives alone, family live &gt;1hr away</a:t>
            </a:r>
          </a:p>
          <a:p>
            <a:r>
              <a:rPr lang="en-US" sz="2400" dirty="0" smtClean="0"/>
              <a:t>Best friend admitted to NH 6 months ago</a:t>
            </a:r>
          </a:p>
          <a:p>
            <a:r>
              <a:rPr lang="en-US" sz="2400" dirty="0"/>
              <a:t>Had a fall in the street 3 months ago – minor injuries </a:t>
            </a:r>
            <a:r>
              <a:rPr lang="en-US" sz="2400" dirty="0" smtClean="0"/>
              <a:t>unit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Significantly reduced regular exercise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Lost confidence</a:t>
            </a:r>
          </a:p>
          <a:p>
            <a:r>
              <a:rPr lang="en-US" sz="2400" dirty="0" smtClean="0"/>
              <a:t>Hasn’t had glasses checked for 3 years</a:t>
            </a:r>
            <a:endParaRPr lang="en-US" sz="2400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Bifocals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43" y="555526"/>
            <a:ext cx="7924800" cy="857250"/>
          </a:xfrm>
        </p:spPr>
        <p:txBody>
          <a:bodyPr/>
          <a:lstStyle/>
          <a:p>
            <a:r>
              <a:rPr lang="en-US" dirty="0" smtClean="0"/>
              <a:t>Cause(s) of her fall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1560" y="1347614"/>
            <a:ext cx="7924800" cy="30861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Environmental</a:t>
            </a:r>
          </a:p>
          <a:p>
            <a:r>
              <a:rPr lang="en-US" dirty="0" smtClean="0"/>
              <a:t>Visual</a:t>
            </a:r>
          </a:p>
          <a:p>
            <a:r>
              <a:rPr lang="en-US" dirty="0" smtClean="0"/>
              <a:t>Gait</a:t>
            </a:r>
          </a:p>
          <a:p>
            <a:pPr lvl="1"/>
            <a:r>
              <a:rPr lang="en-US" dirty="0" smtClean="0"/>
              <a:t>Strength &amp; fitness</a:t>
            </a:r>
          </a:p>
          <a:p>
            <a:pPr lvl="1"/>
            <a:r>
              <a:rPr lang="en-US" dirty="0" smtClean="0"/>
              <a:t>Pain?</a:t>
            </a:r>
          </a:p>
          <a:p>
            <a:pPr lvl="1"/>
            <a:r>
              <a:rPr lang="en-US" dirty="0" smtClean="0"/>
              <a:t>Peripheral sensory loss</a:t>
            </a:r>
          </a:p>
          <a:p>
            <a:r>
              <a:rPr lang="en-US" dirty="0" smtClean="0"/>
              <a:t>Drops in blood pressure?</a:t>
            </a:r>
          </a:p>
          <a:p>
            <a:r>
              <a:rPr lang="en-US" dirty="0"/>
              <a:t>Medication?</a:t>
            </a:r>
          </a:p>
          <a:p>
            <a:r>
              <a:rPr lang="en-US" dirty="0" smtClean="0"/>
              <a:t>Acute </a:t>
            </a:r>
            <a:r>
              <a:rPr lang="en-US" dirty="0"/>
              <a:t>illness</a:t>
            </a:r>
            <a:r>
              <a:rPr lang="en-US" dirty="0" smtClean="0"/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87" y="627534"/>
            <a:ext cx="7924800" cy="857250"/>
          </a:xfrm>
        </p:spPr>
        <p:txBody>
          <a:bodyPr/>
          <a:lstStyle/>
          <a:p>
            <a:r>
              <a:rPr lang="en-US" dirty="0" smtClean="0"/>
              <a:t>Balance : Function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37916821"/>
              </p:ext>
            </p:extLst>
          </p:nvPr>
        </p:nvGraphicFramePr>
        <p:xfrm>
          <a:off x="6005245" y="3258101"/>
          <a:ext cx="177999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998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Skeletal Muscles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(Joints)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Eye</a:t>
                      </a:r>
                      <a:r>
                        <a:rPr lang="en-US" sz="1400" baseline="0" dirty="0" smtClean="0"/>
                        <a:t> movements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3053994" y="2357919"/>
            <a:ext cx="732034" cy="50086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4" idx="1"/>
          </p:cNvCxnSpPr>
          <p:nvPr/>
        </p:nvCxnSpPr>
        <p:spPr>
          <a:xfrm>
            <a:off x="5163504" y="3667876"/>
            <a:ext cx="841741" cy="154105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163505" y="2188398"/>
            <a:ext cx="602869" cy="53168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2773997" y="4023142"/>
            <a:ext cx="3231247" cy="19623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11020"/>
              </p:ext>
            </p:extLst>
          </p:nvPr>
        </p:nvGraphicFramePr>
        <p:xfrm>
          <a:off x="1349421" y="1543051"/>
          <a:ext cx="182015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58"/>
              </a:tblGrid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Vision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Vestibular</a:t>
                      </a:r>
                      <a:endParaRPr lang="en-US" sz="1400" baseline="0" dirty="0" smtClean="0"/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Joint position</a:t>
                      </a:r>
                    </a:p>
                  </a:txBody>
                  <a:tcPr marL="68580" marR="68580" marT="34290" marB="34290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Muscle stretch</a:t>
                      </a:r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Peripheral sensation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Cloud 4"/>
          <p:cNvSpPr/>
          <p:nvPr/>
        </p:nvSpPr>
        <p:spPr>
          <a:xfrm>
            <a:off x="3524038" y="2635323"/>
            <a:ext cx="1918699" cy="1387819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CNS (and its perfusion)</a:t>
            </a:r>
            <a:endParaRPr lang="en-US" u="sng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05471"/>
              </p:ext>
            </p:extLst>
          </p:nvPr>
        </p:nvGraphicFramePr>
        <p:xfrm>
          <a:off x="5658493" y="1543051"/>
          <a:ext cx="2126750" cy="16078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126750"/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Higher Brain Functions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Intentions &amp; Plans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Concentration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Memory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Confidence / Fear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125809"/>
              </p:ext>
            </p:extLst>
          </p:nvPr>
        </p:nvGraphicFramePr>
        <p:xfrm>
          <a:off x="1349421" y="3514527"/>
          <a:ext cx="1424576" cy="14097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24576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Environment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Floor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Lighting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Obstacles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Distractions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1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43558"/>
            <a:ext cx="7839236" cy="969771"/>
          </a:xfrm>
        </p:spPr>
        <p:txBody>
          <a:bodyPr>
            <a:normAutofit/>
          </a:bodyPr>
          <a:lstStyle/>
          <a:p>
            <a:r>
              <a:rPr lang="en-GB" dirty="0" smtClean="0"/>
              <a:t>Could this fall have been prevented?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9552" y="1923678"/>
            <a:ext cx="7924800" cy="3086100"/>
          </a:xfrm>
        </p:spPr>
        <p:txBody>
          <a:bodyPr>
            <a:normAutofit/>
          </a:bodyPr>
          <a:lstStyle/>
          <a:p>
            <a:r>
              <a:rPr lang="en-GB" dirty="0" smtClean="0"/>
              <a:t>Decline was insidious</a:t>
            </a:r>
          </a:p>
          <a:p>
            <a:r>
              <a:rPr lang="en-GB" dirty="0" smtClean="0"/>
              <a:t>Multiple causes / risk factors – needs a holistic assessment</a:t>
            </a:r>
          </a:p>
          <a:p>
            <a:r>
              <a:rPr lang="en-GB" dirty="0" smtClean="0"/>
              <a:t>Fall in street may have been opportunity to recognise early frailty</a:t>
            </a:r>
          </a:p>
          <a:p>
            <a:r>
              <a:rPr lang="en-GB" dirty="0" smtClean="0"/>
              <a:t>Previous innocuous presentation but all RFs were already there</a:t>
            </a:r>
          </a:p>
          <a:p>
            <a:r>
              <a:rPr lang="en-GB" dirty="0" smtClean="0"/>
              <a:t>These were all called ‘mechanical’ falls</a:t>
            </a:r>
          </a:p>
          <a:p>
            <a:r>
              <a:rPr lang="en-GB" dirty="0" smtClean="0"/>
              <a:t>Presentations ≠ diagnoses!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83518"/>
            <a:ext cx="7924800" cy="857250"/>
          </a:xfrm>
        </p:spPr>
        <p:txBody>
          <a:bodyPr/>
          <a:lstStyle/>
          <a:p>
            <a:r>
              <a:rPr lang="en-GB" dirty="0" smtClean="0"/>
              <a:t>In summary…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9552" y="1347614"/>
            <a:ext cx="7924800" cy="3086100"/>
          </a:xfrm>
        </p:spPr>
        <p:txBody>
          <a:bodyPr/>
          <a:lstStyle/>
          <a:p>
            <a:r>
              <a:rPr lang="en-GB" dirty="0" smtClean="0"/>
              <a:t>You probably already have most of the key knowledge about how to manage falls</a:t>
            </a:r>
          </a:p>
          <a:p>
            <a:r>
              <a:rPr lang="en-GB" dirty="0" smtClean="0"/>
              <a:t>You </a:t>
            </a:r>
            <a:r>
              <a:rPr lang="en-GB" i="1" dirty="0" smtClean="0"/>
              <a:t>can</a:t>
            </a:r>
            <a:r>
              <a:rPr lang="en-GB" dirty="0" smtClean="0"/>
              <a:t> make some diagnoses from the history but it has to be a REALLY GOOD history</a:t>
            </a:r>
          </a:p>
          <a:p>
            <a:pPr lvl="1"/>
            <a:r>
              <a:rPr lang="en-GB" dirty="0" smtClean="0"/>
              <a:t>That takes time, skill, and sometimes multiple sources (remember the kittens)</a:t>
            </a:r>
          </a:p>
          <a:p>
            <a:pPr lvl="1"/>
            <a:r>
              <a:rPr lang="en-GB" dirty="0" smtClean="0"/>
              <a:t>And you still need a L/S BP</a:t>
            </a:r>
          </a:p>
          <a:p>
            <a:r>
              <a:rPr lang="en-GB" dirty="0" smtClean="0"/>
              <a:t>Every faller needs some basic investigations: ECG, FBC, U&amp;E</a:t>
            </a:r>
          </a:p>
          <a:p>
            <a:r>
              <a:rPr lang="en-GB" dirty="0" smtClean="0"/>
              <a:t>Every faller needs a multifactorial falls intervention</a:t>
            </a:r>
          </a:p>
          <a:p>
            <a:pPr lvl="1"/>
            <a:r>
              <a:rPr lang="en-GB" dirty="0" smtClean="0"/>
              <a:t>You can’t do this on your own, nor should you</a:t>
            </a:r>
          </a:p>
          <a:p>
            <a:pPr lvl="1"/>
            <a:r>
              <a:rPr lang="en-GB" dirty="0" smtClean="0"/>
              <a:t>But you can try to make a diagnosis &amp; start a medication review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55526"/>
            <a:ext cx="7924800" cy="857250"/>
          </a:xfrm>
        </p:spPr>
        <p:txBody>
          <a:bodyPr/>
          <a:lstStyle/>
          <a:p>
            <a:r>
              <a:rPr lang="en-GB" dirty="0" smtClean="0"/>
              <a:t>take home messages - General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1560" y="1491630"/>
            <a:ext cx="7924800" cy="30861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Don’t say mechanical fall</a:t>
            </a:r>
          </a:p>
          <a:p>
            <a:r>
              <a:rPr lang="en-GB" dirty="0" smtClean="0"/>
              <a:t>Don’t say “patient denies loss of consciousness”</a:t>
            </a:r>
          </a:p>
          <a:p>
            <a:r>
              <a:rPr lang="en-GB" dirty="0" smtClean="0"/>
              <a:t>Don’t </a:t>
            </a:r>
            <a:r>
              <a:rPr lang="en-GB" dirty="0" err="1" smtClean="0"/>
              <a:t>overdiagnose</a:t>
            </a:r>
            <a:r>
              <a:rPr lang="en-GB" dirty="0" smtClean="0"/>
              <a:t> UTIs</a:t>
            </a:r>
          </a:p>
          <a:p>
            <a:r>
              <a:rPr lang="en-GB" dirty="0" smtClean="0"/>
              <a:t>Remember </a:t>
            </a:r>
            <a:r>
              <a:rPr lang="en-GB" u="sng" dirty="0" smtClean="0"/>
              <a:t>everyone</a:t>
            </a:r>
            <a:r>
              <a:rPr lang="en-GB" dirty="0" smtClean="0"/>
              <a:t> is a liar (kittens)</a:t>
            </a:r>
          </a:p>
          <a:p>
            <a:r>
              <a:rPr lang="en-GB" dirty="0" smtClean="0"/>
              <a:t>Be comprehensive (work with a team)</a:t>
            </a:r>
          </a:p>
          <a:p>
            <a:r>
              <a:rPr lang="en-GB" dirty="0" smtClean="0"/>
              <a:t>Be an engineer and a problem-solver</a:t>
            </a:r>
          </a:p>
          <a:p>
            <a:r>
              <a:rPr lang="en-GB" dirty="0" smtClean="0"/>
              <a:t>Check L/S BPs</a:t>
            </a:r>
          </a:p>
          <a:p>
            <a:r>
              <a:rPr lang="en-GB" dirty="0" smtClean="0"/>
              <a:t>Review medications</a:t>
            </a:r>
          </a:p>
          <a:p>
            <a:pPr marL="0" indent="0">
              <a:buNone/>
            </a:pP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6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43" y="627534"/>
            <a:ext cx="7924800" cy="857250"/>
          </a:xfrm>
        </p:spPr>
        <p:txBody>
          <a:bodyPr/>
          <a:lstStyle/>
          <a:p>
            <a:r>
              <a:rPr lang="en-GB" dirty="0" smtClean="0"/>
              <a:t>Falls Myths – Well… 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2343" y="1635646"/>
            <a:ext cx="7924800" cy="3086100"/>
          </a:xfrm>
        </p:spPr>
        <p:txBody>
          <a:bodyPr>
            <a:normAutofit/>
          </a:bodyPr>
          <a:lstStyle/>
          <a:p>
            <a:r>
              <a:rPr lang="en-GB" strike="sngStrike" dirty="0" smtClean="0"/>
              <a:t>UTIs cause falls…</a:t>
            </a:r>
          </a:p>
          <a:p>
            <a:r>
              <a:rPr lang="en-GB" strike="sngStrike" dirty="0" smtClean="0"/>
              <a:t>TIAs cause falls</a:t>
            </a:r>
          </a:p>
          <a:p>
            <a:r>
              <a:rPr lang="en-GB" strike="sngStrike" dirty="0" smtClean="0"/>
              <a:t>“</a:t>
            </a:r>
            <a:r>
              <a:rPr lang="en-GB" i="1" strike="sngStrike" dirty="0" smtClean="0"/>
              <a:t>Patient denies loss of consciousness</a:t>
            </a:r>
            <a:r>
              <a:rPr lang="en-GB" strike="sngStrike" dirty="0" smtClean="0"/>
              <a:t>” is </a:t>
            </a:r>
            <a:r>
              <a:rPr lang="en-GB" strike="sngStrike" dirty="0"/>
              <a:t>a diagnostically relevant sentence</a:t>
            </a:r>
            <a:r>
              <a:rPr lang="en-GB" strike="sngStrike" dirty="0" smtClean="0"/>
              <a:t>.</a:t>
            </a:r>
          </a:p>
          <a:p>
            <a:r>
              <a:rPr lang="en-GB" strike="sngStrike" dirty="0" smtClean="0"/>
              <a:t>“Mechanical falls” are, like, a thing…</a:t>
            </a:r>
          </a:p>
          <a:p>
            <a:r>
              <a:rPr lang="en-GB" strike="sngStrike" dirty="0" smtClean="0"/>
              <a:t>You can differentiate falls from syncope</a:t>
            </a:r>
          </a:p>
          <a:p>
            <a:r>
              <a:rPr lang="en-GB" dirty="0" smtClean="0"/>
              <a:t>You can make a diagnosis from the history…</a:t>
            </a:r>
          </a:p>
          <a:p>
            <a:r>
              <a:rPr lang="en-GB" dirty="0" smtClean="0"/>
              <a:t>Postural hypotension causes blackouts…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43" y="440733"/>
            <a:ext cx="7924800" cy="857250"/>
          </a:xfrm>
        </p:spPr>
        <p:txBody>
          <a:bodyPr/>
          <a:lstStyle/>
          <a:p>
            <a:r>
              <a:rPr lang="en-GB" dirty="0" smtClean="0"/>
              <a:t>Take Home Messages - Local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2343" y="1275606"/>
            <a:ext cx="7924800" cy="3603848"/>
          </a:xfrm>
        </p:spPr>
        <p:txBody>
          <a:bodyPr>
            <a:normAutofit/>
          </a:bodyPr>
          <a:lstStyle/>
          <a:p>
            <a:r>
              <a:rPr lang="en-GB" dirty="0" smtClean="0"/>
              <a:t>NICE say:</a:t>
            </a:r>
          </a:p>
          <a:p>
            <a:pPr lvl="1"/>
            <a:r>
              <a:rPr lang="en-GB" sz="1400" dirty="0"/>
              <a:t>E</a:t>
            </a:r>
            <a:r>
              <a:rPr lang="en-GB" sz="1400" dirty="0" smtClean="0"/>
              <a:t>veryone who has 1+ fall per year (on screening)</a:t>
            </a:r>
          </a:p>
          <a:p>
            <a:pPr lvl="1"/>
            <a:r>
              <a:rPr lang="en-GB" sz="1400" dirty="0" smtClean="0"/>
              <a:t>Any fall that results in a presentation to a healthcare service</a:t>
            </a:r>
          </a:p>
          <a:p>
            <a:r>
              <a:rPr lang="en-GB" dirty="0" smtClean="0"/>
              <a:t>…needs a multifactorial falls risk assessment</a:t>
            </a:r>
          </a:p>
          <a:p>
            <a:r>
              <a:rPr lang="en-GB" dirty="0" smtClean="0"/>
              <a:t>For most, this means a referral to the Community Falls </a:t>
            </a:r>
            <a:r>
              <a:rPr lang="en-GB" u="sng" dirty="0" smtClean="0"/>
              <a:t>Service</a:t>
            </a:r>
            <a:r>
              <a:rPr lang="en-GB" dirty="0" smtClean="0"/>
              <a:t> (CLCH, therapy-led)</a:t>
            </a:r>
          </a:p>
          <a:p>
            <a:pPr lvl="1"/>
            <a:r>
              <a:rPr lang="en-GB" sz="1400" dirty="0" smtClean="0"/>
              <a:t>For the housebound, CIS (CNWL) may be more appropriate</a:t>
            </a:r>
          </a:p>
          <a:p>
            <a:pPr lvl="1"/>
            <a:r>
              <a:rPr lang="en-GB" sz="1400" dirty="0" smtClean="0"/>
              <a:t>And medical input (usually from GP) including medication review</a:t>
            </a:r>
          </a:p>
          <a:p>
            <a:r>
              <a:rPr lang="en-GB" dirty="0" smtClean="0"/>
              <a:t>For unexplained and complex cases, a referral to a Consultant-led Falls </a:t>
            </a:r>
            <a:r>
              <a:rPr lang="en-GB" u="sng" dirty="0" smtClean="0"/>
              <a:t>Clinic</a:t>
            </a:r>
            <a:endParaRPr lang="en-GB" dirty="0"/>
          </a:p>
          <a:p>
            <a:pPr lvl="1"/>
            <a:r>
              <a:rPr lang="en-GB" sz="1400" dirty="0" smtClean="0"/>
              <a:t>Clear syncope, especially young / single-pathology patients, goes to Syncope Clinic (Cardio @ HH)</a:t>
            </a:r>
            <a:endParaRPr lang="en-GB" sz="1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4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Diagnosing Falls </a:t>
            </a:r>
            <a:r>
              <a:rPr lang="en-GB" dirty="0" err="1" smtClean="0"/>
              <a:t>vs</a:t>
            </a:r>
            <a:r>
              <a:rPr lang="en-GB" dirty="0" smtClean="0"/>
              <a:t> Syncope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43" y="287297"/>
            <a:ext cx="8229600" cy="1015622"/>
          </a:xfrm>
        </p:spPr>
        <p:txBody>
          <a:bodyPr>
            <a:normAutofit/>
          </a:bodyPr>
          <a:lstStyle/>
          <a:p>
            <a:r>
              <a:rPr lang="en-GB" dirty="0" smtClean="0"/>
              <a:t>Mrs M: 88yo found on floor, denies LOC...</a:t>
            </a:r>
            <a:endParaRPr lang="en-GB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99" b="15899"/>
          <a:stretch>
            <a:fillRect/>
          </a:stretch>
        </p:blipFill>
        <p:spPr>
          <a:xfrm>
            <a:off x="215837" y="1306609"/>
            <a:ext cx="8676643" cy="341121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So you need a collateral history…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Everyone is a liar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syncope?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61" y="1383618"/>
            <a:ext cx="8448939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588</TotalTime>
  <Words>1566</Words>
  <Application>Microsoft Office PowerPoint</Application>
  <PresentationFormat>On-screen Show (16:9)</PresentationFormat>
  <Paragraphs>315</Paragraphs>
  <Slides>50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Horizon</vt:lpstr>
      <vt:lpstr>Falls &amp; Postural Hypotension</vt:lpstr>
      <vt:lpstr>Falls Myths</vt:lpstr>
      <vt:lpstr>Falls Myths</vt:lpstr>
      <vt:lpstr>Falls Myths - Caveats</vt:lpstr>
      <vt:lpstr>Falls Myths – Well… ok</vt:lpstr>
      <vt:lpstr>Diagnosing Falls vs Syncope</vt:lpstr>
      <vt:lpstr>Mrs M: 88yo found on floor, denies LOC...</vt:lpstr>
      <vt:lpstr>Everyone is a liar</vt:lpstr>
      <vt:lpstr>What is syncope?</vt:lpstr>
      <vt:lpstr>Everyone is a liar</vt:lpstr>
      <vt:lpstr>What causes syncope? (ADULTS)</vt:lpstr>
      <vt:lpstr>‘Serious’ Syncope</vt:lpstr>
      <vt:lpstr>OH causes syncope YES OK, but…</vt:lpstr>
      <vt:lpstr>Tests in Syncope / Unexplained falls</vt:lpstr>
      <vt:lpstr>Tests in Syncope / Unexplained falls</vt:lpstr>
      <vt:lpstr>JUST BY THE WAY</vt:lpstr>
      <vt:lpstr>How to think about falls &amp; syncope</vt:lpstr>
      <vt:lpstr>Geriatric Medicine</vt:lpstr>
      <vt:lpstr>mobility</vt:lpstr>
      <vt:lpstr>Before pathology, normality</vt:lpstr>
      <vt:lpstr>How to walk upright</vt:lpstr>
      <vt:lpstr>How to walk upright</vt:lpstr>
      <vt:lpstr>How to walk upright</vt:lpstr>
      <vt:lpstr>I, for one, welcome  our new robot overlords</vt:lpstr>
      <vt:lpstr>How not to walk upright</vt:lpstr>
      <vt:lpstr>How not to walk upright</vt:lpstr>
      <vt:lpstr>Balance : I/O</vt:lpstr>
      <vt:lpstr>Balance : Processing</vt:lpstr>
      <vt:lpstr>Balance : Processing</vt:lpstr>
      <vt:lpstr>Balance : Function</vt:lpstr>
      <vt:lpstr>PowerPoint Presentation</vt:lpstr>
      <vt:lpstr>Falls / Frailty: How to intervene</vt:lpstr>
      <vt:lpstr>CGA: Comprehensive Geriatric Assessment </vt:lpstr>
      <vt:lpstr>What is CGA?</vt:lpstr>
      <vt:lpstr>CGA: Not a list</vt:lpstr>
      <vt:lpstr>Mrs F</vt:lpstr>
      <vt:lpstr>Background</vt:lpstr>
      <vt:lpstr>Very exciting slide</vt:lpstr>
      <vt:lpstr>Result of her fall</vt:lpstr>
      <vt:lpstr>One does not simply </vt:lpstr>
      <vt:lpstr>Let’s be engineers!</vt:lpstr>
      <vt:lpstr>Let’s be engineers</vt:lpstr>
      <vt:lpstr>Balance : Function</vt:lpstr>
      <vt:lpstr>Background</vt:lpstr>
      <vt:lpstr>Cause(s) of her fall</vt:lpstr>
      <vt:lpstr>Balance : Function</vt:lpstr>
      <vt:lpstr>Could this fall have been prevented?</vt:lpstr>
      <vt:lpstr>In summary…</vt:lpstr>
      <vt:lpstr>take home messages - General</vt:lpstr>
      <vt:lpstr>Take Home Messages - Local</vt:lpstr>
    </vt:vector>
  </TitlesOfParts>
  <Company>Imperial College Healthcare NHS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Falls &amp; Postural Hypotension</dc:title>
  <dc:creator>Mitchell, Colin</dc:creator>
  <cp:lastModifiedBy>Allen, Jerome</cp:lastModifiedBy>
  <cp:revision>18</cp:revision>
  <dcterms:created xsi:type="dcterms:W3CDTF">2017-11-10T16:44:56Z</dcterms:created>
  <dcterms:modified xsi:type="dcterms:W3CDTF">2018-09-17T17:18:17Z</dcterms:modified>
</cp:coreProperties>
</file>