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79" r:id="rId3"/>
    <p:sldId id="25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5" r:id="rId14"/>
    <p:sldId id="311" r:id="rId15"/>
    <p:sldId id="312" r:id="rId16"/>
    <p:sldId id="315" r:id="rId17"/>
    <p:sldId id="313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rke, Ire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46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4E874-6A39-467B-9C66-76D66DF30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66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674E-1189-4646-B05D-8DC763F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37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855E-B238-48BA-B29A-B5F623055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896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6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5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6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54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847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3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1843D-8EC0-4F26-A4C9-8910C7A5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297832" cy="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682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6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7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C8F2-0857-4255-919C-068783EEE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81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C81B-2FDA-4458-B7C1-1F5A59C74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65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3517-3B20-462C-8454-B8F453E4D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364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FA65-22A2-4810-8BE6-B3D1AF55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452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4E29F-32F1-43A9-94EA-85818534E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9AFD-88C6-4C35-8EAD-2CAAEC27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35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6A9A-37BB-470D-AB01-309EA1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64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391525" y="6442075"/>
            <a:ext cx="3063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78787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defRPr/>
            </a:pPr>
            <a:fld id="{BE9CD36C-7A58-41D4-90B3-78D78D2A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1pPr>
      <a:lvl2pPr marL="381000" indent="762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2pPr>
      <a:lvl3pPr marL="838200" indent="762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3pPr>
      <a:lvl4pPr marL="12954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4pPr>
      <a:lvl5pPr marL="1752600" indent="762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5pPr>
      <a:lvl6pPr marL="22098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6pPr>
      <a:lvl7pPr marL="26670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7pPr>
      <a:lvl8pPr marL="31242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8pPr>
      <a:lvl9pPr marL="35814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3A25-54F1-4809-B732-C6F10CC8C64E}" type="datetimeFigureOut">
              <a:rPr lang="en-GB" smtClean="0"/>
              <a:t>18/04/2019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8C09-37CA-4914-B7A2-7A583F2039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9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" y="0"/>
            <a:ext cx="7772400" cy="1905000"/>
          </a:xfrm>
        </p:spPr>
        <p:txBody>
          <a:bodyPr/>
          <a:lstStyle/>
          <a:p>
            <a:pPr eaLnBrk="1" hangingPunct="1"/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r>
              <a:rPr lang="en-US" sz="2500" smtClean="0">
                <a:latin typeface="Arial" charset="0"/>
                <a:sym typeface="Arial" charset="0"/>
              </a:rPr>
              <a:t/>
            </a:r>
            <a:br>
              <a:rPr lang="en-US" sz="2500" smtClean="0">
                <a:latin typeface="Arial" charset="0"/>
                <a:sym typeface="Arial" charset="0"/>
              </a:rPr>
            </a:br>
            <a:endParaRPr lang="en-US" sz="2500" smtClean="0">
              <a:latin typeface="Arial" charset="0"/>
              <a:sym typeface="Arial" charset="0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260350" y="907133"/>
            <a:ext cx="8607425" cy="1587"/>
          </a:xfrm>
          <a:prstGeom prst="line">
            <a:avLst/>
          </a:prstGeom>
          <a:noFill/>
          <a:ln w="12700">
            <a:solidFill>
              <a:srgbClr val="0068B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0" y="2632075"/>
            <a:ext cx="9156700" cy="1206500"/>
            <a:chOff x="0" y="0"/>
            <a:chExt cx="5768" cy="760"/>
          </a:xfrm>
        </p:grpSpPr>
        <p:sp>
          <p:nvSpPr>
            <p:cNvPr id="2055" name="Rectangle 4"/>
            <p:cNvSpPr>
              <a:spLocks/>
            </p:cNvSpPr>
            <p:nvPr/>
          </p:nvSpPr>
          <p:spPr bwMode="auto">
            <a:xfrm>
              <a:off x="0" y="0"/>
              <a:ext cx="5768" cy="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56" name="Rectangle 5"/>
            <p:cNvSpPr>
              <a:spLocks/>
            </p:cNvSpPr>
            <p:nvPr/>
          </p:nvSpPr>
          <p:spPr bwMode="auto">
            <a:xfrm>
              <a:off x="0" y="8"/>
              <a:ext cx="5768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3600" dirty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Ambulatory </a:t>
              </a:r>
              <a:r>
                <a:rPr lang="en-US" sz="3600" dirty="0" smtClean="0">
                  <a:solidFill>
                    <a:srgbClr val="F2F2F2"/>
                  </a:solidFill>
                  <a:latin typeface="Arial Bold" charset="0"/>
                  <a:cs typeface="Arial Bold" charset="0"/>
                  <a:sym typeface="Arial Bold" charset="0"/>
                </a:rPr>
                <a:t>Care</a:t>
              </a:r>
              <a:endParaRPr lang="en-US" sz="3600" dirty="0">
                <a:solidFill>
                  <a:srgbClr val="F2F2F2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054" name="Rectangle 1"/>
          <p:cNvSpPr txBox="1">
            <a:spLocks noChangeArrowheads="1"/>
          </p:cNvSpPr>
          <p:nvPr/>
        </p:nvSpPr>
        <p:spPr bwMode="auto">
          <a:xfrm>
            <a:off x="-22225" y="4221163"/>
            <a:ext cx="915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Dr Lucy </a:t>
            </a:r>
            <a:r>
              <a:rPr lang="en-US" sz="3600" dirty="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Bingham</a:t>
            </a:r>
          </a:p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ED 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Consultant (Imperial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r>
              <a:rPr lang="en-GB" dirty="0" smtClean="0"/>
              <a:t>It’s all just cellulitis, renal colic and DVTs?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73043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What would you send to AEC?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16" y="2055993"/>
            <a:ext cx="712936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2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959526"/>
            <a:ext cx="8496944" cy="574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88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72180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Suspected DVT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2047366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Signs or symptoms of uncomplicated below knee DVT.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causes excluded by history and examination.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Perform Wells score – if ≤1, DVT is unlikely and D-dimer can be performed.  If D-dimer is negative, DVT is unlikely and another cause should be sought.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Wells score is 2 or above, or D-dimer is positive, refer to AEC.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giving NOAC or LMWH if AEC appointment is not the same day.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3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62068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Suspected PE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Signs or symptoms PE, </a:t>
            </a:r>
            <a:r>
              <a:rPr lang="en-US" dirty="0" err="1" smtClean="0">
                <a:solidFill>
                  <a:schemeClr val="tx1"/>
                </a:solidFill>
              </a:rPr>
              <a:t>haemodynaically</a:t>
            </a:r>
            <a:r>
              <a:rPr lang="en-US" dirty="0" smtClean="0">
                <a:solidFill>
                  <a:schemeClr val="tx1"/>
                </a:solidFill>
              </a:rPr>
              <a:t> stable, saturations ≥ 96%OA (or normal for patient if they usually run low </a:t>
            </a:r>
            <a:r>
              <a:rPr lang="en-US" dirty="0" err="1" smtClean="0">
                <a:solidFill>
                  <a:schemeClr val="tx1"/>
                </a:solidFill>
              </a:rPr>
              <a:t>sats</a:t>
            </a:r>
            <a:r>
              <a:rPr lang="en-US" dirty="0" smtClean="0">
                <a:solidFill>
                  <a:schemeClr val="tx1"/>
                </a:solidFill>
              </a:rPr>
              <a:t> due to pre-existing pathology).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causes excluded by history and examination.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giving NOAC or LMWH if AEC appointment is not the same day.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5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98072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Cellulitis / pyelonephritis requiring antibiotics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916832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Signs or symptoms of cellulitis, pyelonephritis or UTI.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Clinician deems that oral antibiotic treatment is likely to be inadequate.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is </a:t>
            </a:r>
            <a:r>
              <a:rPr lang="en-US" dirty="0" err="1" smtClean="0">
                <a:solidFill>
                  <a:schemeClr val="tx1"/>
                </a:solidFill>
              </a:rPr>
              <a:t>haemodynamically</a:t>
            </a:r>
            <a:r>
              <a:rPr lang="en-US" dirty="0" smtClean="0">
                <a:solidFill>
                  <a:schemeClr val="tx1"/>
                </a:solidFill>
              </a:rPr>
              <a:t> stable.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Please note this service is only suitable if it is likely to be logistically possible for the patient to be assessed the same day in AEC.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8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853357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Low risk chest pain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2178919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Chest pain in which ACS is thought to be unlikely but needs to be excluded.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is </a:t>
            </a:r>
            <a:r>
              <a:rPr lang="en-US" dirty="0" err="1" smtClean="0">
                <a:solidFill>
                  <a:schemeClr val="tx1"/>
                </a:solidFill>
              </a:rPr>
              <a:t>haemodynamically</a:t>
            </a:r>
            <a:r>
              <a:rPr lang="en-US" dirty="0" smtClean="0">
                <a:solidFill>
                  <a:schemeClr val="tx1"/>
                </a:solidFill>
              </a:rPr>
              <a:t> stable.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Generally young people with no history of IHD and no significant risk factors.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patients should be discussed with an AEC clinician at the time of referral to confirm suitability for assessment there.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Please note this service is only suitable if it is likely to be logistically possible for the patient to be assessed the same day in AEC.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4743" y="71957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Electrolyte abnormalities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4743" y="2045134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Patients with hypo- or </a:t>
            </a:r>
            <a:r>
              <a:rPr lang="en-US" dirty="0" err="1" smtClean="0">
                <a:solidFill>
                  <a:schemeClr val="tx1"/>
                </a:solidFill>
              </a:rPr>
              <a:t>hypernatraemia</a:t>
            </a:r>
            <a:r>
              <a:rPr lang="en-US" dirty="0" smtClean="0">
                <a:solidFill>
                  <a:schemeClr val="tx1"/>
                </a:solidFill>
              </a:rPr>
              <a:t>, or hypo- or hypercalcaemia, who require assessment of the cause of the derangement, or IV correction of the abnormality.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suitable for those patients whose level of consciousness is impaired by the derangement, or who are likely to need admission due to the severity of electrolyte derangement.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37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4743" y="62068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Renal colic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4743" y="194625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Patients with symptoms and signs suggestive of acute renal colic.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causes excluded by history and examination.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there is any </a:t>
            </a:r>
            <a:r>
              <a:rPr lang="en-US" dirty="0" err="1" smtClean="0">
                <a:solidFill>
                  <a:schemeClr val="tx1"/>
                </a:solidFill>
              </a:rPr>
              <a:t>haemodynamic</a:t>
            </a:r>
            <a:r>
              <a:rPr lang="en-US" dirty="0" smtClean="0">
                <a:solidFill>
                  <a:schemeClr val="tx1"/>
                </a:solidFill>
              </a:rPr>
              <a:t> instability, or any suspicion of ruptured or leaking AAA, these patients should be sent urgently to A&amp;E.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Consider giving </a:t>
            </a:r>
            <a:r>
              <a:rPr lang="en-US" dirty="0" err="1" smtClean="0">
                <a:solidFill>
                  <a:schemeClr val="tx1"/>
                </a:solidFill>
              </a:rPr>
              <a:t>diclofenac</a:t>
            </a:r>
            <a:r>
              <a:rPr lang="en-US" dirty="0" smtClean="0">
                <a:solidFill>
                  <a:schemeClr val="tx1"/>
                </a:solidFill>
              </a:rPr>
              <a:t> 100mg PR at the time of referral if no contraindication.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5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4743" y="71957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Hyperemesis gravidarum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4743" y="2045134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Symptoms and signs of hyperemesis </a:t>
            </a:r>
            <a:r>
              <a:rPr lang="en-US" dirty="0" err="1" smtClean="0">
                <a:solidFill>
                  <a:schemeClr val="tx1"/>
                </a:solidFill>
              </a:rPr>
              <a:t>gravidarum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causes for symptoms excluded by history and examination.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likely to need intravenous fluids and </a:t>
            </a:r>
            <a:r>
              <a:rPr lang="en-US" dirty="0" err="1" smtClean="0">
                <a:solidFill>
                  <a:schemeClr val="tx1"/>
                </a:solidFill>
              </a:rPr>
              <a:t>antiemetics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eg</a:t>
            </a:r>
            <a:r>
              <a:rPr lang="en-US" dirty="0" smtClean="0">
                <a:solidFill>
                  <a:schemeClr val="tx1"/>
                </a:solidFill>
              </a:rPr>
              <a:t> – signs of dehydration, not tolerating oral fluids or anti-emetics, continued nausea and vomiting associated with </a:t>
            </a:r>
            <a:r>
              <a:rPr lang="en-US" dirty="0" err="1" smtClean="0">
                <a:solidFill>
                  <a:schemeClr val="tx1"/>
                </a:solidFill>
              </a:rPr>
              <a:t>ketonuria</a:t>
            </a:r>
            <a:r>
              <a:rPr lang="en-US" dirty="0" smtClean="0">
                <a:solidFill>
                  <a:schemeClr val="tx1"/>
                </a:solidFill>
              </a:rPr>
              <a:t> or weight loss &gt;5% body weight despite oral anti-emetics).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Patient is </a:t>
            </a:r>
            <a:r>
              <a:rPr lang="en-US" dirty="0" err="1" smtClean="0">
                <a:solidFill>
                  <a:schemeClr val="tx1"/>
                </a:solidFill>
              </a:rPr>
              <a:t>haemodynamically</a:t>
            </a:r>
            <a:r>
              <a:rPr lang="en-US" dirty="0" smtClean="0">
                <a:solidFill>
                  <a:schemeClr val="tx1"/>
                </a:solidFill>
              </a:rPr>
              <a:t> stable.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4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Learning Objectives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636912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GB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what AEC is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what AEC does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how to refer into AEC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sz="1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about the pathways and conditions seen in AEC</a:t>
            </a:r>
          </a:p>
          <a:p>
            <a:pPr algn="l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5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0287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Temporal arteritis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54262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Symptoms and signs suggestive of temporal arteritis.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Other causes excluded by history and examination.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3568" y="62068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Other services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94625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Blood transfusion or IV iron replacement in patients with chronic iron deficiency </a:t>
            </a:r>
            <a:r>
              <a:rPr lang="en-US" dirty="0" err="1" smtClean="0">
                <a:solidFill>
                  <a:schemeClr val="tx1"/>
                </a:solidFill>
              </a:rPr>
              <a:t>anaemia</a:t>
            </a:r>
            <a:r>
              <a:rPr lang="en-US" dirty="0" smtClean="0">
                <a:solidFill>
                  <a:schemeClr val="tx1"/>
                </a:solidFill>
              </a:rPr>
              <a:t> who are unlikely to need admission for treatment (NB – not for investigation of IDA, or for those who may be having an acute GI bleed).</a:t>
            </a:r>
          </a:p>
          <a:p>
            <a:pPr marL="114300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Investigation of other symptom complexes which might need relatively urgent investigation in otherwise well patients – please discuss with AEC clinician.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021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543800" cy="2593975"/>
          </a:xfrm>
        </p:spPr>
        <p:txBody>
          <a:bodyPr/>
          <a:lstStyle/>
          <a:p>
            <a:pPr algn="ctr"/>
            <a:r>
              <a:rPr lang="en-GB" dirty="0" smtClean="0"/>
              <a:t>The Priorities?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Ask a patient…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43328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7" y="836712"/>
            <a:ext cx="5416693" cy="263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841" y="2842896"/>
            <a:ext cx="6370960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668649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40" y="836712"/>
            <a:ext cx="3481565" cy="2612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417723" cy="24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2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861984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A little bit of Communication…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" y="1916832"/>
            <a:ext cx="916501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17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543800" cy="2593975"/>
          </a:xfrm>
        </p:spPr>
        <p:txBody>
          <a:bodyPr/>
          <a:lstStyle/>
          <a:p>
            <a:pPr algn="ctr"/>
            <a:r>
              <a:rPr lang="en-GB" dirty="0" smtClean="0"/>
              <a:t>The Priorities?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Ask me…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5082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543800" cy="2593975"/>
          </a:xfrm>
        </p:spPr>
        <p:txBody>
          <a:bodyPr/>
          <a:lstStyle/>
          <a:p>
            <a:r>
              <a:rPr lang="en-GB" dirty="0" smtClean="0"/>
              <a:t>The Patient Pathway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064896" cy="10668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solidFill>
                  <a:srgbClr val="C00000"/>
                </a:solidFill>
              </a:rPr>
              <a:t>111 – GP – UCC – ED - AEC - Admission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44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908720"/>
            <a:ext cx="4754563" cy="588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077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78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60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207131"/>
            <a:ext cx="2333625" cy="118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>
            <a:off x="2362200" y="4761790"/>
            <a:ext cx="6477000" cy="1105610"/>
          </a:xfrm>
        </p:spPr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/>
              <a:t>What’s in a name?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1122"/>
            <a:ext cx="5715000" cy="1831166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12309"/>
            <a:ext cx="5715000" cy="183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151842"/>
            <a:ext cx="2895600" cy="95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507972"/>
            <a:ext cx="2943225" cy="9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22577"/>
            <a:ext cx="2143125" cy="12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4758358"/>
            <a:ext cx="3124200" cy="88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36576"/>
            <a:ext cx="3162300" cy="8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926605"/>
            <a:ext cx="2847975" cy="9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669939"/>
            <a:ext cx="2143125" cy="12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561947"/>
            <a:ext cx="2943225" cy="93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36712"/>
            <a:ext cx="2552700" cy="10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916832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The number one issue facing the NHS in England is reversing the ‘unsustainable’ rise in emergency hospital admissions" 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latin typeface="Arial" pitchFamily="34" charset="0"/>
                <a:cs typeface="Arial" pitchFamily="34" charset="0"/>
              </a:rPr>
              <a:t>Nuffield Institute, 2010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63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412776"/>
            <a:ext cx="44640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0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36717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How do I (we) see it…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8927" y="836712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Just an average day in the 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2209"/>
            <a:ext cx="8064896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1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2048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GB" sz="6600" dirty="0"/>
              <a:t>One Trust…</a:t>
            </a:r>
            <a:br>
              <a:rPr lang="en-GB" sz="6600" dirty="0"/>
            </a:br>
            <a:r>
              <a:rPr lang="en-GB" sz="6600" dirty="0"/>
              <a:t>Two Sites</a:t>
            </a:r>
            <a:endParaRPr lang="en-GB" sz="6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0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43938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Daily Staffing (Weekday)</a:t>
            </a:r>
            <a:endParaRPr lang="en-GB" sz="36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u="sng" dirty="0" smtClean="0">
                <a:solidFill>
                  <a:schemeClr val="tx1"/>
                </a:solidFill>
              </a:rPr>
              <a:t>Charing Cross</a:t>
            </a:r>
            <a:endParaRPr lang="en-GB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smtClean="0"/>
          </a:p>
          <a:p>
            <a:r>
              <a:rPr lang="en-GB" b="1" smtClean="0"/>
              <a:t>Doctors:</a:t>
            </a:r>
          </a:p>
          <a:p>
            <a:pPr lvl="1"/>
            <a:r>
              <a:rPr lang="en-GB" smtClean="0"/>
              <a:t>9-19</a:t>
            </a:r>
          </a:p>
          <a:p>
            <a:pPr lvl="1"/>
            <a:r>
              <a:rPr lang="en-GB" smtClean="0"/>
              <a:t>13-22</a:t>
            </a:r>
          </a:p>
          <a:p>
            <a:pPr marL="0" indent="0">
              <a:buFont typeface="Arial" pitchFamily="34" charset="0"/>
              <a:buNone/>
            </a:pPr>
            <a:endParaRPr lang="en-GB" smtClean="0"/>
          </a:p>
          <a:p>
            <a:r>
              <a:rPr lang="en-GB" b="1" smtClean="0"/>
              <a:t>Band 7: </a:t>
            </a:r>
            <a:r>
              <a:rPr lang="en-GB" smtClean="0"/>
              <a:t>9.30-22.00</a:t>
            </a:r>
          </a:p>
          <a:p>
            <a:r>
              <a:rPr lang="en-GB" b="1" smtClean="0"/>
              <a:t>Band 5/6: </a:t>
            </a:r>
            <a:r>
              <a:rPr lang="en-GB" smtClean="0"/>
              <a:t>8-20.30</a:t>
            </a:r>
          </a:p>
          <a:p>
            <a:r>
              <a:rPr lang="en-GB" b="1" smtClean="0"/>
              <a:t>HCA: </a:t>
            </a:r>
            <a:r>
              <a:rPr lang="en-GB" smtClean="0"/>
              <a:t>9.30-22.00</a:t>
            </a:r>
          </a:p>
          <a:p>
            <a:r>
              <a:rPr lang="en-GB" b="1" smtClean="0"/>
              <a:t>Admin</a:t>
            </a:r>
            <a:endParaRPr lang="en-GB" b="1" dirty="0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 smtClean="0"/>
              <a:t>St Marys</a:t>
            </a:r>
            <a:endParaRPr lang="en-GB" u="sng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 smtClean="0"/>
          </a:p>
          <a:p>
            <a:r>
              <a:rPr lang="en-GB" b="1" dirty="0" smtClean="0"/>
              <a:t>Doctors:</a:t>
            </a:r>
          </a:p>
          <a:p>
            <a:pPr lvl="1"/>
            <a:r>
              <a:rPr lang="en-GB" dirty="0" smtClean="0"/>
              <a:t>8-16</a:t>
            </a:r>
          </a:p>
          <a:p>
            <a:pPr lvl="1"/>
            <a:r>
              <a:rPr lang="en-GB" dirty="0" smtClean="0"/>
              <a:t>11-19</a:t>
            </a:r>
          </a:p>
          <a:p>
            <a:pPr lvl="1"/>
            <a:r>
              <a:rPr lang="en-GB" dirty="0" smtClean="0"/>
              <a:t>14-22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Band 6:</a:t>
            </a:r>
            <a:r>
              <a:rPr lang="en-GB" dirty="0" smtClean="0"/>
              <a:t> 10-22.00</a:t>
            </a:r>
          </a:p>
          <a:p>
            <a:r>
              <a:rPr lang="en-GB" b="1" dirty="0" smtClean="0"/>
              <a:t>Band 5 x2: </a:t>
            </a:r>
            <a:r>
              <a:rPr lang="en-GB" dirty="0" smtClean="0"/>
              <a:t>8-20.30 </a:t>
            </a:r>
          </a:p>
          <a:p>
            <a:r>
              <a:rPr lang="en-GB" b="1" dirty="0" smtClean="0"/>
              <a:t>HCA:</a:t>
            </a:r>
            <a:r>
              <a:rPr lang="en-GB" dirty="0" smtClean="0"/>
              <a:t> 8-20.30</a:t>
            </a:r>
          </a:p>
          <a:p>
            <a:r>
              <a:rPr lang="en-GB" b="1" dirty="0" smtClean="0"/>
              <a:t>Admin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9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568" y="1412776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b="1" smtClean="0"/>
              <a:t>19,331</a:t>
            </a:r>
            <a:endParaRPr lang="en-GB" sz="96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Cross Site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0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1257" y="836712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9" y="116632"/>
            <a:ext cx="2009800" cy="602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9552" y="74903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How do I refer?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074593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GB" sz="4000" u="sng" dirty="0" smtClean="0">
                <a:solidFill>
                  <a:schemeClr val="tx1"/>
                </a:solidFill>
              </a:rPr>
              <a:t>PHONE!</a:t>
            </a:r>
          </a:p>
          <a:p>
            <a:endParaRPr lang="en-GB" sz="4000" dirty="0" smtClean="0">
              <a:solidFill>
                <a:schemeClr val="tx1"/>
              </a:solidFill>
            </a:endParaRPr>
          </a:p>
          <a:p>
            <a:r>
              <a:rPr lang="en-GB" sz="4000" dirty="0" smtClean="0">
                <a:solidFill>
                  <a:schemeClr val="tx1"/>
                </a:solidFill>
              </a:rPr>
              <a:t>Charing Cross – </a:t>
            </a:r>
            <a:r>
              <a:rPr lang="en-GB" sz="4000" b="1" dirty="0" smtClean="0">
                <a:solidFill>
                  <a:schemeClr val="tx1"/>
                </a:solidFill>
              </a:rPr>
              <a:t>020 3313 0734</a:t>
            </a:r>
          </a:p>
          <a:p>
            <a:endParaRPr lang="en-GB" sz="4000" b="1" dirty="0" smtClean="0">
              <a:solidFill>
                <a:schemeClr val="tx1"/>
              </a:solidFill>
            </a:endParaRPr>
          </a:p>
          <a:p>
            <a:r>
              <a:rPr lang="en-GB" sz="4000" dirty="0" smtClean="0">
                <a:solidFill>
                  <a:schemeClr val="tx1"/>
                </a:solidFill>
              </a:rPr>
              <a:t>St Mary’s – </a:t>
            </a:r>
            <a:r>
              <a:rPr lang="en-GB" sz="4000" b="1" dirty="0" smtClean="0">
                <a:solidFill>
                  <a:schemeClr val="tx1"/>
                </a:solidFill>
              </a:rPr>
              <a:t>020 3312 3196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051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7BC3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FDE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7BC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Pages>0</Pages>
  <Words>743</Words>
  <Characters>0</Characters>
  <Application>Microsoft Office PowerPoint</Application>
  <PresentationFormat>On-screen Show (4:3)</PresentationFormat>
  <Lines>0</Lines>
  <Paragraphs>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- Title Slide</vt:lpstr>
      <vt:lpstr>Office Theme</vt:lpstr>
      <vt:lpstr>    </vt:lpstr>
      <vt:lpstr>Learning Objectives</vt:lpstr>
      <vt:lpstr>PowerPoint Presentation</vt:lpstr>
      <vt:lpstr>PowerPoint Presentation</vt:lpstr>
      <vt:lpstr>Just an average day in the ED</vt:lpstr>
      <vt:lpstr>One Trust… Two Sites</vt:lpstr>
      <vt:lpstr>Daily Staffing (Weekday)</vt:lpstr>
      <vt:lpstr>PowerPoint Presentation</vt:lpstr>
      <vt:lpstr>PowerPoint Presentation</vt:lpstr>
      <vt:lpstr>It’s all just cellulitis, renal colic and DVTs?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Priorities?</vt:lpstr>
      <vt:lpstr>PowerPoint Presentation</vt:lpstr>
      <vt:lpstr>PowerPoint Presentation</vt:lpstr>
      <vt:lpstr>The Priorities?</vt:lpstr>
      <vt:lpstr>The Patient Pathway</vt:lpstr>
      <vt:lpstr>PowerPoint Presentation</vt:lpstr>
      <vt:lpstr>PowerPoint Presentation</vt:lpstr>
      <vt:lpstr>What’s in a name?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sgrange</dc:creator>
  <cp:lastModifiedBy>Allen, Jerome</cp:lastModifiedBy>
  <cp:revision>10</cp:revision>
  <dcterms:modified xsi:type="dcterms:W3CDTF">2019-04-18T14:00:59Z</dcterms:modified>
</cp:coreProperties>
</file>