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6" r:id="rId5"/>
    <p:sldId id="261" r:id="rId6"/>
    <p:sldId id="267" r:id="rId7"/>
    <p:sldId id="259" r:id="rId8"/>
    <p:sldId id="264" r:id="rId9"/>
    <p:sldId id="262" r:id="rId10"/>
    <p:sldId id="260" r:id="rId11"/>
    <p:sldId id="272" r:id="rId12"/>
    <p:sldId id="265" r:id="rId13"/>
    <p:sldId id="263" r:id="rId14"/>
    <p:sldId id="268" r:id="rId15"/>
    <p:sldId id="269" r:id="rId16"/>
    <p:sldId id="270" r:id="rId17"/>
    <p:sldId id="271" r:id="rId1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2"/>
    <p:restoredTop sz="94700"/>
  </p:normalViewPr>
  <p:slideViewPr>
    <p:cSldViewPr>
      <p:cViewPr>
        <p:scale>
          <a:sx n="118" d="100"/>
          <a:sy n="118" d="100"/>
        </p:scale>
        <p:origin x="-13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07142-1B01-4E46-A0AA-9CEA7AF7CCEF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758D4-ECDC-4FC9-A760-EC4E85FE5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86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D9004-ED77-1149-A964-3C3D45308D05}" type="datetimeFigureOut">
              <a:rPr lang="en-US" smtClean="0"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E14C-AC6B-8243-B107-6EC9912DC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E14C-AC6B-8243-B107-6EC9912DC6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lai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A1DFE72-60D9-B641-AC2D-17DB97FB245F}"/>
              </a:ext>
            </a:extLst>
          </p:cNvPr>
          <p:cNvSpPr/>
          <p:nvPr/>
        </p:nvSpPr>
        <p:spPr>
          <a:xfrm>
            <a:off x="0" y="977154"/>
            <a:ext cx="9144000" cy="5880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967" y="5346902"/>
            <a:ext cx="8606865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3967" y="5678372"/>
            <a:ext cx="8606865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2E0A4A9-93E4-1540-96FA-8435ABA8E496}"/>
              </a:ext>
            </a:extLst>
          </p:cNvPr>
          <p:cNvCxnSpPr/>
          <p:nvPr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5C22108D-B98C-194E-943A-5812FB2C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49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3998373" cy="4729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10EDC27-FFB0-C44F-A81B-A6F14FB1425A}"/>
              </a:ext>
            </a:extLst>
          </p:cNvPr>
          <p:cNvCxnSpPr/>
          <p:nvPr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DDA4981-FF6F-6246-8750-C4393E7F1EB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928606" y="1574603"/>
            <a:ext cx="3998373" cy="4729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6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C84E742-0365-5246-81F3-7CBB62F98B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6656" y="2049403"/>
            <a:ext cx="3572101" cy="3649075"/>
          </a:xfrm>
          <a:solidFill>
            <a:schemeClr val="bg1"/>
          </a:solidFill>
          <a:ln w="190500">
            <a:solidFill>
              <a:schemeClr val="bg1">
                <a:lumMod val="95000"/>
              </a:schemeClr>
            </a:solidFill>
            <a:miter lim="800000"/>
          </a:ln>
          <a:effectLst>
            <a:outerShdw blurRad="101600" dist="76200" dir="2700000" algn="t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10EDC27-FFB0-C44F-A81B-A6F14FB1425A}"/>
              </a:ext>
            </a:extLst>
          </p:cNvPr>
          <p:cNvCxnSpPr/>
          <p:nvPr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DDA4981-FF6F-6246-8750-C4393E7F1EB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295835" y="1952767"/>
            <a:ext cx="4160662" cy="3842349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 i="0">
                <a:solidFill>
                  <a:schemeClr val="tx1"/>
                </a:solidFill>
              </a:defRPr>
            </a:lvl1pPr>
            <a:lvl2pPr>
              <a:defRPr sz="2000" i="1">
                <a:solidFill>
                  <a:schemeClr val="tx2"/>
                </a:solidFill>
              </a:defRPr>
            </a:lvl2pPr>
            <a:lvl3pPr>
              <a:defRPr sz="2000" i="1">
                <a:solidFill>
                  <a:schemeClr val="tx2"/>
                </a:solidFill>
              </a:defRPr>
            </a:lvl3pPr>
            <a:lvl4pPr>
              <a:defRPr sz="2000" i="1">
                <a:solidFill>
                  <a:schemeClr val="tx2"/>
                </a:solidFill>
              </a:defRPr>
            </a:lvl4pPr>
            <a:lvl5pPr>
              <a:defRPr sz="20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Quote to go here…</a:t>
            </a:r>
          </a:p>
        </p:txBody>
      </p:sp>
    </p:spTree>
    <p:extLst>
      <p:ext uri="{BB962C8B-B14F-4D97-AF65-F5344CB8AC3E}">
        <p14:creationId xmlns:p14="http://schemas.microsoft.com/office/powerpoint/2010/main" val="257122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st in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140824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10EDC27-FFB0-C44F-A81B-A6F14FB1425A}"/>
              </a:ext>
            </a:extLst>
          </p:cNvPr>
          <p:cNvCxnSpPr/>
          <p:nvPr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1408897-7A68-FD4F-BF1B-FD275CCF0E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275" y="1589088"/>
            <a:ext cx="2619375" cy="18284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F062C927-179E-D34C-BEEB-0716FD0146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5655" y="1589088"/>
            <a:ext cx="2619375" cy="18284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="" xmlns:a16="http://schemas.microsoft.com/office/drawing/2014/main" id="{9F855334-3BB3-6C4C-AD11-5BCD032948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3165" y="1589088"/>
            <a:ext cx="2619375" cy="18284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0A56EBB6-5EE4-9C49-96AB-32C95C4D64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81175" y="3703638"/>
            <a:ext cx="2619375" cy="18284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="" xmlns:a16="http://schemas.microsoft.com/office/drawing/2014/main" id="{33B0FBA2-ED2E-AB42-B482-0D539827CB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21555" y="3703638"/>
            <a:ext cx="2619375" cy="18284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56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p /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3D2D1D2-09BD-A349-8CC3-FD31FAF43A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8" r="4640" b="18998"/>
          <a:stretch/>
        </p:blipFill>
        <p:spPr>
          <a:xfrm>
            <a:off x="1394732" y="1538212"/>
            <a:ext cx="6238102" cy="46276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10EDC27-FFB0-C44F-A81B-A6F14FB1425A}"/>
              </a:ext>
            </a:extLst>
          </p:cNvPr>
          <p:cNvCxnSpPr/>
          <p:nvPr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67DF11B7-6323-D54E-A7FD-97D4375F39D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95834" y="6437088"/>
            <a:ext cx="6865361" cy="346509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err="1"/>
              <a:t>your-name-here@imperial.nhs.uk</a:t>
            </a:r>
            <a:r>
              <a:rPr lang="en-US" dirty="0"/>
              <a:t> | </a:t>
            </a:r>
            <a:r>
              <a:rPr lang="en-US" dirty="0" err="1"/>
              <a:t>www.imperial.nhs.uk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0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0EAD60-87DC-4B56-BDBA-6A10DA4575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6A7A80-7A28-4595-9E68-04FA1EB80A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19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9D83930-B9C5-7442-A57F-529395682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b="1677"/>
          <a:stretch/>
        </p:blipFill>
        <p:spPr>
          <a:xfrm>
            <a:off x="0" y="977527"/>
            <a:ext cx="9144000" cy="588047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967" y="5346902"/>
            <a:ext cx="8606865" cy="308718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Presenters name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8AA1B25C-225D-4F4C-8851-4B8C1026CBC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3967" y="5678372"/>
            <a:ext cx="8606865" cy="308718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Department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2E0A4A9-93E4-1540-96FA-8435ABA8E496}"/>
              </a:ext>
            </a:extLst>
          </p:cNvPr>
          <p:cNvCxnSpPr/>
          <p:nvPr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94BF170B-5079-334C-82BC-874C3F04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D1BB92C-D65C-D74E-9DB4-FD6EA49AED2A}"/>
              </a:ext>
            </a:extLst>
          </p:cNvPr>
          <p:cNvSpPr/>
          <p:nvPr/>
        </p:nvSpPr>
        <p:spPr>
          <a:xfrm>
            <a:off x="0" y="977154"/>
            <a:ext cx="9144000" cy="5880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92C63B3-2CF1-F34C-A152-DCA15C2D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CD54C2FF-7301-A144-864B-498CF5C76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5337373"/>
            <a:ext cx="8606865" cy="939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E97C4F4-DD16-2A4A-82AA-A1F6B76D8C19}"/>
              </a:ext>
            </a:extLst>
          </p:cNvPr>
          <p:cNvCxnSpPr/>
          <p:nvPr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5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C7E304-B56C-2D48-BF48-4D5E2ADCD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" b="1"/>
          <a:stretch/>
        </p:blipFill>
        <p:spPr>
          <a:xfrm>
            <a:off x="0" y="977154"/>
            <a:ext cx="9144000" cy="58808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B12C1-A002-4944-9E26-602DD707D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1362635"/>
            <a:ext cx="8631144" cy="3787414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B989CE-B041-2745-9FF4-24FB8B15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5337373"/>
            <a:ext cx="8606865" cy="9398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7947C06-7A75-EC4B-9C81-A443BF84DACC}"/>
              </a:ext>
            </a:extLst>
          </p:cNvPr>
          <p:cNvCxnSpPr/>
          <p:nvPr/>
        </p:nvCxnSpPr>
        <p:spPr>
          <a:xfrm flipH="1">
            <a:off x="295835" y="5230059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1DAFB370-9385-1F43-BE59-C203ED96E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027" y="1632131"/>
            <a:ext cx="7014951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90221E2-4939-F746-B12E-8581D87D7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30" r="16043" b="7332"/>
          <a:stretch/>
        </p:blipFill>
        <p:spPr>
          <a:xfrm>
            <a:off x="0" y="1365343"/>
            <a:ext cx="1674797" cy="549265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6B9A617-FBD9-7F4B-97E4-762DFA3420D5}"/>
              </a:ext>
            </a:extLst>
          </p:cNvPr>
          <p:cNvCxnSpPr>
            <a:cxnSpLocks/>
          </p:cNvCxnSpPr>
          <p:nvPr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79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90221E2-4939-F746-B12E-8581D87D7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59" t="1" r="21476" b="-6371"/>
          <a:stretch/>
        </p:blipFill>
        <p:spPr>
          <a:xfrm>
            <a:off x="753" y="1365342"/>
            <a:ext cx="1674044" cy="588084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81FF8AA-D252-9346-8115-FF14F3E87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141" y="1657140"/>
            <a:ext cx="6938837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33F501-B39D-0047-80FF-C807675F8360}"/>
              </a:ext>
            </a:extLst>
          </p:cNvPr>
          <p:cNvCxnSpPr>
            <a:cxnSpLocks/>
          </p:cNvCxnSpPr>
          <p:nvPr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755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90221E2-4939-F746-B12E-8581D87D7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90" t="1035" r="40242"/>
          <a:stretch/>
        </p:blipFill>
        <p:spPr>
          <a:xfrm>
            <a:off x="753" y="1365341"/>
            <a:ext cx="1674044" cy="549265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4305717-D513-2044-AEFF-DA4D06D67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2027" y="1632128"/>
            <a:ext cx="7014951" cy="495908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1900669-493C-6E43-B813-43FC1873760E}"/>
              </a:ext>
            </a:extLst>
          </p:cNvPr>
          <p:cNvCxnSpPr>
            <a:cxnSpLocks/>
          </p:cNvCxnSpPr>
          <p:nvPr/>
        </p:nvCxnSpPr>
        <p:spPr>
          <a:xfrm flipH="1">
            <a:off x="0" y="1365342"/>
            <a:ext cx="892697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B4A46B8-AAB9-7344-9B97-335A36146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5835" y="753316"/>
            <a:ext cx="6257365" cy="61202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95342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8631144" cy="48065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10EDC27-FFB0-C44F-A81B-A6F14FB1425A}"/>
              </a:ext>
            </a:extLst>
          </p:cNvPr>
          <p:cNvCxnSpPr/>
          <p:nvPr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90E16C-61CA-C24C-93F1-3689FCBAE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65127"/>
            <a:ext cx="6257365" cy="90360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1FF15F-B2F5-0B49-AB84-E13028E28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35" y="1574603"/>
            <a:ext cx="8631144" cy="4806508"/>
          </a:xfrm>
        </p:spPr>
        <p:txBody>
          <a:bodyPr>
            <a:normAutofit/>
          </a:bodyPr>
          <a:lstStyle>
            <a:lvl1pPr marL="266700" indent="-266700">
              <a:tabLst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D10EDC27-FFB0-C44F-A81B-A6F14FB1425A}"/>
              </a:ext>
            </a:extLst>
          </p:cNvPr>
          <p:cNvCxnSpPr/>
          <p:nvPr/>
        </p:nvCxnSpPr>
        <p:spPr>
          <a:xfrm flipH="1">
            <a:off x="295835" y="1365342"/>
            <a:ext cx="86311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6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27833B-1D78-504E-BA07-D45F5B1C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288107"/>
            <a:ext cx="6149789" cy="993027"/>
          </a:xfrm>
          <a:prstGeom prst="rect">
            <a:avLst/>
          </a:prstGeom>
        </p:spPr>
        <p:txBody>
          <a:bodyPr vert="horz" lIns="0" tIns="0" rIns="91440" bIns="4680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6B8E973-1FF7-3A4A-8A49-CEE48886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5835" y="1574603"/>
            <a:ext cx="8631144" cy="4796460"/>
          </a:xfrm>
          <a:prstGeom prst="rect">
            <a:avLst/>
          </a:prstGeom>
        </p:spPr>
        <p:txBody>
          <a:bodyPr vert="horz" lIns="0" tIns="4680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42B3DB-8E5C-4C42-9CCA-938D723713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62750" y="212726"/>
            <a:ext cx="2164229" cy="5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4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136/bmj.326.7386.41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GB" dirty="0"/>
              <a:t/>
            </a:r>
            <a:br>
              <a:rPr lang="en-GB" dirty="0"/>
            </a:br>
            <a:r>
              <a:rPr lang="en-GB" dirty="0"/>
              <a:t>     </a:t>
            </a:r>
            <a:r>
              <a:rPr lang="en-GB" dirty="0" smtClean="0"/>
              <a:t>          </a:t>
            </a:r>
            <a:r>
              <a:rPr lang="en-GB" b="1" dirty="0" smtClean="0"/>
              <a:t>Minor Injuries Overview 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Julia </a:t>
            </a:r>
            <a:r>
              <a:rPr lang="en-GB" b="1" dirty="0">
                <a:solidFill>
                  <a:schemeClr val="tx1"/>
                </a:solidFill>
              </a:rPr>
              <a:t>Gamston</a:t>
            </a:r>
          </a:p>
          <a:p>
            <a:r>
              <a:rPr lang="en-GB" b="1" dirty="0">
                <a:solidFill>
                  <a:schemeClr val="tx1"/>
                </a:solidFill>
              </a:rPr>
              <a:t>Consultant Nurse in Emergency and Urgent Care</a:t>
            </a:r>
          </a:p>
        </p:txBody>
      </p:sp>
    </p:spTree>
    <p:extLst>
      <p:ext uri="{BB962C8B-B14F-4D97-AF65-F5344CB8AC3E}">
        <p14:creationId xmlns:p14="http://schemas.microsoft.com/office/powerpoint/2010/main" val="200634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648071"/>
          </a:xfrm>
        </p:spPr>
        <p:txBody>
          <a:bodyPr/>
          <a:lstStyle/>
          <a:p>
            <a:r>
              <a:rPr lang="en-GB" dirty="0"/>
              <a:t>Lower limb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2306079" cy="480695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543" y="4581128"/>
            <a:ext cx="25908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59" y="3573016"/>
            <a:ext cx="28083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56792"/>
            <a:ext cx="28803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576063"/>
          </a:xfrm>
        </p:spPr>
        <p:txBody>
          <a:bodyPr/>
          <a:lstStyle/>
          <a:p>
            <a:r>
              <a:rPr lang="en-GB" dirty="0" smtClean="0"/>
              <a:t>Ottawa ankle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772816"/>
            <a:ext cx="580620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0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648071"/>
          </a:xfrm>
        </p:spPr>
        <p:txBody>
          <a:bodyPr/>
          <a:lstStyle/>
          <a:p>
            <a:r>
              <a:rPr lang="en-GB" dirty="0"/>
              <a:t>When to 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Ottawa Rules for knee and ankle for x-ray </a:t>
            </a:r>
          </a:p>
          <a:p>
            <a:endParaRPr lang="en-GB" dirty="0"/>
          </a:p>
          <a:p>
            <a:r>
              <a:rPr lang="en-GB" dirty="0"/>
              <a:t>Weightbearing (</a:t>
            </a:r>
            <a:r>
              <a:rPr lang="en-GB" dirty="0" err="1" smtClean="0"/>
              <a:t>paed</a:t>
            </a:r>
            <a:r>
              <a:rPr lang="en-GB" dirty="0" smtClean="0"/>
              <a:t>/older </a:t>
            </a:r>
            <a:r>
              <a:rPr lang="en-GB" dirty="0"/>
              <a:t>adult)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Wound +/- FB higher incidence of infection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70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576063"/>
          </a:xfrm>
        </p:spPr>
        <p:txBody>
          <a:bodyPr/>
          <a:lstStyle/>
          <a:p>
            <a:r>
              <a:rPr lang="en-GB" dirty="0"/>
              <a:t>Management in GP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Analgesia</a:t>
            </a:r>
          </a:p>
          <a:p>
            <a:endParaRPr lang="en-GB" dirty="0"/>
          </a:p>
          <a:p>
            <a:r>
              <a:rPr lang="en-GB" dirty="0"/>
              <a:t>RICE</a:t>
            </a:r>
          </a:p>
          <a:p>
            <a:endParaRPr lang="en-GB" dirty="0"/>
          </a:p>
          <a:p>
            <a:r>
              <a:rPr lang="en-GB" dirty="0"/>
              <a:t>Gentle mobilisation</a:t>
            </a:r>
          </a:p>
          <a:p>
            <a:endParaRPr lang="en-GB" dirty="0"/>
          </a:p>
          <a:p>
            <a:r>
              <a:rPr lang="en-GB" dirty="0" err="1"/>
              <a:t>Physio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824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692696"/>
            <a:ext cx="6257365" cy="648071"/>
          </a:xfrm>
        </p:spPr>
        <p:txBody>
          <a:bodyPr/>
          <a:lstStyle/>
          <a:p>
            <a:r>
              <a:rPr lang="en-GB" dirty="0"/>
              <a:t>Wounds/Burns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BC9562E-DA60-3945-A0D0-0060C4A8D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1484784"/>
            <a:ext cx="4749915" cy="4086448"/>
          </a:xfr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7B950E-7A7C-FA4A-BBAD-4B40DCC51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538695"/>
            <a:ext cx="2880320" cy="2138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8E217C8-6812-9D47-8E64-1F49A288C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789040"/>
            <a:ext cx="19558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4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692696"/>
            <a:ext cx="6257365" cy="648071"/>
          </a:xfrm>
        </p:spPr>
        <p:txBody>
          <a:bodyPr/>
          <a:lstStyle/>
          <a:p>
            <a:r>
              <a:rPr lang="en-GB" dirty="0"/>
              <a:t>When to 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Full thickness burns or unable to </a:t>
            </a:r>
            <a:r>
              <a:rPr lang="en-GB" dirty="0" smtClean="0">
                <a:solidFill>
                  <a:srgbClr val="FF0000"/>
                </a:solidFill>
              </a:rPr>
              <a:t>assess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Inhalation, electrical, chemical </a:t>
            </a:r>
            <a:r>
              <a:rPr lang="en-GB" dirty="0" smtClean="0">
                <a:solidFill>
                  <a:srgbClr val="FF0000"/>
                </a:solidFill>
              </a:rPr>
              <a:t>burns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Facial, hands, genitals, feet, joints, scalp, ears or circumferential burns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Safe guarding concerns</a:t>
            </a:r>
          </a:p>
          <a:p>
            <a:endParaRPr lang="en-GB" dirty="0"/>
          </a:p>
          <a:p>
            <a:r>
              <a:rPr lang="en-GB" dirty="0"/>
              <a:t>Gaping bleeding wounds requiring closure</a:t>
            </a:r>
          </a:p>
          <a:p>
            <a:endParaRPr lang="en-GB" dirty="0"/>
          </a:p>
          <a:p>
            <a:r>
              <a:rPr lang="en-GB" dirty="0"/>
              <a:t>Possible FB ? Contaminated</a:t>
            </a:r>
          </a:p>
          <a:p>
            <a:endParaRPr lang="en-GB" dirty="0"/>
          </a:p>
          <a:p>
            <a:r>
              <a:rPr lang="en-GB" dirty="0"/>
              <a:t>Complex wounds, tendon/nerve involvement</a:t>
            </a:r>
          </a:p>
        </p:txBody>
      </p:sp>
    </p:spTree>
    <p:extLst>
      <p:ext uri="{BB962C8B-B14F-4D97-AF65-F5344CB8AC3E}">
        <p14:creationId xmlns:p14="http://schemas.microsoft.com/office/powerpoint/2010/main" val="41399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576063"/>
          </a:xfrm>
        </p:spPr>
        <p:txBody>
          <a:bodyPr/>
          <a:lstStyle/>
          <a:p>
            <a:r>
              <a:rPr lang="en-GB" dirty="0"/>
              <a:t>Management in GP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Analgesia</a:t>
            </a:r>
          </a:p>
          <a:p>
            <a:endParaRPr lang="en-GB" dirty="0"/>
          </a:p>
          <a:p>
            <a:r>
              <a:rPr lang="en-GB" dirty="0"/>
              <a:t>Immunisation</a:t>
            </a:r>
          </a:p>
          <a:p>
            <a:endParaRPr lang="en-GB" dirty="0"/>
          </a:p>
          <a:p>
            <a:r>
              <a:rPr lang="en-GB" dirty="0"/>
              <a:t>Wound review</a:t>
            </a:r>
          </a:p>
          <a:p>
            <a:endParaRPr lang="en-GB" dirty="0"/>
          </a:p>
          <a:p>
            <a:r>
              <a:rPr lang="en-GB" dirty="0"/>
              <a:t>Wound care advice</a:t>
            </a:r>
          </a:p>
          <a:p>
            <a:endParaRPr lang="en-GB" dirty="0"/>
          </a:p>
          <a:p>
            <a:r>
              <a:rPr lang="en-GB" dirty="0" smtClean="0"/>
              <a:t>Photograph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928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7BD1A2-4516-454B-834C-F7525509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576063"/>
          </a:xfrm>
        </p:spPr>
        <p:txBody>
          <a:bodyPr/>
          <a:lstStyle/>
          <a:p>
            <a:r>
              <a:rPr lang="en-US" dirty="0"/>
              <a:t>References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20FE38-1567-544C-B88A-7D946CB96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1. Bachmann LM, Kolb E, Koller MT et-al. Accuracy of Ottawa ankle rules to exclude fractures of the ankle and mid-foot: systematic review. BMJ. 2003;326 (7386): 417. </a:t>
            </a:r>
            <a:r>
              <a:rPr lang="en-GB" dirty="0">
                <a:hlinkClick r:id="rId3"/>
              </a:rPr>
              <a:t>doi:10.1136/bmj.326.7386.417</a:t>
            </a:r>
            <a:endParaRPr lang="en-GB" dirty="0"/>
          </a:p>
          <a:p>
            <a:r>
              <a:rPr lang="en-GB" dirty="0"/>
              <a:t>2. Atkinson P, Boyle A, Chisholm E. X-ray requesting patterns before and after introduction of the Ottawa Knee Rules in a UK emergency department.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Emerg</a:t>
            </a:r>
            <a:r>
              <a:rPr lang="en-GB" dirty="0"/>
              <a:t> Med. 2004;11 (4): 204-7. </a:t>
            </a:r>
            <a:endParaRPr lang="en-US" dirty="0"/>
          </a:p>
          <a:p>
            <a:r>
              <a:rPr lang="en-US" dirty="0"/>
              <a:t>NICE head injury guidelines </a:t>
            </a:r>
            <a:r>
              <a:rPr lang="en-GB" dirty="0"/>
              <a:t>National Institute for Health and Care Excellence. Head injury: triage, assessment, investigation and early management of head injury in infants, children and adults. (Clinical guideline 176.) 2014. </a:t>
            </a:r>
            <a:r>
              <a:rPr lang="en-GB" dirty="0" err="1"/>
              <a:t>www.nice.org.uk</a:t>
            </a:r>
            <a:r>
              <a:rPr lang="en-GB" dirty="0"/>
              <a:t>/ CG176.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836712"/>
            <a:ext cx="6257365" cy="504056"/>
          </a:xfrm>
        </p:spPr>
        <p:txBody>
          <a:bodyPr/>
          <a:lstStyle/>
          <a:p>
            <a:r>
              <a:rPr lang="en-GB" dirty="0" smtClean="0"/>
              <a:t>Learning </a:t>
            </a:r>
            <a:r>
              <a:rPr lang="en-GB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 head </a:t>
            </a:r>
            <a:r>
              <a:rPr lang="en-GB" dirty="0"/>
              <a:t>to toe brief overview of minor injuries</a:t>
            </a:r>
          </a:p>
          <a:p>
            <a:endParaRPr lang="en-GB" dirty="0"/>
          </a:p>
          <a:p>
            <a:r>
              <a:rPr lang="en-GB" dirty="0"/>
              <a:t>Management in GP practice</a:t>
            </a:r>
          </a:p>
          <a:p>
            <a:endParaRPr lang="en-GB" dirty="0"/>
          </a:p>
          <a:p>
            <a:r>
              <a:rPr lang="en-GB" dirty="0"/>
              <a:t>When to send to ED/UCC</a:t>
            </a:r>
          </a:p>
          <a:p>
            <a:endParaRPr lang="en-GB" dirty="0"/>
          </a:p>
          <a:p>
            <a:r>
              <a:rPr lang="en-GB" dirty="0"/>
              <a:t>When to refer to specialism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3401"/>
            <a:ext cx="2592288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9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48681"/>
            <a:ext cx="6257365" cy="792088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Head/facial </a:t>
            </a:r>
            <a:r>
              <a:rPr lang="en-GB" dirty="0"/>
              <a:t>injuries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38437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8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548680"/>
            <a:ext cx="6257365" cy="864096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When to 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? Fall ? Collapse</a:t>
            </a:r>
          </a:p>
          <a:p>
            <a:r>
              <a:rPr lang="en-GB" dirty="0"/>
              <a:t>Significant MOI</a:t>
            </a:r>
          </a:p>
          <a:p>
            <a:r>
              <a:rPr lang="en-GB" dirty="0"/>
              <a:t>LOC, period of amnesia ,vomiting</a:t>
            </a:r>
          </a:p>
          <a:p>
            <a:r>
              <a:rPr lang="en-GB" dirty="0"/>
              <a:t>Neck pain</a:t>
            </a:r>
          </a:p>
          <a:p>
            <a:r>
              <a:rPr lang="en-GB" dirty="0"/>
              <a:t>Wound management ?FB</a:t>
            </a:r>
          </a:p>
          <a:p>
            <a:r>
              <a:rPr lang="en-GB" dirty="0"/>
              <a:t>Facial bony tenderness</a:t>
            </a:r>
          </a:p>
          <a:p>
            <a:r>
              <a:rPr lang="en-GB" dirty="0"/>
              <a:t>Septal haematoma ?draining</a:t>
            </a:r>
          </a:p>
          <a:p>
            <a:r>
              <a:rPr lang="en-GB" dirty="0"/>
              <a:t>Past Medical history, drug history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25144"/>
            <a:ext cx="5616624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87551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836712"/>
            <a:ext cx="6257365" cy="576064"/>
          </a:xfrm>
        </p:spPr>
        <p:txBody>
          <a:bodyPr/>
          <a:lstStyle/>
          <a:p>
            <a:r>
              <a:rPr lang="en-GB" dirty="0"/>
              <a:t>Management in GP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 injury instructions- verbal and written </a:t>
            </a:r>
            <a:r>
              <a:rPr lang="en-GB" dirty="0" smtClean="0"/>
              <a:t>Paediatric </a:t>
            </a:r>
            <a:r>
              <a:rPr lang="en-GB" dirty="0"/>
              <a:t>and Adult</a:t>
            </a:r>
          </a:p>
          <a:p>
            <a:endParaRPr lang="en-GB" dirty="0"/>
          </a:p>
          <a:p>
            <a:r>
              <a:rPr lang="en-GB" dirty="0"/>
              <a:t>Red flags</a:t>
            </a:r>
          </a:p>
          <a:p>
            <a:endParaRPr lang="en-GB" dirty="0"/>
          </a:p>
          <a:p>
            <a:r>
              <a:rPr lang="en-GB" dirty="0"/>
              <a:t>Accompanied home/support at home</a:t>
            </a:r>
          </a:p>
          <a:p>
            <a:endParaRPr lang="en-GB" dirty="0"/>
          </a:p>
          <a:p>
            <a:r>
              <a:rPr lang="en-GB" dirty="0"/>
              <a:t>Nose injury review ?ENT referral</a:t>
            </a:r>
          </a:p>
        </p:txBody>
      </p:sp>
    </p:spTree>
    <p:extLst>
      <p:ext uri="{BB962C8B-B14F-4D97-AF65-F5344CB8AC3E}">
        <p14:creationId xmlns:p14="http://schemas.microsoft.com/office/powerpoint/2010/main" val="417197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476672"/>
            <a:ext cx="6257365" cy="864095"/>
          </a:xfrm>
        </p:spPr>
        <p:txBody>
          <a:bodyPr>
            <a:normAutofit/>
          </a:bodyPr>
          <a:lstStyle/>
          <a:p>
            <a:r>
              <a:rPr lang="en-GB" dirty="0"/>
              <a:t>Structure for </a:t>
            </a:r>
            <a:r>
              <a:rPr lang="en-GB" dirty="0" smtClean="0"/>
              <a:t>examination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for limb injuries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28860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64" y="450912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19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620687"/>
            <a:ext cx="6257365" cy="648043"/>
          </a:xfrm>
        </p:spPr>
        <p:txBody>
          <a:bodyPr/>
          <a:lstStyle/>
          <a:p>
            <a:r>
              <a:rPr lang="en-GB" dirty="0"/>
              <a:t>Upper limb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4464496" cy="38884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312368" cy="31409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971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67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576063"/>
          </a:xfrm>
        </p:spPr>
        <p:txBody>
          <a:bodyPr/>
          <a:lstStyle/>
          <a:p>
            <a:r>
              <a:rPr lang="en-GB" dirty="0"/>
              <a:t>When to refer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Bony tenderness</a:t>
            </a:r>
          </a:p>
          <a:p>
            <a:endParaRPr lang="en-GB" dirty="0"/>
          </a:p>
          <a:p>
            <a:r>
              <a:rPr lang="en-GB" dirty="0"/>
              <a:t>Deformity ?dislocation</a:t>
            </a:r>
          </a:p>
          <a:p>
            <a:endParaRPr lang="en-GB" dirty="0"/>
          </a:p>
          <a:p>
            <a:r>
              <a:rPr lang="en-GB" dirty="0"/>
              <a:t>Wound ? FB</a:t>
            </a:r>
          </a:p>
          <a:p>
            <a:endParaRPr lang="en-GB" dirty="0"/>
          </a:p>
          <a:p>
            <a:r>
              <a:rPr lang="en-GB" dirty="0"/>
              <a:t>Complex Wound ? Tendon/nerve injury (ED/UCC with plastics) ?Contaminated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27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835" y="764704"/>
            <a:ext cx="6257365" cy="648072"/>
          </a:xfrm>
        </p:spPr>
        <p:txBody>
          <a:bodyPr/>
          <a:lstStyle/>
          <a:p>
            <a:r>
              <a:rPr lang="en-GB" dirty="0"/>
              <a:t>Management in GP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Rest, Ice, compression, elevation  RICE</a:t>
            </a:r>
          </a:p>
          <a:p>
            <a:endParaRPr lang="en-GB" dirty="0"/>
          </a:p>
          <a:p>
            <a:r>
              <a:rPr lang="en-GB" dirty="0"/>
              <a:t>Bandage, </a:t>
            </a:r>
            <a:r>
              <a:rPr lang="en-GB" dirty="0" err="1"/>
              <a:t>tubigrip</a:t>
            </a:r>
            <a:r>
              <a:rPr lang="en-GB" dirty="0"/>
              <a:t>, sling</a:t>
            </a:r>
          </a:p>
          <a:p>
            <a:endParaRPr lang="en-GB" dirty="0"/>
          </a:p>
          <a:p>
            <a:r>
              <a:rPr lang="en-GB" dirty="0"/>
              <a:t>Analgesia (?NSAIDS)</a:t>
            </a:r>
          </a:p>
          <a:p>
            <a:endParaRPr lang="en-GB" dirty="0"/>
          </a:p>
          <a:p>
            <a:r>
              <a:rPr lang="en-GB" dirty="0"/>
              <a:t>Gentle mobilisation</a:t>
            </a:r>
          </a:p>
          <a:p>
            <a:endParaRPr lang="en-GB" dirty="0"/>
          </a:p>
          <a:p>
            <a:r>
              <a:rPr lang="en-GB" dirty="0"/>
              <a:t>Wound care</a:t>
            </a:r>
          </a:p>
          <a:p>
            <a:endParaRPr lang="en-GB" dirty="0"/>
          </a:p>
          <a:p>
            <a:r>
              <a:rPr lang="en-GB" dirty="0"/>
              <a:t>? photo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88776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template">
  <a:themeElements>
    <a:clrScheme name="NHS PPT Template">
      <a:dk1>
        <a:srgbClr val="000000"/>
      </a:dk1>
      <a:lt1>
        <a:srgbClr val="FFFFFF"/>
      </a:lt1>
      <a:dk2>
        <a:srgbClr val="005EB8"/>
      </a:dk2>
      <a:lt2>
        <a:srgbClr val="E8EDEE"/>
      </a:lt2>
      <a:accent1>
        <a:srgbClr val="5C058E"/>
      </a:accent1>
      <a:accent2>
        <a:srgbClr val="41B6E6"/>
      </a:accent2>
      <a:accent3>
        <a:srgbClr val="005EB8"/>
      </a:accent3>
      <a:accent4>
        <a:srgbClr val="768692"/>
      </a:accent4>
      <a:accent5>
        <a:srgbClr val="78BE20"/>
      </a:accent5>
      <a:accent6>
        <a:srgbClr val="ED8B00"/>
      </a:accent6>
      <a:hlink>
        <a:srgbClr val="41B6E6"/>
      </a:hlink>
      <a:folHlink>
        <a:srgbClr val="005EB8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template</Template>
  <TotalTime>972</TotalTime>
  <Words>286</Words>
  <Application>Microsoft Office PowerPoint</Application>
  <PresentationFormat>On-screen Show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PowerPoint presentation template</vt:lpstr>
      <vt:lpstr>                Minor Injuries Overview </vt:lpstr>
      <vt:lpstr>Learning Outcomes</vt:lpstr>
      <vt:lpstr> Head/facial injuries </vt:lpstr>
      <vt:lpstr> When to refer</vt:lpstr>
      <vt:lpstr>Management in GP Practice</vt:lpstr>
      <vt:lpstr>Structure for examination for limb injuries</vt:lpstr>
      <vt:lpstr>Upper limb</vt:lpstr>
      <vt:lpstr>When to refer</vt:lpstr>
      <vt:lpstr>Management in GP Practice</vt:lpstr>
      <vt:lpstr>Lower limb</vt:lpstr>
      <vt:lpstr>Ottawa ankle rules</vt:lpstr>
      <vt:lpstr>When to refer</vt:lpstr>
      <vt:lpstr>Management in GP Practice</vt:lpstr>
      <vt:lpstr>Wounds/Burns</vt:lpstr>
      <vt:lpstr>When to refer</vt:lpstr>
      <vt:lpstr>Management in GP Practice</vt:lpstr>
      <vt:lpstr>References and resources</vt:lpstr>
    </vt:vector>
  </TitlesOfParts>
  <Company>Imperial College Healthcare NHS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teaching</dc:title>
  <dc:creator>Gamston, Julia</dc:creator>
  <cp:lastModifiedBy>King, Joselyn</cp:lastModifiedBy>
  <cp:revision>27</cp:revision>
  <cp:lastPrinted>2019-04-16T17:24:39Z</cp:lastPrinted>
  <dcterms:created xsi:type="dcterms:W3CDTF">2019-04-09T08:12:06Z</dcterms:created>
  <dcterms:modified xsi:type="dcterms:W3CDTF">2019-04-16T17:48:20Z</dcterms:modified>
</cp:coreProperties>
</file>