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9" r:id="rId3"/>
    <p:sldId id="284" r:id="rId4"/>
    <p:sldId id="283" r:id="rId5"/>
    <p:sldId id="297" r:id="rId6"/>
    <p:sldId id="299" r:id="rId7"/>
    <p:sldId id="300" r:id="rId8"/>
    <p:sldId id="286" r:id="rId9"/>
    <p:sldId id="293" r:id="rId10"/>
    <p:sldId id="294" r:id="rId11"/>
    <p:sldId id="298" r:id="rId12"/>
    <p:sldId id="296" r:id="rId13"/>
    <p:sldId id="30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rke, Iren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842" autoAdjust="0"/>
  </p:normalViewPr>
  <p:slideViewPr>
    <p:cSldViewPr>
      <p:cViewPr varScale="1">
        <p:scale>
          <a:sx n="75" d="100"/>
          <a:sy n="75" d="100"/>
        </p:scale>
        <p:origin x="-24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468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814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853458-068C-474C-A927-326158E5539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72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9A0C247-288B-4F96-9AC3-C841C1E2EA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1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9A0C247-288B-4F96-9AC3-C841C1E2EA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136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err="1" smtClean="0"/>
              <a:t>Emberton</a:t>
            </a:r>
            <a:r>
              <a:rPr lang="en-GB" sz="1200" dirty="0" smtClean="0"/>
              <a:t> et al audit – 3000 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9A0C247-288B-4F96-9AC3-C841C1E2EA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13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err="1" smtClean="0"/>
              <a:t>Emberton</a:t>
            </a:r>
            <a:r>
              <a:rPr lang="en-GB" sz="1200" dirty="0" smtClean="0"/>
              <a:t> et </a:t>
            </a:r>
            <a:r>
              <a:rPr lang="en-GB" sz="1200" smtClean="0"/>
              <a:t>al audit – 3000 men</a:t>
            </a:r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Nocturia				63%</a:t>
            </a:r>
          </a:p>
          <a:p>
            <a:r>
              <a:rPr lang="en-GB" sz="1200" dirty="0" smtClean="0"/>
              <a:t>Frequency				56%</a:t>
            </a:r>
          </a:p>
          <a:p>
            <a:r>
              <a:rPr lang="en-GB" sz="1200" dirty="0" smtClean="0"/>
              <a:t>Hesitancy				47%</a:t>
            </a:r>
          </a:p>
          <a:p>
            <a:r>
              <a:rPr lang="en-GB" sz="1200" dirty="0" smtClean="0"/>
              <a:t>Urgency				34%</a:t>
            </a:r>
          </a:p>
          <a:p>
            <a:r>
              <a:rPr lang="en-GB" sz="1200" dirty="0" smtClean="0"/>
              <a:t>Incomplete emptying			30%</a:t>
            </a:r>
          </a:p>
          <a:p>
            <a:r>
              <a:rPr lang="en-GB" sz="1200" dirty="0" smtClean="0"/>
              <a:t>Dysuria				22%</a:t>
            </a:r>
          </a:p>
          <a:p>
            <a:r>
              <a:rPr lang="en-GB" sz="1200" dirty="0" smtClean="0"/>
              <a:t>Urge incontinence			17%</a:t>
            </a:r>
          </a:p>
          <a:p>
            <a:r>
              <a:rPr lang="en-GB" sz="1200" dirty="0" smtClean="0"/>
              <a:t>Stress incontinence			9%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Voiding symptoms</a:t>
            </a:r>
          </a:p>
          <a:p>
            <a:r>
              <a:rPr lang="en-GB" dirty="0" smtClean="0"/>
              <a:t>Hesitation</a:t>
            </a:r>
          </a:p>
          <a:p>
            <a:r>
              <a:rPr lang="en-GB" dirty="0" smtClean="0"/>
              <a:t>Straining</a:t>
            </a:r>
          </a:p>
          <a:p>
            <a:r>
              <a:rPr lang="en-GB" dirty="0" smtClean="0"/>
              <a:t>Weak Stream</a:t>
            </a:r>
          </a:p>
          <a:p>
            <a:r>
              <a:rPr lang="en-GB" dirty="0" smtClean="0"/>
              <a:t>Intermittent Stream</a:t>
            </a:r>
          </a:p>
          <a:p>
            <a:r>
              <a:rPr lang="en-GB" dirty="0" smtClean="0"/>
              <a:t>Incomplete Emptying</a:t>
            </a:r>
          </a:p>
          <a:p>
            <a:r>
              <a:rPr lang="en-GB" dirty="0" smtClean="0"/>
              <a:t>Terminal dribble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9A0C247-288B-4F96-9AC3-C841C1E2EA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136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err="1" smtClean="0"/>
              <a:t>Emberton</a:t>
            </a:r>
            <a:r>
              <a:rPr lang="en-GB" sz="1200" dirty="0" smtClean="0"/>
              <a:t> et al audit – 3000 men</a:t>
            </a:r>
          </a:p>
          <a:p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9A0C247-288B-4F96-9AC3-C841C1E2EA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136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Deep PFM –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Superficial PFM – penile rigidity, pumps ejaculate, prevents PMD.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– skin, perineal lift, penile retraction and scrotal lift, cough – any UI?, cough with PFM contraction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 – ARE – power, endurance, reps, fast, coordination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9A0C247-288B-4F96-9AC3-C841C1E2EA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196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PFMT</a:t>
            </a:r>
            <a:r>
              <a:rPr lang="en-GB" baseline="0" dirty="0" smtClean="0"/>
              <a:t> – progressions, positions,</a:t>
            </a:r>
          </a:p>
          <a:p>
            <a:r>
              <a:rPr lang="en-GB" baseline="0" dirty="0" smtClean="0"/>
              <a:t>Knack v important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30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Post-op –</a:t>
            </a:r>
            <a:r>
              <a:rPr lang="en-GB" baseline="0" dirty="0" smtClean="0"/>
              <a:t> most men usually better within 1 year – but aim to improve asap, cost of pads, QOL, etc.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Men After Prostate</a:t>
            </a:r>
            <a:r>
              <a:rPr lang="en-GB" baseline="0" dirty="0" smtClean="0"/>
              <a:t> </a:t>
            </a:r>
            <a:r>
              <a:rPr lang="en-GB" dirty="0" smtClean="0"/>
              <a:t>Surgery trial – large multi</a:t>
            </a:r>
            <a:r>
              <a:rPr lang="en-GB" baseline="0" dirty="0" smtClean="0"/>
              <a:t> centre trial (34 centres), 205 men radicals, 220 men TURPs.</a:t>
            </a:r>
            <a:endParaRPr lang="en-GB" dirty="0" smtClean="0"/>
          </a:p>
          <a:p>
            <a:r>
              <a:rPr lang="en-GB" dirty="0" smtClean="0"/>
              <a:t>Controls</a:t>
            </a:r>
            <a:r>
              <a:rPr lang="en-GB" baseline="0" dirty="0" smtClean="0"/>
              <a:t> – knew about PFME, some were doing as part of standard care, at 1 year post-op, 50% radical controls and 20% TURP controls were doing PFMEs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Pre op – radicals - 62% dry vs controls 38% dry (</a:t>
            </a:r>
            <a:r>
              <a:rPr lang="en-GB" baseline="0" dirty="0" err="1" smtClean="0"/>
              <a:t>Centemaro</a:t>
            </a:r>
            <a:r>
              <a:rPr lang="en-GB" baseline="0" dirty="0" smtClean="0"/>
              <a:t> et al, 2009)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853458-068C-474C-A927-326158E5539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72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E874-6A39-467B-9C66-76D66DF30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66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674E-1189-4646-B05D-8DC763FC4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37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C855E-B238-48BA-B29A-B5F623055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896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6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65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832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68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37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5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47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35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1843D-8EC0-4F26-A4C9-8910C7A55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297832" cy="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682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25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61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7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3C8F2-0857-4255-919C-068783EEE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181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C81B-2FDA-4458-B7C1-1F5A59C74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665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3517-3B20-462C-8454-B8F453E4D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364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FA65-22A2-4810-8BE6-B3D1AF55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45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4E29F-32F1-43A9-94EA-85818534E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3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A9AFD-88C6-4C35-8EAD-2CAAEC27A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35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6A9A-37BB-470D-AB01-309EA1DE1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64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91525" y="6442075"/>
            <a:ext cx="306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78787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BE9CD36C-7A58-41D4-90B3-78D78D2A4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1pPr>
      <a:lvl2pPr marL="381000" indent="762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2pPr>
      <a:lvl3pPr marL="838200" indent="762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3pPr>
      <a:lvl4pPr marL="1295400" indent="762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4pPr>
      <a:lvl5pPr marL="1752600" indent="762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5pPr>
      <a:lvl6pPr marL="22098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6pPr>
      <a:lvl7pPr marL="26670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7pPr>
      <a:lvl8pPr marL="31242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8pPr>
      <a:lvl9pPr marL="35814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73A25-54F1-4809-B732-C6F10CC8C64E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59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" y="0"/>
            <a:ext cx="7772400" cy="1905000"/>
          </a:xfrm>
        </p:spPr>
        <p:txBody>
          <a:bodyPr/>
          <a:lstStyle/>
          <a:p>
            <a:pPr eaLnBrk="1" hangingPunct="1"/>
            <a:r>
              <a:rPr lang="en-US" sz="2500" smtClean="0">
                <a:latin typeface="Arial" charset="0"/>
                <a:sym typeface="Arial" charset="0"/>
              </a:rPr>
              <a:t/>
            </a:r>
            <a:br>
              <a:rPr lang="en-US" sz="2500" smtClean="0">
                <a:latin typeface="Arial" charset="0"/>
                <a:sym typeface="Arial" charset="0"/>
              </a:rPr>
            </a:br>
            <a:r>
              <a:rPr lang="en-US" sz="2500" smtClean="0">
                <a:latin typeface="Arial" charset="0"/>
                <a:sym typeface="Arial" charset="0"/>
              </a:rPr>
              <a:t/>
            </a:r>
            <a:br>
              <a:rPr lang="en-US" sz="2500" smtClean="0">
                <a:latin typeface="Arial" charset="0"/>
                <a:sym typeface="Arial" charset="0"/>
              </a:rPr>
            </a:br>
            <a:r>
              <a:rPr lang="en-US" sz="2500" smtClean="0">
                <a:latin typeface="Arial" charset="0"/>
                <a:sym typeface="Arial" charset="0"/>
              </a:rPr>
              <a:t/>
            </a:r>
            <a:br>
              <a:rPr lang="en-US" sz="2500" smtClean="0">
                <a:latin typeface="Arial" charset="0"/>
                <a:sym typeface="Arial" charset="0"/>
              </a:rPr>
            </a:br>
            <a:r>
              <a:rPr lang="en-US" sz="2500" smtClean="0">
                <a:latin typeface="Arial" charset="0"/>
                <a:sym typeface="Arial" charset="0"/>
              </a:rPr>
              <a:t/>
            </a:r>
            <a:br>
              <a:rPr lang="en-US" sz="2500" smtClean="0">
                <a:latin typeface="Arial" charset="0"/>
                <a:sym typeface="Arial" charset="0"/>
              </a:rPr>
            </a:br>
            <a:endParaRPr lang="en-US" sz="2500" smtClean="0">
              <a:latin typeface="Arial" charset="0"/>
              <a:sym typeface="Arial" charset="0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260350" y="907133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-30361" y="1701180"/>
            <a:ext cx="9156700" cy="2216589"/>
            <a:chOff x="0" y="-408"/>
            <a:chExt cx="5768" cy="1160"/>
          </a:xfrm>
        </p:grpSpPr>
        <p:sp>
          <p:nvSpPr>
            <p:cNvPr id="2055" name="Rectangle 4"/>
            <p:cNvSpPr>
              <a:spLocks/>
            </p:cNvSpPr>
            <p:nvPr/>
          </p:nvSpPr>
          <p:spPr bwMode="auto">
            <a:xfrm>
              <a:off x="19" y="-408"/>
              <a:ext cx="5749" cy="1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56" name="Rectangle 5"/>
            <p:cNvSpPr>
              <a:spLocks/>
            </p:cNvSpPr>
            <p:nvPr/>
          </p:nvSpPr>
          <p:spPr bwMode="auto">
            <a:xfrm>
              <a:off x="0" y="-408"/>
              <a:ext cx="5768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</a:rPr>
                <a:t>The role </a:t>
              </a:r>
              <a:r>
                <a:rPr lang="en-GB" sz="3600" b="1" dirty="0">
                  <a:solidFill>
                    <a:schemeClr val="bg1"/>
                  </a:solidFill>
                </a:rPr>
                <a:t>of physiotherapy in </a:t>
              </a:r>
              <a:r>
                <a:rPr lang="en-GB" sz="3600" b="1" dirty="0" smtClean="0">
                  <a:solidFill>
                    <a:schemeClr val="bg1"/>
                  </a:solidFill>
                </a:rPr>
                <a:t>the management </a:t>
              </a:r>
              <a:r>
                <a:rPr lang="en-GB" sz="3600" b="1" dirty="0">
                  <a:solidFill>
                    <a:schemeClr val="bg1"/>
                  </a:solidFill>
                </a:rPr>
                <a:t>of </a:t>
              </a:r>
              <a:r>
                <a:rPr lang="en-GB" sz="3600" b="1" dirty="0" smtClean="0">
                  <a:solidFill>
                    <a:schemeClr val="bg1"/>
                  </a:solidFill>
                </a:rPr>
                <a:t>men’s lower urinary tract symptoms (LUTS)</a:t>
              </a:r>
              <a:endParaRPr lang="en-US" sz="3600" b="1" dirty="0" smtClean="0">
                <a:solidFill>
                  <a:schemeClr val="bg1"/>
                </a:solidFill>
                <a:latin typeface="Arial Bold" charset="0"/>
                <a:cs typeface="Arial Bold" charset="0"/>
                <a:sym typeface="Arial Bold" charset="0"/>
              </a:endParaRPr>
            </a:p>
          </p:txBody>
        </p:sp>
      </p:grpSp>
      <p:sp>
        <p:nvSpPr>
          <p:cNvPr id="2054" name="Rectangle 1"/>
          <p:cNvSpPr txBox="1">
            <a:spLocks noChangeArrowheads="1"/>
          </p:cNvSpPr>
          <p:nvPr/>
        </p:nvSpPr>
        <p:spPr bwMode="auto">
          <a:xfrm>
            <a:off x="-22225" y="4221163"/>
            <a:ext cx="91567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Sarah Wolujewicz</a:t>
            </a:r>
            <a:endParaRPr lang="en-US" sz="2800" dirty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algn="ctr" eaLnBrk="1" hangingPunct="1"/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Clinical Lead</a:t>
            </a:r>
          </a:p>
          <a:p>
            <a:pPr algn="ctr" eaLnBrk="1" hangingPunct="1"/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Women’s &amp; Men’s Health Physiotherapy</a:t>
            </a:r>
          </a:p>
          <a:p>
            <a:pPr algn="ctr" eaLnBrk="1" hangingPunct="1"/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sarah.wolujewicz@nhs.net</a:t>
            </a:r>
            <a:endParaRPr lang="en-US" sz="28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697" y="764705"/>
            <a:ext cx="7772400" cy="936104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Useful resources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5328592" cy="4752528"/>
          </a:xfrm>
        </p:spPr>
        <p:txBody>
          <a:bodyPr>
            <a:normAutofit/>
          </a:bodyPr>
          <a:lstStyle/>
          <a:p>
            <a:pPr marL="457200" indent="-457200" algn="l" defTabSz="3696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420"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POGP 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://pogp.csp.org.uk/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027" y="1556792"/>
            <a:ext cx="2832600" cy="47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96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936104"/>
          </a:xfrm>
        </p:spPr>
        <p:txBody>
          <a:bodyPr>
            <a:normAutofit/>
          </a:bodyPr>
          <a:lstStyle/>
          <a:p>
            <a:pPr algn="l"/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19" y="2276872"/>
            <a:ext cx="8616709" cy="3096344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GB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GB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83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697" y="764705"/>
            <a:ext cx="7772400" cy="936104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References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19" y="1844824"/>
            <a:ext cx="8616709" cy="475252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Emberton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M. 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al, (1996)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 of prostatectomy on symptom severity and quality of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life. British J. of Urology. 77 (2); p233-247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Glazener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 et al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(2011) Conservative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for urinary incontinence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Men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Prostate Surgery (MAPS): two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randomised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trials. Health Technology Assessment; 15 (24).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1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1124744"/>
            <a:ext cx="8229600" cy="692643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Learning objectives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3527" y="2204864"/>
            <a:ext cx="8544701" cy="4464496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en-GB" sz="3600" kern="1200" dirty="0">
                <a:solidFill>
                  <a:schemeClr val="tx1"/>
                </a:solidFill>
                <a:latin typeface="Gill Sans" charset="0"/>
              </a:rPr>
              <a:t>Physiotherapy assessment of male </a:t>
            </a:r>
            <a:r>
              <a:rPr lang="en-GB" sz="3600" kern="1200" dirty="0" smtClean="0">
                <a:solidFill>
                  <a:schemeClr val="tx1"/>
                </a:solidFill>
                <a:latin typeface="Gill Sans" charset="0"/>
              </a:rPr>
              <a:t>LUTS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GB" sz="3600" kern="1200" dirty="0" smtClean="0">
                <a:solidFill>
                  <a:schemeClr val="tx1"/>
                </a:solidFill>
                <a:latin typeface="Gill Sans" charset="0"/>
              </a:rPr>
              <a:t>Physiotherapy treatment - including pelvic </a:t>
            </a:r>
            <a:r>
              <a:rPr lang="en-GB" sz="3600" kern="1200" dirty="0">
                <a:solidFill>
                  <a:schemeClr val="tx1"/>
                </a:solidFill>
                <a:latin typeface="Gill Sans" charset="0"/>
              </a:rPr>
              <a:t>floor muscle </a:t>
            </a:r>
            <a:r>
              <a:rPr lang="en-GB" sz="3600" kern="1200" dirty="0" smtClean="0">
                <a:solidFill>
                  <a:schemeClr val="tx1"/>
                </a:solidFill>
                <a:latin typeface="Gill Sans" charset="0"/>
              </a:rPr>
              <a:t>rehabilitation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GB" sz="3600" kern="1200" dirty="0" smtClean="0">
                <a:solidFill>
                  <a:schemeClr val="tx1"/>
                </a:solidFill>
                <a:latin typeface="Gill Sans" charset="0"/>
              </a:rPr>
              <a:t>Useful resources</a:t>
            </a:r>
            <a:endParaRPr lang="en-GB" sz="3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908720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718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Subjective </a:t>
            </a:r>
            <a:r>
              <a:rPr lang="en-GB" sz="3600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49943" y="1988840"/>
            <a:ext cx="8229600" cy="4680520"/>
          </a:xfrm>
        </p:spPr>
        <p:txBody>
          <a:bodyPr>
            <a:normAutofit/>
          </a:bodyPr>
          <a:lstStyle/>
          <a:p>
            <a:pPr marL="742950" indent="-685800">
              <a:lnSpc>
                <a:spcPct val="150000"/>
              </a:lnSpc>
              <a:spcBef>
                <a:spcPts val="0"/>
              </a:spcBef>
            </a:pPr>
            <a:r>
              <a:rPr lang="en-GB" dirty="0" smtClean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History</a:t>
            </a:r>
          </a:p>
          <a:p>
            <a:pPr marL="742950" indent="-685800">
              <a:lnSpc>
                <a:spcPct val="150000"/>
              </a:lnSpc>
              <a:spcBef>
                <a:spcPts val="0"/>
              </a:spcBef>
            </a:pPr>
            <a:r>
              <a:rPr lang="en-GB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Bladder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bowel function</a:t>
            </a:r>
          </a:p>
          <a:p>
            <a:pPr marL="742950" indent="-685800">
              <a:lnSpc>
                <a:spcPct val="150000"/>
              </a:lnSpc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function </a:t>
            </a:r>
          </a:p>
          <a:p>
            <a:pPr marL="742950" indent="-685800">
              <a:lnSpc>
                <a:spcPct val="150000"/>
              </a:lnSpc>
              <a:spcBef>
                <a:spcPts val="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PMH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685800">
              <a:lnSpc>
                <a:spcPct val="150000"/>
              </a:lnSpc>
              <a:spcBef>
                <a:spcPts val="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Medications </a:t>
            </a:r>
          </a:p>
          <a:p>
            <a:pPr marL="742950" indent="-685800">
              <a:lnSpc>
                <a:spcPct val="150000"/>
              </a:lnSpc>
              <a:spcBef>
                <a:spcPts val="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Social history</a:t>
            </a:r>
            <a:endParaRPr lang="en-GB" sz="4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3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Common symptoms post-TURP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49943" y="1988840"/>
            <a:ext cx="8229600" cy="468052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Urinary incontinence 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65% at 6 weeks post-op </a:t>
            </a:r>
          </a:p>
          <a:p>
            <a:pPr marL="457200" lvl="1" indent="0"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(MAPS trial,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Glazener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et al, 2010)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55% at 3 months post-op </a:t>
            </a:r>
          </a:p>
          <a:p>
            <a:pPr marL="457200" lvl="1" indent="0"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Emberton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et al, 1996) </a:t>
            </a:r>
          </a:p>
          <a:p>
            <a:pPr marL="457200" lvl="1" indent="0"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GB" u="sng" dirty="0" smtClean="0">
                <a:latin typeface="Arial" pitchFamily="34" charset="0"/>
                <a:cs typeface="Arial" pitchFamily="34" charset="0"/>
              </a:rPr>
              <a:t>11% of these needed pads*</a:t>
            </a:r>
          </a:p>
          <a:p>
            <a:pPr marL="457200" lvl="1" indent="0">
              <a:buNone/>
            </a:pPr>
            <a:endParaRPr lang="en-GB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Erectile dysfunction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17% (Donovan et al, 1997)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8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836712"/>
            <a:ext cx="86868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Common symptoms post-radical prostatectomy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49943" y="1988840"/>
            <a:ext cx="8229600" cy="468052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Urinary incontinence 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80-90% initially; 5-60% at 3 months post-op (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Hunskaar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et al, 2002)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89% at 6 weeks post-op (MAPS trial,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Glazener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et al, 2010)</a:t>
            </a:r>
          </a:p>
          <a:p>
            <a:pPr lvl="1"/>
            <a:endParaRPr lang="en-GB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Erectile dysfunction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10-90% (Kirby et al, 1998)</a:t>
            </a: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6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836712"/>
            <a:ext cx="8686800" cy="1008112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Common symptoms post-surgery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49943" y="1988840"/>
            <a:ext cx="8229600" cy="4680520"/>
          </a:xfrm>
        </p:spPr>
        <p:txBody>
          <a:bodyPr>
            <a:normAutofit/>
          </a:bodyPr>
          <a:lstStyle/>
          <a:p>
            <a:pPr marL="514350" indent="-457200"/>
            <a:r>
              <a:rPr lang="en-GB" dirty="0" smtClean="0">
                <a:latin typeface="Arial" pitchFamily="34" charset="0"/>
                <a:cs typeface="Arial" pitchFamily="34" charset="0"/>
              </a:rPr>
              <a:t>Stress urinary incontinence =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the complaint of involuntary leakage on effort or exertion, or on sneezing 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coughing (International Continence Society, 2018)</a:t>
            </a:r>
          </a:p>
          <a:p>
            <a:pPr marL="914400" lvl="1" indent="-457200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May leak on sit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</a:t>
            </a:r>
          </a:p>
          <a:p>
            <a:pPr marL="514350" indent="-45720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Urgency urinary incontinence</a:t>
            </a:r>
          </a:p>
          <a:p>
            <a:pPr marL="5715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7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2274"/>
            <a:ext cx="8964487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Objective Assessment: Pelvic floor assessment</a:t>
            </a:r>
            <a:endParaRPr lang="en-GB" sz="20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36912"/>
            <a:ext cx="6400800" cy="1752600"/>
          </a:xfrm>
        </p:spPr>
        <p:txBody>
          <a:bodyPr/>
          <a:lstStyle/>
          <a:p>
            <a:pPr algn="l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1257" y="616459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07504" y="1916832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LISTEN</a:t>
            </a:r>
            <a:endParaRPr lang="en-GB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107504" y="3284984"/>
            <a:ext cx="1872208" cy="984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LOOK </a:t>
            </a:r>
            <a:endParaRPr lang="en-GB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107504" y="4725144"/>
            <a:ext cx="186237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FEEL</a:t>
            </a: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04004"/>
            <a:ext cx="7020272" cy="557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6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Physiotherapy Treatment 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l" defTabSz="3696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420"/>
            </a:pP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marL="457200" indent="-457200" algn="l" defTabSz="3696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420"/>
            </a:pP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Pelvic floor muscle (PFM) rehabilitation</a:t>
            </a:r>
          </a:p>
          <a:p>
            <a:pPr marL="914400" lvl="1" indent="-457200" algn="l" defTabSz="3696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420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</a:t>
            </a:r>
          </a:p>
          <a:p>
            <a:pPr marL="914400" lvl="1" indent="-457200" algn="l" defTabSz="3696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420"/>
            </a:pP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Downtraining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l" defTabSz="3696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420"/>
            </a:pP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‘knack’ </a:t>
            </a:r>
          </a:p>
          <a:p>
            <a:pPr marL="457200" indent="-457200" algn="l" defTabSz="3696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420"/>
            </a:pP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PFM contraction post-void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defTabSz="369675">
              <a:lnSpc>
                <a:spcPct val="120000"/>
              </a:lnSpc>
              <a:spcBef>
                <a:spcPts val="0"/>
              </a:spcBef>
              <a:defRPr sz="3420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Fluid advice</a:t>
            </a:r>
          </a:p>
          <a:p>
            <a:pPr marL="457200" indent="-457200" defTabSz="369675">
              <a:lnSpc>
                <a:spcPct val="120000"/>
              </a:lnSpc>
              <a:spcBef>
                <a:spcPts val="0"/>
              </a:spcBef>
              <a:defRPr sz="3420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Bladder retraining</a:t>
            </a:r>
          </a:p>
          <a:p>
            <a:pPr marL="457200" indent="-457200" defTabSz="369675">
              <a:lnSpc>
                <a:spcPct val="120000"/>
              </a:lnSpc>
              <a:spcBef>
                <a:spcPts val="0"/>
              </a:spcBef>
              <a:defRPr sz="3420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Voiding techniques</a:t>
            </a:r>
          </a:p>
          <a:p>
            <a:pPr marL="457200" indent="-457200" defTabSz="369675">
              <a:lnSpc>
                <a:spcPct val="120000"/>
              </a:lnSpc>
              <a:spcBef>
                <a:spcPts val="0"/>
              </a:spcBef>
              <a:defRPr sz="3420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Address other problems – constipation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80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6189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Physiotherapy: </a:t>
            </a:r>
            <a:r>
              <a:rPr lang="en-GB" sz="3600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s it effective?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 op  </a:t>
            </a:r>
          </a:p>
          <a:p>
            <a:pPr algn="l"/>
            <a:r>
              <a:rPr lang="en-GB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MAPS trial (</a:t>
            </a:r>
            <a:r>
              <a:rPr lang="en-GB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Glazener</a:t>
            </a:r>
            <a:r>
              <a:rPr lang="en-GB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al, 2011) – </a:t>
            </a:r>
            <a:r>
              <a:rPr lang="en-GB" sz="4000" dirty="0" smtClean="0">
                <a:latin typeface="Arial" pitchFamily="34" charset="0"/>
                <a:cs typeface="Arial" pitchFamily="34" charset="0"/>
              </a:rPr>
              <a:t>similar improvements</a:t>
            </a:r>
            <a:endParaRPr lang="en-GB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GB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>
            <a:normAutofit/>
          </a:bodyPr>
          <a:lstStyle/>
          <a:p>
            <a:r>
              <a:rPr lang="en-GB" sz="4000" u="sng" dirty="0">
                <a:latin typeface="Arial" pitchFamily="34" charset="0"/>
                <a:cs typeface="Arial" pitchFamily="34" charset="0"/>
              </a:rPr>
              <a:t>Pre op </a:t>
            </a:r>
            <a:endParaRPr lang="en-GB" sz="4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RCTS – PFME</a:t>
            </a:r>
          </a:p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Significant improvement</a:t>
            </a:r>
            <a:endParaRPr lang="en-GB" sz="400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58" y="5085184"/>
            <a:ext cx="1568387" cy="15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0313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7BC3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FDE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BC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BC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Pages>0</Pages>
  <Words>492</Words>
  <Characters>0</Characters>
  <Application>Microsoft Office PowerPoint</Application>
  <PresentationFormat>On-screen Show (4:3)</PresentationFormat>
  <Lines>0</Lines>
  <Paragraphs>110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- Title Slide</vt:lpstr>
      <vt:lpstr>Office Theme</vt:lpstr>
      <vt:lpstr>    </vt:lpstr>
      <vt:lpstr>Learning objectives</vt:lpstr>
      <vt:lpstr>Subjective Assessment</vt:lpstr>
      <vt:lpstr>Common symptoms post-TURP</vt:lpstr>
      <vt:lpstr>Common symptoms post-radical prostatectomy</vt:lpstr>
      <vt:lpstr>Common symptoms post-surgery</vt:lpstr>
      <vt:lpstr>Objective Assessment: Pelvic floor assessment</vt:lpstr>
      <vt:lpstr>Physiotherapy Treatment </vt:lpstr>
      <vt:lpstr>Physiotherapy: is it effective?</vt:lpstr>
      <vt:lpstr>Useful resources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sgrange</dc:creator>
  <cp:lastModifiedBy>King, Joselyn</cp:lastModifiedBy>
  <cp:revision>36</cp:revision>
  <dcterms:modified xsi:type="dcterms:W3CDTF">2018-09-28T17:11:34Z</dcterms:modified>
</cp:coreProperties>
</file>