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5"/>
  </p:notesMasterIdLst>
  <p:sldIdLst>
    <p:sldId id="279" r:id="rId3"/>
    <p:sldId id="256" r:id="rId4"/>
    <p:sldId id="281" r:id="rId5"/>
    <p:sldId id="282" r:id="rId6"/>
    <p:sldId id="283" r:id="rId7"/>
    <p:sldId id="284" r:id="rId8"/>
    <p:sldId id="285" r:id="rId9"/>
    <p:sldId id="286" r:id="rId10"/>
    <p:sldId id="294" r:id="rId11"/>
    <p:sldId id="287" r:id="rId12"/>
    <p:sldId id="288" r:id="rId13"/>
    <p:sldId id="290" r:id="rId14"/>
    <p:sldId id="291" r:id="rId15"/>
    <p:sldId id="289" r:id="rId16"/>
    <p:sldId id="292" r:id="rId17"/>
    <p:sldId id="293" r:id="rId18"/>
    <p:sldId id="307"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8" r:id="rId32"/>
    <p:sldId id="309" r:id="rId33"/>
    <p:sldId id="310" r:id="rId34"/>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ke, Iren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30946811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EDD4E874-6A39-467B-9C66-76D66DF30D25}" type="slidenum">
              <a:rPr lang="en-US"/>
              <a:pPr>
                <a:defRPr/>
              </a:pPr>
              <a:t>‹#›</a:t>
            </a:fld>
            <a:endParaRPr lang="en-US" dirty="0"/>
          </a:p>
        </p:txBody>
      </p:sp>
    </p:spTree>
    <p:extLst>
      <p:ext uri="{BB962C8B-B14F-4D97-AF65-F5344CB8AC3E}">
        <p14:creationId xmlns:p14="http://schemas.microsoft.com/office/powerpoint/2010/main" val="5172866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F70674E-1189-4646-B05D-8DC763FC41B9}" type="slidenum">
              <a:rPr lang="en-US"/>
              <a:pPr>
                <a:defRPr/>
              </a:pPr>
              <a:t>‹#›</a:t>
            </a:fld>
            <a:endParaRPr lang="en-US" dirty="0"/>
          </a:p>
        </p:txBody>
      </p:sp>
    </p:spTree>
    <p:extLst>
      <p:ext uri="{BB962C8B-B14F-4D97-AF65-F5344CB8AC3E}">
        <p14:creationId xmlns:p14="http://schemas.microsoft.com/office/powerpoint/2010/main" val="24401337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53C855E-B238-48BA-B29A-B5F623055E2B}" type="slidenum">
              <a:rPr lang="en-US"/>
              <a:pPr>
                <a:defRPr/>
              </a:pPr>
              <a:t>‹#›</a:t>
            </a:fld>
            <a:endParaRPr lang="en-US" dirty="0"/>
          </a:p>
        </p:txBody>
      </p:sp>
    </p:spTree>
    <p:extLst>
      <p:ext uri="{BB962C8B-B14F-4D97-AF65-F5344CB8AC3E}">
        <p14:creationId xmlns:p14="http://schemas.microsoft.com/office/powerpoint/2010/main" val="39089896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409506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87265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161883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425706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410603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222225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1227847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189335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55B1843D-8EC0-4F26-A4C9-8910C7A55692}" type="slidenum">
              <a:rPr lang="en-US"/>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116632"/>
            <a:ext cx="2297832" cy="689350"/>
          </a:xfrm>
          <a:prstGeom prst="rect">
            <a:avLst/>
          </a:prstGeom>
        </p:spPr>
      </p:pic>
    </p:spTree>
    <p:extLst>
      <p:ext uri="{BB962C8B-B14F-4D97-AF65-F5344CB8AC3E}">
        <p14:creationId xmlns:p14="http://schemas.microsoft.com/office/powerpoint/2010/main" val="22870682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250125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412966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02/10/2018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dirty="0"/>
          </a:p>
        </p:txBody>
      </p:sp>
    </p:spTree>
    <p:extLst>
      <p:ext uri="{BB962C8B-B14F-4D97-AF65-F5344CB8AC3E}">
        <p14:creationId xmlns:p14="http://schemas.microsoft.com/office/powerpoint/2010/main" val="93887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263C8F2-0857-4255-919C-068783EEE442}" type="slidenum">
              <a:rPr lang="en-US"/>
              <a:pPr>
                <a:defRPr/>
              </a:pPr>
              <a:t>‹#›</a:t>
            </a:fld>
            <a:endParaRPr lang="en-US" dirty="0"/>
          </a:p>
        </p:txBody>
      </p:sp>
    </p:spTree>
    <p:extLst>
      <p:ext uri="{BB962C8B-B14F-4D97-AF65-F5344CB8AC3E}">
        <p14:creationId xmlns:p14="http://schemas.microsoft.com/office/powerpoint/2010/main" val="41302181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CCCCC81B-2FDA-4458-B7C1-1F5A59C74E41}" type="slidenum">
              <a:rPr lang="en-US"/>
              <a:pPr>
                <a:defRPr/>
              </a:pPr>
              <a:t>‹#›</a:t>
            </a:fld>
            <a:endParaRPr lang="en-US" dirty="0"/>
          </a:p>
        </p:txBody>
      </p:sp>
    </p:spTree>
    <p:extLst>
      <p:ext uri="{BB962C8B-B14F-4D97-AF65-F5344CB8AC3E}">
        <p14:creationId xmlns:p14="http://schemas.microsoft.com/office/powerpoint/2010/main" val="16278665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8A063517-3B20-462C-8454-B8F453E4D2A2}" type="slidenum">
              <a:rPr lang="en-US"/>
              <a:pPr>
                <a:defRPr/>
              </a:pPr>
              <a:t>‹#›</a:t>
            </a:fld>
            <a:endParaRPr lang="en-US" dirty="0"/>
          </a:p>
        </p:txBody>
      </p:sp>
    </p:spTree>
    <p:extLst>
      <p:ext uri="{BB962C8B-B14F-4D97-AF65-F5344CB8AC3E}">
        <p14:creationId xmlns:p14="http://schemas.microsoft.com/office/powerpoint/2010/main" val="13646364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2936FA65-22A2-4810-8BE6-B3D1AF5540D8}" type="slidenum">
              <a:rPr lang="en-US"/>
              <a:pPr>
                <a:defRPr/>
              </a:pPr>
              <a:t>‹#›</a:t>
            </a:fld>
            <a:endParaRPr lang="en-US" dirty="0"/>
          </a:p>
        </p:txBody>
      </p:sp>
    </p:spTree>
    <p:extLst>
      <p:ext uri="{BB962C8B-B14F-4D97-AF65-F5344CB8AC3E}">
        <p14:creationId xmlns:p14="http://schemas.microsoft.com/office/powerpoint/2010/main" val="18108845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254E29F-32F1-43A9-94EA-85818534E79C}" type="slidenum">
              <a:rPr lang="en-US"/>
              <a:pPr>
                <a:defRPr/>
              </a:pPr>
              <a:t>‹#›</a:t>
            </a:fld>
            <a:endParaRPr lang="en-US" dirty="0"/>
          </a:p>
        </p:txBody>
      </p:sp>
    </p:spTree>
    <p:extLst>
      <p:ext uri="{BB962C8B-B14F-4D97-AF65-F5344CB8AC3E}">
        <p14:creationId xmlns:p14="http://schemas.microsoft.com/office/powerpoint/2010/main" val="2814763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22A9AFD-88C6-4C35-8EAD-2CAAEC27A4D0}" type="slidenum">
              <a:rPr lang="en-US"/>
              <a:pPr>
                <a:defRPr/>
              </a:pPr>
              <a:t>‹#›</a:t>
            </a:fld>
            <a:endParaRPr lang="en-US" dirty="0"/>
          </a:p>
        </p:txBody>
      </p:sp>
    </p:spTree>
    <p:extLst>
      <p:ext uri="{BB962C8B-B14F-4D97-AF65-F5344CB8AC3E}">
        <p14:creationId xmlns:p14="http://schemas.microsoft.com/office/powerpoint/2010/main" val="24824435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8466A9A-37BB-470D-AB01-309EA1DE19AB}" type="slidenum">
              <a:rPr lang="en-US"/>
              <a:pPr>
                <a:defRPr/>
              </a:pPr>
              <a:t>‹#›</a:t>
            </a:fld>
            <a:endParaRPr lang="en-US" dirty="0"/>
          </a:p>
        </p:txBody>
      </p:sp>
    </p:spTree>
    <p:extLst>
      <p:ext uri="{BB962C8B-B14F-4D97-AF65-F5344CB8AC3E}">
        <p14:creationId xmlns:p14="http://schemas.microsoft.com/office/powerpoint/2010/main" val="3573864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391525" y="6442075"/>
            <a:ext cx="306388"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78787"/>
                </a:solidFill>
                <a:latin typeface="+mn-lt"/>
                <a:ea typeface="Lucida Grande" charset="0"/>
                <a:cs typeface="Lucida Grande" charset="0"/>
                <a:sym typeface="Lucida Grande" charset="0"/>
              </a:defRPr>
            </a:lvl1pPr>
            <a:lvl2pPr>
              <a:defRPr sz="1200">
                <a:solidFill>
                  <a:schemeClr val="tx1"/>
                </a:solidFill>
                <a:latin typeface="Gill Sans" charset="0"/>
              </a:defRPr>
            </a:lvl2pPr>
            <a:lvl3pPr>
              <a:defRPr sz="1200">
                <a:solidFill>
                  <a:schemeClr val="tx1"/>
                </a:solidFill>
                <a:latin typeface="Gill Sans" charset="0"/>
              </a:defRPr>
            </a:lvl3pPr>
            <a:lvl4pPr>
              <a:defRPr sz="1200">
                <a:solidFill>
                  <a:schemeClr val="tx1"/>
                </a:solidFill>
                <a:latin typeface="Gill Sans" charset="0"/>
              </a:defRPr>
            </a:lvl4pPr>
            <a:lvl5pPr>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BE9CD36C-7A58-41D4-90B3-78D78D2A4E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Lucida Grande" charset="0"/>
        </a:defRPr>
      </a:lvl1pPr>
      <a:lvl2pPr marL="381000" indent="76200" algn="ctr" rtl="0" eaLnBrk="0" fontAlgn="base" hangingPunct="0">
        <a:spcBef>
          <a:spcPts val="700"/>
        </a:spcBef>
        <a:spcAft>
          <a:spcPct val="0"/>
        </a:spcAft>
        <a:defRPr sz="2800">
          <a:solidFill>
            <a:srgbClr val="878787"/>
          </a:solidFill>
          <a:latin typeface="+mn-lt"/>
          <a:ea typeface="+mn-ea"/>
          <a:cs typeface="+mn-cs"/>
          <a:sym typeface="Lucida Grande" charset="0"/>
        </a:defRPr>
      </a:lvl2pPr>
      <a:lvl3pPr marL="838200" indent="76200" algn="ctr" rtl="0" eaLnBrk="0" fontAlgn="base" hangingPunct="0">
        <a:spcBef>
          <a:spcPts val="600"/>
        </a:spcBef>
        <a:spcAft>
          <a:spcPct val="0"/>
        </a:spcAft>
        <a:defRPr sz="2400">
          <a:solidFill>
            <a:srgbClr val="878787"/>
          </a:solidFill>
          <a:latin typeface="+mn-lt"/>
          <a:ea typeface="+mn-ea"/>
          <a:cs typeface="+mn-cs"/>
          <a:sym typeface="Lucida Grande" charset="0"/>
        </a:defRPr>
      </a:lvl3pPr>
      <a:lvl4pPr marL="12954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4pPr>
      <a:lvl5pPr marL="17526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5pPr>
      <a:lvl6pPr marL="2209800" algn="ctr" rtl="0" fontAlgn="base">
        <a:spcBef>
          <a:spcPts val="500"/>
        </a:spcBef>
        <a:spcAft>
          <a:spcPct val="0"/>
        </a:spcAft>
        <a:defRPr sz="2000">
          <a:solidFill>
            <a:srgbClr val="878787"/>
          </a:solidFill>
          <a:latin typeface="+mn-lt"/>
          <a:ea typeface="+mn-ea"/>
          <a:cs typeface="+mn-cs"/>
          <a:sym typeface="Lucida Grande" charset="0"/>
        </a:defRPr>
      </a:lvl6pPr>
      <a:lvl7pPr marL="2667000" algn="ctr" rtl="0" fontAlgn="base">
        <a:spcBef>
          <a:spcPts val="500"/>
        </a:spcBef>
        <a:spcAft>
          <a:spcPct val="0"/>
        </a:spcAft>
        <a:defRPr sz="2000">
          <a:solidFill>
            <a:srgbClr val="878787"/>
          </a:solidFill>
          <a:latin typeface="+mn-lt"/>
          <a:ea typeface="+mn-ea"/>
          <a:cs typeface="+mn-cs"/>
          <a:sym typeface="Lucida Grande" charset="0"/>
        </a:defRPr>
      </a:lvl7pPr>
      <a:lvl8pPr marL="3124200" algn="ctr" rtl="0" fontAlgn="base">
        <a:spcBef>
          <a:spcPts val="500"/>
        </a:spcBef>
        <a:spcAft>
          <a:spcPct val="0"/>
        </a:spcAft>
        <a:defRPr sz="2000">
          <a:solidFill>
            <a:srgbClr val="878787"/>
          </a:solidFill>
          <a:latin typeface="+mn-lt"/>
          <a:ea typeface="+mn-ea"/>
          <a:cs typeface="+mn-cs"/>
          <a:sym typeface="Lucida Grande" charset="0"/>
        </a:defRPr>
      </a:lvl8pPr>
      <a:lvl9pPr marL="35814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73A25-54F1-4809-B732-C6F10CC8C64E}" type="datetimeFigureOut">
              <a:rPr lang="en-GB" smtClean="0"/>
              <a:t>02/10/2018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A8C09-37CA-4914-B7A2-7A583F2039B4}" type="slidenum">
              <a:rPr lang="en-GB" smtClean="0"/>
              <a:t>‹#›</a:t>
            </a:fld>
            <a:endParaRPr lang="en-GB" dirty="0"/>
          </a:p>
        </p:txBody>
      </p:sp>
    </p:spTree>
    <p:extLst>
      <p:ext uri="{BB962C8B-B14F-4D97-AF65-F5344CB8AC3E}">
        <p14:creationId xmlns:p14="http://schemas.microsoft.com/office/powerpoint/2010/main" val="1884591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lstStyle/>
          <a:p>
            <a:pPr eaLnBrk="1" hangingPunct="1"/>
            <a:r>
              <a:rPr lang="en-US" sz="2500" dirty="0" smtClean="0">
                <a:latin typeface="Arial" charset="0"/>
                <a:sym typeface="Arial" charset="0"/>
              </a:rPr>
              <a:t/>
            </a:r>
            <a:br>
              <a:rPr lang="en-US" sz="2500" dirty="0" smtClean="0">
                <a:latin typeface="Arial" charset="0"/>
                <a:sym typeface="Arial" charset="0"/>
              </a:rPr>
            </a:br>
            <a:r>
              <a:rPr lang="en-US" sz="2500" dirty="0" smtClean="0">
                <a:latin typeface="Arial" charset="0"/>
                <a:sym typeface="Arial" charset="0"/>
              </a:rPr>
              <a:t/>
            </a:r>
            <a:br>
              <a:rPr lang="en-US" sz="2500" dirty="0" smtClean="0">
                <a:latin typeface="Arial" charset="0"/>
                <a:sym typeface="Arial" charset="0"/>
              </a:rPr>
            </a:br>
            <a:r>
              <a:rPr lang="en-US" sz="2500" dirty="0" smtClean="0">
                <a:latin typeface="Arial" charset="0"/>
                <a:sym typeface="Arial" charset="0"/>
              </a:rPr>
              <a:t/>
            </a:r>
            <a:br>
              <a:rPr lang="en-US" sz="2500" dirty="0" smtClean="0">
                <a:latin typeface="Arial" charset="0"/>
                <a:sym typeface="Arial" charset="0"/>
              </a:rPr>
            </a:br>
            <a:r>
              <a:rPr lang="en-US" sz="2500" dirty="0" smtClean="0">
                <a:latin typeface="Arial" charset="0"/>
                <a:sym typeface="Arial" charset="0"/>
              </a:rPr>
              <a:t/>
            </a:r>
            <a:br>
              <a:rPr lang="en-US" sz="2500" dirty="0" smtClean="0">
                <a:latin typeface="Arial" charset="0"/>
                <a:sym typeface="Arial" charset="0"/>
              </a:rPr>
            </a:br>
            <a:endParaRPr lang="en-US" sz="2500" dirty="0" smtClean="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dirty="0"/>
          </a:p>
        </p:txBody>
      </p:sp>
      <p:grpSp>
        <p:nvGrpSpPr>
          <p:cNvPr id="2053" name="Group 6"/>
          <p:cNvGrpSpPr>
            <a:grpSpLocks/>
          </p:cNvGrpSpPr>
          <p:nvPr/>
        </p:nvGrpSpPr>
        <p:grpSpPr bwMode="auto">
          <a:xfrm>
            <a:off x="0" y="2632075"/>
            <a:ext cx="9156700" cy="1206500"/>
            <a:chOff x="0" y="0"/>
            <a:chExt cx="5768" cy="760"/>
          </a:xfrm>
        </p:grpSpPr>
        <p:sp>
          <p:nvSpPr>
            <p:cNvPr id="2055" name="Rectangle 4"/>
            <p:cNvSpPr>
              <a:spLocks/>
            </p:cNvSpPr>
            <p:nvPr/>
          </p:nvSpPr>
          <p:spPr bwMode="auto">
            <a:xfrm>
              <a:off x="0" y="0"/>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dirty="0"/>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r>
                <a:rPr lang="en-GB" sz="3600" dirty="0"/>
                <a:t>Role of CNS in Imperial</a:t>
              </a:r>
              <a:endParaRPr lang="en-US" sz="3600" dirty="0">
                <a:solidFill>
                  <a:srgbClr val="F2F2F2"/>
                </a:solidFill>
                <a:latin typeface="Arial" charset="0"/>
                <a:cs typeface="Arial" charset="0"/>
                <a:sym typeface="Arial" charset="0"/>
              </a:endParaRPr>
            </a:p>
          </p:txBody>
        </p:sp>
      </p:grpSp>
      <p:sp>
        <p:nvSpPr>
          <p:cNvPr id="2054" name="Rectangle 1"/>
          <p:cNvSpPr txBox="1">
            <a:spLocks noChangeArrowheads="1"/>
          </p:cNvSpPr>
          <p:nvPr/>
        </p:nvSpPr>
        <p:spPr bwMode="auto">
          <a:xfrm>
            <a:off x="-22225" y="4221163"/>
            <a:ext cx="91567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a:solidFill>
                  <a:schemeClr val="tx1"/>
                </a:solidFill>
                <a:latin typeface="Arial Bold" charset="0"/>
                <a:cs typeface="Arial Bold" charset="0"/>
                <a:sym typeface="Arial Bold" charset="0"/>
              </a:rPr>
              <a:t>Roisin Warden</a:t>
            </a:r>
          </a:p>
          <a:p>
            <a:pPr algn="ctr" eaLnBrk="1" hangingPunct="1"/>
            <a:r>
              <a:rPr lang="en-US" sz="2800" dirty="0" smtClean="0">
                <a:solidFill>
                  <a:schemeClr val="tx1"/>
                </a:solidFill>
                <a:latin typeface="Arial" charset="0"/>
                <a:cs typeface="Arial" charset="0"/>
                <a:sym typeface="Arial" charset="0"/>
              </a:rPr>
              <a:t>Urology</a:t>
            </a:r>
            <a:endParaRPr lang="en-US" sz="2500" dirty="0">
              <a:solidFill>
                <a:schemeClr val="tx1"/>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Product Advice</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53154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883" y="243802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49333" y="2924944"/>
            <a:ext cx="2408183" cy="288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8600" y="4686300"/>
            <a:ext cx="62007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2168221"/>
            <a:ext cx="2291569" cy="286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30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UDS</a:t>
            </a:r>
          </a:p>
        </p:txBody>
      </p:sp>
      <p:sp>
        <p:nvSpPr>
          <p:cNvPr id="3" name="Subtitle 2"/>
          <p:cNvSpPr>
            <a:spLocks noGrp="1"/>
          </p:cNvSpPr>
          <p:nvPr>
            <p:ph type="subTitle" idx="1"/>
          </p:nvPr>
        </p:nvSpPr>
        <p:spPr>
          <a:xfrm>
            <a:off x="251520" y="2204864"/>
            <a:ext cx="8496944" cy="4392488"/>
          </a:xfrm>
        </p:spPr>
        <p:txBody>
          <a:bodyPr>
            <a:normAutofit fontScale="92500" lnSpcReduction="20000"/>
          </a:bodyPr>
          <a:lstStyle/>
          <a:p>
            <a:pPr marL="457200" indent="-457200" algn="l">
              <a:buFont typeface="Arial" panose="020B0604020202020204" pitchFamily="34" charset="0"/>
              <a:buChar char="•"/>
            </a:pPr>
            <a:r>
              <a:rPr lang="en-GB" dirty="0">
                <a:latin typeface="Arial" pitchFamily="34" charset="0"/>
                <a:cs typeface="Arial" pitchFamily="34" charset="0"/>
              </a:rPr>
              <a:t>Any incontinence observed may be categorised as urodynamic SUI, detrusor </a:t>
            </a:r>
            <a:r>
              <a:rPr lang="en-GB" dirty="0" smtClean="0">
                <a:latin typeface="Arial" pitchFamily="34" charset="0"/>
                <a:cs typeface="Arial" pitchFamily="34" charset="0"/>
              </a:rPr>
              <a:t>over activity </a:t>
            </a:r>
            <a:r>
              <a:rPr lang="en-GB" dirty="0">
                <a:latin typeface="Arial" pitchFamily="34" charset="0"/>
                <a:cs typeface="Arial" pitchFamily="34" charset="0"/>
              </a:rPr>
              <a:t>(DO) incontinence, a mixture of SUI/DO incontinence, or, rarely, urethral relaxation incontinence. </a:t>
            </a:r>
            <a:r>
              <a:rPr lang="en-GB" dirty="0" smtClean="0">
                <a:latin typeface="Arial" pitchFamily="34" charset="0"/>
                <a:cs typeface="Arial" pitchFamily="34" charset="0"/>
              </a:rPr>
              <a:t>                   Intravesical </a:t>
            </a:r>
            <a:r>
              <a:rPr lang="en-GB" dirty="0">
                <a:latin typeface="Arial" pitchFamily="34" charset="0"/>
                <a:cs typeface="Arial" pitchFamily="34" charset="0"/>
              </a:rPr>
              <a:t>and intra-abdominal pressures while reproducing a patient’s symptoms.</a:t>
            </a:r>
          </a:p>
          <a:p>
            <a:pPr marL="457200" indent="-457200" algn="l">
              <a:buFont typeface="Arial" panose="020B0604020202020204" pitchFamily="34" charset="0"/>
              <a:buChar char="•"/>
            </a:pPr>
            <a:r>
              <a:rPr lang="en-GB" dirty="0">
                <a:latin typeface="Arial" pitchFamily="34" charset="0"/>
                <a:cs typeface="Arial" pitchFamily="34" charset="0"/>
              </a:rPr>
              <a:t>Catheters are inserted into the bladder and rectum, the bladder is filled with a saline, the sensations are recorded on a graph. </a:t>
            </a:r>
          </a:p>
          <a:p>
            <a:pPr marL="457200" indent="-457200" algn="l">
              <a:buFont typeface="Arial" panose="020B0604020202020204" pitchFamily="34" charset="0"/>
              <a:buChar char="•"/>
            </a:pPr>
            <a:r>
              <a:rPr lang="en-GB" dirty="0">
                <a:latin typeface="Arial" pitchFamily="34" charset="0"/>
                <a:cs typeface="Arial" pitchFamily="34" charset="0"/>
              </a:rPr>
              <a:t>This is reported and discussed at our MDT</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418495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UDS</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988840"/>
            <a:ext cx="88201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61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VUDS</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The difference between UDS and VUDS</a:t>
            </a:r>
          </a:p>
          <a:p>
            <a:pPr marL="457200" indent="-457200" algn="l">
              <a:buFont typeface="Arial" panose="020B0604020202020204" pitchFamily="34" charset="0"/>
              <a:buChar char="•"/>
            </a:pPr>
            <a:r>
              <a:rPr lang="en-GB" dirty="0">
                <a:latin typeface="Arial" pitchFamily="34" charset="0"/>
                <a:cs typeface="Arial" pitchFamily="34" charset="0"/>
              </a:rPr>
              <a:t>This is preformed in X-ray</a:t>
            </a:r>
          </a:p>
          <a:p>
            <a:pPr marL="457200" indent="-457200" algn="l">
              <a:buFont typeface="Arial" panose="020B0604020202020204" pitchFamily="34" charset="0"/>
              <a:buChar char="•"/>
            </a:pPr>
            <a:r>
              <a:rPr lang="en-GB" dirty="0">
                <a:latin typeface="Arial" pitchFamily="34" charset="0"/>
                <a:cs typeface="Arial" pitchFamily="34" charset="0"/>
              </a:rPr>
              <a:t>The solution the bladder is filled with is a radio-opaque dye instead of saline</a:t>
            </a:r>
          </a:p>
          <a:p>
            <a:pPr marL="457200" indent="-457200" algn="l">
              <a:buFont typeface="Arial" panose="020B0604020202020204" pitchFamily="34" charset="0"/>
              <a:buChar char="•"/>
            </a:pPr>
            <a:r>
              <a:rPr lang="en-GB" dirty="0">
                <a:latin typeface="Arial" pitchFamily="34" charset="0"/>
                <a:cs typeface="Arial" pitchFamily="34" charset="0"/>
              </a:rPr>
              <a:t>X-rays are carried out during the test and a video of the voiding phase</a:t>
            </a:r>
          </a:p>
          <a:p>
            <a:pPr marL="457200" indent="-457200" algn="l">
              <a:buFont typeface="Arial" panose="020B0604020202020204" pitchFamily="34" charset="0"/>
              <a:buChar char="•"/>
            </a:pPr>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17273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VUDS</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7" y="2564904"/>
            <a:ext cx="4498975"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367" y="2564904"/>
            <a:ext cx="397212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41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UPP with clinical scientist</a:t>
            </a:r>
          </a:p>
        </p:txBody>
      </p:sp>
      <p:sp>
        <p:nvSpPr>
          <p:cNvPr id="3" name="Subtitle 2"/>
          <p:cNvSpPr>
            <a:spLocks noGrp="1"/>
          </p:cNvSpPr>
          <p:nvPr>
            <p:ph type="subTitle" idx="1"/>
          </p:nvPr>
        </p:nvSpPr>
        <p:spPr>
          <a:xfrm>
            <a:off x="251520" y="2204864"/>
            <a:ext cx="8496944" cy="4392488"/>
          </a:xfrm>
        </p:spPr>
        <p:txBody>
          <a:bodyPr>
            <a:normAutofit lnSpcReduction="10000"/>
          </a:bodyPr>
          <a:lstStyle/>
          <a:p>
            <a:pPr marL="457200" indent="-457200" algn="l">
              <a:buFont typeface="Arial" panose="020B0604020202020204" pitchFamily="34" charset="0"/>
              <a:buChar char="•"/>
            </a:pPr>
            <a:r>
              <a:rPr lang="en-GB" dirty="0">
                <a:latin typeface="Arial" pitchFamily="34" charset="0"/>
                <a:cs typeface="Arial" pitchFamily="34" charset="0"/>
              </a:rPr>
              <a:t>Urethral pressure profile</a:t>
            </a:r>
          </a:p>
          <a:p>
            <a:pPr marL="457200" indent="-457200" algn="l">
              <a:buFont typeface="Arial" panose="020B0604020202020204" pitchFamily="34" charset="0"/>
              <a:buChar char="•"/>
            </a:pPr>
            <a:r>
              <a:rPr lang="en-GB" dirty="0">
                <a:latin typeface="Arial" pitchFamily="34" charset="0"/>
                <a:cs typeface="Arial" pitchFamily="34" charset="0"/>
              </a:rPr>
              <a:t>Urology A dataset used to determine the functional length, resting pressure, and maximal pressure of the urethral sphincter mechanisms</a:t>
            </a:r>
          </a:p>
          <a:p>
            <a:pPr marL="457200" indent="-457200" algn="l">
              <a:buFont typeface="Arial" panose="020B0604020202020204" pitchFamily="34" charset="0"/>
              <a:buChar char="•"/>
            </a:pPr>
            <a:r>
              <a:rPr lang="en-GB" dirty="0">
                <a:latin typeface="Arial" pitchFamily="34" charset="0"/>
                <a:cs typeface="Arial" pitchFamily="34" charset="0"/>
              </a:rPr>
              <a:t>A catheter is inserted and slowly removed by a machine and the pressure is recorded</a:t>
            </a:r>
          </a:p>
          <a:p>
            <a:pPr marL="457200" indent="-457200" algn="l">
              <a:buFont typeface="Arial" panose="020B0604020202020204" pitchFamily="34" charset="0"/>
              <a:buChar char="•"/>
            </a:pPr>
            <a:r>
              <a:rPr lang="en-GB" dirty="0">
                <a:latin typeface="Arial" pitchFamily="34" charset="0"/>
                <a:cs typeface="Arial" pitchFamily="34" charset="0"/>
              </a:rPr>
              <a:t>The test is repeated 2-3 times for a constant reading </a:t>
            </a:r>
          </a:p>
          <a:p>
            <a:pPr marL="457200" indent="-457200" algn="l">
              <a:buFont typeface="Arial" panose="020B0604020202020204" pitchFamily="34" charset="0"/>
              <a:buChar char="•"/>
            </a:pPr>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584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UPP</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2276872"/>
            <a:ext cx="741362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20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ISC – intermittent self catheterisation</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fontScale="70000" lnSpcReduction="20000"/>
          </a:bodyPr>
          <a:lstStyle/>
          <a:p>
            <a:pPr marL="457200" indent="-457200" algn="l">
              <a:buFont typeface="Arial" panose="020B0604020202020204" pitchFamily="34" charset="0"/>
              <a:buChar char="•"/>
            </a:pPr>
            <a:r>
              <a:rPr lang="en-GB" dirty="0">
                <a:latin typeface="Arial" pitchFamily="34" charset="0"/>
                <a:cs typeface="Arial" pitchFamily="34" charset="0"/>
              </a:rPr>
              <a:t>Passing a thin hollow plastic tube (catheter) usually through  the urethra  into their bladder to drain urine with the catheter then being removed immediately</a:t>
            </a:r>
          </a:p>
          <a:p>
            <a:pPr marL="457200" indent="-457200" algn="l">
              <a:buFont typeface="Arial" panose="020B0604020202020204" pitchFamily="34" charset="0"/>
              <a:buChar char="•"/>
            </a:pPr>
            <a:r>
              <a:rPr lang="en-GB" dirty="0">
                <a:latin typeface="Arial" pitchFamily="34" charset="0"/>
                <a:cs typeface="Arial" pitchFamily="34" charset="0"/>
              </a:rPr>
              <a:t>Usually taught by the OPD nurses</a:t>
            </a:r>
          </a:p>
          <a:p>
            <a:pPr marL="457200" indent="-457200" algn="l">
              <a:buFont typeface="Arial" panose="020B0604020202020204" pitchFamily="34" charset="0"/>
              <a:buChar char="•"/>
            </a:pPr>
            <a:r>
              <a:rPr lang="en-GB" dirty="0">
                <a:latin typeface="Arial" pitchFamily="34" charset="0"/>
                <a:cs typeface="Arial" pitchFamily="34" charset="0"/>
              </a:rPr>
              <a:t>Complicated cases are taught by the CNS</a:t>
            </a:r>
          </a:p>
          <a:p>
            <a:pPr marL="457200" indent="-457200" algn="l">
              <a:buFont typeface="Arial" panose="020B0604020202020204" pitchFamily="34" charset="0"/>
              <a:buChar char="•"/>
            </a:pPr>
            <a:r>
              <a:rPr lang="en-GB" dirty="0">
                <a:latin typeface="Arial" pitchFamily="34" charset="0"/>
                <a:cs typeface="Arial" pitchFamily="34" charset="0"/>
              </a:rPr>
              <a:t>Who is taught ISC</a:t>
            </a:r>
          </a:p>
          <a:p>
            <a:pPr marL="457200" indent="-457200" algn="l">
              <a:buFont typeface="Arial" panose="020B0604020202020204" pitchFamily="34" charset="0"/>
              <a:buChar char="•"/>
            </a:pPr>
            <a:r>
              <a:rPr lang="en-GB" dirty="0">
                <a:latin typeface="Arial" pitchFamily="34" charset="0"/>
                <a:cs typeface="Arial" pitchFamily="34" charset="0"/>
              </a:rPr>
              <a:t>People with voiding or storage issues, resulting in retention of urine </a:t>
            </a:r>
          </a:p>
          <a:p>
            <a:pPr marL="457200" indent="-457200" algn="l">
              <a:buFont typeface="Arial" panose="020B0604020202020204" pitchFamily="34" charset="0"/>
              <a:buChar char="•"/>
            </a:pPr>
            <a:r>
              <a:rPr lang="en-GB" dirty="0">
                <a:latin typeface="Arial" pitchFamily="34" charset="0"/>
                <a:cs typeface="Arial" pitchFamily="34" charset="0"/>
              </a:rPr>
              <a:t>Neurogenic i.e. MS, spinal cord injury</a:t>
            </a:r>
          </a:p>
          <a:p>
            <a:pPr marL="457200" indent="-457200" algn="l">
              <a:buFont typeface="Arial" panose="020B0604020202020204" pitchFamily="34" charset="0"/>
              <a:buChar char="•"/>
            </a:pPr>
            <a:r>
              <a:rPr lang="en-GB" dirty="0">
                <a:latin typeface="Arial" pitchFamily="34" charset="0"/>
                <a:cs typeface="Arial" pitchFamily="34" charset="0"/>
              </a:rPr>
              <a:t>Non-neurogenic i.e. retention, incomplete bladder emptying</a:t>
            </a:r>
          </a:p>
          <a:p>
            <a:pPr marL="457200" indent="-457200" algn="l">
              <a:buFont typeface="Arial" panose="020B0604020202020204" pitchFamily="34" charset="0"/>
              <a:buChar char="•"/>
            </a:pPr>
            <a:r>
              <a:rPr lang="en-GB" dirty="0">
                <a:latin typeface="Arial" pitchFamily="34" charset="0"/>
                <a:cs typeface="Arial" pitchFamily="34" charset="0"/>
              </a:rPr>
              <a:t>Requiring bladder washout i.e. after </a:t>
            </a:r>
            <a:r>
              <a:rPr lang="en-GB" dirty="0">
                <a:latin typeface="Arial" pitchFamily="34" charset="0"/>
                <a:cs typeface="Arial" pitchFamily="34" charset="0"/>
              </a:rPr>
              <a:t>clamcystoplasy</a:t>
            </a:r>
            <a:endParaRPr lang="en-GB" dirty="0">
              <a:latin typeface="Arial" pitchFamily="34" charset="0"/>
              <a:cs typeface="Arial" pitchFamily="34" charset="0"/>
            </a:endParaRPr>
          </a:p>
          <a:p>
            <a:pPr marL="457200" indent="-457200" algn="l">
              <a:buFont typeface="Arial" panose="020B0604020202020204" pitchFamily="34" charset="0"/>
              <a:buChar char="•"/>
            </a:pPr>
            <a:r>
              <a:rPr lang="en-GB" dirty="0">
                <a:latin typeface="Arial" pitchFamily="34" charset="0"/>
                <a:cs typeface="Arial" pitchFamily="34" charset="0"/>
              </a:rPr>
              <a:t>Frequency can range from 1 a day to 5 a day</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73125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592" y="1628800"/>
            <a:ext cx="60356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95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fontScale="90000"/>
          </a:bodyPr>
          <a:lstStyle/>
          <a:p>
            <a:pPr algn="l"/>
            <a:r>
              <a:rPr lang="en-GB" sz="3600" dirty="0">
                <a:solidFill>
                  <a:srgbClr val="007BC3"/>
                </a:solidFill>
                <a:latin typeface="Arial" pitchFamily="34" charset="0"/>
                <a:cs typeface="Arial" pitchFamily="34" charset="0"/>
              </a:rPr>
              <a:t>ISD – intermittent self dilatation and </a:t>
            </a:r>
            <a:r>
              <a:rPr lang="en-GB" sz="3600" dirty="0">
                <a:solidFill>
                  <a:srgbClr val="007BC3"/>
                </a:solidFill>
                <a:latin typeface="Arial" pitchFamily="34" charset="0"/>
                <a:cs typeface="Arial" pitchFamily="34" charset="0"/>
              </a:rPr>
              <a:t>Meatal</a:t>
            </a:r>
            <a:r>
              <a:rPr lang="en-GB" sz="3600" dirty="0">
                <a:solidFill>
                  <a:srgbClr val="007BC3"/>
                </a:solidFill>
                <a:latin typeface="Arial" pitchFamily="34" charset="0"/>
                <a:cs typeface="Arial" pitchFamily="34" charset="0"/>
              </a:rPr>
              <a:t> dilatation</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It is  ISC but with a larger catheter typically Ch16</a:t>
            </a:r>
          </a:p>
          <a:p>
            <a:pPr marL="457200" indent="-457200" algn="l">
              <a:buFont typeface="Arial" panose="020B0604020202020204" pitchFamily="34" charset="0"/>
              <a:buChar char="•"/>
            </a:pPr>
            <a:r>
              <a:rPr lang="en-GB" dirty="0">
                <a:latin typeface="Arial" pitchFamily="34" charset="0"/>
                <a:cs typeface="Arial" pitchFamily="34" charset="0"/>
              </a:rPr>
              <a:t>It is used to prevent a urethral stricture re-occurring</a:t>
            </a:r>
          </a:p>
          <a:p>
            <a:pPr marL="457200" indent="-457200" algn="l">
              <a:buFont typeface="Arial" panose="020B0604020202020204" pitchFamily="34" charset="0"/>
              <a:buChar char="•"/>
            </a:pPr>
            <a:r>
              <a:rPr lang="en-GB" dirty="0">
                <a:latin typeface="Arial" pitchFamily="34" charset="0"/>
                <a:cs typeface="Arial" pitchFamily="34" charset="0"/>
              </a:rPr>
              <a:t>Frequency can range from daily to weekly</a:t>
            </a:r>
          </a:p>
          <a:p>
            <a:pPr marL="457200" indent="-457200" algn="l">
              <a:buFont typeface="Arial" panose="020B0604020202020204" pitchFamily="34" charset="0"/>
              <a:buChar char="•"/>
            </a:pPr>
            <a:r>
              <a:rPr lang="en-GB" dirty="0" smtClean="0">
                <a:latin typeface="Arial" pitchFamily="34" charset="0"/>
                <a:cs typeface="Arial" pitchFamily="34" charset="0"/>
              </a:rPr>
              <a:t>Meatal</a:t>
            </a:r>
            <a:r>
              <a:rPr lang="en-GB" dirty="0" smtClean="0">
                <a:latin typeface="Arial" pitchFamily="34" charset="0"/>
                <a:cs typeface="Arial" pitchFamily="34" charset="0"/>
              </a:rPr>
              <a:t> </a:t>
            </a:r>
            <a:r>
              <a:rPr lang="en-GB" dirty="0">
                <a:latin typeface="Arial" pitchFamily="34" charset="0"/>
                <a:cs typeface="Arial" pitchFamily="34" charset="0"/>
              </a:rPr>
              <a:t>dilatation – shorted dilators are used to dilate the meatus</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398736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Urology and </a:t>
            </a:r>
            <a:r>
              <a:rPr lang="en-GB" sz="3600" dirty="0" smtClean="0">
                <a:solidFill>
                  <a:srgbClr val="007BC3"/>
                </a:solidFill>
                <a:latin typeface="Arial" pitchFamily="34" charset="0"/>
                <a:cs typeface="Arial" pitchFamily="34" charset="0"/>
              </a:rPr>
              <a:t>Andrology</a:t>
            </a:r>
            <a:r>
              <a:rPr lang="en-GB" sz="3600" dirty="0" smtClean="0">
                <a:solidFill>
                  <a:srgbClr val="007BC3"/>
                </a:solidFill>
                <a:latin typeface="Arial" pitchFamily="34" charset="0"/>
                <a:cs typeface="Arial" pitchFamily="34" charset="0"/>
              </a:rPr>
              <a:t> CNS</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Clinical nurse specialists</a:t>
            </a:r>
          </a:p>
          <a:p>
            <a:pPr marL="457200" indent="-457200" algn="l">
              <a:buFont typeface="Arial" panose="020B0604020202020204" pitchFamily="34" charset="0"/>
              <a:buChar char="•"/>
            </a:pPr>
            <a:r>
              <a:rPr lang="en-GB" dirty="0">
                <a:latin typeface="Arial" pitchFamily="34" charset="0"/>
                <a:cs typeface="Arial" pitchFamily="34" charset="0"/>
              </a:rPr>
              <a:t>Benign LUTS – 2 nurses</a:t>
            </a:r>
          </a:p>
          <a:p>
            <a:pPr marL="457200" indent="-457200" algn="l">
              <a:buFont typeface="Arial" panose="020B0604020202020204" pitchFamily="34" charset="0"/>
              <a:buChar char="•"/>
            </a:pPr>
            <a:r>
              <a:rPr lang="en-GB" dirty="0">
                <a:latin typeface="Arial" pitchFamily="34" charset="0"/>
                <a:cs typeface="Arial" pitchFamily="34" charset="0"/>
              </a:rPr>
              <a:t>GRS - 1</a:t>
            </a:r>
          </a:p>
          <a:p>
            <a:pPr marL="457200" indent="-457200" algn="l">
              <a:buFont typeface="Arial" panose="020B0604020202020204" pitchFamily="34" charset="0"/>
              <a:buChar char="•"/>
            </a:pPr>
            <a:r>
              <a:rPr lang="en-GB" dirty="0">
                <a:latin typeface="Arial" pitchFamily="34" charset="0"/>
                <a:cs typeface="Arial" pitchFamily="34" charset="0"/>
              </a:rPr>
              <a:t>Stone – 1</a:t>
            </a:r>
          </a:p>
          <a:p>
            <a:pPr marL="457200" indent="-457200" algn="l">
              <a:buFont typeface="Arial" panose="020B0604020202020204" pitchFamily="34" charset="0"/>
              <a:buChar char="•"/>
            </a:pPr>
            <a:r>
              <a:rPr lang="en-GB" dirty="0">
                <a:latin typeface="Arial" pitchFamily="34" charset="0"/>
                <a:cs typeface="Arial" pitchFamily="34" charset="0"/>
              </a:rPr>
              <a:t>Andrology</a:t>
            </a:r>
            <a:r>
              <a:rPr lang="en-GB" dirty="0">
                <a:latin typeface="Arial" pitchFamily="34" charset="0"/>
                <a:cs typeface="Arial" pitchFamily="34" charset="0"/>
              </a:rPr>
              <a:t> -2</a:t>
            </a:r>
          </a:p>
          <a:p>
            <a:pPr marL="457200" indent="-457200" algn="l">
              <a:buFont typeface="Arial" panose="020B0604020202020204" pitchFamily="34" charset="0"/>
              <a:buChar char="•"/>
            </a:pPr>
            <a:r>
              <a:rPr lang="en-GB" dirty="0">
                <a:latin typeface="Arial" pitchFamily="34" charset="0"/>
                <a:cs typeface="Arial" pitchFamily="34" charset="0"/>
              </a:rPr>
              <a:t>Uro</a:t>
            </a:r>
            <a:r>
              <a:rPr lang="en-GB" dirty="0">
                <a:latin typeface="Arial" pitchFamily="34" charset="0"/>
                <a:cs typeface="Arial" pitchFamily="34" charset="0"/>
              </a:rPr>
              <a:t> -oncology -  8 specialising in renal, bladder and prostate</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73925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Catheter changes</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Catheter changes are usually preformed in the community however there are some cases they are referred from the community.</a:t>
            </a:r>
          </a:p>
          <a:p>
            <a:pPr marL="457200" indent="-457200" algn="l">
              <a:buFont typeface="Arial" panose="020B0604020202020204" pitchFamily="34" charset="0"/>
              <a:buChar char="•"/>
            </a:pPr>
            <a:r>
              <a:rPr lang="en-GB" dirty="0">
                <a:latin typeface="Arial" pitchFamily="34" charset="0"/>
                <a:cs typeface="Arial" pitchFamily="34" charset="0"/>
              </a:rPr>
              <a:t>Typically difficult cases or those who are mobile.</a:t>
            </a:r>
          </a:p>
          <a:p>
            <a:pPr marL="457200" indent="-457200" algn="l">
              <a:buFont typeface="Arial" panose="020B0604020202020204" pitchFamily="34" charset="0"/>
              <a:buChar char="•"/>
            </a:pPr>
            <a:r>
              <a:rPr lang="en-GB" dirty="0">
                <a:latin typeface="Arial" pitchFamily="34" charset="0"/>
                <a:cs typeface="Arial" pitchFamily="34" charset="0"/>
              </a:rPr>
              <a:t>Usually carried out by the OPD nurses</a:t>
            </a:r>
          </a:p>
          <a:p>
            <a:pPr marL="457200" indent="-457200" algn="l">
              <a:buFont typeface="Arial" panose="020B0604020202020204" pitchFamily="34" charset="0"/>
              <a:buChar char="•"/>
            </a:pPr>
            <a:r>
              <a:rPr lang="en-GB" dirty="0">
                <a:latin typeface="Arial" pitchFamily="34" charset="0"/>
                <a:cs typeface="Arial" pitchFamily="34" charset="0"/>
              </a:rPr>
              <a:t>Complicated cases are taught by the CNS</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416290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Bladder Instillations</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179512" y="1772816"/>
            <a:ext cx="8496944" cy="4392488"/>
          </a:xfrm>
        </p:spPr>
        <p:txBody>
          <a:bodyPr>
            <a:noAutofit/>
          </a:bodyPr>
          <a:lstStyle/>
          <a:p>
            <a:pPr marL="457200" indent="-457200" algn="l">
              <a:buFont typeface="Arial" panose="020B0604020202020204" pitchFamily="34" charset="0"/>
              <a:buChar char="•"/>
            </a:pPr>
            <a:r>
              <a:rPr lang="en-GB" sz="2400" dirty="0"/>
              <a:t>Instillation of medication for recurrent UTI’s and for Painful Bladder Syndrome</a:t>
            </a:r>
          </a:p>
          <a:p>
            <a:pPr marL="457200" indent="-457200" algn="l">
              <a:buFont typeface="Arial" panose="020B0604020202020204" pitchFamily="34" charset="0"/>
              <a:buChar char="•"/>
            </a:pPr>
            <a:r>
              <a:rPr lang="en-GB" sz="2400" dirty="0"/>
              <a:t>The catheter is inserted and the bladder emptied, the medication is instilled and the catheter removed. The patient is to hold the medication in the bladder for up to 2 hours.</a:t>
            </a:r>
          </a:p>
          <a:p>
            <a:pPr marL="457200" indent="-457200" algn="l">
              <a:buFont typeface="Arial" panose="020B0604020202020204" pitchFamily="34" charset="0"/>
              <a:buChar char="•"/>
            </a:pPr>
            <a:r>
              <a:rPr lang="en-GB" sz="2400" dirty="0"/>
              <a:t>6 Weekly instillations and monthly top ups, the duration of the top ups can vary from patient to patient.</a:t>
            </a:r>
          </a:p>
          <a:p>
            <a:pPr marL="457200" indent="-457200" algn="l">
              <a:buFont typeface="Arial" panose="020B0604020202020204" pitchFamily="34" charset="0"/>
              <a:buChar char="•"/>
            </a:pPr>
            <a:r>
              <a:rPr lang="en-GB" sz="2400" dirty="0"/>
              <a:t>Some patients who are competent in ISC have opted to self -administer them at home since they have become available on FP10</a:t>
            </a:r>
          </a:p>
          <a:p>
            <a:pPr algn="l"/>
            <a:endParaRPr lang="en-GB" sz="2400"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46180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Bladder Instillations</a:t>
            </a:r>
          </a:p>
        </p:txBody>
      </p:sp>
      <p:sp>
        <p:nvSpPr>
          <p:cNvPr id="3" name="Subtitle 2"/>
          <p:cNvSpPr>
            <a:spLocks noGrp="1"/>
          </p:cNvSpPr>
          <p:nvPr>
            <p:ph type="subTitle" idx="1"/>
          </p:nvPr>
        </p:nvSpPr>
        <p:spPr>
          <a:xfrm>
            <a:off x="251520" y="2204864"/>
            <a:ext cx="8496944" cy="4392488"/>
          </a:xfrm>
        </p:spPr>
        <p:txBody>
          <a:bodyPr>
            <a:normAutofit/>
          </a:bodyPr>
          <a:lstStyle/>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304" y="2189639"/>
            <a:ext cx="26060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60848"/>
            <a:ext cx="4834507" cy="311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323928"/>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145" y="5013176"/>
            <a:ext cx="506202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6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fontScale="90000"/>
          </a:bodyPr>
          <a:lstStyle/>
          <a:p>
            <a:pPr algn="l"/>
            <a:r>
              <a:rPr lang="en-GB" sz="3600" dirty="0">
                <a:solidFill>
                  <a:srgbClr val="007BC3"/>
                </a:solidFill>
                <a:latin typeface="Arial" pitchFamily="34" charset="0"/>
                <a:cs typeface="Arial" pitchFamily="34" charset="0"/>
              </a:rPr>
              <a:t>PTNS (percutaneous </a:t>
            </a:r>
            <a:r>
              <a:rPr lang="en-GB" sz="3600" dirty="0">
                <a:solidFill>
                  <a:srgbClr val="007BC3"/>
                </a:solidFill>
                <a:latin typeface="Arial" pitchFamily="34" charset="0"/>
                <a:cs typeface="Arial" pitchFamily="34" charset="0"/>
              </a:rPr>
              <a:t>tibial</a:t>
            </a:r>
            <a:r>
              <a:rPr lang="en-GB" sz="3600" dirty="0">
                <a:solidFill>
                  <a:srgbClr val="007BC3"/>
                </a:solidFill>
                <a:latin typeface="Arial" pitchFamily="34" charset="0"/>
                <a:cs typeface="Arial" pitchFamily="34" charset="0"/>
              </a:rPr>
              <a:t> nerve stimulation)</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It is used mainly for OAB but can be used for faecal incontinence also </a:t>
            </a:r>
          </a:p>
          <a:p>
            <a:pPr marL="457200" indent="-457200" algn="l">
              <a:buFont typeface="Arial" panose="020B0604020202020204" pitchFamily="34" charset="0"/>
              <a:buChar char="•"/>
            </a:pPr>
            <a:r>
              <a:rPr lang="en-GB" dirty="0">
                <a:latin typeface="Arial" pitchFamily="34" charset="0"/>
                <a:cs typeface="Arial" pitchFamily="34" charset="0"/>
              </a:rPr>
              <a:t>A device is attached to the needle and delivers mild electrical impulses which travel up the nerves in the leg to the nerves that control the bladder</a:t>
            </a:r>
          </a:p>
          <a:p>
            <a:pPr marL="457200" indent="-457200" algn="l">
              <a:buFont typeface="Arial" panose="020B0604020202020204" pitchFamily="34" charset="0"/>
              <a:buChar char="•"/>
            </a:pPr>
            <a:r>
              <a:rPr lang="en-GB" dirty="0">
                <a:latin typeface="Arial" pitchFamily="34" charset="0"/>
                <a:cs typeface="Arial" pitchFamily="34" charset="0"/>
              </a:rPr>
              <a:t>30-minute weekly sessions for 12 weeks. </a:t>
            </a:r>
          </a:p>
          <a:p>
            <a:pPr marL="457200" indent="-457200" algn="l">
              <a:buFont typeface="Arial" panose="020B0604020202020204" pitchFamily="34" charset="0"/>
              <a:buChar char="•"/>
            </a:pPr>
            <a:r>
              <a:rPr lang="en-GB" dirty="0">
                <a:latin typeface="Arial" pitchFamily="34" charset="0"/>
                <a:cs typeface="Arial" pitchFamily="34" charset="0"/>
              </a:rPr>
              <a:t>Can only miss one treatment</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49914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fontScale="90000"/>
          </a:bodyPr>
          <a:lstStyle/>
          <a:p>
            <a:pPr algn="l"/>
            <a:r>
              <a:rPr lang="en-GB" sz="3600" dirty="0">
                <a:solidFill>
                  <a:srgbClr val="007BC3"/>
                </a:solidFill>
                <a:latin typeface="Arial" pitchFamily="34" charset="0"/>
                <a:cs typeface="Arial" pitchFamily="34" charset="0"/>
              </a:rPr>
              <a:t>PTNS (percutaneous </a:t>
            </a:r>
            <a:r>
              <a:rPr lang="en-GB" sz="3600" dirty="0">
                <a:solidFill>
                  <a:srgbClr val="007BC3"/>
                </a:solidFill>
                <a:latin typeface="Arial" pitchFamily="34" charset="0"/>
                <a:cs typeface="Arial" pitchFamily="34" charset="0"/>
              </a:rPr>
              <a:t>tibial</a:t>
            </a:r>
            <a:r>
              <a:rPr lang="en-GB" sz="3600" dirty="0">
                <a:solidFill>
                  <a:srgbClr val="007BC3"/>
                </a:solidFill>
                <a:latin typeface="Arial" pitchFamily="34" charset="0"/>
                <a:cs typeface="Arial" pitchFamily="34" charset="0"/>
              </a:rPr>
              <a:t> nerve stimulation)</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988840"/>
            <a:ext cx="5472608" cy="465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52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Clinic in conjunction with Consultants</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One stop clinic</a:t>
            </a:r>
          </a:p>
          <a:p>
            <a:pPr marL="457200" indent="-457200" algn="l">
              <a:buFont typeface="Arial" panose="020B0604020202020204" pitchFamily="34" charset="0"/>
              <a:buChar char="•"/>
            </a:pPr>
            <a:r>
              <a:rPr lang="en-GB" dirty="0">
                <a:latin typeface="Arial" pitchFamily="34" charset="0"/>
                <a:cs typeface="Arial" pitchFamily="34" charset="0"/>
              </a:rPr>
              <a:t>General clinics</a:t>
            </a:r>
          </a:p>
          <a:p>
            <a:pPr marL="457200" indent="-457200" algn="l">
              <a:buFont typeface="Arial" panose="020B0604020202020204" pitchFamily="34" charset="0"/>
              <a:buChar char="•"/>
            </a:pPr>
            <a:r>
              <a:rPr lang="en-GB" dirty="0">
                <a:latin typeface="Arial" pitchFamily="34" charset="0"/>
                <a:cs typeface="Arial" pitchFamily="34" charset="0"/>
              </a:rPr>
              <a:t>Assessing patients </a:t>
            </a:r>
          </a:p>
          <a:p>
            <a:pPr marL="457200" indent="-457200" algn="l">
              <a:buFont typeface="Arial" panose="020B0604020202020204" pitchFamily="34" charset="0"/>
              <a:buChar char="•"/>
            </a:pPr>
            <a:r>
              <a:rPr lang="en-GB" dirty="0">
                <a:latin typeface="Arial" pitchFamily="34" charset="0"/>
                <a:cs typeface="Arial" pitchFamily="34" charset="0"/>
              </a:rPr>
              <a:t>Referring for tests</a:t>
            </a:r>
          </a:p>
          <a:p>
            <a:pPr marL="457200" indent="-457200" algn="l">
              <a:buFont typeface="Arial" panose="020B0604020202020204" pitchFamily="34" charset="0"/>
              <a:buChar char="•"/>
            </a:pPr>
            <a:r>
              <a:rPr lang="en-GB" dirty="0">
                <a:latin typeface="Arial" pitchFamily="34" charset="0"/>
                <a:cs typeface="Arial" pitchFamily="34" charset="0"/>
              </a:rPr>
              <a:t>Discuss with the consultant</a:t>
            </a:r>
          </a:p>
          <a:p>
            <a:pPr marL="457200" indent="-457200" algn="l">
              <a:buFont typeface="Arial" panose="020B0604020202020204" pitchFamily="34" charset="0"/>
              <a:buChar char="•"/>
            </a:pPr>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410539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011" y="1052736"/>
            <a:ext cx="7772400" cy="1109985"/>
          </a:xfrm>
        </p:spPr>
        <p:txBody>
          <a:bodyPr>
            <a:normAutofit fontScale="90000"/>
          </a:bodyPr>
          <a:lstStyle/>
          <a:p>
            <a:pPr algn="l"/>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r>
              <a:rPr lang="en-GB" sz="3600" dirty="0">
                <a:solidFill>
                  <a:srgbClr val="007BC3"/>
                </a:solidFill>
                <a:latin typeface="Arial" pitchFamily="34" charset="0"/>
                <a:cs typeface="Arial" pitchFamily="34" charset="0"/>
              </a:rPr>
              <a:t>Nurse led clinic</a:t>
            </a: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LUTS</a:t>
            </a:r>
          </a:p>
          <a:p>
            <a:pPr marL="457200" indent="-457200" algn="l">
              <a:buFont typeface="Arial" panose="020B0604020202020204" pitchFamily="34" charset="0"/>
              <a:buChar char="•"/>
            </a:pPr>
            <a:r>
              <a:rPr lang="en-GB" dirty="0">
                <a:latin typeface="Arial" pitchFamily="34" charset="0"/>
                <a:cs typeface="Arial" pitchFamily="34" charset="0"/>
              </a:rPr>
              <a:t>Post operative assessment</a:t>
            </a:r>
          </a:p>
          <a:p>
            <a:pPr marL="457200" indent="-457200" algn="l">
              <a:buFont typeface="Arial" panose="020B0604020202020204" pitchFamily="34" charset="0"/>
              <a:buChar char="•"/>
            </a:pPr>
            <a:r>
              <a:rPr lang="en-GB" dirty="0">
                <a:latin typeface="Arial" pitchFamily="34" charset="0"/>
                <a:cs typeface="Arial" pitchFamily="34" charset="0"/>
              </a:rPr>
              <a:t>Assess if oral treatment has been successful</a:t>
            </a:r>
          </a:p>
          <a:p>
            <a:pPr marL="457200" indent="-457200" algn="l">
              <a:buFont typeface="Arial" panose="020B0604020202020204" pitchFamily="34" charset="0"/>
              <a:buChar char="•"/>
            </a:pPr>
            <a:r>
              <a:rPr lang="en-GB" dirty="0">
                <a:latin typeface="Arial" pitchFamily="34" charset="0"/>
                <a:cs typeface="Arial" pitchFamily="34" charset="0"/>
              </a:rPr>
              <a:t>Post Botox to assess PVR and advise if ISC is needed</a:t>
            </a:r>
          </a:p>
          <a:p>
            <a:pPr marL="457200" indent="-457200" algn="l">
              <a:buFont typeface="Arial" panose="020B0604020202020204" pitchFamily="34" charset="0"/>
              <a:buChar char="•"/>
            </a:pPr>
            <a:r>
              <a:rPr lang="en-GB" dirty="0">
                <a:latin typeface="Arial" pitchFamily="34" charset="0"/>
                <a:cs typeface="Arial" pitchFamily="34" charset="0"/>
              </a:rPr>
              <a:t>Activation of AUS</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284494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AUS – Artificial Urinary Sphincter</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fontScale="77500" lnSpcReduction="20000"/>
          </a:bodyPr>
          <a:lstStyle/>
          <a:p>
            <a:pPr marL="457200" indent="-457200" algn="l">
              <a:buFont typeface="Arial" panose="020B0604020202020204" pitchFamily="34" charset="0"/>
              <a:buChar char="•"/>
            </a:pPr>
            <a:r>
              <a:rPr lang="en-GB" dirty="0">
                <a:latin typeface="Arial" pitchFamily="34" charset="0"/>
                <a:cs typeface="Arial" pitchFamily="34" charset="0"/>
              </a:rPr>
              <a:t>A</a:t>
            </a:r>
            <a:r>
              <a:rPr lang="en-GB" dirty="0" smtClean="0">
                <a:latin typeface="Arial" pitchFamily="34" charset="0"/>
                <a:cs typeface="Arial" pitchFamily="34" charset="0"/>
              </a:rPr>
              <a:t> </a:t>
            </a:r>
            <a:r>
              <a:rPr lang="en-GB" dirty="0">
                <a:latin typeface="Arial" pitchFamily="34" charset="0"/>
                <a:cs typeface="Arial" pitchFamily="34" charset="0"/>
              </a:rPr>
              <a:t>fluid-filled cuff that fits around the urethra</a:t>
            </a:r>
          </a:p>
          <a:p>
            <a:pPr marL="457200" indent="-457200" algn="l">
              <a:buFont typeface="Arial" panose="020B0604020202020204" pitchFamily="34" charset="0"/>
              <a:buChar char="•"/>
            </a:pPr>
            <a:r>
              <a:rPr lang="en-GB" dirty="0">
                <a:latin typeface="Arial" pitchFamily="34" charset="0"/>
                <a:cs typeface="Arial" pitchFamily="34" charset="0"/>
              </a:rPr>
              <a:t>A</a:t>
            </a:r>
            <a:r>
              <a:rPr lang="en-GB" dirty="0" smtClean="0">
                <a:latin typeface="Arial" pitchFamily="34" charset="0"/>
                <a:cs typeface="Arial" pitchFamily="34" charset="0"/>
              </a:rPr>
              <a:t> </a:t>
            </a:r>
            <a:r>
              <a:rPr lang="en-GB" dirty="0">
                <a:latin typeface="Arial" pitchFamily="34" charset="0"/>
                <a:cs typeface="Arial" pitchFamily="34" charset="0"/>
              </a:rPr>
              <a:t>balloon in front of the bladder</a:t>
            </a:r>
          </a:p>
          <a:p>
            <a:pPr marL="457200" indent="-457200" algn="l">
              <a:buFont typeface="Arial" panose="020B0604020202020204" pitchFamily="34" charset="0"/>
              <a:buChar char="•"/>
            </a:pPr>
            <a:r>
              <a:rPr lang="en-GB" dirty="0">
                <a:latin typeface="Arial" pitchFamily="34" charset="0"/>
                <a:cs typeface="Arial" pitchFamily="34" charset="0"/>
              </a:rPr>
              <a:t>A</a:t>
            </a:r>
            <a:r>
              <a:rPr lang="en-GB" dirty="0" smtClean="0">
                <a:latin typeface="Arial" pitchFamily="34" charset="0"/>
                <a:cs typeface="Arial" pitchFamily="34" charset="0"/>
              </a:rPr>
              <a:t> </a:t>
            </a:r>
            <a:r>
              <a:rPr lang="en-GB" dirty="0">
                <a:latin typeface="Arial" pitchFamily="34" charset="0"/>
                <a:cs typeface="Arial" pitchFamily="34" charset="0"/>
              </a:rPr>
              <a:t>pump in male is in the scrotum or in the labia fro women</a:t>
            </a:r>
          </a:p>
          <a:p>
            <a:pPr marL="457200" indent="-457200" algn="l">
              <a:buFont typeface="Arial" panose="020B0604020202020204" pitchFamily="34" charset="0"/>
              <a:buChar char="•"/>
            </a:pPr>
            <a:r>
              <a:rPr lang="en-GB" dirty="0">
                <a:latin typeface="Arial" pitchFamily="34" charset="0"/>
                <a:cs typeface="Arial" pitchFamily="34" charset="0"/>
              </a:rPr>
              <a:t>The cuff presses the urethra closed, so continence is achieved </a:t>
            </a:r>
          </a:p>
          <a:p>
            <a:pPr marL="457200" indent="-457200" algn="l">
              <a:buFont typeface="Arial" panose="020B0604020202020204" pitchFamily="34" charset="0"/>
              <a:buChar char="•"/>
            </a:pPr>
            <a:r>
              <a:rPr lang="en-GB" dirty="0">
                <a:latin typeface="Arial" pitchFamily="34" charset="0"/>
                <a:cs typeface="Arial" pitchFamily="34" charset="0"/>
              </a:rPr>
              <a:t>To open or activate the AUS, the button is to be squeezed a couple of time and the water goes into the balloon enabling the cuff to be emptied therefore allowing the urine to drain out of the bladder</a:t>
            </a:r>
          </a:p>
          <a:p>
            <a:pPr marL="457200" indent="-457200" algn="l">
              <a:buFont typeface="Arial" panose="020B0604020202020204" pitchFamily="34" charset="0"/>
              <a:buChar char="•"/>
            </a:pPr>
            <a:r>
              <a:rPr lang="en-GB" dirty="0">
                <a:latin typeface="Arial" pitchFamily="34" charset="0"/>
                <a:cs typeface="Arial" pitchFamily="34" charset="0"/>
              </a:rPr>
              <a:t>Up 2 minutes to empty your bladder</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498768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AUS – Artificial Urinary Sphincter</a:t>
            </a:r>
            <a:r>
              <a:rPr lang="en-GB" sz="3600" dirty="0" smtClean="0">
                <a:solidFill>
                  <a:srgbClr val="007BC3"/>
                </a:solidFill>
                <a:latin typeface="Arial" pitchFamily="34" charset="0"/>
                <a:cs typeface="Arial" pitchFamily="34" charset="0"/>
              </a:rPr>
              <a:t/>
            </a:r>
            <a:br>
              <a:rPr lang="en-GB" sz="3600" dirty="0" smtClean="0">
                <a:solidFill>
                  <a:srgbClr val="007BC3"/>
                </a:solidFill>
                <a:latin typeface="Arial" pitchFamily="34" charset="0"/>
                <a:cs typeface="Arial" pitchFamily="34" charset="0"/>
              </a:rPr>
            </a:b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7" y="2331730"/>
            <a:ext cx="3826223"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359164"/>
            <a:ext cx="4443692" cy="426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116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SNS – with </a:t>
            </a:r>
            <a:r>
              <a:rPr lang="en-GB" sz="3600" dirty="0" smtClean="0">
                <a:solidFill>
                  <a:srgbClr val="007BC3"/>
                </a:solidFill>
                <a:latin typeface="Arial" pitchFamily="34" charset="0"/>
                <a:cs typeface="Arial" pitchFamily="34" charset="0"/>
              </a:rPr>
              <a:t>Clinical Scientist</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fontScale="70000" lnSpcReduction="20000"/>
          </a:bodyPr>
          <a:lstStyle/>
          <a:p>
            <a:pPr marL="457200" indent="-457200" algn="l">
              <a:buFont typeface="Arial" panose="020B0604020202020204" pitchFamily="34" charset="0"/>
              <a:buChar char="•"/>
            </a:pPr>
            <a:r>
              <a:rPr lang="en-GB" dirty="0">
                <a:latin typeface="Arial" pitchFamily="34" charset="0"/>
                <a:cs typeface="Arial" pitchFamily="34" charset="0"/>
              </a:rPr>
              <a:t>Nerve paths split off and go in different directions from the </a:t>
            </a:r>
            <a:r>
              <a:rPr lang="en-GB" dirty="0">
                <a:latin typeface="Arial" pitchFamily="34" charset="0"/>
                <a:cs typeface="Arial" pitchFamily="34" charset="0"/>
              </a:rPr>
              <a:t>scaral</a:t>
            </a:r>
            <a:r>
              <a:rPr lang="en-GB" dirty="0">
                <a:latin typeface="Arial" pitchFamily="34" charset="0"/>
                <a:cs typeface="Arial" pitchFamily="34" charset="0"/>
              </a:rPr>
              <a:t> area, some to the pelvic area. The muscles in the pelvic area, such as the pelvic floor, urethral sphincters, bladder and anal sphincter muscles are controlled by the brain through nerves that run from the sacral area. Our sensations, such as fullness in the bladder or rectum, are also relayed to the brain via these nerve routes.</a:t>
            </a:r>
          </a:p>
          <a:p>
            <a:pPr marL="457200" indent="-457200" algn="l">
              <a:buFont typeface="Arial" panose="020B0604020202020204" pitchFamily="34" charset="0"/>
              <a:buChar char="•"/>
            </a:pPr>
            <a:r>
              <a:rPr lang="en-GB" dirty="0">
                <a:latin typeface="Arial" pitchFamily="34" charset="0"/>
                <a:cs typeface="Arial" pitchFamily="34" charset="0"/>
              </a:rPr>
              <a:t>SNS is also indicated for the treatment of overactive bladder, and funded by the NHS. It can be used to treat both bladder and bowel problems in conjunction.</a:t>
            </a:r>
          </a:p>
          <a:p>
            <a:pPr marL="457200" indent="-457200" algn="l">
              <a:buFont typeface="Arial" panose="020B0604020202020204" pitchFamily="34" charset="0"/>
              <a:buChar char="•"/>
            </a:pPr>
            <a:r>
              <a:rPr lang="en-GB" dirty="0">
                <a:latin typeface="Arial" pitchFamily="34" charset="0"/>
                <a:cs typeface="Arial" pitchFamily="34" charset="0"/>
              </a:rPr>
              <a:t>Sacral </a:t>
            </a:r>
            <a:r>
              <a:rPr lang="en-GB" dirty="0">
                <a:latin typeface="Arial" pitchFamily="34" charset="0"/>
                <a:cs typeface="Arial" pitchFamily="34" charset="0"/>
              </a:rPr>
              <a:t>Neurostimulation</a:t>
            </a:r>
            <a:r>
              <a:rPr lang="en-GB" dirty="0">
                <a:latin typeface="Arial" pitchFamily="34" charset="0"/>
                <a:cs typeface="Arial" pitchFamily="34" charset="0"/>
              </a:rPr>
              <a:t> is performed in two stages, the first is an evaluation/test phase and the next is the implant phase. The evaluation phase allows your doctor to assess whether or not your symptoms will be significantly reduced by Sacral </a:t>
            </a:r>
            <a:r>
              <a:rPr lang="en-GB" dirty="0">
                <a:latin typeface="Arial" pitchFamily="34" charset="0"/>
                <a:cs typeface="Arial" pitchFamily="34" charset="0"/>
              </a:rPr>
              <a:t>Neurostimulation</a:t>
            </a:r>
            <a:endParaRPr lang="en-GB" dirty="0">
              <a:latin typeface="Arial" pitchFamily="34" charset="0"/>
              <a:cs typeface="Arial" pitchFamily="34" charset="0"/>
            </a:endParaRP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353708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Benign CNS</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marL="457200" indent="-457200" algn="l">
              <a:buFont typeface="Arial" panose="020B0604020202020204" pitchFamily="34" charset="0"/>
              <a:buChar char="•"/>
            </a:pPr>
            <a:r>
              <a:rPr lang="en-GB" dirty="0">
                <a:latin typeface="Arial" pitchFamily="34" charset="0"/>
                <a:cs typeface="Arial" pitchFamily="34" charset="0"/>
              </a:rPr>
              <a:t>There are currently 2 CNS in post</a:t>
            </a:r>
          </a:p>
          <a:p>
            <a:pPr marL="457200" indent="-457200" algn="l">
              <a:buFont typeface="Arial" panose="020B0604020202020204" pitchFamily="34" charset="0"/>
              <a:buChar char="•"/>
            </a:pPr>
            <a:r>
              <a:rPr lang="en-GB" dirty="0">
                <a:latin typeface="Arial" pitchFamily="34" charset="0"/>
                <a:cs typeface="Arial" pitchFamily="34" charset="0"/>
              </a:rPr>
              <a:t>3N in CXH is a dedicated urology OPD </a:t>
            </a:r>
          </a:p>
          <a:p>
            <a:pPr marL="457200" indent="-457200" algn="l">
              <a:buFont typeface="Arial" panose="020B0604020202020204" pitchFamily="34" charset="0"/>
              <a:buChar char="•"/>
            </a:pPr>
            <a:r>
              <a:rPr lang="en-GB" dirty="0">
                <a:latin typeface="Arial" pitchFamily="34" charset="0"/>
                <a:cs typeface="Arial" pitchFamily="34" charset="0"/>
              </a:rPr>
              <a:t>The clinic staff specialise in Urology</a:t>
            </a:r>
          </a:p>
          <a:p>
            <a:pPr marL="457200" indent="-457200" algn="l">
              <a:buFont typeface="Arial" panose="020B0604020202020204" pitchFamily="34" charset="0"/>
              <a:buChar char="•"/>
            </a:pPr>
            <a:r>
              <a:rPr lang="en-GB" dirty="0">
                <a:latin typeface="Arial" pitchFamily="34" charset="0"/>
                <a:cs typeface="Arial" pitchFamily="34" charset="0"/>
              </a:rPr>
              <a:t>SMH OPD is a general clinic</a:t>
            </a:r>
          </a:p>
          <a:p>
            <a:pPr marL="457200" indent="-457200" algn="l">
              <a:buFont typeface="Arial" panose="020B0604020202020204" pitchFamily="34" charset="0"/>
              <a:buChar char="•"/>
            </a:pPr>
            <a:r>
              <a:rPr lang="en-GB" dirty="0">
                <a:latin typeface="Arial" pitchFamily="34" charset="0"/>
                <a:cs typeface="Arial" pitchFamily="34" charset="0"/>
              </a:rPr>
              <a:t>Services we provide are diagnostic and treatment</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4285422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SNS – with clinical scientist</a:t>
            </a:r>
          </a:p>
        </p:txBody>
      </p:sp>
      <p:sp>
        <p:nvSpPr>
          <p:cNvPr id="3" name="Subtitle 2"/>
          <p:cNvSpPr>
            <a:spLocks noGrp="1"/>
          </p:cNvSpPr>
          <p:nvPr>
            <p:ph type="subTitle" idx="1"/>
          </p:nvPr>
        </p:nvSpPr>
        <p:spPr>
          <a:xfrm>
            <a:off x="251520" y="2204864"/>
            <a:ext cx="8496944" cy="4392488"/>
          </a:xfrm>
        </p:spPr>
        <p:txBody>
          <a:bodyPr>
            <a:normAutofit/>
          </a:bodyPr>
          <a:lstStyle/>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63" y="1988840"/>
            <a:ext cx="432048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114854"/>
            <a:ext cx="3396857" cy="442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4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Training</a:t>
            </a:r>
          </a:p>
        </p:txBody>
      </p:sp>
      <p:sp>
        <p:nvSpPr>
          <p:cNvPr id="3" name="Subtitle 2"/>
          <p:cNvSpPr>
            <a:spLocks noGrp="1"/>
          </p:cNvSpPr>
          <p:nvPr>
            <p:ph type="subTitle" idx="1"/>
          </p:nvPr>
        </p:nvSpPr>
        <p:spPr>
          <a:xfrm>
            <a:off x="251520" y="2204864"/>
            <a:ext cx="8496944" cy="4392488"/>
          </a:xfrm>
        </p:spPr>
        <p:txBody>
          <a:bodyPr>
            <a:normAutofit/>
          </a:bodyPr>
          <a:lstStyle/>
          <a:p>
            <a:pPr algn="l"/>
            <a:r>
              <a:rPr lang="en-GB" dirty="0">
                <a:latin typeface="Arial" pitchFamily="34" charset="0"/>
                <a:cs typeface="Arial" pitchFamily="34" charset="0"/>
              </a:rPr>
              <a:t>Catheterisation training</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42673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838" y="719572"/>
            <a:ext cx="7772400" cy="1470025"/>
          </a:xfrm>
        </p:spPr>
        <p:txBody>
          <a:bodyPr>
            <a:normAutofit/>
          </a:bodyPr>
          <a:lstStyle/>
          <a:p>
            <a:pPr algn="l"/>
            <a:r>
              <a:rPr lang="en-GB" sz="3600" dirty="0">
                <a:solidFill>
                  <a:srgbClr val="007BC3"/>
                </a:solidFill>
                <a:latin typeface="Arial" pitchFamily="34" charset="0"/>
                <a:cs typeface="Arial" pitchFamily="34" charset="0"/>
              </a:rPr>
              <a:t>Advice on product selection</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1921718"/>
            <a:ext cx="24865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356282"/>
            <a:ext cx="2630591" cy="233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429" y="1916832"/>
            <a:ext cx="217806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285" y="4434294"/>
            <a:ext cx="2798575" cy="218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288731" y="2132856"/>
            <a:ext cx="2803129" cy="188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21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Flow rates and PVR</a:t>
            </a:r>
          </a:p>
        </p:txBody>
      </p:sp>
      <p:sp>
        <p:nvSpPr>
          <p:cNvPr id="3" name="Subtitle 2"/>
          <p:cNvSpPr>
            <a:spLocks noGrp="1"/>
          </p:cNvSpPr>
          <p:nvPr>
            <p:ph type="subTitle" idx="1"/>
          </p:nvPr>
        </p:nvSpPr>
        <p:spPr>
          <a:xfrm>
            <a:off x="251520" y="2204864"/>
            <a:ext cx="8496944" cy="4392488"/>
          </a:xfrm>
        </p:spPr>
        <p:txBody>
          <a:bodyPr>
            <a:normAutofit fontScale="92500"/>
          </a:bodyPr>
          <a:lstStyle/>
          <a:p>
            <a:pPr marL="457200" indent="-457200" algn="l">
              <a:buFont typeface="Arial" panose="020B0604020202020204" pitchFamily="34" charset="0"/>
              <a:buChar char="•"/>
            </a:pPr>
            <a:r>
              <a:rPr lang="en-GB" dirty="0">
                <a:latin typeface="Arial" pitchFamily="34" charset="0"/>
                <a:cs typeface="Arial" pitchFamily="34" charset="0"/>
              </a:rPr>
              <a:t>Usually completed by the OP</a:t>
            </a:r>
          </a:p>
          <a:p>
            <a:pPr marL="457200" indent="-457200" algn="l">
              <a:buFont typeface="Arial" panose="020B0604020202020204" pitchFamily="34" charset="0"/>
              <a:buChar char="•"/>
            </a:pPr>
            <a:r>
              <a:rPr lang="en-GB" dirty="0">
                <a:latin typeface="Arial" pitchFamily="34" charset="0"/>
                <a:cs typeface="Arial" pitchFamily="34" charset="0"/>
              </a:rPr>
              <a:t>To measure maximum urinary flow rate</a:t>
            </a:r>
          </a:p>
          <a:p>
            <a:pPr marL="457200" indent="-457200" algn="l">
              <a:buFont typeface="Arial" panose="020B0604020202020204" pitchFamily="34" charset="0"/>
              <a:buChar char="•"/>
            </a:pPr>
            <a:r>
              <a:rPr lang="en-GB" dirty="0">
                <a:latin typeface="Arial" pitchFamily="34" charset="0"/>
                <a:cs typeface="Arial" pitchFamily="34" charset="0"/>
              </a:rPr>
              <a:t> This involves urine being passed into a special device which measures electronically how fast the urine is expelled </a:t>
            </a:r>
          </a:p>
          <a:p>
            <a:pPr marL="457200" indent="-457200" algn="l">
              <a:buFont typeface="Arial" panose="020B0604020202020204" pitchFamily="34" charset="0"/>
              <a:buChar char="•"/>
            </a:pPr>
            <a:r>
              <a:rPr lang="en-GB" dirty="0">
                <a:latin typeface="Arial" pitchFamily="34" charset="0"/>
                <a:cs typeface="Arial" pitchFamily="34" charset="0"/>
              </a:rPr>
              <a:t>A graph is produced to facilitate assessment</a:t>
            </a:r>
          </a:p>
          <a:p>
            <a:pPr marL="457200" indent="-457200" algn="l">
              <a:buFont typeface="Arial" panose="020B0604020202020204" pitchFamily="34" charset="0"/>
              <a:buChar char="•"/>
            </a:pPr>
            <a:r>
              <a:rPr lang="en-GB" dirty="0">
                <a:latin typeface="Arial" pitchFamily="34" charset="0"/>
                <a:cs typeface="Arial" pitchFamily="34" charset="0"/>
              </a:rPr>
              <a:t>Post void residual is measured using  a bladder scanner.</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27628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Flow rates and PVR</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433" y="2248593"/>
            <a:ext cx="5715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348880"/>
            <a:ext cx="2592288" cy="327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0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7" y="851282"/>
            <a:ext cx="7772400" cy="1470025"/>
          </a:xfrm>
        </p:spPr>
        <p:txBody>
          <a:bodyPr>
            <a:normAutofit/>
          </a:bodyPr>
          <a:lstStyle/>
          <a:p>
            <a:pPr algn="l"/>
            <a:r>
              <a:rPr lang="en-GB" sz="3600" dirty="0">
                <a:solidFill>
                  <a:srgbClr val="007BC3"/>
                </a:solidFill>
                <a:latin typeface="Arial" pitchFamily="34" charset="0"/>
                <a:cs typeface="Arial" pitchFamily="34" charset="0"/>
              </a:rPr>
              <a:t>TWOC</a:t>
            </a:r>
          </a:p>
        </p:txBody>
      </p:sp>
      <p:sp>
        <p:nvSpPr>
          <p:cNvPr id="3" name="Subtitle 2"/>
          <p:cNvSpPr>
            <a:spLocks noGrp="1"/>
          </p:cNvSpPr>
          <p:nvPr>
            <p:ph type="subTitle" idx="1"/>
          </p:nvPr>
        </p:nvSpPr>
        <p:spPr>
          <a:xfrm>
            <a:off x="261257" y="1988840"/>
            <a:ext cx="8496944" cy="4392488"/>
          </a:xfrm>
        </p:spPr>
        <p:txBody>
          <a:bodyPr>
            <a:normAutofit fontScale="92500" lnSpcReduction="20000"/>
          </a:bodyPr>
          <a:lstStyle/>
          <a:p>
            <a:pPr marL="457200" indent="-457200" algn="l">
              <a:buFont typeface="Arial" panose="020B0604020202020204" pitchFamily="34" charset="0"/>
              <a:buChar char="•"/>
            </a:pPr>
            <a:r>
              <a:rPr lang="en-GB" dirty="0">
                <a:latin typeface="Arial" pitchFamily="34" charset="0"/>
                <a:cs typeface="Arial" pitchFamily="34" charset="0"/>
              </a:rPr>
              <a:t>Trial without catheter</a:t>
            </a:r>
          </a:p>
          <a:p>
            <a:pPr marL="457200" indent="-457200" algn="l">
              <a:buFont typeface="Arial" panose="020B0604020202020204" pitchFamily="34" charset="0"/>
              <a:buChar char="•"/>
            </a:pPr>
            <a:r>
              <a:rPr lang="en-GB" dirty="0">
                <a:latin typeface="Arial" pitchFamily="34" charset="0"/>
                <a:cs typeface="Arial" pitchFamily="34" charset="0"/>
              </a:rPr>
              <a:t>Usually preformed by the OPD nurses</a:t>
            </a:r>
          </a:p>
          <a:p>
            <a:pPr marL="457200" indent="-457200" algn="l">
              <a:buFont typeface="Arial" panose="020B0604020202020204" pitchFamily="34" charset="0"/>
              <a:buChar char="•"/>
            </a:pPr>
            <a:r>
              <a:rPr lang="en-GB" dirty="0">
                <a:latin typeface="Arial" pitchFamily="34" charset="0"/>
                <a:cs typeface="Arial" pitchFamily="34" charset="0"/>
              </a:rPr>
              <a:t>Complicated cases are preformed by the CNS</a:t>
            </a:r>
          </a:p>
          <a:p>
            <a:pPr marL="457200" indent="-457200" algn="l">
              <a:buFont typeface="Arial" panose="020B0604020202020204" pitchFamily="34" charset="0"/>
              <a:buChar char="•"/>
            </a:pPr>
            <a:r>
              <a:rPr lang="en-GB" dirty="0">
                <a:latin typeface="Arial" pitchFamily="34" charset="0"/>
                <a:cs typeface="Arial" pitchFamily="34" charset="0"/>
              </a:rPr>
              <a:t>TWOC the patient is admitted in the morning and the catheter is removed</a:t>
            </a:r>
          </a:p>
          <a:p>
            <a:pPr marL="457200" indent="-457200" algn="l">
              <a:buFont typeface="Arial" panose="020B0604020202020204" pitchFamily="34" charset="0"/>
              <a:buChar char="•"/>
            </a:pPr>
            <a:r>
              <a:rPr lang="en-GB" dirty="0">
                <a:latin typeface="Arial" pitchFamily="34" charset="0"/>
                <a:cs typeface="Arial" pitchFamily="34" charset="0"/>
              </a:rPr>
              <a:t>They are provided with drinks</a:t>
            </a:r>
          </a:p>
          <a:p>
            <a:pPr marL="457200" indent="-457200" algn="l">
              <a:buFont typeface="Arial" panose="020B0604020202020204" pitchFamily="34" charset="0"/>
              <a:buChar char="•"/>
            </a:pPr>
            <a:r>
              <a:rPr lang="en-GB" dirty="0">
                <a:latin typeface="Arial" pitchFamily="34" charset="0"/>
                <a:cs typeface="Arial" pitchFamily="34" charset="0"/>
              </a:rPr>
              <a:t>They are given a jug and each void is recorded</a:t>
            </a:r>
          </a:p>
          <a:p>
            <a:pPr marL="457200" indent="-457200" algn="l">
              <a:buFont typeface="Arial" panose="020B0604020202020204" pitchFamily="34" charset="0"/>
              <a:buChar char="•"/>
            </a:pPr>
            <a:r>
              <a:rPr lang="en-GB" dirty="0">
                <a:latin typeface="Arial" pitchFamily="34" charset="0"/>
                <a:cs typeface="Arial" pitchFamily="34" charset="0"/>
              </a:rPr>
              <a:t>A bladder scan is carried out</a:t>
            </a:r>
          </a:p>
          <a:p>
            <a:pPr marL="457200" indent="-457200" algn="l">
              <a:buFont typeface="Arial" panose="020B0604020202020204" pitchFamily="34" charset="0"/>
              <a:buChar char="•"/>
            </a:pPr>
            <a:r>
              <a:rPr lang="en-GB" dirty="0">
                <a:latin typeface="Arial" pitchFamily="34" charset="0"/>
                <a:cs typeface="Arial" pitchFamily="34" charset="0"/>
              </a:rPr>
              <a:t>CNS are available for advice</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25638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a:solidFill>
                  <a:srgbClr val="007BC3"/>
                </a:solidFill>
                <a:latin typeface="Arial" pitchFamily="34" charset="0"/>
                <a:cs typeface="Arial" pitchFamily="34" charset="0"/>
              </a:rPr>
              <a:t>TWOC</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708920"/>
            <a:ext cx="3017782" cy="218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0892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69939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65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TWOC</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a:bodyPr>
          <a:lstStyle/>
          <a:p>
            <a:pPr algn="l"/>
            <a:r>
              <a:rPr lang="en-GB" dirty="0">
                <a:latin typeface="Arial" pitchFamily="34" charset="0"/>
                <a:cs typeface="Arial" pitchFamily="34" charset="0"/>
              </a:rPr>
              <a:t>Successful – OPA or no action</a:t>
            </a:r>
          </a:p>
          <a:p>
            <a:pPr algn="l"/>
            <a:r>
              <a:rPr lang="en-GB" dirty="0">
                <a:latin typeface="Arial" pitchFamily="34" charset="0"/>
                <a:cs typeface="Arial" pitchFamily="34" charset="0"/>
              </a:rPr>
              <a:t>Failed  -Re-catheterise</a:t>
            </a:r>
          </a:p>
          <a:p>
            <a:pPr algn="l"/>
            <a:r>
              <a:rPr lang="en-GB" dirty="0" smtClean="0">
                <a:latin typeface="Arial" pitchFamily="34" charset="0"/>
                <a:cs typeface="Arial" pitchFamily="34" charset="0"/>
              </a:rPr>
              <a:t>-ISC</a:t>
            </a:r>
            <a:endParaRPr lang="en-GB" dirty="0">
              <a:latin typeface="Arial" pitchFamily="34" charset="0"/>
              <a:cs typeface="Arial" pitchFamily="34" charset="0"/>
            </a:endParaRPr>
          </a:p>
          <a:p>
            <a:pPr algn="l"/>
            <a:r>
              <a:rPr lang="en-GB" dirty="0" smtClean="0">
                <a:latin typeface="Arial" pitchFamily="34" charset="0"/>
                <a:cs typeface="Arial" pitchFamily="34" charset="0"/>
              </a:rPr>
              <a:t>- </a:t>
            </a:r>
            <a:r>
              <a:rPr lang="en-GB" dirty="0">
                <a:latin typeface="Arial" pitchFamily="34" charset="0"/>
                <a:cs typeface="Arial" pitchFamily="34" charset="0"/>
              </a:rPr>
              <a:t>Medication</a:t>
            </a:r>
          </a:p>
          <a:p>
            <a:pPr algn="l"/>
            <a:r>
              <a:rPr lang="en-GB" dirty="0" smtClean="0">
                <a:latin typeface="Arial" pitchFamily="34" charset="0"/>
                <a:cs typeface="Arial" pitchFamily="34" charset="0"/>
              </a:rPr>
              <a:t>- </a:t>
            </a:r>
            <a:r>
              <a:rPr lang="en-GB" dirty="0">
                <a:latin typeface="Arial" pitchFamily="34" charset="0"/>
                <a:cs typeface="Arial" pitchFamily="34" charset="0"/>
              </a:rPr>
              <a:t>Clinic appointment</a:t>
            </a:r>
          </a:p>
          <a:p>
            <a:pPr algn="l"/>
            <a:r>
              <a:rPr lang="en-GB" dirty="0" smtClean="0">
                <a:latin typeface="Arial" pitchFamily="34" charset="0"/>
                <a:cs typeface="Arial" pitchFamily="34" charset="0"/>
              </a:rPr>
              <a:t>-  </a:t>
            </a:r>
            <a:r>
              <a:rPr lang="en-GB" dirty="0">
                <a:latin typeface="Arial" pitchFamily="34" charset="0"/>
                <a:cs typeface="Arial" pitchFamily="34" charset="0"/>
              </a:rPr>
              <a:t>Further tests i.e. flexible cystoscopy, </a:t>
            </a:r>
            <a:r>
              <a:rPr lang="en-GB" dirty="0" smtClean="0">
                <a:latin typeface="Arial" pitchFamily="34" charset="0"/>
                <a:cs typeface="Arial" pitchFamily="34" charset="0"/>
              </a:rPr>
              <a:t>                 UDS</a:t>
            </a:r>
            <a:endParaRPr lang="en-GB" dirty="0">
              <a:latin typeface="Arial" pitchFamily="34" charset="0"/>
              <a:cs typeface="Arial" pitchFamily="34" charset="0"/>
            </a:endParaRP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13609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7" y="908720"/>
            <a:ext cx="7772400" cy="1470025"/>
          </a:xfrm>
        </p:spPr>
        <p:txBody>
          <a:bodyPr>
            <a:normAutofit/>
          </a:bodyPr>
          <a:lstStyle/>
          <a:p>
            <a:pPr algn="l"/>
            <a:r>
              <a:rPr lang="en-GB" sz="3600" dirty="0" smtClean="0">
                <a:solidFill>
                  <a:srgbClr val="007BC3"/>
                </a:solidFill>
                <a:latin typeface="Arial" pitchFamily="34" charset="0"/>
                <a:cs typeface="Arial" pitchFamily="34" charset="0"/>
              </a:rPr>
              <a:t>Sheaths / Retracted penile pouches</a:t>
            </a:r>
            <a:endParaRPr lang="en-GB" sz="3600" dirty="0">
              <a:solidFill>
                <a:srgbClr val="007BC3"/>
              </a:solidFill>
              <a:latin typeface="Arial" pitchFamily="34" charset="0"/>
              <a:cs typeface="Arial" pitchFamily="34" charset="0"/>
            </a:endParaRPr>
          </a:p>
        </p:txBody>
      </p:sp>
      <p:sp>
        <p:nvSpPr>
          <p:cNvPr id="3" name="Subtitle 2"/>
          <p:cNvSpPr>
            <a:spLocks noGrp="1"/>
          </p:cNvSpPr>
          <p:nvPr>
            <p:ph type="subTitle" idx="1"/>
          </p:nvPr>
        </p:nvSpPr>
        <p:spPr>
          <a:xfrm>
            <a:off x="251520" y="2204864"/>
            <a:ext cx="8496944" cy="4392488"/>
          </a:xfrm>
        </p:spPr>
        <p:txBody>
          <a:bodyPr>
            <a:normAutofit fontScale="92500" lnSpcReduction="20000"/>
          </a:bodyPr>
          <a:lstStyle/>
          <a:p>
            <a:pPr marL="457200" indent="-457200" algn="l">
              <a:buFont typeface="Arial" panose="020B0604020202020204" pitchFamily="34" charset="0"/>
              <a:buChar char="•"/>
            </a:pPr>
            <a:r>
              <a:rPr lang="en-GB" dirty="0">
                <a:latin typeface="Arial" pitchFamily="34" charset="0"/>
                <a:cs typeface="Arial" pitchFamily="34" charset="0"/>
              </a:rPr>
              <a:t>Sometimes we recommend sheaths for men who are dribbling incontinent but are emptying their bladder and do not wish to ware pads</a:t>
            </a:r>
          </a:p>
          <a:p>
            <a:pPr marL="457200" indent="-457200" algn="l">
              <a:buFont typeface="Arial" panose="020B0604020202020204" pitchFamily="34" charset="0"/>
              <a:buChar char="•"/>
            </a:pPr>
            <a:r>
              <a:rPr lang="en-GB" dirty="0">
                <a:latin typeface="Arial" pitchFamily="34" charset="0"/>
                <a:cs typeface="Arial" pitchFamily="34" charset="0"/>
              </a:rPr>
              <a:t>Sheaths are suitable for independent men as well as those in wheelchairs and with a more sedentary lifestyle. </a:t>
            </a:r>
          </a:p>
          <a:p>
            <a:pPr marL="457200" indent="-457200" algn="l">
              <a:buFont typeface="Arial" panose="020B0604020202020204" pitchFamily="34" charset="0"/>
              <a:buChar char="•"/>
            </a:pPr>
            <a:r>
              <a:rPr lang="en-GB" dirty="0">
                <a:latin typeface="Arial" pitchFamily="34" charset="0"/>
                <a:cs typeface="Arial" pitchFamily="34" charset="0"/>
              </a:rPr>
              <a:t>They don’t work well if you have a short or retracted penis a retracted penile pouch is more suitable for these men</a:t>
            </a:r>
          </a:p>
          <a:p>
            <a:pPr marL="457200" indent="-457200" algn="l">
              <a:buFont typeface="Arial" panose="020B0604020202020204" pitchFamily="34" charset="0"/>
              <a:buChar char="•"/>
            </a:pPr>
            <a:r>
              <a:rPr lang="en-GB" dirty="0">
                <a:latin typeface="Arial" pitchFamily="34" charset="0"/>
                <a:cs typeface="Arial" pitchFamily="34" charset="0"/>
              </a:rPr>
              <a:t>Must be measured to ensure the correct size and length</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073192573"/>
      </p:ext>
    </p:extLst>
  </p:cSld>
  <p:clrMapOvr>
    <a:masterClrMapping/>
  </p:clrMapOvr>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000000"/>
      </a:lt2>
      <a:accent1>
        <a:srgbClr val="007BC3"/>
      </a:accent1>
      <a:accent2>
        <a:srgbClr val="333399"/>
      </a:accent2>
      <a:accent3>
        <a:srgbClr val="FFFFFF"/>
      </a:accent3>
      <a:accent4>
        <a:srgbClr val="000000"/>
      </a:accent4>
      <a:accent5>
        <a:srgbClr val="AABFDE"/>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Pages>0</Pages>
  <Words>1120</Words>
  <Characters>0</Characters>
  <Application>Microsoft Office PowerPoint</Application>
  <PresentationFormat>On-screen Show (4:3)</PresentationFormat>
  <Lines>0</Lines>
  <Paragraphs>125</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Default - Title Slide</vt:lpstr>
      <vt:lpstr>Office Theme</vt:lpstr>
      <vt:lpstr>    </vt:lpstr>
      <vt:lpstr>Urology and Andrology CNS</vt:lpstr>
      <vt:lpstr>Benign CNS</vt:lpstr>
      <vt:lpstr>Flow rates and PVR</vt:lpstr>
      <vt:lpstr>Flow rates and PVR</vt:lpstr>
      <vt:lpstr>TWOC</vt:lpstr>
      <vt:lpstr>TWOC</vt:lpstr>
      <vt:lpstr>TWOC</vt:lpstr>
      <vt:lpstr>Sheaths / Retracted penile pouches</vt:lpstr>
      <vt:lpstr>Product Advice</vt:lpstr>
      <vt:lpstr>UDS</vt:lpstr>
      <vt:lpstr>UDS</vt:lpstr>
      <vt:lpstr>VUDS</vt:lpstr>
      <vt:lpstr>VUDS</vt:lpstr>
      <vt:lpstr>UPP with clinical scientist</vt:lpstr>
      <vt:lpstr>UPP </vt:lpstr>
      <vt:lpstr>ISC – intermittent self catheterisation </vt:lpstr>
      <vt:lpstr> </vt:lpstr>
      <vt:lpstr>ISD – intermittent self dilatation and Meatal dilatation </vt:lpstr>
      <vt:lpstr>Catheter changes </vt:lpstr>
      <vt:lpstr>Bladder Instillations </vt:lpstr>
      <vt:lpstr>Bladder Instillations</vt:lpstr>
      <vt:lpstr>PTNS (percutaneous tibial nerve stimulation) </vt:lpstr>
      <vt:lpstr>PTNS (percutaneous tibial nerve stimulation) </vt:lpstr>
      <vt:lpstr>Clinic in conjunction with Consultants </vt:lpstr>
      <vt:lpstr> Nurse led clinic</vt:lpstr>
      <vt:lpstr>AUS – Artificial Urinary Sphincter </vt:lpstr>
      <vt:lpstr>AUS – Artificial Urinary Sphincter </vt:lpstr>
      <vt:lpstr>SNS – with Clinical Scientist</vt:lpstr>
      <vt:lpstr>SNS – with clinical scientist</vt:lpstr>
      <vt:lpstr>Training</vt:lpstr>
      <vt:lpstr>Advice on product selection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sgrange</dc:creator>
  <cp:lastModifiedBy>Allen, Jerome</cp:lastModifiedBy>
  <cp:revision>17</cp:revision>
  <dcterms:modified xsi:type="dcterms:W3CDTF">2018-10-02T15:39:01Z</dcterms:modified>
</cp:coreProperties>
</file>