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9" r:id="rId3"/>
    <p:sldId id="256" r:id="rId4"/>
    <p:sldId id="282" r:id="rId5"/>
    <p:sldId id="284" r:id="rId6"/>
    <p:sldId id="287" r:id="rId7"/>
    <p:sldId id="281" r:id="rId8"/>
    <p:sldId id="285" r:id="rId9"/>
    <p:sldId id="2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cuments\HoS\GP%20event\Copy%20of%20Referrals%20by%20CCG%20April%202018xlsx(41500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Maternity Referrals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'Referral Graph and Pathway'!$C$9</c:f>
              <c:strCache>
                <c:ptCount val="1"/>
                <c:pt idx="0">
                  <c:v>GP Referral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'Referral Graph and Pathway'!$D$8:$V$8</c:f>
              <c:strCache>
                <c:ptCount val="10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</c:strCache>
              <c:extLst/>
            </c:strRef>
          </c:cat>
          <c:val>
            <c:numRef>
              <c:f>'Referral Graph and Pathway'!$D$9:$V$9</c:f>
              <c:numCache>
                <c:formatCode>0%</c:formatCode>
                <c:ptCount val="10"/>
                <c:pt idx="0">
                  <c:v>0.2103448275862069</c:v>
                </c:pt>
                <c:pt idx="1">
                  <c:v>0.21869488536155202</c:v>
                </c:pt>
                <c:pt idx="2">
                  <c:v>0.25636523266022826</c:v>
                </c:pt>
                <c:pt idx="3">
                  <c:v>0.30018416206261511</c:v>
                </c:pt>
                <c:pt idx="4">
                  <c:v>0.28910369068541303</c:v>
                </c:pt>
                <c:pt idx="5">
                  <c:v>0.28558394160583944</c:v>
                </c:pt>
                <c:pt idx="6">
                  <c:v>0.24041159962581851</c:v>
                </c:pt>
                <c:pt idx="7">
                  <c:v>0.22781065088757396</c:v>
                </c:pt>
                <c:pt idx="8">
                  <c:v>0.13935969868173259</c:v>
                </c:pt>
                <c:pt idx="9">
                  <c:v>0.24349286314021831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B17-4BF9-8068-BBEC5043CEE8}"/>
            </c:ext>
          </c:extLst>
        </c:ser>
        <c:ser>
          <c:idx val="1"/>
          <c:order val="1"/>
          <c:tx>
            <c:strRef>
              <c:f>'Referral Graph and Pathway'!$C$10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'Referral Graph and Pathway'!$D$8:$V$8</c:f>
              <c:strCache>
                <c:ptCount val="10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</c:strCache>
              <c:extLst/>
            </c:strRef>
          </c:cat>
          <c:val>
            <c:numRef>
              <c:f>'Referral Graph and Pathway'!$D$10:$V$10</c:f>
              <c:numCache>
                <c:formatCode>0%</c:formatCode>
                <c:ptCount val="10"/>
                <c:pt idx="0">
                  <c:v>0.6155172413793103</c:v>
                </c:pt>
                <c:pt idx="1">
                  <c:v>0.64109347442680775</c:v>
                </c:pt>
                <c:pt idx="2">
                  <c:v>0.6084284460052678</c:v>
                </c:pt>
                <c:pt idx="3">
                  <c:v>0.50644567219152858</c:v>
                </c:pt>
                <c:pt idx="4">
                  <c:v>0.62390158172231991</c:v>
                </c:pt>
                <c:pt idx="5">
                  <c:v>0.66697080291970801</c:v>
                </c:pt>
                <c:pt idx="6">
                  <c:v>0.71562207670720301</c:v>
                </c:pt>
                <c:pt idx="7">
                  <c:v>0.66469428007889542</c:v>
                </c:pt>
                <c:pt idx="8">
                  <c:v>0.79096045197740117</c:v>
                </c:pt>
                <c:pt idx="9">
                  <c:v>0.74055415617128462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B17-4BF9-8068-BBEC5043CEE8}"/>
            </c:ext>
          </c:extLst>
        </c:ser>
        <c:ser>
          <c:idx val="2"/>
          <c:order val="2"/>
          <c:tx>
            <c:strRef>
              <c:f>'Referral Graph and Pathway'!$C$11</c:f>
              <c:strCache>
                <c:ptCount val="1"/>
                <c:pt idx="0">
                  <c:v>Self Referral (Walk in)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'Referral Graph and Pathway'!$D$8:$V$8</c:f>
              <c:strCache>
                <c:ptCount val="10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</c:strCache>
              <c:extLst/>
            </c:strRef>
          </c:cat>
          <c:val>
            <c:numRef>
              <c:f>'Referral Graph and Pathway'!$D$11:$V$11</c:f>
              <c:numCache>
                <c:formatCode>0%</c:formatCode>
                <c:ptCount val="10"/>
                <c:pt idx="0">
                  <c:v>0.17413793103448275</c:v>
                </c:pt>
                <c:pt idx="1">
                  <c:v>0.1402116402116402</c:v>
                </c:pt>
                <c:pt idx="2">
                  <c:v>0.13520632133450394</c:v>
                </c:pt>
                <c:pt idx="3">
                  <c:v>0.19337016574585636</c:v>
                </c:pt>
                <c:pt idx="4">
                  <c:v>8.6994727592267132E-2</c:v>
                </c:pt>
                <c:pt idx="5">
                  <c:v>4.7445255474452552E-2</c:v>
                </c:pt>
                <c:pt idx="6">
                  <c:v>4.3966323666978488E-2</c:v>
                </c:pt>
                <c:pt idx="7">
                  <c:v>0.10749506903353057</c:v>
                </c:pt>
                <c:pt idx="8">
                  <c:v>6.9679849340866296E-2</c:v>
                </c:pt>
                <c:pt idx="9">
                  <c:v>1.595298068849706E-2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B17-4BF9-8068-BBEC5043C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926976"/>
        <c:axId val="259926144"/>
      </c:lineChart>
      <c:catAx>
        <c:axId val="2599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26144"/>
        <c:crosses val="autoZero"/>
        <c:auto val="1"/>
        <c:lblAlgn val="ctr"/>
        <c:lblOffset val="100"/>
        <c:noMultiLvlLbl val="0"/>
      </c:catAx>
      <c:valAx>
        <c:axId val="2599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 JOHNS WOOD MEDICAL PRACTICE 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7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 JOHNS WOOD MEDICAL PRACTICE 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0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 JOHNS WOOD MEDICAL PRACTICE 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0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 JOHNS WOOD MEDICAL PRACTICE 100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23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72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6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5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4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6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3A25-54F1-4809-B732-C6F10CC8C6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imperial.nhs.uk/our-services/maternity-and-obstetrics/refer-to-this-service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r>
              <a:rPr lang="en-US" sz="2500">
                <a:latin typeface="Arial" charset="0"/>
                <a:sym typeface="Arial" charset="0"/>
              </a:rPr>
              <a:t/>
            </a:r>
            <a:br>
              <a:rPr lang="en-US" sz="2500">
                <a:latin typeface="Arial" charset="0"/>
                <a:sym typeface="Arial" charset="0"/>
              </a:rPr>
            </a:br>
            <a:endParaRPr lang="en-US" sz="250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15559" y="3513737"/>
            <a:ext cx="9156700" cy="1206500"/>
            <a:chOff x="0" y="0"/>
            <a:chExt cx="5768" cy="7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0" y="0"/>
              <a:ext cx="5768" cy="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8"/>
              <a:ext cx="57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3600" dirty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GP Event</a:t>
              </a:r>
            </a:p>
            <a:p>
              <a:pPr algn="ctr"/>
              <a:r>
                <a:rPr lang="en-US" sz="3600" dirty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Introduction to Maternity Services</a:t>
              </a:r>
              <a:endParaRPr lang="en-US" sz="4000" dirty="0">
                <a:solidFill>
                  <a:srgbClr val="F2F2F2"/>
                </a:solidFill>
                <a:latin typeface="Arial Bold" charset="0"/>
                <a:cs typeface="Arial Bold" charset="0"/>
                <a:sym typeface="Arial Bold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48954" y="4725144"/>
            <a:ext cx="45942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Muna Noori</a:t>
            </a:r>
            <a:endParaRPr lang="en-US" sz="2800" dirty="0">
              <a:solidFill>
                <a:schemeClr val="tx1"/>
              </a:solidFill>
              <a:latin typeface="Arial" charset="0"/>
              <a:sym typeface="Arial" charset="0"/>
            </a:endParaRPr>
          </a:p>
          <a:p>
            <a:pPr algn="ctr" eaLnBrk="1" hangingPunct="1"/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Head of Specialty at QCCH</a:t>
            </a:r>
            <a:endParaRPr lang="en-US" sz="2000" dirty="0">
              <a:solidFill>
                <a:schemeClr val="tx1"/>
              </a:solidFill>
              <a:latin typeface="Arial" charset="0"/>
              <a:sym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9A8590-D8C8-46D6-8DF0-8AC458F5BD50}"/>
              </a:ext>
            </a:extLst>
          </p:cNvPr>
          <p:cNvSpPr txBox="1"/>
          <p:nvPr/>
        </p:nvSpPr>
        <p:spPr>
          <a:xfrm>
            <a:off x="4716016" y="502719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Jayne Terry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Head of Specialty at St Mary’s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C11AB-3A21-4BFF-8A48-463B52B63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6" y="1387537"/>
            <a:ext cx="2452524" cy="1679019"/>
          </a:xfrm>
          <a:prstGeom prst="rect">
            <a:avLst/>
          </a:prstGeom>
        </p:spPr>
      </p:pic>
      <p:pic>
        <p:nvPicPr>
          <p:cNvPr id="10" name="Picture 9" descr="http://img.ibtimes.com/www/data/images/full/2013/06/25/382712.jpg">
            <a:extLst>
              <a:ext uri="{FF2B5EF4-FFF2-40B4-BE49-F238E27FC236}">
                <a16:creationId xmlns:a16="http://schemas.microsoft.com/office/drawing/2014/main" id="{55F2DEDD-A0F7-4A5D-AA05-49625C88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4551" y="1393887"/>
            <a:ext cx="2452524" cy="16726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CQC Inspection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1669781"/>
            <a:ext cx="8862543" cy="60294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Imperial Maternity (QCCH, SMH and Lindo Wing)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65FE4-85C2-4EC1-94AB-D7DEF325D8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88" y="4221087"/>
            <a:ext cx="3429696" cy="2378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5D8BD3-C605-410E-8C3F-90E709B71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7" y="2459796"/>
            <a:ext cx="5309031" cy="3137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EEB85-3348-4106-A0FF-24C9ABB29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7" y="5784026"/>
            <a:ext cx="5102831" cy="8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836884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Our Services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57762F-C7E7-4A7F-9AA7-95334EFC10D7}"/>
              </a:ext>
            </a:extLst>
          </p:cNvPr>
          <p:cNvSpPr txBox="1"/>
          <p:nvPr/>
        </p:nvSpPr>
        <p:spPr>
          <a:xfrm>
            <a:off x="287959" y="150170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Antenatal, intrapartum and postnatal care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Midwifery-led services (including community care)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Birth Centres at QCCH and SMH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Labour wards with birthing pool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Breastfeeding support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Bereavement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Obstetric-led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Specialist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High Dependency Unit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Pre-pregnancy counselling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Neonatal (level 2 &amp; 3)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Sunflower (FGM) clinics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Private maternity care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552A8-939E-41ED-AEB1-0A8320540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49" y="3447062"/>
            <a:ext cx="4464080" cy="29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Our Activity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A1DA4-C354-4B5F-94E0-82739868A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7"/>
            <a:ext cx="2769688" cy="184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7E2EBD-E4D6-49D9-B709-35734839C5C9}"/>
              </a:ext>
            </a:extLst>
          </p:cNvPr>
          <p:cNvSpPr txBox="1"/>
          <p:nvPr/>
        </p:nvSpPr>
        <p:spPr>
          <a:xfrm>
            <a:off x="261257" y="1988840"/>
            <a:ext cx="51028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Number of maternities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8361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(QCCH 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5349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; SMH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3012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Acuity – 50% intermediate or intensive pathways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HDU (level 2 and 3)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Transitional care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Tertiary neonatal care at QCCH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Level 2 neonatal care at SMH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86995-40BD-48F1-99CC-C055A776B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41" y="2994225"/>
            <a:ext cx="2769688" cy="1846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6D5093-2CEA-4AE7-BE9F-85AAFE4CF4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55" y="4935713"/>
            <a:ext cx="2769688" cy="18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Referral Sources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240458"/>
              </p:ext>
            </p:extLst>
          </p:nvPr>
        </p:nvGraphicFramePr>
        <p:xfrm>
          <a:off x="251520" y="1772818"/>
          <a:ext cx="8616708" cy="317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2948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77724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GP Referrals by Practice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92D03F6-3DB5-485F-A1AF-8CB0D3179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07311"/>
              </p:ext>
            </p:extLst>
          </p:nvPr>
        </p:nvGraphicFramePr>
        <p:xfrm>
          <a:off x="797433" y="1772817"/>
          <a:ext cx="7200800" cy="484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38439049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951304715"/>
                    </a:ext>
                  </a:extLst>
                </a:gridCol>
              </a:tblGrid>
              <a:tr h="412035">
                <a:tc>
                  <a:txBody>
                    <a:bodyPr/>
                    <a:lstStyle/>
                    <a:p>
                      <a:r>
                        <a:rPr lang="en-GB" dirty="0"/>
                        <a:t>GP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Referrals Jan-Nov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26602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 marL="0" indent="0"/>
                      <a:r>
                        <a:rPr lang="en-GB" sz="1400" dirty="0"/>
                        <a:t>LONSDALE MEDICAL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8649728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LAW MEDICAL GROUP PRACTICE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5567296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WILLESDEN MEDICAL CENTRE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5836109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NEWTON MEDICAL CENTRE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48226815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FLUXMAN HARROW ROAD HEALTH CENTRE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0214254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BARLBY ROAD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6529983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FLORENCE ROAD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1957265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BRONDESBURY MEDICAL CENTRE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1188228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BURNLEY PRACTICE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8991865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RANDOLPH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2074794"/>
                  </a:ext>
                </a:extLst>
              </a:tr>
              <a:tr h="24828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CORFTON ROAD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77108920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CLOISTER ROAD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2182227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ACTON LANE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9826722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GORDON HOUSE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9400759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DANDAPAT &amp; PARTNERS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4709012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PADDINGTON GREEN HEALTH CENTRE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1746237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PEMBRIDGE VILLAS SURGERY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9678461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JOHNS WOOD MEDICAL PRACTICE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8404119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BUSH DOCTORS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359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121" y="999013"/>
            <a:ext cx="7272808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Referring to our Services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8C2E6-FA5E-4CAC-BAE7-0D7DF4834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5" y="2276872"/>
            <a:ext cx="8282215" cy="4305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C3249-6BEA-4B3B-9B93-C88B4D9E610E}"/>
              </a:ext>
            </a:extLst>
          </p:cNvPr>
          <p:cNvSpPr/>
          <p:nvPr/>
        </p:nvSpPr>
        <p:spPr>
          <a:xfrm>
            <a:off x="423635" y="1760241"/>
            <a:ext cx="8282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https://www.imperial.nhs.uk/our-services/maternity-and-obstetrics/refer-to-this-service</a:t>
            </a:r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2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6056369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Digital Strategy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811541B-D9F4-43C7-89B6-01B9349B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86" y="1283992"/>
            <a:ext cx="1938991" cy="193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70D3C65-2502-41B4-8EC6-E8E7D9D51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97473"/>
            <a:ext cx="2280005" cy="343107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552FA53-4E21-4492-8595-E4A2FEFA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78" y="3627971"/>
            <a:ext cx="5204986" cy="29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7B1748D-CA1E-427F-8A0A-B107CE41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665402" cy="25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D5342A-899D-44FD-8188-A65D7012B4D6}"/>
              </a:ext>
            </a:extLst>
          </p:cNvPr>
          <p:cNvSpPr txBox="1"/>
          <p:nvPr/>
        </p:nvSpPr>
        <p:spPr>
          <a:xfrm>
            <a:off x="467543" y="2060848"/>
            <a:ext cx="3195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Paper-light </a:t>
            </a:r>
          </a:p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fetal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monitoring</a:t>
            </a:r>
          </a:p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prescribing</a:t>
            </a:r>
          </a:p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portal</a:t>
            </a:r>
          </a:p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document library</a:t>
            </a:r>
          </a:p>
          <a:p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Mediview</a:t>
            </a:r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1028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Pages>0</Pages>
  <Words>276</Words>
  <Characters>0</Characters>
  <Application>Microsoft Office PowerPoint</Application>
  <PresentationFormat>On-screen Show (4:3)</PresentationFormat>
  <Lines>0</Lines>
  <Paragraphs>96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Bold</vt:lpstr>
      <vt:lpstr>Calibri</vt:lpstr>
      <vt:lpstr>Gill Sans</vt:lpstr>
      <vt:lpstr>Lucida Grande</vt:lpstr>
      <vt:lpstr>ヒラギノ角ゴ ProN W3</vt:lpstr>
      <vt:lpstr>Default - Title Slide</vt:lpstr>
      <vt:lpstr>Office Theme</vt:lpstr>
      <vt:lpstr>    </vt:lpstr>
      <vt:lpstr>CQC Inspection</vt:lpstr>
      <vt:lpstr>Our Services</vt:lpstr>
      <vt:lpstr>Our Activity</vt:lpstr>
      <vt:lpstr>Referral Sources</vt:lpstr>
      <vt:lpstr>GP Referrals by Practice</vt:lpstr>
      <vt:lpstr>Referring to our Services</vt:lpstr>
      <vt:lpstr>Digital Strategy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King, Joselyn</cp:lastModifiedBy>
  <cp:revision>35</cp:revision>
  <dcterms:modified xsi:type="dcterms:W3CDTF">2019-12-10T14:05:31Z</dcterms:modified>
</cp:coreProperties>
</file>