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262" r:id="rId3"/>
    <p:sldId id="264" r:id="rId4"/>
    <p:sldId id="263" r:id="rId5"/>
    <p:sldId id="295" r:id="rId6"/>
    <p:sldId id="258" r:id="rId7"/>
    <p:sldId id="294" r:id="rId8"/>
    <p:sldId id="296" r:id="rId9"/>
    <p:sldId id="297" r:id="rId10"/>
    <p:sldId id="299" r:id="rId11"/>
    <p:sldId id="298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1A637-39EB-4A2B-B2FE-A06A553C216C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36F13-017D-4DB9-82C8-78EA06AD3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74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6600" indent="-282575" defTabSz="9699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3475" indent="-225425" defTabSz="9699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5913" indent="-225425" defTabSz="9699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9938" indent="-225425" defTabSz="9699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97138" indent="-225425" defTabSz="969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54338" indent="-225425" defTabSz="969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1538" indent="-225425" defTabSz="969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68738" indent="-225425" defTabSz="969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FB4DC7F-DFF0-4631-9EE2-AEEE7037E557}" type="slidenum">
              <a:rPr lang="en-GB" altLang="en-US" sz="130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67237" cy="342582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3557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40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26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73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78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43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17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90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41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77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96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37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B71EA-EADD-4387-9DE6-AED9626EA359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55683-C6C3-4DF1-9C1D-318AE4B4C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71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sct-screening.nhs.uk/" TargetMode="External"/><Relationship Id="rId7" Type="http://schemas.openxmlformats.org/officeDocument/2006/relationships/hyperlink" Target="http://www.ncepod.org.uk/" TargetMode="External"/><Relationship Id="rId2" Type="http://schemas.openxmlformats.org/officeDocument/2006/relationships/hyperlink" Target="http://www.sickle-thal.nwlh.nhs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icklecellsociety.org/" TargetMode="External"/><Relationship Id="rId5" Type="http://schemas.openxmlformats.org/officeDocument/2006/relationships/hyperlink" Target="http://www.ukts.org/" TargetMode="External"/><Relationship Id="rId4" Type="http://schemas.openxmlformats.org/officeDocument/2006/relationships/hyperlink" Target="https://www.haemoglobin.org.uk/" TargetMode="Externa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LCH.sicklethal@nhs.net" TargetMode="External"/><Relationship Id="rId2" Type="http://schemas.openxmlformats.org/officeDocument/2006/relationships/hyperlink" Target="mailto:LNWH-tr.BrentSickleThal@nhs.ne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hyperlink" Target="mailto:Sonia.ambo@nhs.ne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ickle-thal.nhs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C1ABA5-ED6E-4CAB-9274-E3BE7FE4A78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132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205038"/>
            <a:ext cx="8636893" cy="172878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6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/>
            </a:r>
            <a:br>
              <a:rPr lang="en-GB" sz="36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n-GB" sz="36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Sickle Cell &amp; Thalassaemia </a:t>
            </a:r>
            <a:br>
              <a:rPr lang="en-GB" sz="36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n-GB" sz="36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GP Study Day</a:t>
            </a:r>
            <a:br>
              <a:rPr lang="en-GB" sz="36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n-GB" sz="36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Community Nursing</a:t>
            </a:r>
            <a:endParaRPr lang="en-GB" sz="3600" dirty="0" smtClean="0">
              <a:latin typeface="Tahoma" pitchFamily="34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076700"/>
            <a:ext cx="7848600" cy="24495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en-US" dirty="0" smtClean="0">
              <a:solidFill>
                <a:srgbClr val="CC00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b="1" dirty="0" smtClean="0">
                <a:solidFill>
                  <a:srgbClr val="C00000"/>
                </a:solidFill>
              </a:rPr>
              <a:t>Dr Lola Oni OBE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b="1" dirty="0" smtClean="0">
                <a:solidFill>
                  <a:schemeClr val="tx1"/>
                </a:solidFill>
              </a:rPr>
              <a:t>Specialist Nurse Consultant / Professional Service Director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b="1" dirty="0" smtClean="0">
                <a:solidFill>
                  <a:schemeClr val="tx1"/>
                </a:solidFill>
              </a:rPr>
              <a:t>Brent Sickle Cell &amp; Thalassaemia Centre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b="1" dirty="0" smtClean="0">
                <a:solidFill>
                  <a:schemeClr val="tx1"/>
                </a:solidFill>
                <a:latin typeface="Monotype Corsiva" pitchFamily="66" charset="0"/>
              </a:rPr>
              <a:t>London Northwest University Healthcare  NHS Trust</a:t>
            </a:r>
            <a:r>
              <a:rPr lang="en-GB" altLang="en-US" sz="2800" b="1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2053" name="Picture 4" descr="womenmi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3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Useful Websites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GB" altLang="en-US" sz="3600" b="1" dirty="0" smtClean="0">
                <a:hlinkClick r:id="rId2"/>
              </a:rPr>
              <a:t>www.sickle-thal.nwlh.nhs.uk</a:t>
            </a:r>
            <a:endParaRPr lang="en-GB" altLang="en-US" sz="3600" b="1" dirty="0" smtClean="0"/>
          </a:p>
          <a:p>
            <a:pPr algn="ctr" eaLnBrk="1" hangingPunct="1">
              <a:buFontTx/>
              <a:buNone/>
            </a:pPr>
            <a:r>
              <a:rPr lang="en-GB" altLang="en-US" sz="3600" b="1" dirty="0" smtClean="0">
                <a:hlinkClick r:id="rId3"/>
              </a:rPr>
              <a:t>www.sct-screening.nhs.uk</a:t>
            </a:r>
            <a:endParaRPr lang="en-GB" altLang="en-US" sz="3600" b="1" dirty="0" smtClean="0"/>
          </a:p>
          <a:p>
            <a:pPr algn="ctr" eaLnBrk="1" hangingPunct="1">
              <a:buFontTx/>
              <a:buNone/>
            </a:pPr>
            <a:r>
              <a:rPr lang="en-GB" altLang="en-US" sz="3600" b="1" dirty="0" smtClean="0">
                <a:hlinkClick r:id="rId4"/>
              </a:rPr>
              <a:t>www.haemoglobin.org.uk</a:t>
            </a:r>
            <a:endParaRPr lang="en-GB" altLang="en-US" sz="3600" b="1" dirty="0" smtClean="0"/>
          </a:p>
          <a:p>
            <a:pPr algn="ctr" eaLnBrk="1" hangingPunct="1">
              <a:buFontTx/>
              <a:buNone/>
            </a:pPr>
            <a:r>
              <a:rPr lang="en-GB" altLang="en-US" sz="3600" b="1" dirty="0" smtClean="0">
                <a:hlinkClick r:id="rId5"/>
              </a:rPr>
              <a:t>www.ukts.org</a:t>
            </a:r>
            <a:endParaRPr lang="en-GB" altLang="en-US" sz="3600" b="1" dirty="0" smtClean="0"/>
          </a:p>
          <a:p>
            <a:pPr algn="ctr" eaLnBrk="1" hangingPunct="1">
              <a:buFontTx/>
              <a:buNone/>
            </a:pPr>
            <a:r>
              <a:rPr lang="en-GB" altLang="en-US" sz="3600" b="1" dirty="0" smtClean="0">
                <a:hlinkClick r:id="rId6"/>
              </a:rPr>
              <a:t>www.sicklecellsociety.org</a:t>
            </a:r>
            <a:endParaRPr lang="en-GB" altLang="en-US" sz="3600" b="1" dirty="0" smtClean="0"/>
          </a:p>
          <a:p>
            <a:pPr algn="ctr">
              <a:buNone/>
            </a:pPr>
            <a:r>
              <a:rPr lang="en-GB" altLang="en-US" sz="3600" b="1" dirty="0" smtClean="0">
                <a:hlinkClick r:id="rId7"/>
              </a:rPr>
              <a:t>www.ncepod.org.uk</a:t>
            </a:r>
            <a:endParaRPr lang="en-GB" altLang="en-US" sz="3600" b="1" dirty="0" smtClean="0"/>
          </a:p>
          <a:p>
            <a:pPr algn="ctr" eaLnBrk="1" hangingPunct="1">
              <a:buFontTx/>
              <a:buNone/>
            </a:pPr>
            <a:endParaRPr lang="en-GB" altLang="en-US" sz="3600" b="1" dirty="0" smtClean="0"/>
          </a:p>
          <a:p>
            <a:pPr algn="ctr" eaLnBrk="1" hangingPunct="1">
              <a:buFontTx/>
              <a:buNone/>
            </a:pPr>
            <a:endParaRPr lang="en-GB" altLang="en-US" sz="3600" b="1" dirty="0" smtClean="0"/>
          </a:p>
          <a:p>
            <a:pPr algn="ctr" eaLnBrk="1" hangingPunct="1">
              <a:buFontTx/>
              <a:buNone/>
            </a:pPr>
            <a:endParaRPr lang="en-GB" altLang="en-US" sz="2000" b="1" dirty="0" smtClean="0"/>
          </a:p>
          <a:p>
            <a:pPr algn="ctr" eaLnBrk="1" hangingPunct="1">
              <a:buFontTx/>
              <a:buNone/>
            </a:pPr>
            <a:endParaRPr lang="en-GB" altLang="en-US" sz="2400" dirty="0" smtClean="0"/>
          </a:p>
        </p:txBody>
      </p:sp>
      <p:pic>
        <p:nvPicPr>
          <p:cNvPr id="4" name="Picture 3" descr="C:\Users\lolaon\Desktop\untitle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0" y="6189428"/>
            <a:ext cx="2960313" cy="658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C:\Users\lolaon\AppData\Local\Microsoft\Windows\Temporary Internet Files\Content.IE5\4GBHWRIO\bts9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581128"/>
            <a:ext cx="20875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lolaon\Desktop\untitle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6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National Service Proposals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NHS England proposes from 2019 development of a coordinated approach to Haemoglobinopathy </a:t>
            </a:r>
          </a:p>
          <a:p>
            <a:pPr marL="0" indent="0">
              <a:buNone/>
            </a:pPr>
            <a:r>
              <a:rPr lang="en-GB" dirty="0" smtClean="0"/>
              <a:t>Services provision nationally: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Local </a:t>
            </a:r>
            <a:r>
              <a:rPr lang="en-GB" dirty="0" err="1" smtClean="0"/>
              <a:t>Haems</a:t>
            </a:r>
            <a:r>
              <a:rPr lang="en-GB" dirty="0" smtClean="0"/>
              <a:t> Team (LHT)</a:t>
            </a:r>
            <a:endParaRPr lang="en-GB" dirty="0"/>
          </a:p>
          <a:p>
            <a:r>
              <a:rPr lang="en-GB" dirty="0" smtClean="0"/>
              <a:t>Specialist Haemoglobinopathy Teams (SHT)</a:t>
            </a:r>
          </a:p>
          <a:p>
            <a:r>
              <a:rPr lang="en-GB" dirty="0" err="1" smtClean="0"/>
              <a:t>Haems</a:t>
            </a:r>
            <a:r>
              <a:rPr lang="en-GB" dirty="0" smtClean="0"/>
              <a:t> Coordinating Centre (HCC) </a:t>
            </a:r>
          </a:p>
          <a:p>
            <a:pPr lvl="1"/>
            <a:r>
              <a:rPr lang="en-GB" dirty="0" smtClean="0"/>
              <a:t>10 Sickle &amp; 4 thalassaemia</a:t>
            </a:r>
          </a:p>
          <a:p>
            <a:r>
              <a:rPr lang="en-GB" dirty="0" smtClean="0"/>
              <a:t>National </a:t>
            </a:r>
            <a:r>
              <a:rPr lang="en-GB" dirty="0" err="1" smtClean="0"/>
              <a:t>Haems</a:t>
            </a:r>
            <a:r>
              <a:rPr lang="en-GB" dirty="0" smtClean="0"/>
              <a:t> Panel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" y="6411511"/>
            <a:ext cx="1962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391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/>
          </p:cNvSpPr>
          <p:nvPr/>
        </p:nvSpPr>
        <p:spPr bwMode="auto">
          <a:xfrm>
            <a:off x="2412206" y="620713"/>
            <a:ext cx="43719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 smtClean="0">
                <a:solidFill>
                  <a:srgbClr val="0000FF"/>
                </a:solidFill>
              </a:rPr>
              <a:t>THANK YOU   </a:t>
            </a:r>
            <a:endParaRPr lang="en-GB" altLang="en-US" sz="4000" b="1" dirty="0">
              <a:solidFill>
                <a:srgbClr val="0000FF"/>
              </a:solidFill>
            </a:endParaRPr>
          </a:p>
        </p:txBody>
      </p:sp>
      <p:pic>
        <p:nvPicPr>
          <p:cNvPr id="13315" name="Picture 5" descr="C:\Users\Lola\AppData\Local\Microsoft\Windows\Temporary Internet Files\Content.IE5\I0K9FTWM\MP90042767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84784"/>
            <a:ext cx="4835898" cy="4292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olaon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0" y="6189428"/>
            <a:ext cx="2960313" cy="658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lolaon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94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A7E7B0-5355-472E-ACB1-BDD0B62BEF0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Aim &amp; Objectives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2751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GB" altLang="en-US" dirty="0" smtClean="0">
                <a:latin typeface="Tahoma" pitchFamily="34" charset="0"/>
              </a:rPr>
              <a:t>To promote an understanding of Community</a:t>
            </a:r>
          </a:p>
          <a:p>
            <a:pPr eaLnBrk="1" hangingPunct="1">
              <a:buFontTx/>
              <a:buNone/>
            </a:pPr>
            <a:r>
              <a:rPr lang="en-GB" altLang="en-US" dirty="0" smtClean="0">
                <a:latin typeface="Tahoma" pitchFamily="34" charset="0"/>
              </a:rPr>
              <a:t>Specialist Nursing Care:</a:t>
            </a:r>
          </a:p>
          <a:p>
            <a:pPr eaLnBrk="1" hangingPunct="1">
              <a:buFontTx/>
              <a:buNone/>
            </a:pPr>
            <a:endParaRPr lang="en-GB" altLang="en-US" dirty="0" smtClean="0">
              <a:latin typeface="Tahoma" pitchFamily="34" charset="0"/>
            </a:endParaRPr>
          </a:p>
          <a:p>
            <a:r>
              <a:rPr lang="en-GB" dirty="0" smtClean="0"/>
              <a:t>Health &amp; social challenges of living with sickle and thalassaemia</a:t>
            </a:r>
            <a:endParaRPr lang="en-GB" dirty="0"/>
          </a:p>
          <a:p>
            <a:r>
              <a:rPr lang="en-GB" dirty="0"/>
              <a:t>Referral and care pathways</a:t>
            </a:r>
          </a:p>
          <a:p>
            <a:r>
              <a:rPr lang="en-GB" dirty="0" smtClean="0"/>
              <a:t>Role of the sickle &amp; thalassaemia specialist community nurse</a:t>
            </a:r>
            <a:endParaRPr lang="en-GB" dirty="0"/>
          </a:p>
          <a:p>
            <a:r>
              <a:rPr lang="en-GB" dirty="0" smtClean="0"/>
              <a:t>Resources to support primary care</a:t>
            </a:r>
          </a:p>
          <a:p>
            <a:pPr eaLnBrk="1" hangingPunct="1">
              <a:buFontTx/>
              <a:buNone/>
            </a:pPr>
            <a:endParaRPr lang="en-GB" altLang="en-US" dirty="0" smtClean="0">
              <a:latin typeface="Tahoma" pitchFamily="34" charset="0"/>
            </a:endParaRPr>
          </a:p>
        </p:txBody>
      </p:sp>
      <p:pic>
        <p:nvPicPr>
          <p:cNvPr id="3077" name="Picture 4" descr="MCj043779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8573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lolaon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" y="6411511"/>
            <a:ext cx="1962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lolaon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95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A7E7B0-5355-472E-ACB1-BDD0B62BEF0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Health </a:t>
            </a:r>
            <a:r>
              <a:rPr lang="en-GB" b="1" dirty="0"/>
              <a:t>&amp; social challenges of living with sickle </a:t>
            </a:r>
            <a:r>
              <a:rPr lang="en-GB" b="1" dirty="0" smtClean="0"/>
              <a:t>cell disease</a:t>
            </a:r>
            <a:endParaRPr lang="en-GB" b="1" dirty="0" smtClean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275137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dirty="0" smtClean="0">
                <a:latin typeface="Tahoma" pitchFamily="34" charset="0"/>
              </a:rPr>
              <a:t>Chronic unpredictable life long disease with early onset of signs &amp; symptoms</a:t>
            </a:r>
          </a:p>
          <a:p>
            <a:pPr marL="0" indent="0">
              <a:buNone/>
            </a:pPr>
            <a:endParaRPr lang="en-GB" altLang="en-US" dirty="0" smtClean="0">
              <a:latin typeface="Tahoma" pitchFamily="34" charset="0"/>
            </a:endParaRPr>
          </a:p>
          <a:p>
            <a:pPr lvl="1"/>
            <a:r>
              <a:rPr lang="en-GB" altLang="en-US" dirty="0" smtClean="0">
                <a:latin typeface="Tahoma" pitchFamily="34" charset="0"/>
              </a:rPr>
              <a:t>Pain and hospitalisation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Education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Psychological impact – stigma, labelling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Social impact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Family dynamics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Frequent contact with health services</a:t>
            </a:r>
          </a:p>
        </p:txBody>
      </p:sp>
      <p:pic>
        <p:nvPicPr>
          <p:cNvPr id="6" name="Picture 5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432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A7E7B0-5355-472E-ACB1-BDD0B62BEF0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Health </a:t>
            </a:r>
            <a:r>
              <a:rPr lang="en-GB" b="1" dirty="0"/>
              <a:t>&amp; social challenges of living with </a:t>
            </a:r>
            <a:r>
              <a:rPr lang="en-GB" b="1" dirty="0" smtClean="0"/>
              <a:t>Thalassaemia Major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 smtClean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275137"/>
          </a:xfrm>
        </p:spPr>
        <p:txBody>
          <a:bodyPr>
            <a:normAutofit fontScale="92500" lnSpcReduction="20000"/>
          </a:bodyPr>
          <a:lstStyle/>
          <a:p>
            <a:r>
              <a:rPr lang="en-GB" altLang="en-US" dirty="0" smtClean="0">
                <a:latin typeface="Tahoma" pitchFamily="34" charset="0"/>
              </a:rPr>
              <a:t>Chronic life long disease with early onset for medical interventions and treatment</a:t>
            </a:r>
          </a:p>
          <a:p>
            <a:pPr marL="0" indent="0">
              <a:buNone/>
            </a:pPr>
            <a:r>
              <a:rPr lang="en-GB" altLang="en-US" dirty="0" smtClean="0">
                <a:latin typeface="Tahoma" pitchFamily="34" charset="0"/>
              </a:rPr>
              <a:t> 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Regular blood transfusions 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Chelation therapy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Risk of complications 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Psychological impact – stigma, labelling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Social impact – education, employment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Family dynamics &amp; relationships</a:t>
            </a:r>
          </a:p>
          <a:p>
            <a:pPr lvl="1"/>
            <a:r>
              <a:rPr lang="en-GB" altLang="en-US" dirty="0" smtClean="0">
                <a:latin typeface="Tahoma" pitchFamily="34" charset="0"/>
              </a:rPr>
              <a:t>Frequent contact with health services</a:t>
            </a:r>
          </a:p>
        </p:txBody>
      </p:sp>
      <p:pic>
        <p:nvPicPr>
          <p:cNvPr id="6" name="Picture 5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" y="6411511"/>
            <a:ext cx="1962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688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Care pathway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General patient population</a:t>
            </a:r>
          </a:p>
          <a:p>
            <a:r>
              <a:rPr lang="en-GB" dirty="0" smtClean="0"/>
              <a:t>Preconception</a:t>
            </a:r>
          </a:p>
          <a:p>
            <a:r>
              <a:rPr lang="en-GB" dirty="0" smtClean="0"/>
              <a:t>Antenatal</a:t>
            </a:r>
          </a:p>
          <a:p>
            <a:r>
              <a:rPr lang="en-GB" dirty="0" smtClean="0"/>
              <a:t>Patients with disease states</a:t>
            </a:r>
          </a:p>
          <a:p>
            <a:pPr marL="0" indent="0">
              <a:buNone/>
            </a:pPr>
            <a:r>
              <a:rPr lang="en-GB" dirty="0" smtClean="0"/>
              <a:t>Contact the local community specialist service via the generic email i.e.: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Brent &amp; Harrow - </a:t>
            </a:r>
            <a:r>
              <a:rPr lang="en-GB" dirty="0" smtClean="0">
                <a:hlinkClick r:id="rId2"/>
              </a:rPr>
              <a:t>LNWH-tr.BrentSickleThal@nhs.net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Hammersmith &amp; Fulham - </a:t>
            </a:r>
            <a:r>
              <a:rPr lang="en-GB" dirty="0" smtClean="0">
                <a:hlinkClick r:id="rId3"/>
              </a:rPr>
              <a:t>CLCH.sicklethal@nhs.net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Hounslow - </a:t>
            </a:r>
            <a:r>
              <a:rPr lang="en-GB" dirty="0" smtClean="0">
                <a:hlinkClick r:id="rId4"/>
              </a:rPr>
              <a:t>Sonia.ambo@nhs.net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C:\Users\lolaon\Desktop\untitl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" y="6411511"/>
            <a:ext cx="1962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olaon\Desktop\untitl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MCj0358995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268760"/>
            <a:ext cx="2232422" cy="147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03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Role of the sickle &amp; thalassaemia specialist community nurse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Counselling of screen positive pregnant women and partners [national screening programme]</a:t>
            </a:r>
          </a:p>
          <a:p>
            <a:r>
              <a:rPr lang="en-GB" dirty="0" smtClean="0"/>
              <a:t>Management of identified </a:t>
            </a:r>
            <a:r>
              <a:rPr lang="en-GB" dirty="0" err="1" smtClean="0"/>
              <a:t>newborn</a:t>
            </a:r>
            <a:r>
              <a:rPr lang="en-GB" dirty="0" smtClean="0"/>
              <a:t> babies with carrier and disease states [national </a:t>
            </a:r>
            <a:r>
              <a:rPr lang="en-GB" dirty="0" err="1" smtClean="0"/>
              <a:t>newborn</a:t>
            </a:r>
            <a:r>
              <a:rPr lang="en-GB" dirty="0" smtClean="0"/>
              <a:t> screening programme]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(store disease &amp; carrier  results)</a:t>
            </a:r>
            <a:endParaRPr lang="en-GB" b="1" dirty="0" smtClean="0"/>
          </a:p>
          <a:p>
            <a:r>
              <a:rPr lang="en-GB" dirty="0" smtClean="0"/>
              <a:t>Community care and support of children &amp; adults </a:t>
            </a:r>
          </a:p>
          <a:p>
            <a:r>
              <a:rPr lang="en-GB" dirty="0" smtClean="0"/>
              <a:t>Raising public awareness</a:t>
            </a:r>
          </a:p>
          <a:p>
            <a:r>
              <a:rPr lang="en-GB" dirty="0" smtClean="0"/>
              <a:t>Education of health, allied &amp; other professionals</a:t>
            </a:r>
          </a:p>
          <a:p>
            <a:r>
              <a:rPr lang="en-GB" dirty="0" smtClean="0"/>
              <a:t>Advocacy / policy/ audit/ research</a:t>
            </a:r>
            <a:endParaRPr lang="en-GB" dirty="0"/>
          </a:p>
        </p:txBody>
      </p:sp>
      <p:pic>
        <p:nvPicPr>
          <p:cNvPr id="4" name="Picture 3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" y="6411511"/>
            <a:ext cx="1962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45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Referral to community Centre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64552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Written referral to community team</a:t>
            </a:r>
          </a:p>
          <a:p>
            <a:r>
              <a:rPr lang="en-GB" dirty="0" smtClean="0"/>
              <a:t>Provide patients biographical details including contact number (s)</a:t>
            </a:r>
          </a:p>
          <a:p>
            <a:r>
              <a:rPr lang="en-GB" dirty="0" smtClean="0"/>
              <a:t>Brief summary of reason for referral</a:t>
            </a:r>
          </a:p>
          <a:p>
            <a:r>
              <a:rPr lang="en-GB" dirty="0" smtClean="0"/>
              <a:t>Copy of laboratory report (if relevant)</a:t>
            </a:r>
          </a:p>
          <a:p>
            <a:r>
              <a:rPr lang="en-GB" dirty="0" smtClean="0"/>
              <a:t>Social issues to be taken into consideration</a:t>
            </a:r>
          </a:p>
          <a:p>
            <a:r>
              <a:rPr lang="en-GB" dirty="0" smtClean="0"/>
              <a:t>Ensure patient is aware of referral</a:t>
            </a:r>
            <a:endParaRPr lang="en-GB" dirty="0"/>
          </a:p>
        </p:txBody>
      </p:sp>
      <p:pic>
        <p:nvPicPr>
          <p:cNvPr id="4" name="Picture 3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" y="6411511"/>
            <a:ext cx="1962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1124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 b="1" dirty="0" smtClean="0"/>
              <a:t>Acute &amp; Community Specialist Teams</a:t>
            </a:r>
            <a:br>
              <a:rPr lang="en-GB" altLang="en-US" b="1" dirty="0" smtClean="0"/>
            </a:br>
            <a:r>
              <a:rPr lang="en-GB" altLang="en-US" b="1" dirty="0" smtClean="0"/>
              <a:t>in NW Sector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 smtClean="0"/>
          </a:p>
          <a:p>
            <a:pPr marL="0" indent="0" eaLnBrk="1" hangingPunct="1">
              <a:buFontTx/>
              <a:buNone/>
              <a:defRPr/>
            </a:pPr>
            <a:r>
              <a:rPr lang="en-GB" dirty="0" smtClean="0"/>
              <a:t>Contact details of key specialist team members are listed in the GP pack that is being updated and will be available via the Haemoglobinopathy Network [via Brent Centre website] shortly</a:t>
            </a:r>
          </a:p>
          <a:p>
            <a:pPr marL="0" indent="0" eaLnBrk="1" hangingPunct="1">
              <a:buFontTx/>
              <a:buNone/>
              <a:defRPr/>
            </a:pPr>
            <a:endParaRPr lang="en-GB" dirty="0" smtClean="0">
              <a:hlinkClick r:id="rId2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dirty="0" smtClean="0">
                <a:hlinkClick r:id="rId2"/>
              </a:rPr>
              <a:t>www.sickle-thal.nhs.uk</a:t>
            </a:r>
            <a:endParaRPr lang="en-GB" dirty="0" smtClean="0"/>
          </a:p>
          <a:p>
            <a:pPr marL="0" indent="0" eaLnBrk="1" hangingPunct="1">
              <a:buFontTx/>
              <a:buNone/>
              <a:defRPr/>
            </a:pPr>
            <a:endParaRPr lang="en-GB" dirty="0" smtClean="0"/>
          </a:p>
        </p:txBody>
      </p:sp>
      <p:pic>
        <p:nvPicPr>
          <p:cNvPr id="4" name="Picture 3" descr="C:\Users\lolaon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94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Resources to support primary care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Integrated Multidisciplinary team [acute &amp; community – doctors, nurses, psychologists, social worker</a:t>
            </a:r>
          </a:p>
          <a:p>
            <a:r>
              <a:rPr lang="en-GB" dirty="0" smtClean="0"/>
              <a:t>Specialist community Centre</a:t>
            </a:r>
          </a:p>
          <a:p>
            <a:r>
              <a:rPr lang="en-GB" dirty="0" smtClean="0"/>
              <a:t>Educational programmes &amp; materials for professionals</a:t>
            </a:r>
          </a:p>
          <a:p>
            <a:r>
              <a:rPr lang="en-GB" dirty="0" smtClean="0"/>
              <a:t>Patient education programmes </a:t>
            </a:r>
          </a:p>
          <a:p>
            <a:r>
              <a:rPr lang="en-GB" dirty="0" smtClean="0"/>
              <a:t>Specialist websites</a:t>
            </a:r>
          </a:p>
          <a:p>
            <a:endParaRPr lang="en-GB" dirty="0"/>
          </a:p>
        </p:txBody>
      </p:sp>
      <p:pic>
        <p:nvPicPr>
          <p:cNvPr id="4" name="Picture 3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" y="6411511"/>
            <a:ext cx="1962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AN0079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910" y="2708920"/>
            <a:ext cx="2016125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lolao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14120"/>
            <a:ext cx="2736304" cy="60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133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407</Words>
  <Application>Microsoft Office PowerPoint</Application>
  <PresentationFormat>On-screen Show (4:3)</PresentationFormat>
  <Paragraphs>92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Sickle Cell &amp; Thalassaemia  GP Study Day Community Nursing</vt:lpstr>
      <vt:lpstr>Aim &amp; Objectives</vt:lpstr>
      <vt:lpstr> Health &amp; social challenges of living with sickle cell disease</vt:lpstr>
      <vt:lpstr> Health &amp; social challenges of living with Thalassaemia Major </vt:lpstr>
      <vt:lpstr> Care pathway </vt:lpstr>
      <vt:lpstr> Role of the sickle &amp; thalassaemia specialist community nurse </vt:lpstr>
      <vt:lpstr>Referral to community Centre</vt:lpstr>
      <vt:lpstr>Acute &amp; Community Specialist Teams in NW Sector </vt:lpstr>
      <vt:lpstr> Resources to support primary care </vt:lpstr>
      <vt:lpstr>Useful Websites</vt:lpstr>
      <vt:lpstr>National Service Proposals</vt:lpstr>
      <vt:lpstr>PowerPoint Presentation</vt:lpstr>
    </vt:vector>
  </TitlesOfParts>
  <Company>LNWH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Lola Oni</dc:creator>
  <cp:lastModifiedBy>King, Joselyn</cp:lastModifiedBy>
  <cp:revision>25</cp:revision>
  <dcterms:created xsi:type="dcterms:W3CDTF">2019-03-22T23:06:28Z</dcterms:created>
  <dcterms:modified xsi:type="dcterms:W3CDTF">2019-03-26T10:38:45Z</dcterms:modified>
</cp:coreProperties>
</file>