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79" r:id="rId3"/>
    <p:sldId id="295" r:id="rId4"/>
    <p:sldId id="256" r:id="rId5"/>
    <p:sldId id="280" r:id="rId6"/>
    <p:sldId id="281" r:id="rId7"/>
    <p:sldId id="282" r:id="rId8"/>
    <p:sldId id="283" r:id="rId9"/>
    <p:sldId id="284" r:id="rId10"/>
    <p:sldId id="286" r:id="rId11"/>
    <p:sldId id="296" r:id="rId12"/>
    <p:sldId id="297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rke, Iren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946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E874-6A39-467B-9C66-76D66DF30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66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674E-1189-4646-B05D-8DC763FC4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37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C855E-B238-48BA-B29A-B5F623055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96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6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5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83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68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37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5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47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5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843D-8EC0-4F26-A4C9-8910C7A55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6632"/>
            <a:ext cx="2297832" cy="68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6827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5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61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3C8F2-0857-4255-919C-068783EEE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181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C81B-2FDA-4458-B7C1-1F5A59C7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65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63517-3B20-462C-8454-B8F453E4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64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6FA65-22A2-4810-8BE6-B3D1AF55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845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E29F-32F1-43A9-94EA-85818534E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3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9AFD-88C6-4C35-8EAD-2CAAEC27A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435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6A9A-37BB-470D-AB01-309EA1DE1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4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442075"/>
            <a:ext cx="30638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  <a:lvl2pPr>
              <a:defRPr sz="1200">
                <a:solidFill>
                  <a:schemeClr val="tx1"/>
                </a:solidFill>
                <a:latin typeface="Gill Sans" charset="0"/>
              </a:defRPr>
            </a:lvl2pPr>
            <a:lvl3pPr>
              <a:defRPr sz="1200">
                <a:solidFill>
                  <a:schemeClr val="tx1"/>
                </a:solidFill>
                <a:latin typeface="Gill Sans" charset="0"/>
              </a:defRPr>
            </a:lvl3pPr>
            <a:lvl4pPr>
              <a:defRPr sz="1200">
                <a:solidFill>
                  <a:schemeClr val="tx1"/>
                </a:solidFill>
                <a:latin typeface="Gill Sans" charset="0"/>
              </a:defRPr>
            </a:lvl4pPr>
            <a:lvl5pPr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BE9CD36C-7A58-41D4-90B3-78D78D2A4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381000" indent="762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38200" indent="76200" algn="ctr" rtl="0" eaLnBrk="0" fontAlgn="base" hangingPunct="0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2954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526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098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6670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242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5814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3A25-54F1-4809-B732-C6F10CC8C64E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8C09-37CA-4914-B7A2-7A583F203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9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izensadvice.org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nhsbsa.nhs.uk/contact-us" TargetMode="External"/><Relationship Id="rId5" Type="http://schemas.openxmlformats.org/officeDocument/2006/relationships/hyperlink" Target="https://www.turn2us.org.uk/" TargetMode="External"/><Relationship Id="rId4" Type="http://schemas.openxmlformats.org/officeDocument/2006/relationships/hyperlink" Target="https://www.home-start.org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" y="0"/>
            <a:ext cx="7772400" cy="1905000"/>
          </a:xfrm>
        </p:spPr>
        <p:txBody>
          <a:bodyPr/>
          <a:lstStyle/>
          <a:p>
            <a:pPr eaLnBrk="1" hangingPunct="1"/>
            <a:r>
              <a:rPr lang="en-US" sz="2500" smtClean="0">
                <a:latin typeface="Arial" charset="0"/>
                <a:sym typeface="Arial" charset="0"/>
              </a:rPr>
              <a:t/>
            </a:r>
            <a:br>
              <a:rPr lang="en-US" sz="2500" smtClean="0">
                <a:latin typeface="Arial" charset="0"/>
                <a:sym typeface="Arial" charset="0"/>
              </a:rPr>
            </a:br>
            <a:r>
              <a:rPr lang="en-US" sz="2500" smtClean="0">
                <a:latin typeface="Arial" charset="0"/>
                <a:sym typeface="Arial" charset="0"/>
              </a:rPr>
              <a:t/>
            </a:r>
            <a:br>
              <a:rPr lang="en-US" sz="2500" smtClean="0">
                <a:latin typeface="Arial" charset="0"/>
                <a:sym typeface="Arial" charset="0"/>
              </a:rPr>
            </a:br>
            <a:r>
              <a:rPr lang="en-US" sz="2500" smtClean="0">
                <a:latin typeface="Arial" charset="0"/>
                <a:sym typeface="Arial" charset="0"/>
              </a:rPr>
              <a:t/>
            </a:r>
            <a:br>
              <a:rPr lang="en-US" sz="2500" smtClean="0">
                <a:latin typeface="Arial" charset="0"/>
                <a:sym typeface="Arial" charset="0"/>
              </a:rPr>
            </a:br>
            <a:r>
              <a:rPr lang="en-US" sz="2500" smtClean="0">
                <a:latin typeface="Arial" charset="0"/>
                <a:sym typeface="Arial" charset="0"/>
              </a:rPr>
              <a:t/>
            </a:r>
            <a:br>
              <a:rPr lang="en-US" sz="2500" smtClean="0">
                <a:latin typeface="Arial" charset="0"/>
                <a:sym typeface="Arial" charset="0"/>
              </a:rPr>
            </a:br>
            <a:endParaRPr lang="en-US" sz="2500" smtClean="0">
              <a:latin typeface="Arial" charset="0"/>
              <a:sym typeface="Arial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260350" y="907133"/>
            <a:ext cx="8607425" cy="1587"/>
          </a:xfrm>
          <a:prstGeom prst="line">
            <a:avLst/>
          </a:prstGeom>
          <a:noFill/>
          <a:ln w="12700">
            <a:solidFill>
              <a:srgbClr val="0068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grpSp>
        <p:nvGrpSpPr>
          <p:cNvPr id="2053" name="Group 6"/>
          <p:cNvGrpSpPr>
            <a:grpSpLocks/>
          </p:cNvGrpSpPr>
          <p:nvPr/>
        </p:nvGrpSpPr>
        <p:grpSpPr bwMode="auto">
          <a:xfrm>
            <a:off x="0" y="2632075"/>
            <a:ext cx="9156700" cy="1206500"/>
            <a:chOff x="0" y="0"/>
            <a:chExt cx="5768" cy="760"/>
          </a:xfrm>
        </p:grpSpPr>
        <p:sp>
          <p:nvSpPr>
            <p:cNvPr id="2055" name="Rectangle 4"/>
            <p:cNvSpPr>
              <a:spLocks/>
            </p:cNvSpPr>
            <p:nvPr/>
          </p:nvSpPr>
          <p:spPr bwMode="auto">
            <a:xfrm>
              <a:off x="0" y="0"/>
              <a:ext cx="5768" cy="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056" name="Rectangle 5"/>
            <p:cNvSpPr>
              <a:spLocks/>
            </p:cNvSpPr>
            <p:nvPr/>
          </p:nvSpPr>
          <p:spPr bwMode="auto">
            <a:xfrm>
              <a:off x="0" y="8"/>
              <a:ext cx="576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 algn="ctr"/>
              <a:r>
                <a:rPr lang="en-GB" sz="3600" dirty="0">
                  <a:solidFill>
                    <a:schemeClr val="bg1"/>
                  </a:solidFill>
                </a:rPr>
                <a:t>Welfare benefits and additional support people may be entitled to</a:t>
              </a:r>
              <a:r>
                <a:rPr lang="en-GB" sz="3600" dirty="0" smtClean="0">
                  <a:solidFill>
                    <a:schemeClr val="bg1"/>
                  </a:solidFill>
                </a:rPr>
                <a:t>.</a:t>
              </a:r>
              <a:endParaRPr lang="en-US" sz="3600" dirty="0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054" name="Rectangle 1"/>
          <p:cNvSpPr txBox="1">
            <a:spLocks noChangeArrowheads="1"/>
          </p:cNvSpPr>
          <p:nvPr/>
        </p:nvSpPr>
        <p:spPr bwMode="auto">
          <a:xfrm>
            <a:off x="1043608" y="4251994"/>
            <a:ext cx="6624736" cy="18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Jeremy </a:t>
            </a:r>
            <a:r>
              <a:rPr lang="en-US" sz="3600" dirty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Holloway</a:t>
            </a:r>
          </a:p>
          <a:p>
            <a:pPr algn="ctr" eaLnBrk="1" hangingPunct="1"/>
            <a:r>
              <a:rPr lang="en-GB" sz="2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Specialist </a:t>
            </a:r>
            <a:r>
              <a:rPr lang="en-GB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Social Worker – </a:t>
            </a:r>
            <a:r>
              <a:rPr lang="en-GB" sz="28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Haemoglobinopathies</a:t>
            </a:r>
            <a:r>
              <a:rPr lang="en-GB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and </a:t>
            </a:r>
            <a:r>
              <a:rPr lang="en-GB" sz="2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Haemophilia</a:t>
            </a:r>
            <a:endParaRPr lang="en-GB" sz="2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83671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Other welfare benefits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2060848"/>
            <a:ext cx="8343191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Job Seekers Allowance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Employment and Support Allowance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Attendance Allowance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Income support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Child Benefit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Working tax credits / child tax credits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Housing Benefit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Carers Allowance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Universal Credit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5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Community support services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6984776" cy="2736304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Citizens Advice Bureau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Shelter - Housing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Home Start – Family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Carers UK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Local Law Centre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Social Services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Age UK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Turn2us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3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Prescriptions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170" y="2204864"/>
            <a:ext cx="7416824" cy="3600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NHS prescription charge is currently £8.80 for each prescribed item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Certain groups are entitled to free NHS prescriptions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Some prescribed items are always free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Regularly pay prescription charges -  Prescription prepayment certificate (PPC) in place could save them money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Medical Exemption Certificate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Low income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Check support eligibility online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06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Prescription prepayment certificates (PPCs)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36912"/>
            <a:ext cx="8496944" cy="388843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Prescription </a:t>
            </a:r>
            <a:r>
              <a:rPr lang="en-GB" dirty="0">
                <a:latin typeface="Arial" pitchFamily="34" charset="0"/>
                <a:cs typeface="Arial" pitchFamily="34" charset="0"/>
              </a:rPr>
              <a:t>prepayment certificates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allow </a:t>
            </a:r>
            <a:r>
              <a:rPr lang="en-GB" dirty="0">
                <a:latin typeface="Arial" pitchFamily="34" charset="0"/>
                <a:cs typeface="Arial" pitchFamily="34" charset="0"/>
              </a:rPr>
              <a:t>for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mulitple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NHS </a:t>
            </a:r>
            <a:r>
              <a:rPr lang="en-GB" dirty="0">
                <a:latin typeface="Arial" pitchFamily="34" charset="0"/>
                <a:cs typeface="Arial" pitchFamily="34" charset="0"/>
              </a:rPr>
              <a:t>Prescriptions as needed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for set </a:t>
            </a:r>
            <a:r>
              <a:rPr lang="en-GB" dirty="0">
                <a:latin typeface="Arial" pitchFamily="34" charset="0"/>
                <a:cs typeface="Arial" pitchFamily="34" charset="0"/>
              </a:rPr>
              <a:t>price.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A PPC costs: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•	£29.10 for 3 months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•	£104 for 12 months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dirty="0">
                <a:latin typeface="Arial" pitchFamily="34" charset="0"/>
                <a:cs typeface="Arial" pitchFamily="34" charset="0"/>
              </a:rPr>
              <a:t>be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bought: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Online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Pharmacy </a:t>
            </a:r>
            <a:r>
              <a:rPr lang="en-GB" dirty="0">
                <a:latin typeface="Arial" pitchFamily="34" charset="0"/>
                <a:cs typeface="Arial" pitchFamily="34" charset="0"/>
              </a:rPr>
              <a:t>(registered to sell PPCs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online)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ver </a:t>
            </a:r>
            <a:r>
              <a:rPr lang="en-GB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telephone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dirty="0">
                <a:latin typeface="Arial" pitchFamily="34" charset="0"/>
                <a:cs typeface="Arial" pitchFamily="34" charset="0"/>
              </a:rPr>
              <a:t>be paid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for by: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Direct </a:t>
            </a:r>
            <a:r>
              <a:rPr lang="en-GB" dirty="0">
                <a:latin typeface="Arial" pitchFamily="34" charset="0"/>
                <a:cs typeface="Arial" pitchFamily="34" charset="0"/>
              </a:rPr>
              <a:t>Debit (online or by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telephone)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ard </a:t>
            </a:r>
            <a:r>
              <a:rPr lang="en-GB" dirty="0">
                <a:latin typeface="Arial" pitchFamily="34" charset="0"/>
                <a:cs typeface="Arial" pitchFamily="34" charset="0"/>
              </a:rPr>
              <a:t>payment (online or by telephone)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dirty="0">
                <a:latin typeface="Arial" pitchFamily="34" charset="0"/>
                <a:cs typeface="Arial" pitchFamily="34" charset="0"/>
              </a:rPr>
              <a:t>full at a pharmacy.</a:t>
            </a:r>
          </a:p>
          <a:p>
            <a:pPr algn="l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Can check </a:t>
            </a:r>
            <a:r>
              <a:rPr lang="en-GB" dirty="0">
                <a:latin typeface="Arial" pitchFamily="34" charset="0"/>
                <a:cs typeface="Arial" pitchFamily="34" charset="0"/>
              </a:rPr>
              <a:t>prescription prepayment certificate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status online. If </a:t>
            </a:r>
            <a:r>
              <a:rPr lang="en-GB" dirty="0">
                <a:latin typeface="Arial" pitchFamily="34" charset="0"/>
                <a:cs typeface="Arial" pitchFamily="34" charset="0"/>
              </a:rPr>
              <a:t>someone already has a prescription prepayment certificate, they can check online to see if their certificate is still valid or will expire soon.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Paper </a:t>
            </a:r>
            <a:r>
              <a:rPr lang="en-GB" dirty="0">
                <a:latin typeface="Arial" pitchFamily="34" charset="0"/>
                <a:cs typeface="Arial" pitchFamily="34" charset="0"/>
              </a:rPr>
              <a:t>certificates rather than plastic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cards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8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Entitlement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to free prescriptions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19" y="2348880"/>
            <a:ext cx="8616709" cy="40324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Individuals </a:t>
            </a:r>
            <a:r>
              <a:rPr lang="en-GB" dirty="0">
                <a:latin typeface="Arial" pitchFamily="34" charset="0"/>
                <a:cs typeface="Arial" pitchFamily="34" charset="0"/>
              </a:rPr>
              <a:t>can get free NHS prescriptions if, at the time the prescription is dispensed,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they: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are </a:t>
            </a:r>
            <a:r>
              <a:rPr lang="en-GB" dirty="0">
                <a:latin typeface="Arial" pitchFamily="34" charset="0"/>
                <a:cs typeface="Arial" pitchFamily="34" charset="0"/>
              </a:rPr>
              <a:t>60 or over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are </a:t>
            </a:r>
            <a:r>
              <a:rPr lang="en-GB" dirty="0">
                <a:latin typeface="Arial" pitchFamily="34" charset="0"/>
                <a:cs typeface="Arial" pitchFamily="34" charset="0"/>
              </a:rPr>
              <a:t>under 16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are </a:t>
            </a:r>
            <a:r>
              <a:rPr lang="en-GB" dirty="0">
                <a:latin typeface="Arial" pitchFamily="34" charset="0"/>
                <a:cs typeface="Arial" pitchFamily="34" charset="0"/>
              </a:rPr>
              <a:t>16 to 18 and in full-time education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are </a:t>
            </a:r>
            <a:r>
              <a:rPr lang="en-GB" dirty="0">
                <a:latin typeface="Arial" pitchFamily="34" charset="0"/>
                <a:cs typeface="Arial" pitchFamily="34" charset="0"/>
              </a:rPr>
              <a:t>pregnant or have had a baby in the previous 12 months and have a valid maternity exemption certificate (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MatEx</a:t>
            </a:r>
            <a:r>
              <a:rPr lang="en-GB" dirty="0"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have </a:t>
            </a:r>
            <a:r>
              <a:rPr lang="en-GB" dirty="0">
                <a:latin typeface="Arial" pitchFamily="34" charset="0"/>
                <a:cs typeface="Arial" pitchFamily="34" charset="0"/>
              </a:rPr>
              <a:t>a specified medical condition and have a valid medical exemption certificate (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MedEx</a:t>
            </a:r>
            <a:r>
              <a:rPr lang="en-GB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have </a:t>
            </a:r>
            <a:r>
              <a:rPr lang="en-GB" dirty="0">
                <a:latin typeface="Arial" pitchFamily="34" charset="0"/>
                <a:cs typeface="Arial" pitchFamily="34" charset="0"/>
              </a:rPr>
              <a:t>a continuing physical disability that prevents you going out without help from another person and have a valid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MedEx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hold </a:t>
            </a:r>
            <a:r>
              <a:rPr lang="en-GB" dirty="0">
                <a:latin typeface="Arial" pitchFamily="34" charset="0"/>
                <a:cs typeface="Arial" pitchFamily="34" charset="0"/>
              </a:rPr>
              <a:t>a valid war pension exemption certificate and the prescription is for your accepted disability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are </a:t>
            </a:r>
            <a:r>
              <a:rPr lang="en-GB" dirty="0">
                <a:latin typeface="Arial" pitchFamily="34" charset="0"/>
                <a:cs typeface="Arial" pitchFamily="34" charset="0"/>
              </a:rPr>
              <a:t>an NHS inpatient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8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02" y="742879"/>
            <a:ext cx="8292937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Medical Exemption Certificate (Med Ex)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6" y="1916832"/>
            <a:ext cx="8343191" cy="468052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People </a:t>
            </a:r>
            <a:r>
              <a:rPr lang="en-GB" dirty="0">
                <a:latin typeface="Arial" pitchFamily="34" charset="0"/>
                <a:cs typeface="Arial" pitchFamily="34" charset="0"/>
              </a:rPr>
              <a:t>with certain medical conditions can get free NHS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prescriptions if</a:t>
            </a:r>
            <a:r>
              <a:rPr lang="en-GB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they </a:t>
            </a:r>
            <a:r>
              <a:rPr lang="en-GB" dirty="0">
                <a:latin typeface="Arial" pitchFamily="34" charset="0"/>
                <a:cs typeface="Arial" pitchFamily="34" charset="0"/>
              </a:rPr>
              <a:t>have one of the following conditions, and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they </a:t>
            </a:r>
            <a:r>
              <a:rPr lang="en-GB" dirty="0">
                <a:latin typeface="Arial" pitchFamily="34" charset="0"/>
                <a:cs typeface="Arial" pitchFamily="34" charset="0"/>
              </a:rPr>
              <a:t>hold a valid medical exemption certificate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Patients can apply for a medical exemption certificate if they have one of the following medical conditions: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 </a:t>
            </a:r>
            <a:r>
              <a:rPr lang="en-GB" dirty="0">
                <a:latin typeface="Arial" pitchFamily="34" charset="0"/>
                <a:cs typeface="Arial" pitchFamily="34" charset="0"/>
              </a:rPr>
              <a:t>permanent fistula (for example, a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caecostomy</a:t>
            </a:r>
            <a:r>
              <a:rPr lang="en-GB" dirty="0">
                <a:latin typeface="Arial" pitchFamily="34" charset="0"/>
                <a:cs typeface="Arial" pitchFamily="34" charset="0"/>
              </a:rPr>
              <a:t>, colostomy,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laryngostomy</a:t>
            </a:r>
            <a:r>
              <a:rPr lang="en-GB" dirty="0">
                <a:latin typeface="Arial" pitchFamily="34" charset="0"/>
                <a:cs typeface="Arial" pitchFamily="34" charset="0"/>
              </a:rPr>
              <a:t> or ileostomy) requiring continuous surgical dressing or requiring an appliance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 </a:t>
            </a:r>
            <a:r>
              <a:rPr lang="en-GB" dirty="0">
                <a:latin typeface="Arial" pitchFamily="34" charset="0"/>
                <a:cs typeface="Arial" pitchFamily="34" charset="0"/>
              </a:rPr>
              <a:t>form of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hypoadrenalism</a:t>
            </a:r>
            <a:r>
              <a:rPr lang="en-GB" dirty="0">
                <a:latin typeface="Arial" pitchFamily="34" charset="0"/>
                <a:cs typeface="Arial" pitchFamily="34" charset="0"/>
              </a:rPr>
              <a:t> (for example, Addison's disease) for which specific substitution therapy is essential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diabetes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insipidus</a:t>
            </a:r>
            <a:r>
              <a:rPr lang="en-GB" dirty="0">
                <a:latin typeface="Arial" pitchFamily="34" charset="0"/>
                <a:cs typeface="Arial" pitchFamily="34" charset="0"/>
              </a:rPr>
              <a:t> or other forms of hypopituitarism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diabetes </a:t>
            </a:r>
            <a:r>
              <a:rPr lang="en-GB" dirty="0">
                <a:latin typeface="Arial" pitchFamily="34" charset="0"/>
                <a:cs typeface="Arial" pitchFamily="34" charset="0"/>
              </a:rPr>
              <a:t>mellitus, except where treatment is by diet alone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hypoparathyroidism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myasthenia </a:t>
            </a:r>
            <a:r>
              <a:rPr lang="en-GB" dirty="0">
                <a:latin typeface="Arial" pitchFamily="34" charset="0"/>
                <a:cs typeface="Arial" pitchFamily="34" charset="0"/>
              </a:rPr>
              <a:t>gravis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myxoedema </a:t>
            </a:r>
            <a:r>
              <a:rPr lang="en-GB" dirty="0">
                <a:latin typeface="Arial" pitchFamily="34" charset="0"/>
                <a:cs typeface="Arial" pitchFamily="34" charset="0"/>
              </a:rPr>
              <a:t>(hypothyroidism requiring thyroid hormone replacement)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epilepsy </a:t>
            </a:r>
            <a:r>
              <a:rPr lang="en-GB" dirty="0">
                <a:latin typeface="Arial" pitchFamily="34" charset="0"/>
                <a:cs typeface="Arial" pitchFamily="34" charset="0"/>
              </a:rPr>
              <a:t>requiring continuous anticonvulsive therapy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a </a:t>
            </a:r>
            <a:r>
              <a:rPr lang="en-GB" dirty="0">
                <a:latin typeface="Arial" pitchFamily="34" charset="0"/>
                <a:cs typeface="Arial" pitchFamily="34" charset="0"/>
              </a:rPr>
              <a:t>continuing physical disability that means the person can't go out without the help of another person – temporary disabilities don't count, even if they last for several months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They are also issued for people undergoing treatment for cancer: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including </a:t>
            </a:r>
            <a:r>
              <a:rPr lang="en-GB" dirty="0">
                <a:latin typeface="Arial" pitchFamily="34" charset="0"/>
                <a:cs typeface="Arial" pitchFamily="34" charset="0"/>
              </a:rPr>
              <a:t>the effects of cancer, or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• the </a:t>
            </a:r>
            <a:r>
              <a:rPr lang="en-GB" dirty="0">
                <a:latin typeface="Arial" pitchFamily="34" charset="0"/>
                <a:cs typeface="Arial" pitchFamily="34" charset="0"/>
              </a:rPr>
              <a:t>effects of current or previous cancer treatment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67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Applying for Medical Exemption Certificate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7704856" cy="367240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Ask doctor for FP92A form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GP</a:t>
            </a:r>
            <a:r>
              <a:rPr lang="en-GB" dirty="0">
                <a:latin typeface="Arial" pitchFamily="34" charset="0"/>
                <a:cs typeface="Arial" pitchFamily="34" charset="0"/>
              </a:rPr>
              <a:t>, hospital or service doctor will sign the form to confirm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statement </a:t>
            </a:r>
            <a:r>
              <a:rPr lang="en-GB" dirty="0">
                <a:latin typeface="Arial" pitchFamily="34" charset="0"/>
                <a:cs typeface="Arial" pitchFamily="34" charset="0"/>
              </a:rPr>
              <a:t>is correct.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Certificate valid </a:t>
            </a:r>
            <a:r>
              <a:rPr lang="en-GB" dirty="0">
                <a:latin typeface="Arial" pitchFamily="34" charset="0"/>
                <a:cs typeface="Arial" pitchFamily="34" charset="0"/>
              </a:rPr>
              <a:t>from 1 month before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date application form received.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The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MedEx</a:t>
            </a:r>
            <a:r>
              <a:rPr lang="en-GB" dirty="0">
                <a:latin typeface="Arial" pitchFamily="34" charset="0"/>
                <a:cs typeface="Arial" pitchFamily="34" charset="0"/>
              </a:rPr>
              <a:t> lasts for 5 years and then needs to be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renewed.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Reminder </a:t>
            </a:r>
            <a:r>
              <a:rPr lang="en-GB" dirty="0">
                <a:latin typeface="Arial" pitchFamily="34" charset="0"/>
                <a:cs typeface="Arial" pitchFamily="34" charset="0"/>
              </a:rPr>
              <a:t>that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certificate </a:t>
            </a:r>
            <a:r>
              <a:rPr lang="en-GB" dirty="0">
                <a:latin typeface="Arial" pitchFamily="34" charset="0"/>
                <a:cs typeface="Arial" pitchFamily="34" charset="0"/>
              </a:rPr>
              <a:t>needs to be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renewed.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91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Claiming Refund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6" y="2276872"/>
            <a:ext cx="8127167" cy="396044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Request </a:t>
            </a:r>
            <a:r>
              <a:rPr lang="en-GB" dirty="0">
                <a:latin typeface="Arial" pitchFamily="34" charset="0"/>
                <a:cs typeface="Arial" pitchFamily="34" charset="0"/>
              </a:rPr>
              <a:t>refund form (FP57)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GB" dirty="0">
                <a:latin typeface="Arial" pitchFamily="34" charset="0"/>
                <a:cs typeface="Arial" pitchFamily="34" charset="0"/>
              </a:rPr>
              <a:t>pharmacist, hospital or doctor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when paying </a:t>
            </a:r>
            <a:r>
              <a:rPr lang="en-GB" dirty="0">
                <a:latin typeface="Arial" pitchFamily="34" charset="0"/>
                <a:cs typeface="Arial" pitchFamily="34" charset="0"/>
              </a:rPr>
              <a:t>for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prescription</a:t>
            </a:r>
            <a:r>
              <a:rPr lang="en-GB" dirty="0">
                <a:latin typeface="Arial" pitchFamily="34" charset="0"/>
                <a:cs typeface="Arial" pitchFamily="34" charset="0"/>
              </a:rPr>
              <a:t>. Take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 FP57 </a:t>
            </a:r>
            <a:r>
              <a:rPr lang="en-GB" dirty="0">
                <a:latin typeface="Arial" pitchFamily="34" charset="0"/>
                <a:cs typeface="Arial" pitchFamily="34" charset="0"/>
              </a:rPr>
              <a:t>refund receipt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community </a:t>
            </a:r>
            <a:r>
              <a:rPr lang="en-GB" dirty="0">
                <a:latin typeface="Arial" pitchFamily="34" charset="0"/>
                <a:cs typeface="Arial" pitchFamily="34" charset="0"/>
              </a:rPr>
              <a:t>pharmacy, with evidence that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were </a:t>
            </a:r>
            <a:r>
              <a:rPr lang="en-GB" dirty="0">
                <a:latin typeface="Arial" pitchFamily="34" charset="0"/>
                <a:cs typeface="Arial" pitchFamily="34" charset="0"/>
              </a:rPr>
              <a:t>entitled to free NHS prescriptions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paid</a:t>
            </a:r>
            <a:r>
              <a:rPr lang="en-GB" dirty="0">
                <a:latin typeface="Arial" pitchFamily="34" charset="0"/>
                <a:cs typeface="Arial" pitchFamily="34" charset="0"/>
              </a:rPr>
              <a:t>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Must be done within </a:t>
            </a:r>
            <a:r>
              <a:rPr lang="en-GB" dirty="0">
                <a:latin typeface="Arial" pitchFamily="34" charset="0"/>
                <a:cs typeface="Arial" pitchFamily="34" charset="0"/>
              </a:rPr>
              <a:t>three months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date </a:t>
            </a:r>
            <a:r>
              <a:rPr lang="en-GB" dirty="0">
                <a:latin typeface="Arial" pitchFamily="34" charset="0"/>
                <a:cs typeface="Arial" pitchFamily="34" charset="0"/>
              </a:rPr>
              <a:t>that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paid – will be refunded by pharmacy.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If paid </a:t>
            </a:r>
            <a:r>
              <a:rPr lang="en-GB" dirty="0">
                <a:latin typeface="Arial" pitchFamily="34" charset="0"/>
                <a:cs typeface="Arial" pitchFamily="34" charset="0"/>
              </a:rPr>
              <a:t>for a prescription prepayment certificate (PPC)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become exempt </a:t>
            </a:r>
            <a:r>
              <a:rPr lang="en-GB" dirty="0">
                <a:latin typeface="Arial" pitchFamily="34" charset="0"/>
                <a:cs typeface="Arial" pitchFamily="34" charset="0"/>
              </a:rPr>
              <a:t>from paying for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prescriptions - may </a:t>
            </a:r>
            <a:r>
              <a:rPr lang="en-GB" dirty="0">
                <a:latin typeface="Arial" pitchFamily="34" charset="0"/>
                <a:cs typeface="Arial" pitchFamily="34" charset="0"/>
              </a:rPr>
              <a:t>be able to get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refund from PPC</a:t>
            </a:r>
            <a:r>
              <a:rPr lang="en-GB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82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24" y="7195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In receipt of welfare benefits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71" y="1700808"/>
            <a:ext cx="8841117" cy="504056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- Certain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benefits entitle people to help with NHS costs. </a:t>
            </a: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- Patients entitled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to free prescriptions if they, or their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partner, receive (or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they are under the age of 20 and the dependant of someone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receiving):</a:t>
            </a: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Income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Support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Income-based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Jobseeker's Allowance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Income-related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Employment and Support Allowance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Pension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Credit Guarantee Credit 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Universal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credit and meet the criteria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-If claimant receives:</a:t>
            </a: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contribution-based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Jobseeker’s Allowance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• contribution-based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Employment and Support Allowance</a:t>
            </a: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automatically entitled to free NHS prescriptions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5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hose not meeting following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eligibility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- may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be able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eligible for support through Low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Income Scheme (HC2 or HC3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certificate).</a:t>
            </a: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7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9"/>
            <a:ext cx="77724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Low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income – </a:t>
            </a:r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Help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with NHS charges</a:t>
            </a:r>
            <a:b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</a:b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207" y="1484784"/>
            <a:ext cx="8497258" cy="4752528"/>
          </a:xfrm>
        </p:spPr>
        <p:txBody>
          <a:bodyPr>
            <a:noAutofit/>
          </a:bodyPr>
          <a:lstStyle/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People on low income may be eligible to receive financial help through the NHS Low Income Scheme.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Apply - complete HC1 form. Available from Jobcentre Plus offices, most NHS hospitals, doctor, dentist or optician. Can also be requested to be sent to them by calling 0300 123 0849.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Can apply for a refund at the same time that apply.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Can apply as long as do not have: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• £16,000 in savings, investments or property (not including the place where you live)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• £23,250 in savings, investments or property if live permanently in a care home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Help entitled to depends on household income and outgoings.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Qualifying based on comparison between weekly income and assessed requirements.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May then qualify for: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• Full help towards health costs (receive HC2 certificate)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• Limited help towards health costs (receive a HC3 certificate) will indicate how much they have to pay towards. 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Help entitled to is also available to their partner.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Certificates usually valid for periods between 6 months and 5 years.</a:t>
            </a:r>
          </a:p>
          <a:p>
            <a:pPr algn="l"/>
            <a:r>
              <a:rPr lang="en-GB" sz="1550" dirty="0" smtClean="0">
                <a:latin typeface="Arial" pitchFamily="34" charset="0"/>
                <a:cs typeface="Arial" pitchFamily="34" charset="0"/>
              </a:rPr>
              <a:t>- If have a partner, their income will also be taken into account as part of assessment, and other people living with.</a:t>
            </a:r>
            <a:endParaRPr lang="en-GB" sz="15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2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61" y="2420888"/>
            <a:ext cx="7704856" cy="338437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Personal </a:t>
            </a:r>
            <a:r>
              <a:rPr lang="en-GB" dirty="0">
                <a:latin typeface="Arial" pitchFamily="34" charset="0"/>
                <a:cs typeface="Arial" pitchFamily="34" charset="0"/>
              </a:rPr>
              <a:t>Independence Payment – The process of a claim and what is being assessed.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Other </a:t>
            </a:r>
            <a:r>
              <a:rPr lang="en-GB" dirty="0">
                <a:latin typeface="Arial" pitchFamily="34" charset="0"/>
                <a:cs typeface="Arial" pitchFamily="34" charset="0"/>
              </a:rPr>
              <a:t>welfare benefits.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Overview </a:t>
            </a:r>
            <a:r>
              <a:rPr lang="en-GB" dirty="0">
                <a:latin typeface="Arial" pitchFamily="34" charset="0"/>
                <a:cs typeface="Arial" pitchFamily="34" charset="0"/>
              </a:rPr>
              <a:t>of some support services within the community.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Prescriptions </a:t>
            </a:r>
            <a:r>
              <a:rPr lang="en-GB" dirty="0">
                <a:latin typeface="Arial" pitchFamily="34" charset="0"/>
                <a:cs typeface="Arial" pitchFamily="34" charset="0"/>
              </a:rPr>
              <a:t>– What support people may be entitled to towards the cost of prescriptions. 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77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Useful information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51207" y="2204864"/>
            <a:ext cx="8497258" cy="403244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PIP enquiry line - Telephone: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0800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121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4433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Citizen’s Advice –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https://www.citizensadvice.org.uk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Telephone: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0344 411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1444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Shelter (Housing advice) -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Telephone: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0300 330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1234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Home Start 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Family Support) -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https://www.home-start.org.uk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Turn2us - </a:t>
            </a:r>
            <a:r>
              <a:rPr lang="en-GB" sz="1800" dirty="0" smtClean="0">
                <a:latin typeface="Arial" pitchFamily="34" charset="0"/>
                <a:cs typeface="Arial" pitchFamily="34" charset="0"/>
                <a:hlinkClick r:id="rId5"/>
              </a:rPr>
              <a:t>https</a:t>
            </a:r>
            <a:r>
              <a:rPr lang="en-GB" sz="1800" dirty="0">
                <a:latin typeface="Arial" pitchFamily="34" charset="0"/>
                <a:cs typeface="Arial" pitchFamily="34" charset="0"/>
                <a:hlinkClick r:id="rId5"/>
              </a:rPr>
              <a:t>://www.turn2us.org.uk</a:t>
            </a:r>
            <a:r>
              <a:rPr lang="en-GB" sz="1800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NHS Business Services Authority (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prescription support) - </a:t>
            </a:r>
            <a:r>
              <a:rPr lang="en-GB" sz="1800" dirty="0">
                <a:latin typeface="Arial" pitchFamily="34" charset="0"/>
                <a:cs typeface="Arial" pitchFamily="34" charset="0"/>
                <a:hlinkClick r:id="rId6"/>
              </a:rPr>
              <a:t>https://</a:t>
            </a:r>
            <a:r>
              <a:rPr lang="en-GB" sz="1800" dirty="0" smtClean="0">
                <a:latin typeface="Arial" pitchFamily="34" charset="0"/>
                <a:cs typeface="Arial" pitchFamily="34" charset="0"/>
                <a:hlinkClick r:id="rId6"/>
              </a:rPr>
              <a:t>www.nhsbsa.nhs.uk/contact-us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Telephone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0300 330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1341</a:t>
            </a:r>
          </a:p>
          <a:p>
            <a:pPr algn="l"/>
            <a:endParaRPr lang="en-GB" sz="15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What is Personal Independence Payment (PIP)?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352928" cy="3888432"/>
          </a:xfrm>
        </p:spPr>
        <p:txBody>
          <a:bodyPr>
            <a:normAutofit/>
          </a:bodyPr>
          <a:lstStyle/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 Payment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gradually replacing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Living Allowance (DLA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remains for children up to age 16; and DLA recipients aged 65.</a:t>
            </a: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 helps towards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arising from health condition or disability.</a:t>
            </a: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how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person’s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affects them, not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itself.</a:t>
            </a: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receive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 whether in or out of work.</a:t>
            </a: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means tested or taxed.</a:t>
            </a:r>
          </a:p>
          <a:p>
            <a:pPr marL="365760" lvl="0" indent="-256032" algn="l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 is not back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dated.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Components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and Eligibility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976664" cy="4176464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PIP is made up of two components – daily living and mobility.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Each can be paid at standard rate, or enhanced rate for those with the greatest needs.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The PIP assessment criteria will consider the individuals’ ability to carry out a range of everyday activities.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Individuals will receive a point score for each activity, depending on how well they are able to carry them out and the help they may need to do them.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The total scores for each component determine whether a component is payable, and if so, whether at the standard or enhanced rate.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49" y="1268760"/>
            <a:ext cx="3006780" cy="320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313883" y="4509120"/>
            <a:ext cx="23762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Daily </a:t>
            </a:r>
            <a:r>
              <a:rPr lang="en-GB" sz="1200" dirty="0" smtClean="0"/>
              <a:t>living: Standard </a:t>
            </a:r>
            <a:r>
              <a:rPr lang="en-GB" sz="1200" dirty="0"/>
              <a:t>rate	£</a:t>
            </a:r>
            <a:r>
              <a:rPr lang="en-GB" sz="1200" dirty="0" smtClean="0"/>
              <a:t>57.30</a:t>
            </a:r>
            <a:endParaRPr lang="en-GB" sz="1200" dirty="0"/>
          </a:p>
          <a:p>
            <a:r>
              <a:rPr lang="en-GB" sz="1200" dirty="0"/>
              <a:t>		Enhanced rate	</a:t>
            </a:r>
            <a:r>
              <a:rPr lang="en-GB" sz="1200" dirty="0" smtClean="0"/>
              <a:t>£85.60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 smtClean="0"/>
              <a:t>Mobility:      Standard </a:t>
            </a:r>
            <a:r>
              <a:rPr lang="en-GB" sz="1200" dirty="0"/>
              <a:t>rate: 	£</a:t>
            </a:r>
            <a:r>
              <a:rPr lang="en-GB" sz="1200" dirty="0" smtClean="0"/>
              <a:t>22.65</a:t>
            </a:r>
            <a:endParaRPr lang="en-GB" sz="1200" dirty="0"/>
          </a:p>
          <a:p>
            <a:r>
              <a:rPr lang="en-GB" sz="1200" dirty="0"/>
              <a:t>		Enhanced rate: 	£</a:t>
            </a:r>
            <a:r>
              <a:rPr lang="en-GB" sz="1200" dirty="0" smtClean="0"/>
              <a:t>59.75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1553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70" y="751279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Assessment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Criteria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8" y="2013215"/>
            <a:ext cx="7111700" cy="454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54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46183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27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7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claimant journey - five key stages to claiming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98776" y="2541229"/>
            <a:ext cx="7966961" cy="831315"/>
            <a:chOff x="166" y="1291"/>
            <a:chExt cx="5294" cy="656"/>
          </a:xfrm>
        </p:grpSpPr>
        <p:sp>
          <p:nvSpPr>
            <p:cNvPr id="8" name="Rectangle 7"/>
            <p:cNvSpPr/>
            <p:nvPr/>
          </p:nvSpPr>
          <p:spPr>
            <a:xfrm>
              <a:off x="166" y="1291"/>
              <a:ext cx="5270" cy="656"/>
            </a:xfrm>
            <a:prstGeom prst="rect">
              <a:avLst/>
            </a:prstGeom>
            <a:solidFill>
              <a:srgbClr val="513184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9" name="TextBox 95"/>
            <p:cNvSpPr txBox="1">
              <a:spLocks noChangeArrowheads="1"/>
            </p:cNvSpPr>
            <p:nvPr/>
          </p:nvSpPr>
          <p:spPr bwMode="auto">
            <a:xfrm>
              <a:off x="1092" y="1291"/>
              <a:ext cx="43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500" b="1" dirty="0">
                  <a:solidFill>
                    <a:srgbClr val="513184"/>
                  </a:solidFill>
                  <a:ea typeface="ＭＳ Ｐゴシック" pitchFamily="2" charset="-128"/>
                  <a:cs typeface="Arial" charset="0"/>
                </a:rPr>
                <a:t>Making a claim</a:t>
              </a:r>
            </a:p>
          </p:txBody>
        </p:sp>
        <p:sp>
          <p:nvSpPr>
            <p:cNvPr id="10" name="TextBox 96"/>
            <p:cNvSpPr txBox="1">
              <a:spLocks noChangeArrowheads="1"/>
            </p:cNvSpPr>
            <p:nvPr/>
          </p:nvSpPr>
          <p:spPr bwMode="auto">
            <a:xfrm>
              <a:off x="1092" y="1461"/>
              <a:ext cx="434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Claimants </a:t>
              </a:r>
              <a:r>
                <a:rPr lang="en-GB" altLang="en-US" sz="1100" dirty="0" smtClean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phone 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DWP to make a claim to PIP. </a:t>
              </a:r>
              <a:endParaRPr lang="en-GB" altLang="en-US" sz="1100" dirty="0" smtClean="0">
                <a:solidFill>
                  <a:srgbClr val="000000"/>
                </a:solidFill>
                <a:ea typeface="ＭＳ Ｐゴシック" pitchFamily="2" charset="-128"/>
                <a:cs typeface="Arial" charset="0"/>
              </a:endParaRPr>
            </a:p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 smtClean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DWP 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will send claimants a form where they can explain how their disability affects them.</a:t>
              </a:r>
            </a:p>
          </p:txBody>
        </p:sp>
        <p:sp>
          <p:nvSpPr>
            <p:cNvPr id="11" name="TextBox 56"/>
            <p:cNvSpPr txBox="1">
              <a:spLocks noChangeArrowheads="1"/>
            </p:cNvSpPr>
            <p:nvPr/>
          </p:nvSpPr>
          <p:spPr bwMode="auto">
            <a:xfrm>
              <a:off x="166" y="1296"/>
              <a:ext cx="926" cy="648"/>
            </a:xfrm>
            <a:prstGeom prst="rect">
              <a:avLst/>
            </a:prstGeom>
            <a:solidFill>
              <a:srgbClr val="513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/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solidFill>
                    <a:schemeClr val="bg1"/>
                  </a:solidFill>
                  <a:ea typeface="ＭＳ Ｐゴシック" pitchFamily="2" charset="-128"/>
                </a:rPr>
                <a:t>2</a:t>
              </a:r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421002" y="4762140"/>
            <a:ext cx="7960942" cy="869333"/>
            <a:chOff x="180" y="2690"/>
            <a:chExt cx="5290" cy="686"/>
          </a:xfrm>
        </p:grpSpPr>
        <p:sp>
          <p:nvSpPr>
            <p:cNvPr id="13" name="Rectangle 12"/>
            <p:cNvSpPr/>
            <p:nvPr/>
          </p:nvSpPr>
          <p:spPr>
            <a:xfrm>
              <a:off x="180" y="2690"/>
              <a:ext cx="5265" cy="686"/>
            </a:xfrm>
            <a:prstGeom prst="rect">
              <a:avLst/>
            </a:prstGeom>
            <a:solidFill>
              <a:srgbClr val="513184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14" name="TextBox 95"/>
            <p:cNvSpPr txBox="1">
              <a:spLocks noChangeArrowheads="1"/>
            </p:cNvSpPr>
            <p:nvPr/>
          </p:nvSpPr>
          <p:spPr bwMode="auto">
            <a:xfrm>
              <a:off x="1105" y="2690"/>
              <a:ext cx="43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500" b="1" dirty="0">
                  <a:solidFill>
                    <a:srgbClr val="513184"/>
                  </a:solidFill>
                  <a:ea typeface="ＭＳ Ｐゴシック" pitchFamily="2" charset="-128"/>
                  <a:cs typeface="Arial" charset="0"/>
                </a:rPr>
                <a:t>Assessment</a:t>
              </a:r>
            </a:p>
          </p:txBody>
        </p:sp>
        <p:sp>
          <p:nvSpPr>
            <p:cNvPr id="15" name="TextBox 96"/>
            <p:cNvSpPr txBox="1">
              <a:spLocks noChangeArrowheads="1"/>
            </p:cNvSpPr>
            <p:nvPr/>
          </p:nvSpPr>
          <p:spPr bwMode="auto">
            <a:xfrm>
              <a:off x="1105" y="2843"/>
              <a:ext cx="420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Claim details, form and supporting evidence are passed to the health professional. </a:t>
              </a:r>
            </a:p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Most people </a:t>
              </a:r>
              <a:r>
                <a:rPr lang="en-GB" altLang="en-US" sz="1100" dirty="0" smtClean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are asked 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to attend a </a:t>
              </a:r>
              <a:r>
                <a:rPr lang="en-GB" altLang="en-US" sz="1100" dirty="0">
                  <a:solidFill>
                    <a:schemeClr val="tx1"/>
                  </a:solidFill>
                  <a:ea typeface="ＭＳ Ｐゴシック" pitchFamily="2" charset="-128"/>
                  <a:cs typeface="Arial" charset="0"/>
                </a:rPr>
                <a:t>face to face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 </a:t>
              </a:r>
              <a:r>
                <a:rPr lang="en-GB" altLang="en-US" sz="1100" dirty="0" smtClean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consultation. 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The health professional reviews the claim against a set of clear descriptors to assess the challenges faced by the individual.</a:t>
              </a:r>
            </a:p>
          </p:txBody>
        </p:sp>
        <p:sp>
          <p:nvSpPr>
            <p:cNvPr id="16" name="TextBox 78"/>
            <p:cNvSpPr txBox="1">
              <a:spLocks noChangeArrowheads="1"/>
            </p:cNvSpPr>
            <p:nvPr/>
          </p:nvSpPr>
          <p:spPr bwMode="auto">
            <a:xfrm>
              <a:off x="180" y="2690"/>
              <a:ext cx="925" cy="686"/>
            </a:xfrm>
            <a:prstGeom prst="rect">
              <a:avLst/>
            </a:prstGeom>
            <a:solidFill>
              <a:srgbClr val="513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/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solidFill>
                    <a:schemeClr val="bg1"/>
                  </a:solidFill>
                  <a:ea typeface="ＭＳ Ｐゴシック" pitchFamily="2" charset="-128"/>
                </a:rPr>
                <a:t>4</a:t>
              </a:r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405127" y="1455378"/>
            <a:ext cx="7960942" cy="833849"/>
            <a:chOff x="170" y="607"/>
            <a:chExt cx="5290" cy="658"/>
          </a:xfrm>
        </p:grpSpPr>
        <p:sp>
          <p:nvSpPr>
            <p:cNvPr id="18" name="Rectangle 17"/>
            <p:cNvSpPr/>
            <p:nvPr/>
          </p:nvSpPr>
          <p:spPr>
            <a:xfrm>
              <a:off x="170" y="607"/>
              <a:ext cx="5265" cy="658"/>
            </a:xfrm>
            <a:prstGeom prst="rect">
              <a:avLst/>
            </a:prstGeom>
            <a:solidFill>
              <a:srgbClr val="513184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19" name="TextBox 95"/>
            <p:cNvSpPr txBox="1">
              <a:spLocks noChangeArrowheads="1"/>
            </p:cNvSpPr>
            <p:nvPr/>
          </p:nvSpPr>
          <p:spPr bwMode="auto">
            <a:xfrm>
              <a:off x="1095" y="607"/>
              <a:ext cx="43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500" b="1" dirty="0">
                  <a:solidFill>
                    <a:srgbClr val="513184"/>
                  </a:solidFill>
                  <a:ea typeface="ＭＳ Ｐゴシック" pitchFamily="2" charset="-128"/>
                  <a:cs typeface="Arial" charset="0"/>
                </a:rPr>
                <a:t>Thinking about claiming</a:t>
              </a:r>
            </a:p>
          </p:txBody>
        </p:sp>
        <p:sp>
          <p:nvSpPr>
            <p:cNvPr id="20" name="TextBox 96"/>
            <p:cNvSpPr txBox="1">
              <a:spLocks noChangeArrowheads="1"/>
            </p:cNvSpPr>
            <p:nvPr/>
          </p:nvSpPr>
          <p:spPr bwMode="auto">
            <a:xfrm>
              <a:off x="1095" y="793"/>
              <a:ext cx="4340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Information about PIP </a:t>
              </a:r>
              <a:r>
                <a:rPr lang="en-GB" altLang="en-US" sz="1100" dirty="0" smtClean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is </a:t>
              </a:r>
              <a:r>
                <a:rPr lang="en-GB" altLang="en-US" sz="1100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available from a range of sources, including online, via leaflets and through support organisations. </a:t>
              </a:r>
            </a:p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b="1" dirty="0">
                  <a:solidFill>
                    <a:srgbClr val="000000"/>
                  </a:solidFill>
                  <a:ea typeface="ＭＳ Ｐゴシック" pitchFamily="2" charset="-128"/>
                  <a:cs typeface="Arial" charset="0"/>
                </a:rPr>
                <a:t>Existing DLA claimants will be contacted individually to ask if they want to claim PIP.</a:t>
              </a:r>
              <a:endParaRPr lang="en-GB" altLang="en-US" sz="1100" dirty="0">
                <a:solidFill>
                  <a:srgbClr val="000000"/>
                </a:solidFill>
                <a:ea typeface="ＭＳ Ｐゴシック" pitchFamily="2" charset="-128"/>
                <a:cs typeface="Arial" charset="0"/>
              </a:endParaRPr>
            </a:p>
          </p:txBody>
        </p:sp>
        <p:sp>
          <p:nvSpPr>
            <p:cNvPr id="21" name="TextBox 41"/>
            <p:cNvSpPr txBox="1">
              <a:spLocks noChangeArrowheads="1"/>
            </p:cNvSpPr>
            <p:nvPr/>
          </p:nvSpPr>
          <p:spPr bwMode="auto">
            <a:xfrm>
              <a:off x="170" y="607"/>
              <a:ext cx="926" cy="658"/>
            </a:xfrm>
            <a:prstGeom prst="rect">
              <a:avLst/>
            </a:prstGeom>
            <a:solidFill>
              <a:srgbClr val="513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/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solidFill>
                    <a:schemeClr val="bg1"/>
                  </a:solidFill>
                  <a:ea typeface="ＭＳ Ｐゴシック" pitchFamily="2" charset="-128"/>
                </a:rPr>
                <a:t>1</a:t>
              </a:r>
            </a:p>
          </p:txBody>
        </p:sp>
        <p:sp>
          <p:nvSpPr>
            <p:cNvPr id="22" name="Chevron 57"/>
            <p:cNvSpPr>
              <a:spLocks noChangeArrowheads="1"/>
            </p:cNvSpPr>
            <p:nvPr/>
          </p:nvSpPr>
          <p:spPr bwMode="auto">
            <a:xfrm rot="5400000">
              <a:off x="585" y="890"/>
              <a:ext cx="97" cy="580"/>
            </a:xfrm>
            <a:prstGeom prst="chevron">
              <a:avLst>
                <a:gd name="adj" fmla="val 50000"/>
              </a:avLst>
            </a:prstGeom>
            <a:solidFill>
              <a:srgbClr val="00C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 defTabSz="4977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44814" y="5936891"/>
            <a:ext cx="7900746" cy="828781"/>
          </a:xfrm>
          <a:prstGeom prst="rect">
            <a:avLst/>
          </a:prstGeom>
          <a:solidFill>
            <a:srgbClr val="513184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4" name="TextBox 95"/>
          <p:cNvSpPr txBox="1">
            <a:spLocks noChangeArrowheads="1"/>
          </p:cNvSpPr>
          <p:nvPr/>
        </p:nvSpPr>
        <p:spPr bwMode="auto">
          <a:xfrm>
            <a:off x="1910075" y="5944829"/>
            <a:ext cx="65493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00">
            <a:spAutoFit/>
          </a:bodyPr>
          <a:lstStyle>
            <a:lvl1pPr eaLnBrk="0" hangingPunct="0">
              <a:defRPr sz="2800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500" b="1" dirty="0">
                <a:solidFill>
                  <a:srgbClr val="513184"/>
                </a:solidFill>
                <a:ea typeface="ＭＳ Ｐゴシック" pitchFamily="2" charset="-128"/>
                <a:cs typeface="Arial" charset="0"/>
              </a:rPr>
              <a:t>Decision</a:t>
            </a:r>
          </a:p>
        </p:txBody>
      </p:sp>
      <p:sp>
        <p:nvSpPr>
          <p:cNvPr id="25" name="TextBox 96"/>
          <p:cNvSpPr txBox="1">
            <a:spLocks noChangeArrowheads="1"/>
          </p:cNvSpPr>
          <p:nvPr/>
        </p:nvSpPr>
        <p:spPr bwMode="auto">
          <a:xfrm>
            <a:off x="1900912" y="6226398"/>
            <a:ext cx="6511719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00">
            <a:spAutoFit/>
          </a:bodyPr>
          <a:lstStyle>
            <a:lvl1pPr defTabSz="444500" eaLnBrk="0" hangingPunct="0">
              <a:defRPr sz="2800">
                <a:solidFill>
                  <a:srgbClr val="FF0000"/>
                </a:solidFill>
                <a:latin typeface="Arial" charset="0"/>
              </a:defRPr>
            </a:lvl1pPr>
            <a:lvl2pPr marL="742950" indent="-285750" defTabSz="444500" eaLnBrk="0" hangingPunct="0">
              <a:defRPr sz="2800">
                <a:solidFill>
                  <a:srgbClr val="FF0000"/>
                </a:solidFill>
                <a:latin typeface="Arial" charset="0"/>
              </a:defRPr>
            </a:lvl2pPr>
            <a:lvl3pPr marL="1143000" indent="-228600" defTabSz="444500" eaLnBrk="0" hangingPunct="0">
              <a:defRPr sz="2800">
                <a:solidFill>
                  <a:srgbClr val="FF0000"/>
                </a:solidFill>
                <a:latin typeface="Arial" charset="0"/>
              </a:defRPr>
            </a:lvl3pPr>
            <a:lvl4pPr marL="1600200" indent="-228600" defTabSz="444500" eaLnBrk="0" hangingPunct="0">
              <a:defRPr sz="2800">
                <a:solidFill>
                  <a:srgbClr val="FF0000"/>
                </a:solidFill>
                <a:latin typeface="Arial" charset="0"/>
              </a:defRPr>
            </a:lvl4pPr>
            <a:lvl5pPr marL="2057400" indent="-228600" defTabSz="444500" eaLnBrk="0" hangingPunct="0">
              <a:defRPr sz="2800">
                <a:solidFill>
                  <a:srgbClr val="FF0000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GB" altLang="en-US" sz="1100" dirty="0">
                <a:solidFill>
                  <a:srgbClr val="000000"/>
                </a:solidFill>
                <a:ea typeface="ＭＳ Ｐゴシック" pitchFamily="2" charset="-128"/>
                <a:cs typeface="Arial" charset="0"/>
              </a:rPr>
              <a:t>A DWP Decision Maker will use all the information in the claim form, from the health professional and anything else that has been provided. They will make a reasoned decision on entitlement, including the level and length of award</a:t>
            </a:r>
            <a:r>
              <a:rPr lang="en-GB" altLang="en-US" sz="1100" dirty="0" smtClean="0">
                <a:solidFill>
                  <a:srgbClr val="000000"/>
                </a:solidFill>
                <a:ea typeface="ＭＳ Ｐゴシック" pitchFamily="2" charset="-128"/>
                <a:cs typeface="Arial" charset="0"/>
              </a:rPr>
              <a:t>.</a:t>
            </a:r>
            <a:endParaRPr lang="en-GB" altLang="en-US" sz="1100" dirty="0">
              <a:solidFill>
                <a:srgbClr val="000000"/>
              </a:solidFill>
              <a:ea typeface="ＭＳ Ｐゴシック" pitchFamily="2" charset="-128"/>
              <a:cs typeface="Arial" charset="0"/>
            </a:endParaRPr>
          </a:p>
        </p:txBody>
      </p:sp>
      <p:sp>
        <p:nvSpPr>
          <p:cNvPr id="26" name="TextBox 92"/>
          <p:cNvSpPr txBox="1">
            <a:spLocks noChangeArrowheads="1"/>
          </p:cNvSpPr>
          <p:nvPr/>
        </p:nvSpPr>
        <p:spPr bwMode="auto">
          <a:xfrm>
            <a:off x="444813" y="5936891"/>
            <a:ext cx="1389027" cy="828781"/>
          </a:xfrm>
          <a:prstGeom prst="rect">
            <a:avLst/>
          </a:prstGeom>
          <a:solidFill>
            <a:srgbClr val="5131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/>
          <a:lstStyle>
            <a:lvl1pPr eaLnBrk="0" hangingPunct="0">
              <a:defRPr sz="2800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rgbClr val="FF0000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  <a:ea typeface="ＭＳ Ｐゴシック" pitchFamily="2" charset="-128"/>
              </a:rPr>
              <a:t>5</a:t>
            </a:r>
          </a:p>
        </p:txBody>
      </p:sp>
      <p:grpSp>
        <p:nvGrpSpPr>
          <p:cNvPr id="27" name="Group 75"/>
          <p:cNvGrpSpPr>
            <a:grpSpLocks/>
          </p:cNvGrpSpPr>
          <p:nvPr/>
        </p:nvGrpSpPr>
        <p:grpSpPr bwMode="auto">
          <a:xfrm>
            <a:off x="405126" y="3625491"/>
            <a:ext cx="7953418" cy="865531"/>
            <a:chOff x="170" y="1974"/>
            <a:chExt cx="5285" cy="683"/>
          </a:xfrm>
        </p:grpSpPr>
        <p:sp>
          <p:nvSpPr>
            <p:cNvPr id="28" name="Rectangle 27"/>
            <p:cNvSpPr/>
            <p:nvPr/>
          </p:nvSpPr>
          <p:spPr>
            <a:xfrm>
              <a:off x="170" y="1975"/>
              <a:ext cx="5285" cy="682"/>
            </a:xfrm>
            <a:prstGeom prst="rect">
              <a:avLst/>
            </a:prstGeom>
            <a:solidFill>
              <a:srgbClr val="513184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29" name="TextBox 95"/>
            <p:cNvSpPr txBox="1">
              <a:spLocks noChangeArrowheads="1"/>
            </p:cNvSpPr>
            <p:nvPr/>
          </p:nvSpPr>
          <p:spPr bwMode="auto">
            <a:xfrm>
              <a:off x="1099" y="1974"/>
              <a:ext cx="421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500" b="1" dirty="0">
                  <a:solidFill>
                    <a:srgbClr val="513184"/>
                  </a:solidFill>
                  <a:ea typeface="ＭＳ Ｐゴシック" pitchFamily="2" charset="-128"/>
                  <a:cs typeface="Arial" charset="0"/>
                </a:rPr>
                <a:t>How your disability affects you</a:t>
              </a:r>
            </a:p>
          </p:txBody>
        </p:sp>
        <p:sp>
          <p:nvSpPr>
            <p:cNvPr id="30" name="TextBox 96"/>
            <p:cNvSpPr txBox="1">
              <a:spLocks noChangeArrowheads="1"/>
            </p:cNvSpPr>
            <p:nvPr/>
          </p:nvSpPr>
          <p:spPr bwMode="auto">
            <a:xfrm>
              <a:off x="1099" y="2163"/>
              <a:ext cx="435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>
              <a:spAutoFit/>
            </a:bodyPr>
            <a:lstStyle>
              <a:lvl1pPr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defTabSz="4445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chemeClr val="tx1"/>
                  </a:solidFill>
                  <a:ea typeface="ＭＳ Ｐゴシック" pitchFamily="2" charset="-128"/>
                  <a:cs typeface="Arial" charset="0"/>
                </a:rPr>
                <a:t>Claimant completes the ‘How your disability affects you’ form to explain how their condition affects their daily life, both on good and bad days and over a range of activities.</a:t>
              </a:r>
            </a:p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GB" altLang="en-US" sz="1100" dirty="0">
                  <a:solidFill>
                    <a:schemeClr val="tx1"/>
                  </a:solidFill>
                  <a:ea typeface="ＭＳ Ｐゴシック" pitchFamily="2" charset="-128"/>
                  <a:cs typeface="Arial" charset="0"/>
                </a:rPr>
                <a:t>Supporting evidence can be sent with this form, which they return to DWP by post.</a:t>
              </a:r>
            </a:p>
          </p:txBody>
        </p:sp>
        <p:sp>
          <p:nvSpPr>
            <p:cNvPr id="31" name="TextBox 71"/>
            <p:cNvSpPr txBox="1">
              <a:spLocks noChangeArrowheads="1"/>
            </p:cNvSpPr>
            <p:nvPr/>
          </p:nvSpPr>
          <p:spPr bwMode="auto">
            <a:xfrm>
              <a:off x="170" y="1975"/>
              <a:ext cx="929" cy="682"/>
            </a:xfrm>
            <a:prstGeom prst="rect">
              <a:avLst/>
            </a:prstGeom>
            <a:solidFill>
              <a:srgbClr val="513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/>
            <a:lstStyle>
              <a:lvl1pPr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rgbClr val="FF0000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solidFill>
                    <a:schemeClr val="bg1"/>
                  </a:solidFill>
                  <a:ea typeface="ＭＳ Ｐゴシック" pitchFamily="2" charset="-128"/>
                </a:rPr>
                <a:t>3</a:t>
              </a:r>
            </a:p>
          </p:txBody>
        </p:sp>
        <p:sp>
          <p:nvSpPr>
            <p:cNvPr id="32" name="Chevron 57"/>
            <p:cNvSpPr>
              <a:spLocks noChangeArrowheads="1"/>
            </p:cNvSpPr>
            <p:nvPr/>
          </p:nvSpPr>
          <p:spPr bwMode="auto">
            <a:xfrm rot="5400000">
              <a:off x="585" y="2270"/>
              <a:ext cx="97" cy="580"/>
            </a:xfrm>
            <a:prstGeom prst="chevron">
              <a:avLst>
                <a:gd name="adj" fmla="val 50000"/>
              </a:avLst>
            </a:prstGeom>
            <a:solidFill>
              <a:srgbClr val="00C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 defTabSz="4977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509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How is Personal Independence Payment Assessed?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7848872" cy="36004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Assessed as individuals - focus on the impact of condition on daily lives and over a range of different activities.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“How your disability affects you” - ability to complete everyday tasks and any support they need/require.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Face-to-face consultation - take somebody along, such as a friend or family member.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Home visits are available when necessary.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health professional will send a report to the DWP following the assessment, for the DWP Decision Maker to make a decision.</a:t>
            </a:r>
          </a:p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3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Appeals</a:t>
            </a:r>
            <a:endParaRPr lang="en-GB" sz="3600" dirty="0">
              <a:solidFill>
                <a:srgbClr val="007BC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2276872"/>
            <a:ext cx="8415200" cy="37444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Most </a:t>
            </a:r>
            <a:r>
              <a:rPr lang="en-GB" dirty="0">
                <a:latin typeface="Arial" pitchFamily="34" charset="0"/>
                <a:cs typeface="Arial" pitchFamily="34" charset="0"/>
              </a:rPr>
              <a:t>common reasons for appeal are: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• Claimant was not awarded PIP.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• Claimant was awarded a lower level of PIP than they expected.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• Claimant believes that their PIP award should last for longer.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Mandatory </a:t>
            </a:r>
            <a:r>
              <a:rPr lang="en-GB" dirty="0">
                <a:latin typeface="Arial" pitchFamily="34" charset="0"/>
                <a:cs typeface="Arial" pitchFamily="34" charset="0"/>
              </a:rPr>
              <a:t>Reconsideration - over the telephone or in writing - complete within one month of receiving decision letter. </a:t>
            </a:r>
          </a:p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- Appeal </a:t>
            </a:r>
            <a:r>
              <a:rPr lang="en-GB" dirty="0">
                <a:latin typeface="Arial" pitchFamily="34" charset="0"/>
                <a:cs typeface="Arial" pitchFamily="34" charset="0"/>
              </a:rPr>
              <a:t>to a tribunal – appeal to an independent panel, called a tribunal. The tribunal looks at the evidence from both sides, then makes a final decision. The tribunal is part of the court system - it’s not part of the DWP. Appeals must be lodged directly with Her Majesty’s Courts and Tribunals Service (HMCTS).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5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9"/>
            <a:ext cx="7848872" cy="936103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Supporting </a:t>
            </a:r>
            <a:r>
              <a:rPr lang="en-GB" sz="3600" dirty="0">
                <a:solidFill>
                  <a:srgbClr val="007BC3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496944" cy="468052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Work and Pension may request Factual Report when assessment provider believes that further evidence will help inform their advice to the department.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Advised that claimant provide up to date medical evidence already in possession – e.g. consultation letter / discharge summary.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May benefit from up to date support letter from medical professional (GP/Consultant) if not already in possession. Should not delay application.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May wish to include: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List of health conditions / impairments - dates conditions first presented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these may affect current functional ability.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and variability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Treatment: current, planned, response and diagnosis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Effects of the disabling condition(s) on day-to-day life if known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719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7BC3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FD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7BC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7BC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Pages>0</Pages>
  <Words>1860</Words>
  <Characters>0</Characters>
  <Application>Microsoft Office PowerPoint</Application>
  <PresentationFormat>On-screen Show (4:3)</PresentationFormat>
  <Lines>0</Lines>
  <Paragraphs>189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- Title Slide</vt:lpstr>
      <vt:lpstr>Office Theme</vt:lpstr>
      <vt:lpstr>    </vt:lpstr>
      <vt:lpstr>Learning Objectives</vt:lpstr>
      <vt:lpstr>What is Personal Independence Payment (PIP)?</vt:lpstr>
      <vt:lpstr>Components and Eligibility</vt:lpstr>
      <vt:lpstr>Assessment Criteria </vt:lpstr>
      <vt:lpstr>The claimant journey - five key stages to claiming </vt:lpstr>
      <vt:lpstr>How is Personal Independence Payment Assessed?</vt:lpstr>
      <vt:lpstr>Appeals</vt:lpstr>
      <vt:lpstr>Supporting Information</vt:lpstr>
      <vt:lpstr>Other welfare benefits</vt:lpstr>
      <vt:lpstr>Community support services</vt:lpstr>
      <vt:lpstr>Prescriptions</vt:lpstr>
      <vt:lpstr>Prescription prepayment certificates (PPCs)</vt:lpstr>
      <vt:lpstr>Entitlement to free prescriptions</vt:lpstr>
      <vt:lpstr>Medical Exemption Certificate (Med Ex)</vt:lpstr>
      <vt:lpstr>Applying for Medical Exemption Certificate</vt:lpstr>
      <vt:lpstr>Claiming Refund</vt:lpstr>
      <vt:lpstr>In receipt of welfare benefits</vt:lpstr>
      <vt:lpstr>Low income – Help with NHS charges </vt:lpstr>
      <vt:lpstr>Useful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sgrange</dc:creator>
  <cp:lastModifiedBy>Wingfield, James</cp:lastModifiedBy>
  <cp:revision>19</cp:revision>
  <dcterms:modified xsi:type="dcterms:W3CDTF">2019-03-25T14:35:05Z</dcterms:modified>
</cp:coreProperties>
</file>