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ppt" ContentType="application/vnd.ms-powerpoi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834CF-BC1F-497E-82B2-8C100086A421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21AC-067F-4F7F-897C-B503A0992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2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67E5-9A76-4A97-A3F1-909E85FEEDF3}" type="slidenum">
              <a:rPr lang="en-GB" altLang="en-US" smtClean="0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74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544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636838"/>
            <a:ext cx="8229600" cy="2544762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005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68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36838"/>
            <a:ext cx="8229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1028" name="Picture 6" descr="header-narrow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637213"/>
            <a:ext cx="14954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5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MS PGothic" panose="020B0600070205080204" pitchFamily="34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MS PGothic" panose="020B0600070205080204" pitchFamily="34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MS PGothic" panose="020B0600070205080204" pitchFamily="34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PowerPoint_97-2003_Presentation1.pp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3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09129" y="871538"/>
            <a:ext cx="7696200" cy="1981200"/>
          </a:xfrm>
        </p:spPr>
        <p:txBody>
          <a:bodyPr/>
          <a:lstStyle/>
          <a:p>
            <a:pPr algn="ctr"/>
            <a:r>
              <a:rPr lang="en-GB" altLang="en-US" dirty="0" smtClean="0"/>
              <a:t>Management of </a:t>
            </a:r>
            <a:r>
              <a:rPr lang="en-GB" altLang="en-US" dirty="0" err="1" smtClean="0"/>
              <a:t>Haemoglobinopathies</a:t>
            </a:r>
            <a:r>
              <a:rPr lang="en-GB" altLang="en-US" dirty="0" smtClean="0"/>
              <a:t> in Primary Care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098550" y="5805488"/>
            <a:ext cx="6858000" cy="762000"/>
          </a:xfrm>
        </p:spPr>
        <p:txBody>
          <a:bodyPr/>
          <a:lstStyle/>
          <a:p>
            <a:r>
              <a:rPr lang="en-GB" altLang="en-US" smtClean="0"/>
              <a:t>Dr Asad Luqmani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6952"/>
            <a:ext cx="396081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925" y="1268413"/>
          <a:ext cx="716597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4" imgW="4570501" imgH="3427400" progId="PowerPoint.Show.8">
                  <p:embed/>
                </p:oleObj>
              </mc:Choice>
              <mc:Fallback>
                <p:oleObj name="Presentation" r:id="rId4" imgW="4570501" imgH="342740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268413"/>
                        <a:ext cx="716597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2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492500" y="1052513"/>
            <a:ext cx="2016125" cy="647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b="1">
                <a:solidFill>
                  <a:srgbClr val="000000"/>
                </a:solidFill>
              </a:rPr>
              <a:t>Chief of Service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rgbClr val="000000"/>
                </a:solidFill>
              </a:rPr>
              <a:t>Prof Jane Apperley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3" name="Freeform 6"/>
          <p:cNvSpPr>
            <a:spLocks/>
          </p:cNvSpPr>
          <p:nvPr/>
        </p:nvSpPr>
        <p:spPr bwMode="auto">
          <a:xfrm>
            <a:off x="5508625" y="1325563"/>
            <a:ext cx="654050" cy="7937"/>
          </a:xfrm>
          <a:custGeom>
            <a:avLst/>
            <a:gdLst>
              <a:gd name="T0" fmla="*/ 0 w 412"/>
              <a:gd name="T1" fmla="*/ 2147483646 h 5"/>
              <a:gd name="T2" fmla="*/ 2147483646 w 412"/>
              <a:gd name="T3" fmla="*/ 0 h 5"/>
              <a:gd name="T4" fmla="*/ 0 60000 65536"/>
              <a:gd name="T5" fmla="*/ 0 60000 65536"/>
              <a:gd name="T6" fmla="*/ 0 w 412"/>
              <a:gd name="T7" fmla="*/ 0 h 5"/>
              <a:gd name="T8" fmla="*/ 412 w 412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2" h="5">
                <a:moveTo>
                  <a:pt x="0" y="5"/>
                </a:moveTo>
                <a:lnTo>
                  <a:pt x="41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6162675" y="1052513"/>
            <a:ext cx="2339975" cy="9001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</a:rPr>
              <a:t>Administrative Leads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>
                <a:solidFill>
                  <a:srgbClr val="000000"/>
                </a:solidFill>
              </a:rPr>
              <a:t>Nina Salooja (Education)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>
                <a:solidFill>
                  <a:srgbClr val="000000"/>
                </a:solidFill>
              </a:rPr>
              <a:t>Ed Kanfer (Audit)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>
                <a:solidFill>
                  <a:srgbClr val="000000"/>
                </a:solidFill>
              </a:rPr>
              <a:t>Dragana Milojkovic (Clinical Trials)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245" name="Line 13"/>
          <p:cNvSpPr>
            <a:spLocks noChangeShapeType="1"/>
          </p:cNvSpPr>
          <p:nvPr/>
        </p:nvSpPr>
        <p:spPr bwMode="auto">
          <a:xfrm>
            <a:off x="4427538" y="1700213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46" name="Rectangle 21"/>
          <p:cNvSpPr>
            <a:spLocks noChangeArrowheads="1"/>
          </p:cNvSpPr>
          <p:nvPr/>
        </p:nvSpPr>
        <p:spPr bwMode="auto">
          <a:xfrm>
            <a:off x="328613" y="4508500"/>
            <a:ext cx="2005012" cy="13687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RED CELL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Clinical Lead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Mark Layton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Asad Luqmani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Mamta Sohal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Simona Deplano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Nichola </a:t>
            </a:r>
            <a:r>
              <a:rPr lang="en-GB" altLang="en-US" sz="1000" dirty="0">
                <a:solidFill>
                  <a:srgbClr val="000000"/>
                </a:solidFill>
              </a:rPr>
              <a:t>Cooper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Lambros Bourantas (Locum)</a:t>
            </a:r>
            <a:endParaRPr lang="en-GB" alt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i="1" dirty="0">
                <a:solidFill>
                  <a:srgbClr val="000000"/>
                </a:solidFill>
              </a:rPr>
              <a:t>	</a:t>
            </a:r>
            <a:endParaRPr lang="en-US" altLang="en-US" sz="1000" i="1" dirty="0">
              <a:solidFill>
                <a:srgbClr val="000000"/>
              </a:solidFill>
            </a:endParaRPr>
          </a:p>
        </p:txBody>
      </p:sp>
      <p:sp>
        <p:nvSpPr>
          <p:cNvPr id="10247" name="Rectangle 22"/>
          <p:cNvSpPr>
            <a:spLocks noChangeArrowheads="1"/>
          </p:cNvSpPr>
          <p:nvPr/>
        </p:nvSpPr>
        <p:spPr bwMode="auto">
          <a:xfrm>
            <a:off x="2627313" y="4508500"/>
            <a:ext cx="1292225" cy="13687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HAEMOSTASIS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Clinical Lead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Mike Laffan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Carolyn Millar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Nina Salooja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Abdul Shlebak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Deepa </a:t>
            </a:r>
            <a:r>
              <a:rPr lang="en-GB" altLang="en-US" sz="1000" dirty="0" err="1" smtClean="0">
                <a:solidFill>
                  <a:srgbClr val="000000"/>
                </a:solidFill>
              </a:rPr>
              <a:t>Arachhillage</a:t>
            </a:r>
            <a:endParaRPr lang="en-GB" altLang="en-US" sz="1000" dirty="0">
              <a:solidFill>
                <a:srgbClr val="000000"/>
              </a:solidFill>
            </a:endParaRPr>
          </a:p>
        </p:txBody>
      </p:sp>
      <p:sp>
        <p:nvSpPr>
          <p:cNvPr id="10248" name="Rectangle 23"/>
          <p:cNvSpPr>
            <a:spLocks noChangeArrowheads="1"/>
          </p:cNvSpPr>
          <p:nvPr/>
        </p:nvSpPr>
        <p:spPr bwMode="auto">
          <a:xfrm>
            <a:off x="6767513" y="2781300"/>
            <a:ext cx="1735137" cy="295195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i="1" dirty="0">
                <a:solidFill>
                  <a:srgbClr val="000000"/>
                </a:solidFill>
              </a:rPr>
              <a:t>CML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Jane Apperley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Dragana Milojkovic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i="1" dirty="0" smtClean="0">
                <a:solidFill>
                  <a:srgbClr val="000000"/>
                </a:solidFill>
              </a:rPr>
              <a:t>Lymphoma</a:t>
            </a:r>
            <a:endParaRPr lang="en-GB" altLang="en-US" sz="10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Ed Kanfer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Donald MacDonald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Sasha Marks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Anastasios Karadimitris </a:t>
            </a:r>
            <a:r>
              <a:rPr lang="en-GB" altLang="en-US" sz="1000" dirty="0" smtClean="0">
                <a:solidFill>
                  <a:srgbClr val="000000"/>
                </a:solidFill>
              </a:rPr>
              <a:t> </a:t>
            </a:r>
            <a:endParaRPr lang="en-GB" alt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Aristeidis Chaidos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Lucy Cook</a:t>
            </a:r>
            <a:endParaRPr lang="en-GB" alt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i="1" dirty="0">
                <a:solidFill>
                  <a:srgbClr val="000000"/>
                </a:solidFill>
              </a:rPr>
              <a:t>Acute leukaemia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Eduardo Olavarria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</a:rPr>
              <a:t>Jiri Pavlu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Renuka </a:t>
            </a:r>
            <a:r>
              <a:rPr lang="en-GB" altLang="en-US" sz="1000" dirty="0" err="1" smtClean="0">
                <a:solidFill>
                  <a:srgbClr val="000000"/>
                </a:solidFill>
              </a:rPr>
              <a:t>Palanaciwander</a:t>
            </a:r>
            <a:endParaRPr lang="en-GB" alt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i="1" u="sng" dirty="0">
                <a:solidFill>
                  <a:srgbClr val="000000"/>
                </a:solidFill>
              </a:rPr>
              <a:t>Myeloma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 err="1" smtClean="0">
                <a:solidFill>
                  <a:srgbClr val="000000"/>
                </a:solidFill>
              </a:rPr>
              <a:t>Aris</a:t>
            </a:r>
            <a:r>
              <a:rPr lang="en-GB" altLang="en-US" sz="1000" b="1" dirty="0" smtClean="0">
                <a:solidFill>
                  <a:srgbClr val="000000"/>
                </a:solidFill>
              </a:rPr>
              <a:t> Chaidos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Holger Auner</a:t>
            </a:r>
            <a:endParaRPr lang="en-GB" altLang="en-US" sz="10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Maria Atta (locum)</a:t>
            </a:r>
            <a:endParaRPr lang="en-GB" altLang="en-US" sz="1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b="1" i="1" u="sng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b="1" i="1" u="sng" dirty="0">
              <a:solidFill>
                <a:srgbClr val="000000"/>
              </a:solidFill>
            </a:endParaRPr>
          </a:p>
        </p:txBody>
      </p:sp>
      <p:sp>
        <p:nvSpPr>
          <p:cNvPr id="10249" name="Rectangle 24"/>
          <p:cNvSpPr>
            <a:spLocks noChangeArrowheads="1"/>
          </p:cNvSpPr>
          <p:nvPr/>
        </p:nvSpPr>
        <p:spPr bwMode="auto">
          <a:xfrm>
            <a:off x="4427538" y="4508500"/>
            <a:ext cx="1500187" cy="13687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TRANSFUSION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Clinical Lead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b="1" dirty="0">
                <a:solidFill>
                  <a:srgbClr val="000000"/>
                </a:solidFill>
              </a:rPr>
              <a:t>Fiona Regan NHS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 dirty="0" smtClean="0">
                <a:solidFill>
                  <a:srgbClr val="000000"/>
                </a:solidFill>
              </a:rPr>
              <a:t>Fateha Chowdhury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0250" name="Text Box 33"/>
          <p:cNvSpPr txBox="1">
            <a:spLocks noChangeArrowheads="1"/>
          </p:cNvSpPr>
          <p:nvPr/>
        </p:nvSpPr>
        <p:spPr bwMode="auto">
          <a:xfrm>
            <a:off x="-41275" y="190500"/>
            <a:ext cx="4541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 b="1" u="sng">
                <a:solidFill>
                  <a:srgbClr val="000000"/>
                </a:solidFill>
              </a:rPr>
              <a:t>Clinical Haematology Structure: Consultants</a:t>
            </a:r>
            <a:endParaRPr lang="en-US" altLang="en-US" sz="1600" b="1" u="sng">
              <a:solidFill>
                <a:srgbClr val="000000"/>
              </a:solidFill>
            </a:endParaRP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1331913" y="3284538"/>
            <a:ext cx="543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1331913" y="3284538"/>
            <a:ext cx="0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3276600" y="3284538"/>
            <a:ext cx="0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5508625" y="3284538"/>
            <a:ext cx="0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6265863" y="2209800"/>
            <a:ext cx="2703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FF3300"/>
                </a:solidFill>
              </a:rPr>
              <a:t>MALIGNANT HAEMATOLOGY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56" name="Rectangle 23"/>
          <p:cNvSpPr>
            <a:spLocks noChangeArrowheads="1"/>
          </p:cNvSpPr>
          <p:nvPr/>
        </p:nvSpPr>
        <p:spPr bwMode="auto">
          <a:xfrm>
            <a:off x="1768475" y="5943600"/>
            <a:ext cx="315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FF3300"/>
                </a:solidFill>
              </a:rPr>
              <a:t>NON-MALIGNANT HAEMATOLOGY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257" name="Rectangle 24"/>
          <p:cNvSpPr>
            <a:spLocks noChangeArrowheads="1"/>
          </p:cNvSpPr>
          <p:nvPr/>
        </p:nvSpPr>
        <p:spPr bwMode="auto">
          <a:xfrm>
            <a:off x="2817813" y="6224588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FF3300"/>
                </a:solidFill>
              </a:rPr>
              <a:t>‘Red Cell’</a:t>
            </a:r>
            <a:endParaRPr lang="en-US" altLang="en-US" sz="1200" b="1" i="1">
              <a:solidFill>
                <a:srgbClr val="FF3300"/>
              </a:solidFill>
            </a:endParaRPr>
          </a:p>
        </p:txBody>
      </p:sp>
      <p:sp>
        <p:nvSpPr>
          <p:cNvPr id="10258" name="Rectangle 25"/>
          <p:cNvSpPr>
            <a:spLocks noChangeArrowheads="1"/>
          </p:cNvSpPr>
          <p:nvPr/>
        </p:nvSpPr>
        <p:spPr bwMode="auto">
          <a:xfrm>
            <a:off x="7034213" y="244475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FF3300"/>
                </a:solidFill>
              </a:rPr>
              <a:t>‘White Cell’</a:t>
            </a:r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r>
              <a:rPr lang="en-US" altLang="en-US" sz="4000" smtClean="0"/>
              <a:t>Patient population</a:t>
            </a:r>
            <a:endParaRPr lang="en-US" altLang="en-US" smtClean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667000" y="1981200"/>
          <a:ext cx="5832475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4" imgW="4162425" imgH="2619375" progId="Excel.Chart.8">
                  <p:embed/>
                </p:oleObj>
              </mc:Choice>
              <mc:Fallback>
                <p:oleObj name="Chart" r:id="rId4" imgW="4162425" imgH="2619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81200"/>
                        <a:ext cx="5832475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2133600"/>
            <a:ext cx="188436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cs typeface="Times New Roman" pitchFamily="18" charset="0"/>
              </a:rPr>
              <a:t>Phenotype	No.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Thal	        38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HbS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Thal	        26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HbSC	        56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HbSOther	         6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HbSS	       233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cs typeface="Times New Roman" pitchFamily="18" charset="0"/>
              </a:rPr>
              <a:t>Total	       359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7663" y="4267200"/>
            <a:ext cx="21669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Currently 300 paediatric patients under care of SMH 70 expected to transition by 2016</a:t>
            </a:r>
            <a:endParaRPr lang="en-US" altLang="en-US" sz="1400">
              <a:solidFill>
                <a:srgbClr val="FF3300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6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</a:rPr>
              <a:t> </a:t>
            </a:r>
            <a:r>
              <a:rPr lang="en-US" altLang="en-US" sz="4000" smtClean="0"/>
              <a:t>Patient population</a:t>
            </a:r>
            <a:endParaRPr lang="en-US" altLang="en-US" smtClean="0"/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77875" y="2057400"/>
          <a:ext cx="7527925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4" imgW="4419600" imgH="3067050" progId="Excel.Chart.8">
                  <p:embed/>
                </p:oleObj>
              </mc:Choice>
              <mc:Fallback>
                <p:oleObj name="Chart" r:id="rId4" imgW="4419600" imgH="30670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057400"/>
                        <a:ext cx="7527925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79463" y="5410200"/>
            <a:ext cx="6508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Most resident in Hammersmith &amp; Fulham, Kensington &amp; Chelsea or Westminster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LHTs Chelsea&amp;Westminster, W Middlesex and Ealing/Hillingdon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943725" y="5499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Red Cell Multidisciplinary Team</a:t>
            </a:r>
            <a:endParaRPr lang="en-US" altLang="en-US" sz="4000" dirty="0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851728" y="1412776"/>
            <a:ext cx="6765925" cy="557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u="sng" dirty="0">
                <a:solidFill>
                  <a:srgbClr val="000000"/>
                </a:solidFill>
              </a:rPr>
              <a:t>Core members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Mark Layton, Consultant (Clinical Lead)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Asad </a:t>
            </a:r>
            <a:r>
              <a:rPr lang="en-US" altLang="en-US" sz="1800" dirty="0">
                <a:solidFill>
                  <a:srgbClr val="000000"/>
                </a:solidFill>
              </a:rPr>
              <a:t>Luqmani, Consultant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Nichola Cooper, Consultant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Simona Deplano, Consultant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Mamta Sohal, Consultant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Lambros Bourantas, Locum Consultant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Di </a:t>
            </a:r>
            <a:r>
              <a:rPr lang="en-US" altLang="en-US" sz="1800" dirty="0">
                <a:solidFill>
                  <a:srgbClr val="000000"/>
                </a:solidFill>
              </a:rPr>
              <a:t>Hagger, Associate Specialist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Jasmine Joseph, </a:t>
            </a:r>
            <a:r>
              <a:rPr lang="en-US" altLang="en-US" sz="1800" dirty="0">
                <a:solidFill>
                  <a:srgbClr val="000000"/>
                </a:solidFill>
              </a:rPr>
              <a:t>CNS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Jeremy Anderson, Clinical Psychologist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Jeremy Holloway, </a:t>
            </a:r>
            <a:r>
              <a:rPr lang="en-US" altLang="en-US" sz="1800" dirty="0">
                <a:solidFill>
                  <a:srgbClr val="000000"/>
                </a:solidFill>
              </a:rPr>
              <a:t>Social Worker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Frances Sarkari, </a:t>
            </a:r>
            <a:r>
              <a:rPr lang="en-US" altLang="en-US" sz="1800" dirty="0">
                <a:solidFill>
                  <a:srgbClr val="000000"/>
                </a:solidFill>
              </a:rPr>
              <a:t>DCU/OPD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Evelyn Gomez, </a:t>
            </a:r>
            <a:r>
              <a:rPr lang="en-US" altLang="en-US" sz="1800" dirty="0" smtClean="0">
                <a:solidFill>
                  <a:srgbClr val="000000"/>
                </a:solidFill>
              </a:rPr>
              <a:t>Fraser Gamble Ward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Sinju Thomas, </a:t>
            </a:r>
            <a:r>
              <a:rPr lang="en-US" altLang="en-US" sz="1800" dirty="0">
                <a:solidFill>
                  <a:srgbClr val="000000"/>
                </a:solidFill>
              </a:rPr>
              <a:t>Lead Nurse Apheresis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Red Cell </a:t>
            </a:r>
            <a:r>
              <a:rPr lang="en-US" altLang="en-US" sz="1800" dirty="0" err="1">
                <a:solidFill>
                  <a:srgbClr val="000000"/>
                </a:solidFill>
              </a:rPr>
              <a:t>SpR</a:t>
            </a:r>
            <a:r>
              <a:rPr lang="en-US" altLang="en-US" sz="1800" dirty="0">
                <a:solidFill>
                  <a:srgbClr val="000000"/>
                </a:solidFill>
              </a:rPr>
              <a:t> and SHO</a:t>
            </a:r>
          </a:p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Ralph Brown, Quality Manager </a:t>
            </a:r>
          </a:p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FF3300"/>
              </a:solidFill>
            </a:endParaRPr>
          </a:p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Weekly MDT meeting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Quarterly quality meeting</a:t>
            </a:r>
          </a:p>
        </p:txBody>
      </p:sp>
    </p:spTree>
    <p:extLst>
      <p:ext uri="{BB962C8B-B14F-4D97-AF65-F5344CB8AC3E}">
        <p14:creationId xmlns:p14="http://schemas.microsoft.com/office/powerpoint/2010/main" val="35274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7" t="23079" r="33379" b="14761"/>
          <a:stretch>
            <a:fillRect/>
          </a:stretch>
        </p:blipFill>
        <p:spPr bwMode="auto">
          <a:xfrm>
            <a:off x="107950" y="1052513"/>
            <a:ext cx="580548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420938"/>
            <a:ext cx="417671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07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“Sickling”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2565400"/>
            <a:ext cx="8229600" cy="2544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ym typeface="Symbol" pitchFamily="18" charset="2"/>
              </a:rPr>
              <a:t>Red cells deform under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ym typeface="Symbol" pitchFamily="18" charset="2"/>
              </a:rPr>
              <a:t>    conditions of reduced oxygenation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sym typeface="Symbol" pitchFamily="18" charset="2"/>
              </a:rPr>
              <a:t>Polymerisation of Hb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sym typeface="Symbol" pitchFamily="18" charset="2"/>
              </a:rPr>
              <a:t>Distorts red cell shape “sickle”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sym typeface="Symbol" pitchFamily="18" charset="2"/>
              </a:rPr>
              <a:t>Rigid cells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4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ym typeface="Symbol" pitchFamily="18" charset="2"/>
              </a:rPr>
              <a:t>Do not flow well through small vessels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ym typeface="Symbol" pitchFamily="18" charset="2"/>
              </a:rPr>
              <a:t>Increased adherence to vascular endothelium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Vascular Occlusion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Crises</a:t>
            </a:r>
          </a:p>
        </p:txBody>
      </p:sp>
      <p:pic>
        <p:nvPicPr>
          <p:cNvPr id="28676" name="Picture 6" descr="743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9"/>
          <a:stretch>
            <a:fillRect/>
          </a:stretch>
        </p:blipFill>
        <p:spPr bwMode="auto">
          <a:xfrm>
            <a:off x="6481763" y="1008063"/>
            <a:ext cx="248285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en-GB" altLang="en-US" smtClean="0"/>
              <a:t>Acute complications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>
          <a:xfrm>
            <a:off x="347663" y="2133600"/>
            <a:ext cx="8229600" cy="2544763"/>
          </a:xfrm>
        </p:spPr>
        <p:txBody>
          <a:bodyPr/>
          <a:lstStyle/>
          <a:p>
            <a:pPr eaLnBrk="1" hangingPunct="1"/>
            <a:r>
              <a:rPr lang="en-GB" altLang="en-US" smtClean="0"/>
              <a:t>Dactylitis</a:t>
            </a:r>
          </a:p>
          <a:p>
            <a:pPr eaLnBrk="1" hangingPunct="1"/>
            <a:r>
              <a:rPr lang="en-GB" altLang="en-US" smtClean="0"/>
              <a:t>Sequestration</a:t>
            </a:r>
            <a:endParaRPr lang="en-GB" altLang="en-US" b="1" smtClean="0"/>
          </a:p>
          <a:p>
            <a:pPr eaLnBrk="1" hangingPunct="1"/>
            <a:r>
              <a:rPr lang="en-GB" altLang="en-US" smtClean="0"/>
              <a:t>Aplastic crisis</a:t>
            </a:r>
          </a:p>
          <a:p>
            <a:pPr eaLnBrk="1" hangingPunct="1"/>
            <a:r>
              <a:rPr lang="en-GB" altLang="en-US" b="1" smtClean="0"/>
              <a:t>Acute pain crisis</a:t>
            </a:r>
          </a:p>
          <a:p>
            <a:pPr eaLnBrk="1" hangingPunct="1"/>
            <a:r>
              <a:rPr lang="en-GB" altLang="en-US" b="1" smtClean="0"/>
              <a:t>Acute chest syndrome</a:t>
            </a:r>
          </a:p>
          <a:p>
            <a:pPr eaLnBrk="1" hangingPunct="1"/>
            <a:r>
              <a:rPr lang="en-GB" altLang="en-US" smtClean="0"/>
              <a:t>Increased risk of infections</a:t>
            </a:r>
          </a:p>
          <a:p>
            <a:pPr eaLnBrk="1" hangingPunct="1"/>
            <a:r>
              <a:rPr lang="en-GB" altLang="en-US" smtClean="0"/>
              <a:t>Priapism</a:t>
            </a:r>
          </a:p>
          <a:p>
            <a:pPr eaLnBrk="1" hangingPunct="1"/>
            <a:r>
              <a:rPr lang="en-GB" altLang="en-US" smtClean="0"/>
              <a:t>Strokes and subarachnoid haemorrhage</a:t>
            </a:r>
          </a:p>
          <a:p>
            <a:pPr eaLnBrk="1" hangingPunct="1"/>
            <a:endParaRPr lang="en-GB" altLang="en-US" sz="3600" b="1" smtClean="0"/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00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88950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Chronic complications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76238" y="2038350"/>
            <a:ext cx="8229600" cy="2544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Fatigue and anaemia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Nephropathy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Pulmonary hypertension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Chronic sickle lung disease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Gallstones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Avascular necrosis (AVN)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Leg ulcers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Retinopathy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Iron overload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Osteopenia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Growth, puberty and fertility problems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424092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/>
          <a:lstStyle/>
          <a:p>
            <a:r>
              <a:rPr lang="en-GB" altLang="en-US" sz="3600" smtClean="0"/>
              <a:t>NCEPOD report 2008 “A Sickle Crisis?”</a:t>
            </a:r>
            <a:r>
              <a:rPr lang="en-GB" altLang="en-US" sz="4000" smtClean="0"/>
              <a:t/>
            </a:r>
            <a:br>
              <a:rPr lang="en-GB" altLang="en-US" sz="4000" smtClean="0"/>
            </a:br>
            <a:r>
              <a:rPr lang="en-GB" altLang="en-US" sz="3200" smtClean="0"/>
              <a:t>Principal recommendations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2492375"/>
            <a:ext cx="8229600" cy="2544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000" smtClean="0"/>
              <a:t>In our multi-racial society, it is essential that all doctors should have a basic understanding of the implications of thalassaemia and sickle cell trait. (General Medical Council)</a:t>
            </a:r>
          </a:p>
          <a:p>
            <a:pPr>
              <a:lnSpc>
                <a:spcPct val="80000"/>
              </a:lnSpc>
            </a:pPr>
            <a:endParaRPr lang="en-GB" altLang="en-US" sz="2000" smtClean="0"/>
          </a:p>
          <a:p>
            <a:pPr>
              <a:lnSpc>
                <a:spcPct val="80000"/>
              </a:lnSpc>
            </a:pPr>
            <a:r>
              <a:rPr lang="en-GB" altLang="en-US" sz="2000" smtClean="0"/>
              <a:t>As a minimum, the Department of Health guidance regarding vaccination and prophylactic antibiotics should be followed in order to prevent sepsis form hyposplenism. (Primary Care Trusts)</a:t>
            </a:r>
          </a:p>
          <a:p>
            <a:pPr>
              <a:lnSpc>
                <a:spcPct val="80000"/>
              </a:lnSpc>
            </a:pPr>
            <a:endParaRPr lang="en-GB" altLang="en-US" sz="2000" smtClean="0"/>
          </a:p>
          <a:p>
            <a:pPr>
              <a:lnSpc>
                <a:spcPct val="80000"/>
              </a:lnSpc>
            </a:pPr>
            <a:r>
              <a:rPr lang="en-GB" altLang="en-US" sz="2000" smtClean="0"/>
              <a:t>A mutidisciplinary and multi-agency approach is needed in the ongoing pain management of patients with sickle cell disease – essentially this takes place outside hospital for the majority of patients. (Primary and Secondary Care Trusts)</a:t>
            </a:r>
          </a:p>
          <a:p>
            <a:pPr>
              <a:lnSpc>
                <a:spcPct val="80000"/>
              </a:lnSpc>
            </a:pPr>
            <a:endParaRPr lang="en-GB" altLang="en-US" sz="2000" smtClean="0"/>
          </a:p>
          <a:p>
            <a:pPr>
              <a:lnSpc>
                <a:spcPct val="80000"/>
              </a:lnSpc>
            </a:pPr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3379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r>
              <a:rPr lang="en-GB" altLang="en-US" smtClean="0"/>
              <a:t>Epidemiology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4025" y="2349500"/>
            <a:ext cx="8229600" cy="2544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3600" smtClean="0"/>
              <a:t>Estimated 275,000 newborns every year</a:t>
            </a:r>
          </a:p>
          <a:p>
            <a:pPr lvl="1">
              <a:lnSpc>
                <a:spcPct val="80000"/>
              </a:lnSpc>
            </a:pPr>
            <a:r>
              <a:rPr lang="en-GB" altLang="en-US" sz="3200" smtClean="0"/>
              <a:t>Two-thirds in sub-Saharan Africa</a:t>
            </a:r>
          </a:p>
          <a:p>
            <a:pPr lvl="1">
              <a:lnSpc>
                <a:spcPct val="80000"/>
              </a:lnSpc>
            </a:pPr>
            <a:r>
              <a:rPr lang="en-GB" altLang="en-US" sz="3200" smtClean="0"/>
              <a:t>Almost all newborns in well resourced countries survive to adulthood</a:t>
            </a:r>
          </a:p>
          <a:p>
            <a:pPr lvl="1">
              <a:lnSpc>
                <a:spcPct val="80000"/>
              </a:lnSpc>
            </a:pPr>
            <a:r>
              <a:rPr lang="en-GB" altLang="en-US" sz="3200" smtClean="0"/>
              <a:t>Median survival for SCD improved dramatically</a:t>
            </a:r>
          </a:p>
        </p:txBody>
      </p:sp>
    </p:spTree>
    <p:extLst>
      <p:ext uri="{BB962C8B-B14F-4D97-AF65-F5344CB8AC3E}">
        <p14:creationId xmlns:p14="http://schemas.microsoft.com/office/powerpoint/2010/main" val="2139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/>
          <a:lstStyle/>
          <a:p>
            <a:r>
              <a:rPr lang="en-GB" altLang="en-US" sz="3600" smtClean="0"/>
              <a:t>NCEPOD report 2008 “A Sickle Crisis?”</a:t>
            </a:r>
            <a:r>
              <a:rPr lang="en-GB" altLang="en-US" sz="4000" smtClean="0"/>
              <a:t> </a:t>
            </a:r>
            <a:br>
              <a:rPr lang="en-GB" altLang="en-US" sz="4000" smtClean="0"/>
            </a:br>
            <a:r>
              <a:rPr lang="en-GB" altLang="en-US" sz="3200" smtClean="0"/>
              <a:t>Principal recommendations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2411413"/>
            <a:ext cx="8229600" cy="2544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000" smtClean="0"/>
              <a:t>Patients with sickle cell disease or beta thalassaemia major should be managed by, or have access to, clinicians with experience of haemoglobinopathy management. (Primary and Secondary Care Trusts).</a:t>
            </a:r>
          </a:p>
          <a:p>
            <a:pPr>
              <a:lnSpc>
                <a:spcPct val="80000"/>
              </a:lnSpc>
            </a:pPr>
            <a:endParaRPr lang="en-GB" altLang="en-US" sz="2000" smtClean="0"/>
          </a:p>
          <a:p>
            <a:pPr>
              <a:lnSpc>
                <a:spcPct val="80000"/>
              </a:lnSpc>
            </a:pPr>
            <a:r>
              <a:rPr lang="en-GB" altLang="en-US" sz="2000" smtClean="0"/>
              <a:t>Healthcare centres responsible for the management of patients with haemoglobinopathies should have access to protocols/guidelines from their regional specialist centre. (Primary and Secondary Care Trusts)</a:t>
            </a:r>
          </a:p>
          <a:p>
            <a:pPr>
              <a:lnSpc>
                <a:spcPct val="80000"/>
              </a:lnSpc>
            </a:pPr>
            <a:endParaRPr lang="en-GB" altLang="en-US" sz="2000" smtClean="0"/>
          </a:p>
          <a:p>
            <a:pPr>
              <a:lnSpc>
                <a:spcPct val="80000"/>
              </a:lnSpc>
            </a:pPr>
            <a:r>
              <a:rPr lang="en-GB" altLang="en-US" sz="2000" smtClean="0"/>
              <a:t>A national database of patients with haemoglobinopathies should be developed and maintained, to include standardised information on death, for regular audit purposes. (Department of Health)</a:t>
            </a:r>
          </a:p>
          <a:p>
            <a:pPr>
              <a:lnSpc>
                <a:spcPct val="80000"/>
              </a:lnSpc>
            </a:pPr>
            <a:endParaRPr lang="en-GB" altLang="en-US" sz="2000" smtClean="0"/>
          </a:p>
          <a:p>
            <a:pPr>
              <a:lnSpc>
                <a:spcPct val="80000"/>
              </a:lnSpc>
            </a:pPr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8816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/>
          <a:lstStyle/>
          <a:p>
            <a:r>
              <a:rPr lang="en-GB" dirty="0" smtClean="0"/>
              <a:t>Standards for the Clinical Care of Adults with Sickle Cell Disease in the UK </a:t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Edition,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44762"/>
          </a:xfrm>
        </p:spPr>
        <p:txBody>
          <a:bodyPr/>
          <a:lstStyle/>
          <a:p>
            <a:r>
              <a:rPr lang="en-GB" sz="2400" dirty="0" smtClean="0"/>
              <a:t>All adults with SCD should be registered with a GP</a:t>
            </a:r>
          </a:p>
          <a:p>
            <a:r>
              <a:rPr lang="en-GB" sz="2400" dirty="0" smtClean="0"/>
              <a:t>Primary Care teams should maintain good communication with the specialist and local </a:t>
            </a:r>
            <a:r>
              <a:rPr lang="en-GB" sz="2400" dirty="0" err="1" smtClean="0"/>
              <a:t>haemoglobinopathy</a:t>
            </a:r>
            <a:r>
              <a:rPr lang="en-GB" sz="2400" dirty="0" smtClean="0"/>
              <a:t> teams, enabling 2 way exchange of expertise</a:t>
            </a:r>
          </a:p>
          <a:p>
            <a:r>
              <a:rPr lang="en-GB" sz="2400" dirty="0" smtClean="0"/>
              <a:t>Each SCD patient should be offered routine primary heath services at their GP surgery</a:t>
            </a:r>
          </a:p>
          <a:p>
            <a:r>
              <a:rPr lang="en-GB" sz="2400" dirty="0" smtClean="0"/>
              <a:t>Specialist </a:t>
            </a:r>
            <a:r>
              <a:rPr lang="en-GB" sz="2400" dirty="0" err="1"/>
              <a:t>h</a:t>
            </a:r>
            <a:r>
              <a:rPr lang="en-GB" sz="2400" dirty="0" err="1" smtClean="0"/>
              <a:t>aemoglobinopathy</a:t>
            </a:r>
            <a:r>
              <a:rPr lang="en-GB" sz="2400" dirty="0" smtClean="0"/>
              <a:t> teams should develop locally agreed shared care protocols with GPs defining the roles and responsibilities of each.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51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Care - 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 involvement with patients and their home support network and environment</a:t>
            </a:r>
          </a:p>
          <a:p>
            <a:r>
              <a:rPr lang="en-GB" dirty="0" smtClean="0"/>
              <a:t>Greater awareness of social, economic, family and psychological factors</a:t>
            </a:r>
          </a:p>
        </p:txBody>
      </p:sp>
    </p:spTree>
    <p:extLst>
      <p:ext uri="{BB962C8B-B14F-4D97-AF65-F5344CB8AC3E}">
        <p14:creationId xmlns:p14="http://schemas.microsoft.com/office/powerpoint/2010/main" val="140009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 screening</a:t>
            </a:r>
          </a:p>
          <a:p>
            <a:r>
              <a:rPr lang="en-GB" dirty="0" smtClean="0"/>
              <a:t>Reproductive and health advice</a:t>
            </a:r>
          </a:p>
          <a:p>
            <a:r>
              <a:rPr lang="en-GB" dirty="0" smtClean="0"/>
              <a:t>Routine screening</a:t>
            </a:r>
          </a:p>
          <a:p>
            <a:r>
              <a:rPr lang="en-GB" dirty="0" smtClean="0"/>
              <a:t>Management of other comorbidities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9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dirty="0" smtClean="0"/>
              <a:t>Specific Responsibilities of the Primary Care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544762"/>
          </a:xfrm>
        </p:spPr>
        <p:txBody>
          <a:bodyPr/>
          <a:lstStyle/>
          <a:p>
            <a:r>
              <a:rPr lang="en-GB" sz="2200" dirty="0" smtClean="0"/>
              <a:t>Early treatment of infections to prevent sepsis</a:t>
            </a:r>
          </a:p>
          <a:p>
            <a:r>
              <a:rPr lang="en-GB" sz="2200" dirty="0" smtClean="0"/>
              <a:t>Prescription of antibiotic prophylaxis</a:t>
            </a:r>
          </a:p>
          <a:p>
            <a:r>
              <a:rPr lang="en-GB" sz="2200" dirty="0" smtClean="0"/>
              <a:t>Ensuring vaccinations are up to date</a:t>
            </a:r>
          </a:p>
          <a:p>
            <a:r>
              <a:rPr lang="en-GB" sz="2200" dirty="0" smtClean="0"/>
              <a:t>Early referral of pregnant women</a:t>
            </a:r>
          </a:p>
          <a:p>
            <a:r>
              <a:rPr lang="en-GB" sz="2200" dirty="0" smtClean="0"/>
              <a:t>Reproductive advice including contraceptive advice, pre-conceptual testing and partner testing</a:t>
            </a:r>
          </a:p>
          <a:p>
            <a:r>
              <a:rPr lang="en-GB" sz="2200" dirty="0" smtClean="0"/>
              <a:t>Referral for psychological support and counselling</a:t>
            </a:r>
          </a:p>
          <a:p>
            <a:r>
              <a:rPr lang="en-GB" sz="2200" dirty="0" smtClean="0"/>
              <a:t>Encourage treatment compliance</a:t>
            </a:r>
          </a:p>
          <a:p>
            <a:r>
              <a:rPr lang="en-GB" sz="2200" dirty="0" smtClean="0"/>
              <a:t>Patient education and self-management of mild painful episodes</a:t>
            </a:r>
          </a:p>
          <a:p>
            <a:r>
              <a:rPr lang="en-GB" sz="2200" dirty="0" smtClean="0"/>
              <a:t>Support during transition and move to further education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85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0850" y="1125538"/>
            <a:ext cx="8229600" cy="1143000"/>
          </a:xfrm>
        </p:spPr>
        <p:txBody>
          <a:bodyPr/>
          <a:lstStyle/>
          <a:p>
            <a:r>
              <a:rPr lang="en-GB" altLang="en-US" smtClean="0"/>
              <a:t>Family planning / contraception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Injectable contraceptives                       e.g. Depo-Provera popular</a:t>
            </a:r>
          </a:p>
        </p:txBody>
      </p:sp>
    </p:spTree>
    <p:extLst>
      <p:ext uri="{BB962C8B-B14F-4D97-AF65-F5344CB8AC3E}">
        <p14:creationId xmlns:p14="http://schemas.microsoft.com/office/powerpoint/2010/main" val="771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09575" y="1112838"/>
            <a:ext cx="8229600" cy="1143000"/>
          </a:xfrm>
        </p:spPr>
        <p:txBody>
          <a:bodyPr/>
          <a:lstStyle/>
          <a:p>
            <a:r>
              <a:rPr lang="en-GB" altLang="en-US" smtClean="0"/>
              <a:t>If a child is diagnosed with SCD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09575" y="2636838"/>
            <a:ext cx="8229600" cy="2544762"/>
          </a:xfrm>
        </p:spPr>
        <p:txBody>
          <a:bodyPr/>
          <a:lstStyle/>
          <a:p>
            <a:r>
              <a:rPr lang="en-GB" altLang="en-US" sz="2400" dirty="0" smtClean="0"/>
              <a:t>Specialist nurse informs GP and Health Visitor </a:t>
            </a:r>
          </a:p>
          <a:p>
            <a:r>
              <a:rPr lang="en-GB" altLang="en-US" sz="2400" dirty="0" smtClean="0"/>
              <a:t>Child referred to local hospital haematologist / paediatrician</a:t>
            </a:r>
          </a:p>
          <a:p>
            <a:r>
              <a:rPr lang="en-GB" altLang="en-US" sz="2400" dirty="0" smtClean="0"/>
              <a:t>Parents receive appropriate education</a:t>
            </a:r>
          </a:p>
          <a:p>
            <a:r>
              <a:rPr lang="en-GB" altLang="en-US" sz="2400" dirty="0" smtClean="0">
                <a:solidFill>
                  <a:srgbClr val="FF0000"/>
                </a:solidFill>
              </a:rPr>
              <a:t>GP should: </a:t>
            </a:r>
          </a:p>
          <a:p>
            <a:pPr lvl="1"/>
            <a:r>
              <a:rPr lang="en-GB" altLang="en-US" sz="2400" dirty="0" smtClean="0">
                <a:solidFill>
                  <a:srgbClr val="FF0000"/>
                </a:solidFill>
              </a:rPr>
              <a:t>Prescribe prophylactic penicillin to start by 3 months of age</a:t>
            </a:r>
          </a:p>
          <a:p>
            <a:pPr lvl="1"/>
            <a:r>
              <a:rPr lang="en-GB" altLang="en-US" sz="2400" dirty="0" smtClean="0">
                <a:solidFill>
                  <a:srgbClr val="FF0000"/>
                </a:solidFill>
              </a:rPr>
              <a:t>Prescribe folic acid</a:t>
            </a:r>
          </a:p>
          <a:p>
            <a:pPr lvl="1"/>
            <a:r>
              <a:rPr lang="en-GB" altLang="en-US" sz="2400" dirty="0" smtClean="0">
                <a:solidFill>
                  <a:srgbClr val="FF0000"/>
                </a:solidFill>
              </a:rPr>
              <a:t>Ensure the child receives full childhood immunisations in accordance with national schedule</a:t>
            </a:r>
          </a:p>
        </p:txBody>
      </p:sp>
    </p:spTree>
    <p:extLst>
      <p:ext uri="{BB962C8B-B14F-4D97-AF65-F5344CB8AC3E}">
        <p14:creationId xmlns:p14="http://schemas.microsoft.com/office/powerpoint/2010/main" val="280116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Infections in SCD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Invasive pneumococcal disease (IPD)</a:t>
            </a:r>
          </a:p>
          <a:p>
            <a:r>
              <a:rPr lang="en-GB" dirty="0" smtClean="0"/>
              <a:t>Salmonella</a:t>
            </a:r>
          </a:p>
          <a:p>
            <a:r>
              <a:rPr lang="en-GB" dirty="0" smtClean="0"/>
              <a:t>Gram negative urinary tract infections</a:t>
            </a:r>
          </a:p>
          <a:p>
            <a:r>
              <a:rPr lang="en-GB" dirty="0" smtClean="0"/>
              <a:t>Complications </a:t>
            </a:r>
            <a:r>
              <a:rPr lang="en-GB" smtClean="0"/>
              <a:t>following influenza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8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r>
              <a:rPr lang="en-GB" altLang="en-US" smtClean="0"/>
              <a:t>Vaccination guidelines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4990" r="7410" b="51801"/>
          <a:stretch>
            <a:fillRect/>
          </a:stretch>
        </p:blipFill>
        <p:spPr bwMode="auto">
          <a:xfrm>
            <a:off x="0" y="0"/>
            <a:ext cx="8996363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6541" y="925779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72" y="220486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dirty="0" smtClean="0">
                <a:ea typeface="ＭＳ Ｐゴシック" pitchFamily="34" charset="-128"/>
              </a:rPr>
              <a:t>Sickle cell disorders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200" dirty="0" smtClean="0">
                <a:ea typeface="ＭＳ Ｐゴシック" pitchFamily="34" charset="-128"/>
              </a:rPr>
              <a:t>Prevalence 12000-15000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200" dirty="0" err="1" smtClean="0">
                <a:ea typeface="ＭＳ Ｐゴシック" pitchFamily="34" charset="-128"/>
              </a:rPr>
              <a:t>Approx</a:t>
            </a:r>
            <a:r>
              <a:rPr lang="en-GB" sz="3200" dirty="0" smtClean="0">
                <a:ea typeface="ＭＳ Ｐゴシック" pitchFamily="34" charset="-128"/>
              </a:rPr>
              <a:t> 70% live in Greater London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200" dirty="0" err="1" smtClean="0">
                <a:ea typeface="ＭＳ Ｐゴシック" pitchFamily="34" charset="-128"/>
              </a:rPr>
              <a:t>Approx</a:t>
            </a:r>
            <a:r>
              <a:rPr lang="en-GB" sz="3200" dirty="0" smtClean="0">
                <a:ea typeface="ＭＳ Ｐゴシック" pitchFamily="34" charset="-128"/>
              </a:rPr>
              <a:t> 350 new births per annum</a:t>
            </a:r>
          </a:p>
          <a:p>
            <a:pPr>
              <a:lnSpc>
                <a:spcPct val="80000"/>
              </a:lnSpc>
              <a:defRPr/>
            </a:pPr>
            <a:endParaRPr lang="en-GB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 smtClean="0">
                <a:ea typeface="ＭＳ Ｐゴシック" pitchFamily="34" charset="-128"/>
              </a:rPr>
              <a:t>National </a:t>
            </a:r>
            <a:r>
              <a:rPr lang="en-GB" dirty="0" err="1" smtClean="0">
                <a:ea typeface="ＭＳ Ｐゴシック" pitchFamily="34" charset="-128"/>
              </a:rPr>
              <a:t>Haemoglobinopathy</a:t>
            </a:r>
            <a:r>
              <a:rPr lang="en-GB" dirty="0" smtClean="0">
                <a:ea typeface="ＭＳ Ｐゴシック" pitchFamily="34" charset="-128"/>
              </a:rPr>
              <a:t> Registry (NHR)</a:t>
            </a:r>
          </a:p>
          <a:p>
            <a:pPr>
              <a:lnSpc>
                <a:spcPct val="80000"/>
              </a:lnSpc>
              <a:defRPr/>
            </a:pPr>
            <a:endParaRPr lang="en-GB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 err="1" smtClean="0">
                <a:ea typeface="ＭＳ Ｐゴシック" pitchFamily="34" charset="-128"/>
              </a:rPr>
              <a:t>Approx</a:t>
            </a:r>
            <a:r>
              <a:rPr lang="en-GB" dirty="0" smtClean="0">
                <a:ea typeface="ＭＳ Ｐゴシック" pitchFamily="34" charset="-128"/>
              </a:rPr>
              <a:t> 370 patients at HH</a:t>
            </a:r>
          </a:p>
          <a:p>
            <a:pPr>
              <a:lnSpc>
                <a:spcPct val="80000"/>
              </a:lnSpc>
              <a:defRPr/>
            </a:pPr>
            <a:endParaRPr lang="en-GB" sz="3600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3200" dirty="0" smtClean="0">
              <a:ea typeface="ＭＳ Ｐゴシック" pitchFamily="34" charset="-128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072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6725" y="98072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Vaccinations (Green Book, Public Health England, 2014)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544762"/>
          </a:xfrm>
        </p:spPr>
        <p:txBody>
          <a:bodyPr/>
          <a:lstStyle/>
          <a:p>
            <a:r>
              <a:rPr lang="en-GB" altLang="en-US" sz="2400" dirty="0" smtClean="0"/>
              <a:t>All routine UK schedule vaccinations including </a:t>
            </a:r>
            <a:r>
              <a:rPr lang="en-GB" altLang="en-US" sz="2400" dirty="0" err="1" smtClean="0"/>
              <a:t>Prevenar</a:t>
            </a:r>
            <a:r>
              <a:rPr lang="en-GB" altLang="en-US" sz="2400" dirty="0" smtClean="0"/>
              <a:t> 13 (conjugate pneumococcal vaccine), </a:t>
            </a:r>
            <a:r>
              <a:rPr lang="en-GB" altLang="en-US" sz="2400" dirty="0" err="1" smtClean="0"/>
              <a:t>Hib</a:t>
            </a:r>
            <a:r>
              <a:rPr lang="en-GB" altLang="en-US" sz="2400" dirty="0" smtClean="0"/>
              <a:t> /Men C, meningococcal B vaccine</a:t>
            </a:r>
          </a:p>
          <a:p>
            <a:r>
              <a:rPr lang="en-GB" altLang="en-US" sz="2400" dirty="0" smtClean="0"/>
              <a:t>Men ACWY</a:t>
            </a:r>
          </a:p>
          <a:p>
            <a:r>
              <a:rPr lang="en-GB" altLang="en-US" sz="2400" dirty="0" err="1" smtClean="0"/>
              <a:t>Pneumovax</a:t>
            </a:r>
            <a:r>
              <a:rPr lang="en-GB" altLang="en-US" sz="2400" dirty="0" smtClean="0"/>
              <a:t> II (23 </a:t>
            </a:r>
            <a:r>
              <a:rPr lang="en-GB" altLang="en-US" sz="2400" dirty="0" err="1" smtClean="0"/>
              <a:t>valent</a:t>
            </a:r>
            <a:r>
              <a:rPr lang="en-GB" altLang="en-US" sz="2400" dirty="0" smtClean="0"/>
              <a:t> polysaccharide pneumococcal vaccine) to all children with SCD at 2 years then repeated 5 yearly thereafter throughout adult life</a:t>
            </a:r>
          </a:p>
          <a:p>
            <a:r>
              <a:rPr lang="en-GB" altLang="en-US" sz="2400" dirty="0" smtClean="0"/>
              <a:t>Hepatitis B from age of 1 year – especially if receiving blood transfusions</a:t>
            </a:r>
          </a:p>
          <a:p>
            <a:r>
              <a:rPr lang="en-GB" altLang="en-US" sz="2400" dirty="0" smtClean="0"/>
              <a:t>Annual seasonal Flu vaccine</a:t>
            </a:r>
          </a:p>
        </p:txBody>
      </p:sp>
    </p:spTree>
    <p:extLst>
      <p:ext uri="{BB962C8B-B14F-4D97-AF65-F5344CB8AC3E}">
        <p14:creationId xmlns:p14="http://schemas.microsoft.com/office/powerpoint/2010/main" val="2624519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33" y="980728"/>
            <a:ext cx="8229600" cy="1143000"/>
          </a:xfrm>
        </p:spPr>
        <p:txBody>
          <a:bodyPr/>
          <a:lstStyle/>
          <a:p>
            <a:r>
              <a:rPr lang="en-GB" dirty="0" smtClean="0"/>
              <a:t>Vaccinations in Adults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5586"/>
            <a:ext cx="8229600" cy="2544762"/>
          </a:xfrm>
        </p:spPr>
        <p:txBody>
          <a:bodyPr/>
          <a:lstStyle/>
          <a:p>
            <a:r>
              <a:rPr lang="en-GB" sz="2800" dirty="0" smtClean="0"/>
              <a:t>Single dose of PCV 13 if not already given (Public Health England, 2017)</a:t>
            </a:r>
          </a:p>
          <a:p>
            <a:r>
              <a:rPr lang="en-GB" sz="2800" dirty="0" smtClean="0"/>
              <a:t>Meningococcal B vaccine (2 doses)</a:t>
            </a:r>
          </a:p>
          <a:p>
            <a:r>
              <a:rPr lang="en-GB" sz="2800" dirty="0" smtClean="0"/>
              <a:t>Single dose of Men ACWY</a:t>
            </a:r>
          </a:p>
          <a:p>
            <a:r>
              <a:rPr lang="en-GB" sz="2800" dirty="0" smtClean="0"/>
              <a:t>Single dose of </a:t>
            </a:r>
            <a:r>
              <a:rPr lang="en-GB" sz="2800" dirty="0" err="1" smtClean="0"/>
              <a:t>Hib</a:t>
            </a:r>
            <a:r>
              <a:rPr lang="en-GB" sz="2800" dirty="0" smtClean="0"/>
              <a:t>/Men C</a:t>
            </a:r>
          </a:p>
          <a:p>
            <a:r>
              <a:rPr lang="en-GB" sz="2800" dirty="0" smtClean="0"/>
              <a:t>Annual influenza vaccine</a:t>
            </a:r>
          </a:p>
          <a:p>
            <a:r>
              <a:rPr lang="en-GB" sz="2800" dirty="0" smtClean="0"/>
              <a:t>Hepatitis B vaccine (booster if Hep B surface </a:t>
            </a:r>
            <a:r>
              <a:rPr lang="en-GB" sz="2800" dirty="0" err="1" smtClean="0"/>
              <a:t>Ab</a:t>
            </a:r>
            <a:r>
              <a:rPr lang="en-GB" sz="2800" dirty="0" smtClean="0"/>
              <a:t> titre &lt;100 </a:t>
            </a:r>
            <a:r>
              <a:rPr lang="en-GB" sz="2800" dirty="0" err="1" smtClean="0"/>
              <a:t>mIU</a:t>
            </a:r>
            <a:r>
              <a:rPr lang="en-GB" sz="2800" dirty="0" smtClean="0"/>
              <a:t>/ml)</a:t>
            </a:r>
          </a:p>
          <a:p>
            <a:r>
              <a:rPr lang="en-GB" sz="2800" dirty="0" smtClean="0"/>
              <a:t>Salmonella vaccine?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82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Antibiotic Prophylaxis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Highest risk of pneumococcal infection is in &lt;5 year and &gt;50 year age groups</a:t>
            </a:r>
          </a:p>
          <a:p>
            <a:r>
              <a:rPr lang="en-GB" dirty="0" smtClean="0"/>
              <a:t>Current opinion on long term oral penicillin prophylaxis is divided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05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87363" y="1052513"/>
            <a:ext cx="8229600" cy="1143000"/>
          </a:xfrm>
        </p:spPr>
        <p:txBody>
          <a:bodyPr/>
          <a:lstStyle/>
          <a:p>
            <a:r>
              <a:rPr lang="en-GB" altLang="en-US" smtClean="0"/>
              <a:t>Travelling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ea typeface="ＭＳ Ｐゴシック" pitchFamily="-106" charset="-128"/>
              </a:rPr>
              <a:t>Malaria prophylaxis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pitchFamily="-106" charset="-128"/>
              </a:rPr>
              <a:t>Check G6PD status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pitchFamily="-106" charset="-128"/>
              </a:rPr>
              <a:t>Appropriate travel vaccinations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dirty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086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Pressure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Target</a:t>
            </a:r>
          </a:p>
          <a:p>
            <a:pPr lvl="1"/>
            <a:r>
              <a:rPr lang="en-GB" dirty="0" smtClean="0"/>
              <a:t>&lt;140/90 in absence of proteinuria</a:t>
            </a:r>
          </a:p>
          <a:p>
            <a:pPr lvl="1"/>
            <a:r>
              <a:rPr lang="en-GB" dirty="0" smtClean="0"/>
              <a:t>&lt;130/80 if proteinuria present</a:t>
            </a:r>
          </a:p>
          <a:p>
            <a:r>
              <a:rPr lang="en-GB" dirty="0" smtClean="0"/>
              <a:t>First line treatment – calcium channel blocker</a:t>
            </a:r>
          </a:p>
          <a:p>
            <a:r>
              <a:rPr lang="en-GB" dirty="0" smtClean="0"/>
              <a:t>Avoid diuretic as first-line treatment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95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Folic Acid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recommend 5mg OD long term</a:t>
            </a:r>
            <a:r>
              <a:rPr lang="en-GB" dirty="0"/>
              <a:t> </a:t>
            </a:r>
            <a:r>
              <a:rPr lang="en-GB" dirty="0" smtClean="0"/>
              <a:t>but lack of evidence</a:t>
            </a:r>
          </a:p>
          <a:p>
            <a:r>
              <a:rPr lang="en-GB" dirty="0" smtClean="0"/>
              <a:t>Some patients may take it intermittently</a:t>
            </a:r>
          </a:p>
          <a:p>
            <a:r>
              <a:rPr lang="en-GB" dirty="0" smtClean="0"/>
              <a:t>Important during periods of illness</a:t>
            </a:r>
          </a:p>
          <a:p>
            <a:r>
              <a:rPr lang="en-GB" dirty="0" smtClean="0"/>
              <a:t>Check level (along with B12) in patients with worsening </a:t>
            </a:r>
            <a:r>
              <a:rPr lang="en-GB" dirty="0" err="1" smtClean="0"/>
              <a:t>macrocytosis</a:t>
            </a:r>
            <a:r>
              <a:rPr lang="en-GB" dirty="0" smtClean="0"/>
              <a:t> or anaemia</a:t>
            </a:r>
          </a:p>
          <a:p>
            <a:r>
              <a:rPr lang="en-GB" dirty="0" smtClean="0"/>
              <a:t>Pregnancy – start 5mg OD</a:t>
            </a:r>
          </a:p>
        </p:txBody>
      </p:sp>
    </p:spTree>
    <p:extLst>
      <p:ext uri="{BB962C8B-B14F-4D97-AF65-F5344CB8AC3E}">
        <p14:creationId xmlns:p14="http://schemas.microsoft.com/office/powerpoint/2010/main" val="3872019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dirty="0" smtClean="0"/>
              <a:t>Vitamin D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720"/>
            <a:ext cx="8229600" cy="2544762"/>
          </a:xfrm>
        </p:spPr>
        <p:txBody>
          <a:bodyPr/>
          <a:lstStyle/>
          <a:p>
            <a:r>
              <a:rPr lang="en-GB" sz="2400" dirty="0" smtClean="0"/>
              <a:t>Associated with </a:t>
            </a:r>
            <a:r>
              <a:rPr lang="en-GB" sz="2400" dirty="0" err="1" smtClean="0"/>
              <a:t>osteomalacia</a:t>
            </a:r>
            <a:r>
              <a:rPr lang="en-GB" sz="2400" dirty="0" smtClean="0"/>
              <a:t>, fracture risk, musculoskeletal pains, chronic fatigue, cardiovascular disease, asthma, nephropathy</a:t>
            </a:r>
          </a:p>
          <a:p>
            <a:r>
              <a:rPr lang="en-GB" sz="2400" dirty="0" smtClean="0"/>
              <a:t>Rate substantially higher in African American population than Caucasians</a:t>
            </a:r>
          </a:p>
          <a:p>
            <a:r>
              <a:rPr lang="en-GB" sz="2400" dirty="0" smtClean="0"/>
              <a:t>Studies have shown improvements in pain symptoms, bone density markers and quality of life in SCD patients treated with high dose vitamin D supplements</a:t>
            </a:r>
          </a:p>
          <a:p>
            <a:endParaRPr lang="en-GB" dirty="0" smtClean="0"/>
          </a:p>
          <a:p>
            <a:r>
              <a:rPr lang="en-GB" sz="2800" dirty="0" smtClean="0"/>
              <a:t>Check levels at least annually</a:t>
            </a:r>
          </a:p>
          <a:p>
            <a:r>
              <a:rPr lang="en-GB" sz="2800" dirty="0" smtClean="0"/>
              <a:t>Check BMD if suspicion of osteoporosis</a:t>
            </a:r>
          </a:p>
        </p:txBody>
      </p:sp>
    </p:spTree>
    <p:extLst>
      <p:ext uri="{BB962C8B-B14F-4D97-AF65-F5344CB8AC3E}">
        <p14:creationId xmlns:p14="http://schemas.microsoft.com/office/powerpoint/2010/main" val="1767601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r>
              <a:rPr lang="en-GB" altLang="en-US" smtClean="0"/>
              <a:t>Vaccination guidelines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4990" r="7410" b="51801"/>
          <a:stretch>
            <a:fillRect/>
          </a:stretch>
        </p:blipFill>
        <p:spPr bwMode="auto">
          <a:xfrm>
            <a:off x="0" y="0"/>
            <a:ext cx="8996363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Chronic sickle lung disease and pulmonary hypertension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GPs can: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Enquire about symptoms such as chest pain or shortness of breath on exertion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Regularly check O</a:t>
            </a:r>
            <a:r>
              <a:rPr lang="en-GB" altLang="en-US" baseline="-25000" smtClean="0">
                <a:solidFill>
                  <a:srgbClr val="FF0000"/>
                </a:solidFill>
              </a:rPr>
              <a:t>2</a:t>
            </a:r>
            <a:r>
              <a:rPr lang="en-GB" altLang="en-US" smtClean="0">
                <a:solidFill>
                  <a:srgbClr val="FF0000"/>
                </a:solidFill>
              </a:rPr>
              <a:t> saturations on air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Arrange for a CXR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Inform the Haemoglobinopathy team as required</a:t>
            </a:r>
          </a:p>
        </p:txBody>
      </p:sp>
    </p:spTree>
    <p:extLst>
      <p:ext uri="{BB962C8B-B14F-4D97-AF65-F5344CB8AC3E}">
        <p14:creationId xmlns:p14="http://schemas.microsoft.com/office/powerpoint/2010/main" val="3182028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/>
          <a:lstStyle/>
          <a:p>
            <a:r>
              <a:rPr lang="en-GB" altLang="en-US" smtClean="0"/>
              <a:t>Renal problems (including haematuria and proteinuria)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4738"/>
            <a:ext cx="8229600" cy="2544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GPs can: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Avoid NSAIDs and other nephrotoxic drugs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Control BP (&lt;140/90 or &lt;130/80 if proteinuria)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Treat all UTIs promptly (check G6PD status)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Urine dipstick at least annually +/- 24 hour urine protein / PCR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Check U+E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Review iron chelation and stop </a:t>
            </a:r>
            <a:r>
              <a:rPr lang="en-GB" sz="2400" dirty="0" err="1" smtClean="0">
                <a:solidFill>
                  <a:srgbClr val="FF0000"/>
                </a:solidFill>
                <a:ea typeface="ＭＳ Ｐゴシック" pitchFamily="-106" charset="-128"/>
              </a:rPr>
              <a:t>deferasirox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 (</a:t>
            </a:r>
            <a:r>
              <a:rPr lang="en-GB" sz="2400" dirty="0" err="1" smtClean="0">
                <a:solidFill>
                  <a:srgbClr val="FF0000"/>
                </a:solidFill>
                <a:ea typeface="ＭＳ Ｐゴシック" pitchFamily="-106" charset="-128"/>
              </a:rPr>
              <a:t>Exjade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) if any evidence of renal failure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Refer to </a:t>
            </a:r>
            <a:r>
              <a:rPr lang="en-GB" sz="2400" dirty="0" err="1" smtClean="0">
                <a:solidFill>
                  <a:srgbClr val="FF0000"/>
                </a:solidFill>
                <a:ea typeface="ＭＳ Ｐゴシック" pitchFamily="-106" charset="-128"/>
              </a:rPr>
              <a:t>Haemoglobinopathy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-106" charset="-128"/>
              </a:rPr>
              <a:t> team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>
              <a:ea typeface="ＭＳ Ｐゴシック" pitchFamily="-106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7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Sickle cell disease (SCD)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US" sz="3200" smtClean="0"/>
              <a:t>HbSS (“sickle cell anaemia”)</a:t>
            </a:r>
          </a:p>
          <a:p>
            <a:pPr lvl="1">
              <a:lnSpc>
                <a:spcPct val="90000"/>
              </a:lnSpc>
            </a:pPr>
            <a:r>
              <a:rPr lang="en-GB" altLang="en-US" sz="3200" smtClean="0"/>
              <a:t>HbSC</a:t>
            </a:r>
          </a:p>
          <a:p>
            <a:pPr lvl="1">
              <a:lnSpc>
                <a:spcPct val="90000"/>
              </a:lnSpc>
            </a:pPr>
            <a:r>
              <a:rPr lang="en-GB" altLang="en-US" sz="3200" smtClean="0"/>
              <a:t>HbS </a:t>
            </a:r>
            <a:r>
              <a:rPr lang="el-GR" altLang="en-US" sz="3200" smtClean="0">
                <a:cs typeface="Arial" charset="0"/>
              </a:rPr>
              <a:t>β</a:t>
            </a:r>
            <a:r>
              <a:rPr lang="en-GB" altLang="en-US" sz="3200" smtClean="0"/>
              <a:t>thal</a:t>
            </a:r>
          </a:p>
          <a:p>
            <a:pPr lvl="1">
              <a:lnSpc>
                <a:spcPct val="90000"/>
              </a:lnSpc>
            </a:pPr>
            <a:r>
              <a:rPr lang="en-GB" altLang="en-US" sz="3200" smtClean="0"/>
              <a:t>HbS other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101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Iron overload and iron chelation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2068513"/>
            <a:ext cx="8229600" cy="254476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ea typeface="ＭＳ Ｐゴシック" pitchFamily="-106" charset="-128"/>
              </a:rPr>
              <a:t>Desferioxamine</a:t>
            </a:r>
            <a:r>
              <a:rPr lang="en-GB" dirty="0" smtClean="0">
                <a:ea typeface="ＭＳ Ｐゴシック" pitchFamily="-106" charset="-128"/>
              </a:rPr>
              <a:t> - Subcutaneous infusion</a:t>
            </a:r>
          </a:p>
          <a:p>
            <a:pPr marL="400050" lvl="2" indent="0">
              <a:buFont typeface="Arial" panose="020B0604020202020204" pitchFamily="34" charset="0"/>
              <a:buNone/>
              <a:defRPr/>
            </a:pPr>
            <a:r>
              <a:rPr lang="en-GB" dirty="0" smtClean="0">
                <a:ea typeface="ＭＳ Ｐゴシック" pitchFamily="-106" charset="-128"/>
              </a:rPr>
              <a:t>Side effects: abnormal bone growth, high tone </a:t>
            </a:r>
            <a:r>
              <a:rPr lang="en-GB" dirty="0" err="1" smtClean="0">
                <a:ea typeface="ＭＳ Ｐゴシック" pitchFamily="-106" charset="-128"/>
              </a:rPr>
              <a:t>sensori</a:t>
            </a:r>
            <a:r>
              <a:rPr lang="en-GB" dirty="0" smtClean="0">
                <a:ea typeface="ＭＳ Ｐゴシック" pitchFamily="-106" charset="-128"/>
              </a:rPr>
              <a:t>-neural hearing loss, Yersinia infection</a:t>
            </a:r>
          </a:p>
          <a:p>
            <a:pPr marL="400050" lvl="2" indent="0">
              <a:buFont typeface="Arial" panose="020B0604020202020204" pitchFamily="34" charset="0"/>
              <a:buNone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ea typeface="ＭＳ Ｐゴシック" pitchFamily="-106" charset="-128"/>
              </a:rPr>
              <a:t>Deferiprone</a:t>
            </a:r>
            <a:r>
              <a:rPr lang="en-GB" dirty="0" smtClean="0">
                <a:ea typeface="ＭＳ Ｐゴシック" pitchFamily="-106" charset="-128"/>
              </a:rPr>
              <a:t> - oral</a:t>
            </a:r>
          </a:p>
          <a:p>
            <a:pPr marL="400050" lvl="2" indent="0">
              <a:buFont typeface="Arial" panose="020B0604020202020204" pitchFamily="34" charset="0"/>
              <a:buNone/>
              <a:defRPr/>
            </a:pPr>
            <a:r>
              <a:rPr lang="en-GB" dirty="0" smtClean="0">
                <a:ea typeface="ＭＳ Ｐゴシック" pitchFamily="-106" charset="-128"/>
              </a:rPr>
              <a:t>Side effects: agranulocytosis, GI upset, zinc deficiency, </a:t>
            </a:r>
            <a:r>
              <a:rPr lang="en-GB" dirty="0" err="1" smtClean="0">
                <a:ea typeface="ＭＳ Ｐゴシック" pitchFamily="-106" charset="-128"/>
              </a:rPr>
              <a:t>arthropathy</a:t>
            </a:r>
            <a:endParaRPr lang="en-GB" dirty="0" smtClean="0">
              <a:ea typeface="ＭＳ Ｐゴシック" pitchFamily="-106" charset="-128"/>
            </a:endParaRPr>
          </a:p>
          <a:p>
            <a:pPr marL="400050" lvl="2" indent="0">
              <a:buFont typeface="Arial" panose="020B0604020202020204" pitchFamily="34" charset="0"/>
              <a:buNone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dirty="0" err="1" smtClean="0">
                <a:ea typeface="ＭＳ Ｐゴシック" pitchFamily="-106" charset="-128"/>
              </a:rPr>
              <a:t>Deferasirox</a:t>
            </a:r>
            <a:r>
              <a:rPr lang="en-GB" dirty="0" smtClean="0">
                <a:ea typeface="ＭＳ Ｐゴシック" pitchFamily="-106" charset="-128"/>
              </a:rPr>
              <a:t> (</a:t>
            </a:r>
            <a:r>
              <a:rPr lang="en-GB" dirty="0" err="1" smtClean="0">
                <a:ea typeface="ＭＳ Ｐゴシック" pitchFamily="-106" charset="-128"/>
              </a:rPr>
              <a:t>Exjade</a:t>
            </a:r>
            <a:r>
              <a:rPr lang="en-GB" dirty="0" smtClean="0">
                <a:ea typeface="ＭＳ Ｐゴシック" pitchFamily="-106" charset="-128"/>
              </a:rPr>
              <a:t>) – oral</a:t>
            </a:r>
          </a:p>
          <a:p>
            <a:pPr marL="400050" lvl="2" indent="0">
              <a:buFont typeface="Arial" panose="020B0604020202020204" pitchFamily="34" charset="0"/>
              <a:buNone/>
              <a:defRPr/>
            </a:pPr>
            <a:r>
              <a:rPr lang="en-GB" dirty="0" smtClean="0">
                <a:ea typeface="ＭＳ Ｐゴシック" pitchFamily="-106" charset="-128"/>
              </a:rPr>
              <a:t>Side effects: transient GI upset, deranged renal function, deranged LFTs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dirty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27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65125" y="909638"/>
            <a:ext cx="8229600" cy="1143000"/>
          </a:xfrm>
        </p:spPr>
        <p:txBody>
          <a:bodyPr/>
          <a:lstStyle/>
          <a:p>
            <a:r>
              <a:rPr lang="en-GB" altLang="en-US" smtClean="0"/>
              <a:t>Hydroxycarbamide (Hydroxyurea)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98463" y="2349500"/>
            <a:ext cx="8229600" cy="2544763"/>
          </a:xfrm>
        </p:spPr>
        <p:txBody>
          <a:bodyPr/>
          <a:lstStyle/>
          <a:p>
            <a:r>
              <a:rPr lang="en-GB" altLang="en-US" smtClean="0"/>
              <a:t>Reduces frequency of painful crisis, acute chest syndrome and transfusion requirement, length of hospital stay and mortality</a:t>
            </a:r>
          </a:p>
          <a:p>
            <a:r>
              <a:rPr lang="en-GB" altLang="en-US" smtClean="0"/>
              <a:t>Promotes fetal Hb synthesis, improves red cell hydration, modifies red cell-endothelial cell interactions, acts as nitric oxide donor</a:t>
            </a:r>
          </a:p>
        </p:txBody>
      </p:sp>
    </p:spTree>
    <p:extLst>
      <p:ext uri="{BB962C8B-B14F-4D97-AF65-F5344CB8AC3E}">
        <p14:creationId xmlns:p14="http://schemas.microsoft.com/office/powerpoint/2010/main" val="2887289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20688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Hydroxycarbamide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544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ＭＳ Ｐゴシック" pitchFamily="-106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pitchFamily="-106" charset="-128"/>
              </a:rPr>
              <a:t>Side effects: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ea typeface="ＭＳ Ｐゴシック" pitchFamily="-106" charset="-128"/>
              </a:rPr>
              <a:t>Teratogenicity unknown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ea typeface="ＭＳ Ｐゴシック" pitchFamily="-106" charset="-128"/>
              </a:rPr>
              <a:t>Fertility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ea typeface="ＭＳ Ｐゴシック" pitchFamily="-106" charset="-128"/>
              </a:rPr>
              <a:t>(Leukaemia or other malignancy)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ea typeface="ＭＳ Ｐゴシック" pitchFamily="-106" charset="-128"/>
              </a:rPr>
              <a:t>Bone marrow suppression resulting in neutropenia or thrombocytopenia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dirty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979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Hydroxycarbamide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2544762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STOP HYDROXYCARBAMIDE IF:</a:t>
            </a:r>
          </a:p>
          <a:p>
            <a:pPr marL="457200" lvl="1" indent="0">
              <a:buFont typeface="Arial" charset="0"/>
              <a:buNone/>
            </a:pPr>
            <a:r>
              <a:rPr lang="en-GB" altLang="en-US" smtClean="0">
                <a:solidFill>
                  <a:srgbClr val="FF0000"/>
                </a:solidFill>
              </a:rPr>
              <a:t>Neutrophils &lt;1.5 x 10</a:t>
            </a:r>
            <a:r>
              <a:rPr lang="en-GB" altLang="en-US" baseline="30000" smtClean="0">
                <a:solidFill>
                  <a:srgbClr val="FF0000"/>
                </a:solidFill>
              </a:rPr>
              <a:t>9</a:t>
            </a:r>
            <a:r>
              <a:rPr lang="en-GB" altLang="en-US" smtClean="0">
                <a:solidFill>
                  <a:srgbClr val="FF0000"/>
                </a:solidFill>
              </a:rPr>
              <a:t>/L</a:t>
            </a:r>
          </a:p>
          <a:p>
            <a:pPr marL="457200" lvl="1" indent="0">
              <a:buFont typeface="Arial" charset="0"/>
              <a:buNone/>
            </a:pPr>
            <a:r>
              <a:rPr lang="en-GB" altLang="en-US" smtClean="0">
                <a:solidFill>
                  <a:srgbClr val="FF0000"/>
                </a:solidFill>
              </a:rPr>
              <a:t>Platelets &lt;80 x 10</a:t>
            </a:r>
            <a:r>
              <a:rPr lang="en-GB" altLang="en-US" baseline="30000" smtClean="0">
                <a:solidFill>
                  <a:srgbClr val="FF0000"/>
                </a:solidFill>
              </a:rPr>
              <a:t>9</a:t>
            </a:r>
            <a:r>
              <a:rPr lang="en-GB" altLang="en-US" smtClean="0">
                <a:solidFill>
                  <a:srgbClr val="FF0000"/>
                </a:solidFill>
              </a:rPr>
              <a:t>/L</a:t>
            </a:r>
          </a:p>
          <a:p>
            <a:pPr marL="457200" lvl="1" indent="0">
              <a:buFont typeface="Arial" charset="0"/>
              <a:buNone/>
            </a:pPr>
            <a:r>
              <a:rPr lang="en-GB" altLang="en-US" smtClean="0">
                <a:solidFill>
                  <a:srgbClr val="FF0000"/>
                </a:solidFill>
              </a:rPr>
              <a:t>Hb &lt;55 g/L or drops by more than 20% from baseline</a:t>
            </a:r>
          </a:p>
          <a:p>
            <a:pPr marL="457200" lvl="1" indent="0">
              <a:buFont typeface="Arial" charset="0"/>
              <a:buNone/>
            </a:pPr>
            <a:r>
              <a:rPr lang="en-GB" altLang="en-US" smtClean="0">
                <a:solidFill>
                  <a:srgbClr val="FF0000"/>
                </a:solidFill>
              </a:rPr>
              <a:t>Fever / infection (stop for a few days and restart on recovery after checking FBC)</a:t>
            </a:r>
          </a:p>
          <a:p>
            <a:pPr marL="457200" lvl="1" indent="0">
              <a:buFont typeface="Arial" charset="0"/>
              <a:buNone/>
            </a:pPr>
            <a:r>
              <a:rPr lang="en-GB" altLang="en-US" smtClean="0">
                <a:solidFill>
                  <a:srgbClr val="FF0000"/>
                </a:solidFill>
              </a:rPr>
              <a:t>Leg ulcers</a:t>
            </a:r>
          </a:p>
          <a:p>
            <a:pPr marL="457200" lvl="1" indent="0">
              <a:buFont typeface="Arial" charset="0"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ADMIT TO HOSPITAL IF NEUTROPENIC SEPSIS </a:t>
            </a:r>
            <a:r>
              <a:rPr lang="en-GB" altLang="en-US" smtClean="0">
                <a:solidFill>
                  <a:srgbClr val="FF0000"/>
                </a:solidFill>
              </a:rPr>
              <a:t>i.e. neutrophils &lt;1.0 with fever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32913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r>
              <a:rPr lang="en-GB" altLang="en-US" smtClean="0"/>
              <a:t>Sickle emergencies requiring urgent hospital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2276475"/>
            <a:ext cx="8229600" cy="25447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pitchFamily="-106" charset="-128"/>
              </a:rPr>
              <a:t>Severe bone pain requiring opioid analgesia</a:t>
            </a:r>
          </a:p>
          <a:p>
            <a:pPr marL="400050" lvl="2" indent="0"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ea typeface="ＭＳ Ｐゴシック" pitchFamily="-106" charset="-128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-106" charset="-128"/>
              </a:rPr>
              <a:t>- Bone crisis / osteomyelitis / septic arthritis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ea typeface="ＭＳ Ｐゴシック" pitchFamily="-106" charset="-128"/>
              </a:rPr>
              <a:t>Increased pallor, breathlessness, exhaustion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pitchFamily="-106" charset="-128"/>
              </a:rPr>
              <a:t>Anaemia / parvovirus infection / sequestration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ea typeface="ＭＳ Ｐゴシック" pitchFamily="-106" charset="-128"/>
              </a:rPr>
              <a:t>Marked pyrexia (&gt;38</a:t>
            </a:r>
            <a:r>
              <a:rPr lang="en-GB" baseline="30000" dirty="0" smtClean="0">
                <a:ea typeface="ＭＳ Ｐゴシック" pitchFamily="-106" charset="-128"/>
              </a:rPr>
              <a:t>o</a:t>
            </a:r>
            <a:r>
              <a:rPr lang="en-GB" sz="2800" dirty="0" smtClean="0">
                <a:ea typeface="ＭＳ Ｐゴシック" pitchFamily="-106" charset="-128"/>
              </a:rPr>
              <a:t>C), tachycardia, </a:t>
            </a:r>
            <a:r>
              <a:rPr lang="en-GB" sz="2800" dirty="0" err="1" smtClean="0">
                <a:ea typeface="ＭＳ Ｐゴシック" pitchFamily="-106" charset="-128"/>
              </a:rPr>
              <a:t>tachypnoea</a:t>
            </a:r>
            <a:r>
              <a:rPr lang="en-GB" sz="2800" dirty="0" smtClean="0">
                <a:ea typeface="ＭＳ Ｐゴシック" pitchFamily="-106" charset="-128"/>
              </a:rPr>
              <a:t>, hypotension, low O</a:t>
            </a:r>
            <a:r>
              <a:rPr lang="en-GB" sz="2800" baseline="-25000" dirty="0" smtClean="0">
                <a:ea typeface="ＭＳ Ｐゴシック" pitchFamily="-106" charset="-128"/>
              </a:rPr>
              <a:t>2</a:t>
            </a:r>
            <a:r>
              <a:rPr lang="en-GB" sz="2800" dirty="0" smtClean="0">
                <a:ea typeface="ＭＳ Ｐゴシック" pitchFamily="-106" charset="-128"/>
              </a:rPr>
              <a:t> saturation or other worrying vital signs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pitchFamily="-106" charset="-128"/>
              </a:rPr>
              <a:t>Sepsis / acute chest syndrome </a:t>
            </a:r>
          </a:p>
        </p:txBody>
      </p:sp>
    </p:spTree>
    <p:extLst>
      <p:ext uri="{BB962C8B-B14F-4D97-AF65-F5344CB8AC3E}">
        <p14:creationId xmlns:p14="http://schemas.microsoft.com/office/powerpoint/2010/main" val="4160213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Sickle emergencies requiring urgent hospital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7088"/>
            <a:ext cx="8229600" cy="2544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ea typeface="ＭＳ Ｐゴシック" pitchFamily="-106" charset="-128"/>
              </a:rPr>
              <a:t>Desaturation (pulse oximetry &lt;95% on air)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pitchFamily="-106" charset="-128"/>
              </a:rPr>
              <a:t>Pneumonia / acute chest syndrome / thromboembolic disease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ea typeface="ＭＳ Ｐゴシック" pitchFamily="-106" charset="-128"/>
              </a:rPr>
              <a:t>Severe chest, thoracic, back pain; signs of lung consolidation / crackles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pitchFamily="-106" charset="-128"/>
              </a:rPr>
              <a:t>Pneumonia / acute chest syndrome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ea typeface="ＭＳ Ｐゴシック" pitchFamily="-106" charset="-128"/>
              </a:rPr>
              <a:t>Severe abdominal pain or distension, diarrhoea or vomiting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  <a:ea typeface="ＭＳ Ｐゴシック" pitchFamily="-106" charset="-128"/>
              </a:rPr>
              <a:t>Girdle syndrome / hepatic or splenic sequestration / GI infections </a:t>
            </a:r>
            <a:r>
              <a:rPr lang="en-GB" dirty="0" err="1" smtClean="0">
                <a:solidFill>
                  <a:srgbClr val="FF0000"/>
                </a:solidFill>
                <a:ea typeface="ＭＳ Ｐゴシック" pitchFamily="-106" charset="-128"/>
              </a:rPr>
              <a:t>inc.</a:t>
            </a:r>
            <a:r>
              <a:rPr lang="en-GB" dirty="0" smtClean="0">
                <a:solidFill>
                  <a:srgbClr val="FF0000"/>
                </a:solidFill>
                <a:ea typeface="ＭＳ Ｐゴシック" pitchFamily="-106" charset="-128"/>
              </a:rPr>
              <a:t> Yersinia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091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Sickle emergencies requiring urgent hospital admission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44763"/>
          </a:xfrm>
        </p:spPr>
        <p:txBody>
          <a:bodyPr/>
          <a:lstStyle/>
          <a:p>
            <a:r>
              <a:rPr lang="en-GB" altLang="en-US" sz="2800" smtClean="0"/>
              <a:t>Diarrhoea in a patient on iron chelation therapy (deferrioxamine, deferasirox or deferiprone)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Yersinia infection</a:t>
            </a:r>
          </a:p>
          <a:p>
            <a:r>
              <a:rPr lang="en-GB" altLang="en-US" sz="2800" smtClean="0"/>
              <a:t>Significant headache, fitting, drowsiness, CVA, TIA or any other abnormal CNS signs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Stroke / other CNS complications</a:t>
            </a:r>
          </a:p>
          <a:p>
            <a:r>
              <a:rPr lang="en-GB" altLang="en-US" sz="2800" smtClean="0"/>
              <a:t>Fulminant priapism lasting &gt;3-4 hours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Management by GP: prompt analgesics, empty bladder, refer to A+E immediately if persists &gt;3 hours</a:t>
            </a:r>
          </a:p>
        </p:txBody>
      </p:sp>
    </p:spTree>
    <p:extLst>
      <p:ext uri="{BB962C8B-B14F-4D97-AF65-F5344CB8AC3E}">
        <p14:creationId xmlns:p14="http://schemas.microsoft.com/office/powerpoint/2010/main" val="2076648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71488" y="1052513"/>
            <a:ext cx="8229600" cy="1143000"/>
          </a:xfrm>
        </p:spPr>
        <p:txBody>
          <a:bodyPr/>
          <a:lstStyle/>
          <a:p>
            <a:r>
              <a:rPr lang="en-GB" altLang="en-US" smtClean="0"/>
              <a:t>General  Management for Acute Sickle Cell Crisis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71488" y="2490788"/>
            <a:ext cx="8229600" cy="2544762"/>
          </a:xfrm>
        </p:spPr>
        <p:txBody>
          <a:bodyPr/>
          <a:lstStyle/>
          <a:p>
            <a:r>
              <a:rPr lang="en-GB" altLang="en-US" smtClean="0"/>
              <a:t>Appropriate analgesia and other pain management measures (ideally within   15-30 mins of presentation)</a:t>
            </a:r>
          </a:p>
          <a:p>
            <a:r>
              <a:rPr lang="en-GB" altLang="en-US" smtClean="0"/>
              <a:t>Hydration</a:t>
            </a:r>
          </a:p>
          <a:p>
            <a:r>
              <a:rPr lang="en-GB" altLang="en-US" smtClean="0"/>
              <a:t>Oxygenation / warmth</a:t>
            </a:r>
          </a:p>
          <a:p>
            <a:r>
              <a:rPr lang="en-GB" altLang="en-US" smtClean="0"/>
              <a:t>Identify and treat any infection</a:t>
            </a:r>
          </a:p>
          <a:p>
            <a:r>
              <a:rPr lang="en-GB" altLang="en-US" smtClean="0"/>
              <a:t>Re-evaluation (esp chest / spine / abdominal pain)</a:t>
            </a:r>
          </a:p>
        </p:txBody>
      </p:sp>
    </p:spTree>
    <p:extLst>
      <p:ext uri="{BB962C8B-B14F-4D97-AF65-F5344CB8AC3E}">
        <p14:creationId xmlns:p14="http://schemas.microsoft.com/office/powerpoint/2010/main" val="1444914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49263" y="836613"/>
            <a:ext cx="8229600" cy="1143000"/>
          </a:xfrm>
        </p:spPr>
        <p:txBody>
          <a:bodyPr/>
          <a:lstStyle/>
          <a:p>
            <a:r>
              <a:rPr lang="en-GB" altLang="en-US" smtClean="0"/>
              <a:t>Acute Chest Syndrome (ACS)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916113"/>
            <a:ext cx="8229600" cy="2544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ea typeface="ＭＳ Ｐゴシック" pitchFamily="-106" charset="-128"/>
              </a:rPr>
              <a:t>Leading cause of death in sickle cell disease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ea typeface="ＭＳ Ｐゴシック" pitchFamily="-106" charset="-128"/>
              </a:rPr>
              <a:t>Signs / symptoms: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Chest  / </a:t>
            </a:r>
            <a:r>
              <a:rPr lang="en-GB" sz="2400" dirty="0" err="1" smtClean="0">
                <a:ea typeface="ＭＳ Ｐゴシック" pitchFamily="-106" charset="-128"/>
              </a:rPr>
              <a:t>abdo</a:t>
            </a:r>
            <a:r>
              <a:rPr lang="en-GB" sz="2400" dirty="0" smtClean="0">
                <a:ea typeface="ＭＳ Ｐゴシック" pitchFamily="-106" charset="-128"/>
              </a:rPr>
              <a:t> / thoracic spine pain developing during a painful </a:t>
            </a:r>
            <a:r>
              <a:rPr lang="en-GB" sz="2400" dirty="0" err="1" smtClean="0">
                <a:ea typeface="ＭＳ Ｐゴシック" pitchFamily="-106" charset="-128"/>
              </a:rPr>
              <a:t>vaso</a:t>
            </a:r>
            <a:r>
              <a:rPr lang="en-GB" sz="2400" dirty="0" smtClean="0">
                <a:ea typeface="ＭＳ Ｐゴシック" pitchFamily="-106" charset="-128"/>
              </a:rPr>
              <a:t>-occlusive limb crisis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Dyspnoea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Cough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High fever &gt;38.5</a:t>
            </a:r>
            <a:r>
              <a:rPr lang="en-GB" sz="2400" baseline="30000" dirty="0" smtClean="0">
                <a:ea typeface="ＭＳ Ｐゴシック" pitchFamily="-106" charset="-128"/>
              </a:rPr>
              <a:t>o</a:t>
            </a:r>
            <a:r>
              <a:rPr lang="en-GB" sz="2400" dirty="0" smtClean="0">
                <a:ea typeface="ＭＳ Ｐゴシック" pitchFamily="-106" charset="-128"/>
              </a:rPr>
              <a:t>C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Tachycardia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Bronchial breathing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Changes on CXR (preceded by physical signs)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GB" sz="2400" dirty="0" smtClean="0">
                <a:ea typeface="ＭＳ Ｐゴシック" pitchFamily="-106" charset="-128"/>
              </a:rPr>
              <a:t>Lung consolidation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sz="2400" dirty="0">
              <a:ea typeface="ＭＳ Ｐゴシック" pitchFamily="-106" charset="-128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GB" sz="2400" dirty="0">
              <a:ea typeface="ＭＳ Ｐゴシック" pitchFamily="-106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2400" dirty="0" smtClean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232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Acute Chest Syndrome (ACS)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600" smtClean="0">
                <a:solidFill>
                  <a:srgbClr val="FF0000"/>
                </a:solidFill>
              </a:rPr>
              <a:t>Any patient with suspected ACS should be referred urgently to the hospital or assessment</a:t>
            </a:r>
          </a:p>
        </p:txBody>
      </p:sp>
    </p:spTree>
    <p:extLst>
      <p:ext uri="{BB962C8B-B14F-4D97-AF65-F5344CB8AC3E}">
        <p14:creationId xmlns:p14="http://schemas.microsoft.com/office/powerpoint/2010/main" val="61898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17002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ＭＳ Ｐゴシック" pitchFamily="-106" charset="-128"/>
              </a:rPr>
              <a:t>National </a:t>
            </a:r>
            <a:r>
              <a:rPr lang="en-GB" dirty="0" err="1" smtClean="0">
                <a:ea typeface="ＭＳ Ｐゴシック" pitchFamily="-106" charset="-128"/>
              </a:rPr>
              <a:t>Haemoblobinopathy</a:t>
            </a:r>
            <a:r>
              <a:rPr lang="en-GB" dirty="0" smtClean="0">
                <a:ea typeface="ＭＳ Ｐゴシック" pitchFamily="-106" charset="-128"/>
              </a:rPr>
              <a:t> Registry (NHR)</a:t>
            </a:r>
            <a:r>
              <a:rPr lang="en-GB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6" charset="-128"/>
              </a:rPr>
              <a:t/>
            </a:r>
            <a:br>
              <a:rPr lang="en-GB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6" charset="-128"/>
              </a:rPr>
            </a:br>
            <a:endParaRPr lang="en-GB" dirty="0">
              <a:ea typeface="ＭＳ Ｐゴシック" pitchFamily="-106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2438" y="3141663"/>
            <a:ext cx="8229600" cy="25447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2800" smtClean="0"/>
              <a:t>Means of monitoring the number of affected adults in a clinical centre, for adverse event recording and for demonstrating compliance with key standards of clinical care. </a:t>
            </a:r>
          </a:p>
        </p:txBody>
      </p:sp>
    </p:spTree>
    <p:extLst>
      <p:ext uri="{BB962C8B-B14F-4D97-AF65-F5344CB8AC3E}">
        <p14:creationId xmlns:p14="http://schemas.microsoft.com/office/powerpoint/2010/main" val="38669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r>
              <a:rPr lang="en-GB" altLang="en-US" smtClean="0"/>
              <a:t>Signs and symptoms of stroke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544763"/>
          </a:xfrm>
        </p:spPr>
        <p:txBody>
          <a:bodyPr/>
          <a:lstStyle/>
          <a:p>
            <a:r>
              <a:rPr lang="en-GB" altLang="en-US" smtClean="0"/>
              <a:t>Speech disturbance</a:t>
            </a:r>
          </a:p>
          <a:p>
            <a:r>
              <a:rPr lang="en-GB" altLang="en-US" smtClean="0"/>
              <a:t>Loss of consciousness</a:t>
            </a:r>
          </a:p>
          <a:p>
            <a:r>
              <a:rPr lang="en-GB" altLang="en-US" smtClean="0"/>
              <a:t>Seizures</a:t>
            </a:r>
          </a:p>
          <a:p>
            <a:r>
              <a:rPr lang="en-GB" altLang="en-US" smtClean="0"/>
              <a:t>Focal neurological deficit</a:t>
            </a:r>
          </a:p>
          <a:p>
            <a:r>
              <a:rPr lang="en-GB" altLang="en-US" smtClean="0"/>
              <a:t>Painless limp</a:t>
            </a:r>
          </a:p>
          <a:p>
            <a:r>
              <a:rPr lang="en-GB" altLang="en-US" smtClean="0"/>
              <a:t>Visual field disturbance</a:t>
            </a:r>
          </a:p>
          <a:p>
            <a:r>
              <a:rPr lang="en-GB" altLang="en-US" smtClean="0"/>
              <a:t>Behavioural changes</a:t>
            </a:r>
          </a:p>
        </p:txBody>
      </p:sp>
    </p:spTree>
    <p:extLst>
      <p:ext uri="{BB962C8B-B14F-4D97-AF65-F5344CB8AC3E}">
        <p14:creationId xmlns:p14="http://schemas.microsoft.com/office/powerpoint/2010/main" val="3745574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r>
              <a:rPr lang="en-GB" altLang="en-US" smtClean="0"/>
              <a:t>Multidisciplinary team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544763"/>
          </a:xfrm>
        </p:spPr>
        <p:txBody>
          <a:bodyPr/>
          <a:lstStyle/>
          <a:p>
            <a:r>
              <a:rPr lang="en-GB" altLang="en-US" smtClean="0"/>
              <a:t>Hospital Specialists and team</a:t>
            </a:r>
          </a:p>
          <a:p>
            <a:r>
              <a:rPr lang="en-GB" altLang="en-US" smtClean="0"/>
              <a:t>GPs / Primary care team</a:t>
            </a:r>
          </a:p>
          <a:p>
            <a:r>
              <a:rPr lang="en-GB" altLang="en-US" smtClean="0"/>
              <a:t>Psychologist</a:t>
            </a:r>
          </a:p>
          <a:p>
            <a:r>
              <a:rPr lang="en-GB" altLang="en-US" smtClean="0"/>
              <a:t>Social worker</a:t>
            </a:r>
          </a:p>
          <a:p>
            <a:r>
              <a:rPr lang="en-GB" altLang="en-US" smtClean="0"/>
              <a:t>Dietician</a:t>
            </a:r>
          </a:p>
          <a:p>
            <a:r>
              <a:rPr lang="en-GB" altLang="en-US" smtClean="0"/>
              <a:t>Chronic pain services</a:t>
            </a:r>
          </a:p>
          <a:p>
            <a:r>
              <a:rPr lang="en-GB" altLang="en-US" smtClean="0"/>
              <a:t>Physiotherapist</a:t>
            </a:r>
          </a:p>
        </p:txBody>
      </p:sp>
    </p:spTree>
    <p:extLst>
      <p:ext uri="{BB962C8B-B14F-4D97-AF65-F5344CB8AC3E}">
        <p14:creationId xmlns:p14="http://schemas.microsoft.com/office/powerpoint/2010/main" val="2768237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Other roles of the GP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Transition</a:t>
            </a:r>
          </a:p>
          <a:p>
            <a:r>
              <a:rPr lang="en-GB" altLang="en-US" smtClean="0"/>
              <a:t>Hospital non-attenders</a:t>
            </a:r>
          </a:p>
          <a:p>
            <a:r>
              <a:rPr lang="en-GB" altLang="en-US" smtClean="0"/>
              <a:t>Complex psycho-social needs</a:t>
            </a:r>
          </a:p>
          <a:p>
            <a:r>
              <a:rPr lang="en-GB" altLang="en-US" smtClean="0"/>
              <a:t>Repeat prescriptions</a:t>
            </a:r>
          </a:p>
        </p:txBody>
      </p:sp>
    </p:spTree>
    <p:extLst>
      <p:ext uri="{BB962C8B-B14F-4D97-AF65-F5344CB8AC3E}">
        <p14:creationId xmlns:p14="http://schemas.microsoft.com/office/powerpoint/2010/main" val="3906833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1143000"/>
          </a:xfrm>
        </p:spPr>
        <p:txBody>
          <a:bodyPr/>
          <a:lstStyle/>
          <a:p>
            <a:r>
              <a:rPr lang="en-GB" altLang="en-US" smtClean="0"/>
              <a:t>Conclusions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2544762"/>
          </a:xfrm>
        </p:spPr>
        <p:txBody>
          <a:bodyPr/>
          <a:lstStyle/>
          <a:p>
            <a:r>
              <a:rPr lang="en-GB" altLang="en-US" sz="2400" dirty="0" smtClean="0"/>
              <a:t>Chronic multisystem diseases which are sometimes life-threatening and require lifelong medical and psychosocial care.</a:t>
            </a:r>
          </a:p>
          <a:p>
            <a:r>
              <a:rPr lang="en-GB" altLang="en-US" sz="2400" dirty="0" smtClean="0"/>
              <a:t>Important public health issue for NHS.</a:t>
            </a:r>
          </a:p>
          <a:p>
            <a:r>
              <a:rPr lang="en-GB" altLang="en-US" sz="2400" dirty="0" smtClean="0"/>
              <a:t>Good care improves life expectancy and quality of life.</a:t>
            </a:r>
          </a:p>
          <a:p>
            <a:r>
              <a:rPr lang="en-GB" altLang="en-US" sz="2400" dirty="0" smtClean="0"/>
              <a:t>Good care reduces disease complications including stroke and hospital admissions.</a:t>
            </a:r>
          </a:p>
          <a:p>
            <a:r>
              <a:rPr lang="en-GB" altLang="en-US" sz="2400" dirty="0" smtClean="0"/>
              <a:t>Importance of both Primary Care and Hospital-based care and two-way liaison between the teams.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388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843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6" charset="-128"/>
              </a:rPr>
              <a:t>Thank you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6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23863" y="3357563"/>
            <a:ext cx="8229600" cy="25447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4000" b="1" smtClean="0"/>
              <a:t>Questions</a:t>
            </a: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656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3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12089" r="26943" b="27206"/>
          <a:stretch/>
        </p:blipFill>
        <p:spPr bwMode="auto">
          <a:xfrm>
            <a:off x="737650" y="1267485"/>
            <a:ext cx="7272808" cy="52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8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Organisation of Services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Specialist Haemoglobinopathy Trusts</a:t>
            </a:r>
          </a:p>
          <a:p>
            <a:r>
              <a:rPr lang="en-GB" altLang="en-US" smtClean="0"/>
              <a:t>Accredited local Haemoglobinopathy Trusts</a:t>
            </a:r>
          </a:p>
          <a:p>
            <a:r>
              <a:rPr lang="en-GB" altLang="en-US" smtClean="0"/>
              <a:t>Local Teams / linked hospitals</a:t>
            </a:r>
          </a:p>
          <a:p>
            <a:r>
              <a:rPr lang="en-GB" altLang="en-US" smtClean="0"/>
              <a:t>Specialist commissioning via NHS England</a:t>
            </a:r>
          </a:p>
        </p:txBody>
      </p:sp>
    </p:spTree>
    <p:extLst>
      <p:ext uri="{BB962C8B-B14F-4D97-AF65-F5344CB8AC3E}">
        <p14:creationId xmlns:p14="http://schemas.microsoft.com/office/powerpoint/2010/main" val="39245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Service Provision and Commissioning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National </a:t>
            </a:r>
            <a:r>
              <a:rPr lang="en-GB" dirty="0" err="1" smtClean="0"/>
              <a:t>Haemoglobinopathy</a:t>
            </a:r>
            <a:r>
              <a:rPr lang="en-GB" dirty="0"/>
              <a:t> </a:t>
            </a:r>
            <a:r>
              <a:rPr lang="en-GB" dirty="0" smtClean="0"/>
              <a:t>Coordinating Centres (HCCs)</a:t>
            </a:r>
          </a:p>
          <a:p>
            <a:r>
              <a:rPr lang="en-GB" dirty="0" smtClean="0"/>
              <a:t>National </a:t>
            </a:r>
            <a:r>
              <a:rPr lang="en-GB" dirty="0" err="1" smtClean="0"/>
              <a:t>Haemoglobinopathy</a:t>
            </a:r>
            <a:r>
              <a:rPr lang="en-GB" dirty="0" smtClean="0"/>
              <a:t> Panel</a:t>
            </a:r>
          </a:p>
          <a:p>
            <a:r>
              <a:rPr lang="en-GB" dirty="0" smtClean="0"/>
              <a:t>Specialist </a:t>
            </a:r>
            <a:r>
              <a:rPr lang="en-GB" dirty="0" err="1" smtClean="0"/>
              <a:t>Haemoglobinopathy</a:t>
            </a:r>
            <a:r>
              <a:rPr lang="en-GB" dirty="0" smtClean="0"/>
              <a:t> Trusts (SHTs)</a:t>
            </a:r>
          </a:p>
          <a:p>
            <a:r>
              <a:rPr lang="en-GB" dirty="0" smtClean="0"/>
              <a:t>Local </a:t>
            </a:r>
            <a:r>
              <a:rPr lang="en-GB" dirty="0" err="1" smtClean="0"/>
              <a:t>Haemoglobinopathy</a:t>
            </a:r>
            <a:r>
              <a:rPr lang="en-GB" dirty="0" smtClean="0"/>
              <a:t> Trusts (LHTs)</a:t>
            </a:r>
          </a:p>
        </p:txBody>
      </p:sp>
    </p:spTree>
    <p:extLst>
      <p:ext uri="{BB962C8B-B14F-4D97-AF65-F5344CB8AC3E}">
        <p14:creationId xmlns:p14="http://schemas.microsoft.com/office/powerpoint/2010/main" val="212449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6" y="3318880"/>
            <a:ext cx="269398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mv="urn:schemas-microsoft-com:mac:vml" xmlns:mo="http://schemas.microsoft.com/office/mac/office/2008/main" xmlns:lc="http://schemas.openxmlformats.org/drawingml/2006/lockedCanvas" id="{462FAD57-DA7D-4A56-9F87-991CD216115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64" b="88651" l="29730" r="57277">
                        <a14:foregroundMark x1="30353" y1="85011" x2="30353" y2="85011"/>
                        <a14:foregroundMark x1="57588" y1="55675" x2="57588" y2="55675"/>
                        <a14:foregroundMark x1="46466" y1="80086" x2="46466" y2="80086"/>
                        <a14:foregroundMark x1="36486" y1="85653" x2="36486" y2="85653"/>
                        <a14:foregroundMark x1="30665" y1="88865" x2="30665" y2="88865"/>
                        <a14:foregroundMark x1="29730" y1="86510" x2="29730" y2="86510"/>
                        <a14:foregroundMark x1="43347" y1="13919" x2="43347" y2="13919"/>
                        <a14:foregroundMark x1="43139" y1="10064" x2="43139" y2="10064"/>
                      </a14:backgroundRemoval>
                    </a14:imgEffect>
                  </a14:imgLayer>
                </a14:imgProps>
              </a:ext>
            </a:extLst>
          </a:blip>
          <a:srcRect l="28072" t="8364" r="40972" b="9302"/>
          <a:stretch/>
        </p:blipFill>
        <p:spPr bwMode="auto">
          <a:xfrm>
            <a:off x="4067944" y="3179004"/>
            <a:ext cx="2541905" cy="35756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9" b="18697"/>
          <a:stretch/>
        </p:blipFill>
        <p:spPr bwMode="auto">
          <a:xfrm>
            <a:off x="467544" y="904532"/>
            <a:ext cx="4724709" cy="227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407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005D9F"/>
      </a:accent1>
      <a:accent2>
        <a:srgbClr val="00923A"/>
      </a:accent2>
      <a:accent3>
        <a:srgbClr val="DE6422"/>
      </a:accent3>
      <a:accent4>
        <a:srgbClr val="B4006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1992</Words>
  <Application>Microsoft Office PowerPoint</Application>
  <PresentationFormat>On-screen Show (4:3)</PresentationFormat>
  <Paragraphs>363</Paragraphs>
  <Slides>54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1_Office Theme</vt:lpstr>
      <vt:lpstr>Presentation</vt:lpstr>
      <vt:lpstr>Chart</vt:lpstr>
      <vt:lpstr>Management of Haemoglobinopathies in Primary Care</vt:lpstr>
      <vt:lpstr>Epidemiology</vt:lpstr>
      <vt:lpstr>Epidemiology</vt:lpstr>
      <vt:lpstr>Sickle cell disease (SCD) </vt:lpstr>
      <vt:lpstr>National Haemoblobinopathy Registry (NHR) </vt:lpstr>
      <vt:lpstr>PowerPoint Presentation</vt:lpstr>
      <vt:lpstr>Organisation of Services</vt:lpstr>
      <vt:lpstr>New Service Provision and Commissioning Model</vt:lpstr>
      <vt:lpstr>PowerPoint Presentation</vt:lpstr>
      <vt:lpstr>PowerPoint Presentation</vt:lpstr>
      <vt:lpstr>PowerPoint Presentation</vt:lpstr>
      <vt:lpstr>Patient population</vt:lpstr>
      <vt:lpstr> Patient population</vt:lpstr>
      <vt:lpstr>Red Cell Multidisciplinary Team</vt:lpstr>
      <vt:lpstr>PowerPoint Presentation</vt:lpstr>
      <vt:lpstr>“Sickling”</vt:lpstr>
      <vt:lpstr>Acute complications</vt:lpstr>
      <vt:lpstr>Chronic complications</vt:lpstr>
      <vt:lpstr>NCEPOD report 2008 “A Sickle Crisis?” Principal recommendations</vt:lpstr>
      <vt:lpstr>NCEPOD report 2008 “A Sickle Crisis?”  Principal recommendations</vt:lpstr>
      <vt:lpstr>Standards for the Clinical Care of Adults with Sickle Cell Disease in the UK  2nd Edition, 2018</vt:lpstr>
      <vt:lpstr>PowerPoint Presentation</vt:lpstr>
      <vt:lpstr>Primary Care - strengths</vt:lpstr>
      <vt:lpstr>Primary Care</vt:lpstr>
      <vt:lpstr>Specific Responsibilities of the Primary Care Team</vt:lpstr>
      <vt:lpstr>Family planning / contraception</vt:lpstr>
      <vt:lpstr>If a child is diagnosed with SCD</vt:lpstr>
      <vt:lpstr>Infections in SCD</vt:lpstr>
      <vt:lpstr>Vaccination guidelines</vt:lpstr>
      <vt:lpstr>Vaccinations (Green Book, Public Health England, 2014)</vt:lpstr>
      <vt:lpstr>Vaccinations in Adults</vt:lpstr>
      <vt:lpstr>Antibiotic Prophylaxis</vt:lpstr>
      <vt:lpstr>Travelling</vt:lpstr>
      <vt:lpstr>Blood Pressure Monitoring</vt:lpstr>
      <vt:lpstr>Folic Acid</vt:lpstr>
      <vt:lpstr>Vitamin D Deficiency</vt:lpstr>
      <vt:lpstr>Vaccination guidelines</vt:lpstr>
      <vt:lpstr>Chronic sickle lung disease and pulmonary hypertension</vt:lpstr>
      <vt:lpstr>Renal problems (including haematuria and proteinuria)</vt:lpstr>
      <vt:lpstr>Iron overload and iron chelation</vt:lpstr>
      <vt:lpstr>Hydroxycarbamide (Hydroxyurea)</vt:lpstr>
      <vt:lpstr>Hydroxycarbamide</vt:lpstr>
      <vt:lpstr>Hydroxycarbamide</vt:lpstr>
      <vt:lpstr>Sickle emergencies requiring urgent hospital admission</vt:lpstr>
      <vt:lpstr>Sickle emergencies requiring urgent hospital admission</vt:lpstr>
      <vt:lpstr>Sickle emergencies requiring urgent hospital admission</vt:lpstr>
      <vt:lpstr>General  Management for Acute Sickle Cell Crisis</vt:lpstr>
      <vt:lpstr>Acute Chest Syndrome (ACS)</vt:lpstr>
      <vt:lpstr>Acute Chest Syndrome (ACS)</vt:lpstr>
      <vt:lpstr>Signs and symptoms of stroke</vt:lpstr>
      <vt:lpstr>Multidisciplinary team</vt:lpstr>
      <vt:lpstr>Other roles of the GP</vt:lpstr>
      <vt:lpstr>Conclusions</vt:lpstr>
      <vt:lpstr>Thank you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Haemoglobinopathies in Primary Care</dc:title>
  <dc:creator>Luqmani, Asad</dc:creator>
  <cp:lastModifiedBy>King, Joselyn</cp:lastModifiedBy>
  <cp:revision>1</cp:revision>
  <dcterms:created xsi:type="dcterms:W3CDTF">2019-03-26T13:37:02Z</dcterms:created>
  <dcterms:modified xsi:type="dcterms:W3CDTF">2019-03-26T14:02:45Z</dcterms:modified>
</cp:coreProperties>
</file>