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43"/>
  </p:notesMasterIdLst>
  <p:sldIdLst>
    <p:sldId id="31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70">
          <p15:clr>
            <a:srgbClr val="A4A3A4"/>
          </p15:clr>
        </p15:guide>
        <p15:guide id="2" orient="horz" pos="3783">
          <p15:clr>
            <a:srgbClr val="A4A3A4"/>
          </p15:clr>
        </p15:guide>
        <p15:guide id="3" orient="horz" pos="822">
          <p15:clr>
            <a:srgbClr val="A4A3A4"/>
          </p15:clr>
        </p15:guide>
        <p15:guide id="4" pos="5476">
          <p15:clr>
            <a:srgbClr val="A4A3A4"/>
          </p15:clr>
        </p15:guide>
        <p15:guide id="5" pos="2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AD"/>
    <a:srgbClr val="262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6" autoAdjust="0"/>
    <p:restoredTop sz="94660"/>
  </p:normalViewPr>
  <p:slideViewPr>
    <p:cSldViewPr snapToGrid="0" snapToObjects="1" showGuides="1">
      <p:cViewPr varScale="1">
        <p:scale>
          <a:sx n="109" d="100"/>
          <a:sy n="109" d="100"/>
        </p:scale>
        <p:origin x="1674" y="102"/>
      </p:cViewPr>
      <p:guideLst>
        <p:guide orient="horz" pos="4070"/>
        <p:guide orient="horz" pos="3783"/>
        <p:guide orient="horz" pos="822"/>
        <p:guide pos="5476"/>
        <p:guide pos="2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C23BB-E5DC-4985-BA2A-4381302C3F7E}" type="datetimeFigureOut">
              <a:rPr lang="en-GB" smtClean="0"/>
              <a:t>23/07/2019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81CD0-72A3-43C9-AA83-A5B02EA7AD28}" type="slidenum">
              <a:rPr lang="en-GB" smtClean="0"/>
              <a:t>‹#›</a:t>
            </a:fld>
            <a:endParaRPr lang="en-GB"/>
          </a:p>
        </p:txBody>
      </p:sp>
    </p:spTree>
    <p:extLst>
      <p:ext uri="{BB962C8B-B14F-4D97-AF65-F5344CB8AC3E}">
        <p14:creationId xmlns:p14="http://schemas.microsoft.com/office/powerpoint/2010/main" val="142056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6A2453E-CD92-4C33-8720-48DAD93D0538}" type="slidenum">
              <a:rPr lang="en-GB">
                <a:ea typeface="ＭＳ Ｐゴシック" pitchFamily="34" charset="-128"/>
              </a:rPr>
              <a:pPr/>
              <a:t>14</a:t>
            </a:fld>
            <a:endParaRPr lang="en-GB">
              <a:ea typeface="ＭＳ Ｐゴシック"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lgn="just">
              <a:lnSpc>
                <a:spcPct val="150000"/>
              </a:lnSpc>
            </a:pPr>
            <a:r>
              <a:rPr lang="en-US" smtClean="0">
                <a:latin typeface="Arial" pitchFamily="34" charset="0"/>
                <a:ea typeface="ＭＳ Ｐゴシック" pitchFamily="34" charset="-128"/>
              </a:rPr>
              <a:t>In a randomised, prospective double-blind trial, 43 patients starting allopurinol treatment for chronic gouty arthritis were randomised to receive colchicine 0.6 mg po bid or placebo. These patients were followed for evidence of acute gout flares and remained on colchicine for 3 months beyond attaining a serum urate concentration of less than 6.5 mg/dl. Subjects treated with colchicine experienced fewer total flares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=0.008), fewer flares from 0 to 3 months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=0.022), fewer flares between 3-6 months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=0.033), and less severe flares as reported on a visual analogue scale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=0.018), and fewer recurrent gout flares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=0.001). Thus, treating patients with colchicine for 6 months during initiation of allopurinol therapy reduces the frequency and severity of acute flares, and reduces the likelihood of recurrent flares. [1]</a:t>
            </a:r>
          </a:p>
          <a:p>
            <a:pPr algn="just">
              <a:lnSpc>
                <a:spcPct val="150000"/>
              </a:lnSpc>
            </a:pPr>
            <a:endParaRPr lang="en-US" smtClean="0">
              <a:latin typeface="Arial" pitchFamily="34" charset="0"/>
              <a:ea typeface="ＭＳ Ｐゴシック" pitchFamily="34" charset="-128"/>
            </a:endParaRPr>
          </a:p>
          <a:p>
            <a:pPr algn="just">
              <a:lnSpc>
                <a:spcPct val="150000"/>
              </a:lnSpc>
            </a:pPr>
            <a:r>
              <a:rPr lang="en-US" i="1" smtClean="0">
                <a:latin typeface="Arial" pitchFamily="34" charset="0"/>
                <a:ea typeface="ＭＳ Ｐゴシック" pitchFamily="34" charset="-128"/>
              </a:rPr>
              <a:t>1. Borstad GC, et al. J Rheumatol </a:t>
            </a:r>
            <a:r>
              <a:rPr lang="fr-FR" i="1" smtClean="0">
                <a:latin typeface="Arial" pitchFamily="34" charset="0"/>
                <a:ea typeface="ＭＳ Ｐゴシック" pitchFamily="34" charset="-128"/>
              </a:rPr>
              <a:t>2004; 31:2429-2432.</a:t>
            </a:r>
            <a:endParaRPr lang="en-US" i="1" smtClean="0">
              <a:latin typeface="Arial" pitchFamily="34" charset="0"/>
              <a:ea typeface="ＭＳ Ｐゴシック" pitchFamily="34" charset="-128"/>
            </a:endParaRPr>
          </a:p>
          <a:p>
            <a:pPr algn="just"/>
            <a:endParaRPr lang="it-IT" sz="250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4F4942-09AA-4175-A9C4-348B37A75194}" type="slidenum">
              <a:rPr lang="en-US"/>
              <a:pPr/>
              <a:t>18</a:t>
            </a:fld>
            <a:endParaRPr lang="en-US"/>
          </a:p>
        </p:txBody>
      </p:sp>
      <p:sp>
        <p:nvSpPr>
          <p:cNvPr id="4097" name="Rectangle 1"/>
          <p:cNvSpPr txBox="1">
            <a:spLocks noGrp="1" noRot="1" noChangeAspect="1" noChangeArrowheads="1"/>
          </p:cNvSpPr>
          <p:nvPr>
            <p:ph type="sldImg"/>
          </p:nvPr>
        </p:nvSpPr>
        <p:spPr bwMode="auto">
          <a:xfrm>
            <a:off x="992188" y="639763"/>
            <a:ext cx="4221162" cy="3165475"/>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60"/>
            <a:ext cx="4965606" cy="3798455"/>
          </a:xfrm>
          <a:prstGeom prst="rect">
            <a:avLst/>
          </a:prstGeom>
          <a:noFill/>
          <a:ln>
            <a:round/>
            <a:headEnd/>
            <a:tailEnd/>
          </a:ln>
        </p:spPr>
        <p:txBody>
          <a:bodyPr lIns="0" tIns="0" rIns="0" bIns="0"/>
          <a:lstStyle/>
          <a:p>
            <a:pPr>
              <a:lnSpc>
                <a:spcPct val="104000"/>
              </a:lnSpc>
              <a:spcBef>
                <a:spcPct val="0"/>
              </a:spcBef>
              <a:tabLst>
                <a:tab pos="649628" algn="l"/>
                <a:tab pos="1299256" algn="l"/>
                <a:tab pos="1948884" algn="l"/>
                <a:tab pos="2598511" algn="l"/>
                <a:tab pos="3248139" algn="l"/>
                <a:tab pos="3897767" algn="l"/>
                <a:tab pos="4547395" algn="l"/>
              </a:tabLst>
            </a:pPr>
            <a:r>
              <a:rPr lang="en-US" sz="900" dirty="0">
                <a:latin typeface="Arial Unicode MS" pitchFamily="32" charset="0"/>
                <a:cs typeface="Arial Unicode MS" pitchFamily="32" charset="0"/>
              </a:rPr>
              <a:t>Figure 2. Subjects Requiring Treatment for Gout Flares. The percentage of subjects in each interval is calculated by dividing the number of subjects with at least one gout flare in that interval by the number of subjects exposed to at least one dose of drug in that interval. Subjects may be counted in more than one interval. The subjects received prophylaxis during the period from day 1 to week 8. The results for the 80-mg </a:t>
            </a:r>
            <a:r>
              <a:rPr lang="en-US" sz="900" dirty="0" err="1">
                <a:latin typeface="Arial Unicode MS" pitchFamily="32" charset="0"/>
                <a:cs typeface="Arial Unicode MS" pitchFamily="32" charset="0"/>
              </a:rPr>
              <a:t>febuxostat</a:t>
            </a:r>
            <a:r>
              <a:rPr lang="en-US" sz="900" dirty="0">
                <a:latin typeface="Arial Unicode MS" pitchFamily="32" charset="0"/>
                <a:cs typeface="Arial Unicode MS" pitchFamily="32" charset="0"/>
              </a:rPr>
              <a:t> group are shown in blue, those for the 120-mg </a:t>
            </a:r>
            <a:r>
              <a:rPr lang="en-US" sz="900" dirty="0" err="1">
                <a:latin typeface="Arial Unicode MS" pitchFamily="32" charset="0"/>
                <a:cs typeface="Arial Unicode MS" pitchFamily="32" charset="0"/>
              </a:rPr>
              <a:t>febuxostat</a:t>
            </a:r>
            <a:r>
              <a:rPr lang="en-US" sz="900" dirty="0">
                <a:latin typeface="Arial Unicode MS" pitchFamily="32" charset="0"/>
                <a:cs typeface="Arial Unicode MS" pitchFamily="32" charset="0"/>
              </a:rPr>
              <a:t> group in pink, and those for the </a:t>
            </a:r>
            <a:r>
              <a:rPr lang="en-US" sz="900" dirty="0" err="1">
                <a:latin typeface="Arial Unicode MS" pitchFamily="32" charset="0"/>
                <a:cs typeface="Arial Unicode MS" pitchFamily="32" charset="0"/>
              </a:rPr>
              <a:t>allopurinol</a:t>
            </a:r>
            <a:r>
              <a:rPr lang="en-US" sz="900" dirty="0">
                <a:latin typeface="Arial Unicode MS" pitchFamily="32" charset="0"/>
                <a:cs typeface="Arial Unicode MS" pitchFamily="32" charset="0"/>
              </a:rPr>
              <a:t> group in yellow.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3A942EA-1011-4333-B8FD-309066EB4454}" type="slidenum">
              <a:rPr lang="en-GB">
                <a:ea typeface="ＭＳ Ｐゴシック" pitchFamily="34" charset="-128"/>
              </a:rPr>
              <a:pPr/>
              <a:t>19</a:t>
            </a:fld>
            <a:endParaRPr lang="en-GB">
              <a:ea typeface="ＭＳ Ｐゴシック" pitchFamily="34" charset="-128"/>
            </a:endParaRPr>
          </a:p>
        </p:txBody>
      </p:sp>
      <p:sp>
        <p:nvSpPr>
          <p:cNvPr id="96259" name="Rectangle 7"/>
          <p:cNvSpPr txBox="1">
            <a:spLocks noGrp="1" noChangeArrowheads="1"/>
          </p:cNvSpPr>
          <p:nvPr/>
        </p:nvSpPr>
        <p:spPr bwMode="auto">
          <a:xfrm>
            <a:off x="3885455" y="8684901"/>
            <a:ext cx="2972547" cy="459101"/>
          </a:xfrm>
          <a:prstGeom prst="rect">
            <a:avLst/>
          </a:prstGeom>
          <a:noFill/>
          <a:ln w="9525">
            <a:noFill/>
            <a:miter lim="800000"/>
            <a:headEnd/>
            <a:tailEnd/>
          </a:ln>
        </p:spPr>
        <p:txBody>
          <a:bodyPr lIns="91709" tIns="45854" rIns="91709" bIns="45854" anchor="ctr"/>
          <a:lstStyle/>
          <a:p>
            <a:pPr algn="r" defTabSz="917575">
              <a:lnSpc>
                <a:spcPct val="100000"/>
              </a:lnSpc>
            </a:pPr>
            <a:fld id="{0250E132-FB54-4704-A4FC-DF085B7F4F76}" type="slidenum">
              <a:rPr lang="en-GB" sz="1000">
                <a:latin typeface="Verdana" pitchFamily="34" charset="0"/>
              </a:rPr>
              <a:pPr algn="r" defTabSz="917575">
                <a:lnSpc>
                  <a:spcPct val="100000"/>
                </a:lnSpc>
              </a:pPr>
              <a:t>19</a:t>
            </a:fld>
            <a:endParaRPr lang="en-GB" sz="1000">
              <a:latin typeface="Verdana" pitchFamily="34" charset="0"/>
            </a:endParaRPr>
          </a:p>
        </p:txBody>
      </p:sp>
      <p:sp>
        <p:nvSpPr>
          <p:cNvPr id="96260" name="Rectangle 2"/>
          <p:cNvSpPr>
            <a:spLocks noGrp="1" noRot="1" noChangeAspect="1" noChangeArrowheads="1" noTextEdit="1"/>
          </p:cNvSpPr>
          <p:nvPr>
            <p:ph type="sldImg"/>
          </p:nvPr>
        </p:nvSpPr>
        <p:spPr>
          <a:xfrm>
            <a:off x="1135063" y="682625"/>
            <a:ext cx="4576762" cy="3432175"/>
          </a:xfrm>
          <a:solidFill>
            <a:srgbClr val="FFFFFF"/>
          </a:solidFill>
          <a:ln/>
        </p:spPr>
      </p:sp>
      <p:sp>
        <p:nvSpPr>
          <p:cNvPr id="96261" name="Rectangle 3"/>
          <p:cNvSpPr>
            <a:spLocks noGrp="1" noChangeArrowheads="1"/>
          </p:cNvSpPr>
          <p:nvPr>
            <p:ph type="body" idx="1"/>
          </p:nvPr>
        </p:nvSpPr>
        <p:spPr>
          <a:xfrm>
            <a:off x="928924" y="4346838"/>
            <a:ext cx="5020979" cy="4114361"/>
          </a:xfrm>
          <a:solidFill>
            <a:srgbClr val="FFFFFF"/>
          </a:solidFill>
          <a:ln/>
        </p:spPr>
        <p:txBody>
          <a:bodyPr/>
          <a:lstStyle/>
          <a:p>
            <a:pPr algn="just">
              <a:lnSpc>
                <a:spcPct val="150000"/>
              </a:lnSpc>
            </a:pPr>
            <a:r>
              <a:rPr lang="en-US" smtClean="0">
                <a:latin typeface="Arial" pitchFamily="34" charset="0"/>
                <a:ea typeface="ＭＳ Ｐゴシック" pitchFamily="34" charset="-128"/>
              </a:rPr>
              <a:t>The APEX trial included patients with normal renal function (serum creatinine ≤1.5 mg/dl) and those with impaired renal function (serum creatinine level &gt;1.5 mg/dl and ≤2.0 mg/dl). The proportions of subjects with impaired renal function attaining the primary efficacy end-point of last 3 monthly serum urate levels &lt;6.0 mg/dl were 44% in the febuxostat      80 mg group and 46% in the 120 mg group. None of the subjects with renal impairment receiving allopurinol (at a 100 mg dose according to the study protocol) or placebo achieved last 3 monthly serum urate levels &lt;6.0 mg/dl. [1]</a:t>
            </a:r>
          </a:p>
          <a:p>
            <a:pPr algn="just">
              <a:lnSpc>
                <a:spcPct val="150000"/>
              </a:lnSpc>
            </a:pPr>
            <a:r>
              <a:rPr lang="en-US" smtClean="0">
                <a:latin typeface="Arial" pitchFamily="34" charset="0"/>
                <a:ea typeface="ＭＳ Ｐゴシック" pitchFamily="34" charset="-128"/>
              </a:rPr>
              <a:t>Thus, febuxostat more effectively lowered and maintained serum urate levels &lt;6.0 mg/dl than did allopurinol or placebo in subjects with hyperuricaemia and gout and mild to moderate impairment of renal function. [1]</a:t>
            </a:r>
          </a:p>
          <a:p>
            <a:pPr algn="just">
              <a:lnSpc>
                <a:spcPct val="150000"/>
              </a:lnSpc>
            </a:pPr>
            <a:endParaRPr lang="en-US" smtClean="0">
              <a:latin typeface="Arial" pitchFamily="34" charset="0"/>
              <a:ea typeface="ＭＳ Ｐゴシック" pitchFamily="34" charset="-128"/>
            </a:endParaRPr>
          </a:p>
          <a:p>
            <a:pPr algn="just">
              <a:lnSpc>
                <a:spcPct val="150000"/>
              </a:lnSpc>
            </a:pPr>
            <a:r>
              <a:rPr lang="en-US" i="1" smtClean="0">
                <a:latin typeface="Arial" pitchFamily="34" charset="0"/>
                <a:ea typeface="ＭＳ Ｐゴシック" pitchFamily="34" charset="-128"/>
              </a:rPr>
              <a:t>1. Schumacher HR, et al. Arthritis Rheum 2008; 59:1540-1548.</a:t>
            </a:r>
          </a:p>
          <a:p>
            <a:pPr algn="just" eaLnBrk="1" hangingPunct="1">
              <a:lnSpc>
                <a:spcPct val="150000"/>
              </a:lnSpc>
            </a:pPr>
            <a:endParaRPr lang="en-US" smtClean="0">
              <a:latin typeface="Arial" pitchFamily="34" charset="0"/>
              <a:ea typeface="ＭＳ Ｐゴシック" pitchFamily="34" charset="-128"/>
            </a:endParaRPr>
          </a:p>
          <a:p>
            <a:pPr algn="just" eaLnBrk="1" hangingPunct="1"/>
            <a:endParaRPr lang="en-US" sz="250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87D82-4B12-4194-8740-E6F1C8B6F495}" type="slidenum">
              <a:rPr lang="en-GB" smtClean="0">
                <a:latin typeface="Times New Roman" pitchFamily="18" charset="0"/>
              </a:rPr>
              <a:pPr fontAlgn="base">
                <a:spcBef>
                  <a:spcPct val="0"/>
                </a:spcBef>
                <a:spcAft>
                  <a:spcPct val="0"/>
                </a:spcAft>
              </a:pPr>
              <a:t>28</a:t>
            </a:fld>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DDECDD-C6E1-4EAD-B80A-9709001AC004}" type="slidenum">
              <a:rPr lang="en-GB" smtClean="0">
                <a:latin typeface="Times New Roman" pitchFamily="18" charset="0"/>
              </a:rPr>
              <a:pPr fontAlgn="base">
                <a:spcBef>
                  <a:spcPct val="0"/>
                </a:spcBef>
                <a:spcAft>
                  <a:spcPct val="0"/>
                </a:spcAft>
              </a:pPr>
              <a:t>31</a:t>
            </a:fld>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489EA0-6285-44DE-B826-8597C0BA29CE}" type="slidenum">
              <a:rPr lang="en-GB" smtClean="0">
                <a:latin typeface="Times New Roman" pitchFamily="18" charset="0"/>
              </a:rPr>
              <a:pPr fontAlgn="base">
                <a:spcBef>
                  <a:spcPct val="0"/>
                </a:spcBef>
                <a:spcAft>
                  <a:spcPct val="0"/>
                </a:spcAft>
              </a:pPr>
              <a:t>32</a:t>
            </a:fld>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3A1541-7169-4607-8E0A-4ECA8F491CA3}" type="slidenum">
              <a:rPr lang="en-GB" smtClean="0">
                <a:latin typeface="Times New Roman" pitchFamily="18" charset="0"/>
              </a:rPr>
              <a:pPr fontAlgn="base">
                <a:spcBef>
                  <a:spcPct val="0"/>
                </a:spcBef>
                <a:spcAft>
                  <a:spcPct val="0"/>
                </a:spcAft>
              </a:pPr>
              <a:t>34</a:t>
            </a:fld>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DF567-EC52-4B9B-8733-1A3F331F2BFA}" type="slidenum">
              <a:rPr lang="en-GB" smtClean="0">
                <a:latin typeface="Times New Roman" pitchFamily="18" charset="0"/>
              </a:rPr>
              <a:pPr fontAlgn="base">
                <a:spcBef>
                  <a:spcPct val="0"/>
                </a:spcBef>
                <a:spcAft>
                  <a:spcPct val="0"/>
                </a:spcAft>
              </a:pPr>
              <a:t>38</a:t>
            </a:fld>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52EF67-9EFE-4406-A5E3-8499B25932BC}" type="slidenum">
              <a:rPr lang="en-GB" smtClean="0">
                <a:latin typeface="Times New Roman" pitchFamily="18" charset="0"/>
              </a:rPr>
              <a:pPr fontAlgn="base">
                <a:spcBef>
                  <a:spcPct val="0"/>
                </a:spcBef>
                <a:spcAft>
                  <a:spcPct val="0"/>
                </a:spcAft>
              </a:pPr>
              <a:t>39</a:t>
            </a:fld>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5B3713-3121-449D-940B-DDABBBC21D4A}"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D2B96-65AF-4ED2-BFA2-E4ADA848126F}" type="slidenum">
              <a:rPr lang="en-GB" smtClean="0"/>
              <a:t>‹#›</a:t>
            </a:fld>
            <a:endParaRPr lang="en-GB"/>
          </a:p>
        </p:txBody>
      </p:sp>
      <p:cxnSp>
        <p:nvCxnSpPr>
          <p:cNvPr id="7" name="Straight Connector 6"/>
          <p:cNvCxnSpPr/>
          <p:nvPr userDrawn="1"/>
        </p:nvCxnSpPr>
        <p:spPr>
          <a:xfrm>
            <a:off x="457200" y="3429000"/>
            <a:ext cx="8229600" cy="1588"/>
          </a:xfrm>
          <a:prstGeom prst="line">
            <a:avLst/>
          </a:prstGeom>
          <a:ln w="12700">
            <a:solidFill>
              <a:srgbClr val="00B0AD"/>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19247"/>
            <a:ext cx="2142968" cy="484346"/>
          </a:xfrm>
          <a:prstGeom prst="rect">
            <a:avLst/>
          </a:prstGeom>
        </p:spPr>
      </p:pic>
    </p:spTree>
    <p:extLst>
      <p:ext uri="{BB962C8B-B14F-4D97-AF65-F5344CB8AC3E}">
        <p14:creationId xmlns:p14="http://schemas.microsoft.com/office/powerpoint/2010/main" val="3763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B3CE5-A960-6E49-AF5A-A68F29E6195F}"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164730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6B3CE5-A960-6E49-AF5A-A68F29E6195F}"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100309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90544F-2526-4C3B-AD89-FE75F9AF2356}" type="slidenum">
              <a:rPr lang="en-GB"/>
              <a:pPr>
                <a:defRPr/>
              </a:pPr>
              <a:t>‹#›</a:t>
            </a:fld>
            <a:endParaRPr lang="en-GB" dirty="0"/>
          </a:p>
        </p:txBody>
      </p:sp>
    </p:spTree>
    <p:extLst>
      <p:ext uri="{BB962C8B-B14F-4D97-AF65-F5344CB8AC3E}">
        <p14:creationId xmlns:p14="http://schemas.microsoft.com/office/powerpoint/2010/main" val="366692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ext Box 12"/>
          <p:cNvSpPr txBox="1">
            <a:spLocks noChangeArrowheads="1"/>
          </p:cNvSpPr>
          <p:nvPr userDrawn="1"/>
        </p:nvSpPr>
        <p:spPr bwMode="auto">
          <a:xfrm>
            <a:off x="38100" y="6492875"/>
            <a:ext cx="622300" cy="231775"/>
          </a:xfrm>
          <a:prstGeom prst="rect">
            <a:avLst/>
          </a:prstGeom>
          <a:noFill/>
          <a:ln w="9525">
            <a:noFill/>
            <a:miter lim="800000"/>
            <a:headEnd/>
            <a:tailEnd/>
          </a:ln>
        </p:spPr>
        <p:txBody>
          <a:bodyPr anchor="ctr">
            <a:spAutoFit/>
          </a:bodyPr>
          <a:lstStyle/>
          <a:p>
            <a:pPr algn="l">
              <a:lnSpc>
                <a:spcPct val="100000"/>
              </a:lnSpc>
              <a:defRPr/>
            </a:pPr>
            <a:fld id="{8E6D2B73-F679-4E75-AF71-61CBDD6DD301}" type="slidenum">
              <a:rPr lang="it-IT" sz="900" b="1">
                <a:solidFill>
                  <a:srgbClr val="4C4C4C"/>
                </a:solidFill>
                <a:ea typeface="ヒラギノ角ゴ Pro W3" charset="-128"/>
              </a:rPr>
              <a:pPr algn="l">
                <a:lnSpc>
                  <a:spcPct val="100000"/>
                </a:lnSpc>
                <a:defRPr/>
              </a:pPr>
              <a:t>‹#›</a:t>
            </a:fld>
            <a:endParaRPr lang="it-IT" sz="900" b="1">
              <a:solidFill>
                <a:srgbClr val="4C4C4C"/>
              </a:solidFill>
              <a:ea typeface="ヒラギノ角ゴ Pro W3" charset="-128"/>
            </a:endParaRPr>
          </a:p>
        </p:txBody>
      </p:sp>
    </p:spTree>
    <p:extLst>
      <p:ext uri="{BB962C8B-B14F-4D97-AF65-F5344CB8AC3E}">
        <p14:creationId xmlns:p14="http://schemas.microsoft.com/office/powerpoint/2010/main" val="198548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132388" y="1946275"/>
            <a:ext cx="3810000" cy="4114800"/>
          </a:xfrm>
        </p:spPr>
        <p:txBody>
          <a:bodyPr/>
          <a:lstStyle/>
          <a:p>
            <a:pPr lvl="0"/>
            <a:endParaRPr lang="en-GB" noProof="0"/>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509C3620-116B-4B1E-9BFD-519C3EAD74BC}" type="slidenum">
              <a:rPr lang="en-US"/>
              <a:pPr>
                <a:defRPr/>
              </a:pPr>
              <a:t>‹#›</a:t>
            </a:fld>
            <a:endParaRPr lang="en-US"/>
          </a:p>
        </p:txBody>
      </p:sp>
    </p:spTree>
    <p:extLst>
      <p:ext uri="{BB962C8B-B14F-4D97-AF65-F5344CB8AC3E}">
        <p14:creationId xmlns:p14="http://schemas.microsoft.com/office/powerpoint/2010/main" val="31537633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968"/>
          </a:xfrm>
        </p:spPr>
        <p:txBody>
          <a:bodyPr lIns="0" tIns="0" rIns="0" bIns="0">
            <a:normAutofit/>
          </a:bodyPr>
          <a:lstStyle>
            <a:lvl1pPr>
              <a:defRPr sz="2800">
                <a:solidFill>
                  <a:srgbClr val="26215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19724"/>
            <a:ext cx="8229600" cy="4465193"/>
          </a:xfrm>
        </p:spPr>
        <p:txBody>
          <a:bodyPr lIns="0" tIns="0" rIns="0" bIns="0" spcCol="360000">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457200" y="996018"/>
            <a:ext cx="8229600" cy="1588"/>
          </a:xfrm>
          <a:prstGeom prst="line">
            <a:avLst/>
          </a:prstGeom>
          <a:ln w="12700">
            <a:solidFill>
              <a:srgbClr val="00B0AD"/>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05823"/>
            <a:ext cx="2142968" cy="48434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userDrawn="1"/>
        </p:nvCxnSpPr>
        <p:spPr>
          <a:xfrm>
            <a:off x="457200" y="3429000"/>
            <a:ext cx="8229600" cy="1588"/>
          </a:xfrm>
          <a:prstGeom prst="line">
            <a:avLst/>
          </a:prstGeom>
          <a:ln w="12700">
            <a:solidFill>
              <a:srgbClr val="00B0AD"/>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userDrawn="1"/>
        </p:nvSpPr>
        <p:spPr>
          <a:xfrm>
            <a:off x="457200" y="2021013"/>
            <a:ext cx="3482681" cy="1015663"/>
          </a:xfrm>
          <a:prstGeom prst="rect">
            <a:avLst/>
          </a:prstGeom>
          <a:noFill/>
        </p:spPr>
        <p:txBody>
          <a:bodyPr wrap="square" lIns="0" tIns="0" rIns="0" bIns="0" rtlCol="0">
            <a:spAutoFit/>
          </a:bodyPr>
          <a:lstStyle/>
          <a:p>
            <a:r>
              <a:rPr lang="en-US" sz="1100" dirty="0" smtClean="0">
                <a:solidFill>
                  <a:srgbClr val="26215F"/>
                </a:solidFill>
                <a:latin typeface="Arial"/>
                <a:cs typeface="Arial"/>
              </a:rPr>
              <a:t>London Bridge Hospital</a:t>
            </a:r>
          </a:p>
          <a:p>
            <a:r>
              <a:rPr lang="en-US" sz="1100" dirty="0" smtClean="0">
                <a:solidFill>
                  <a:srgbClr val="26215F"/>
                </a:solidFill>
                <a:latin typeface="Arial"/>
                <a:cs typeface="Arial"/>
              </a:rPr>
              <a:t>27 </a:t>
            </a:r>
            <a:r>
              <a:rPr lang="en-US" sz="1100" dirty="0" err="1" smtClean="0">
                <a:solidFill>
                  <a:srgbClr val="26215F"/>
                </a:solidFill>
                <a:latin typeface="Arial"/>
                <a:cs typeface="Arial"/>
              </a:rPr>
              <a:t>Tooley</a:t>
            </a:r>
            <a:r>
              <a:rPr lang="en-US" sz="1100" baseline="0" dirty="0" smtClean="0">
                <a:solidFill>
                  <a:srgbClr val="26215F"/>
                </a:solidFill>
                <a:latin typeface="Arial"/>
                <a:cs typeface="Arial"/>
              </a:rPr>
              <a:t> Street</a:t>
            </a:r>
            <a:endParaRPr lang="en-US" sz="1100" dirty="0" smtClean="0">
              <a:solidFill>
                <a:srgbClr val="26215F"/>
              </a:solidFill>
              <a:latin typeface="Arial"/>
              <a:cs typeface="Arial"/>
            </a:endParaRPr>
          </a:p>
          <a:p>
            <a:r>
              <a:rPr lang="en-US" sz="1100" dirty="0" smtClean="0">
                <a:solidFill>
                  <a:srgbClr val="26215F"/>
                </a:solidFill>
                <a:latin typeface="Arial"/>
                <a:cs typeface="Arial"/>
              </a:rPr>
              <a:t>London, SE1 2PR</a:t>
            </a:r>
          </a:p>
          <a:p>
            <a:r>
              <a:rPr lang="en-US" sz="1100" dirty="0" smtClean="0">
                <a:solidFill>
                  <a:srgbClr val="00B0AD"/>
                </a:solidFill>
                <a:latin typeface="Arial"/>
                <a:cs typeface="Arial"/>
              </a:rPr>
              <a:t>T </a:t>
            </a:r>
            <a:r>
              <a:rPr lang="en-US" sz="1100" dirty="0" smtClean="0">
                <a:solidFill>
                  <a:srgbClr val="26215F"/>
                </a:solidFill>
                <a:latin typeface="Arial"/>
                <a:cs typeface="Arial"/>
              </a:rPr>
              <a:t>+44 (0) 20 7407 3100</a:t>
            </a:r>
          </a:p>
          <a:p>
            <a:r>
              <a:rPr lang="en-US" sz="1100" dirty="0" smtClean="0">
                <a:solidFill>
                  <a:srgbClr val="26215F"/>
                </a:solidFill>
                <a:latin typeface="Arial"/>
                <a:cs typeface="Arial"/>
              </a:rPr>
              <a:t>Info.lbh@hcahealthcare.co.uk</a:t>
            </a:r>
          </a:p>
          <a:p>
            <a:r>
              <a:rPr lang="en-US" sz="1100" dirty="0" smtClean="0">
                <a:solidFill>
                  <a:srgbClr val="26215F"/>
                </a:solidFill>
                <a:latin typeface="Arial"/>
                <a:cs typeface="Arial"/>
              </a:rPr>
              <a:t>www.londonbridgehospital.com</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019247"/>
            <a:ext cx="2142968" cy="48434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3EBC69-571E-49AC-AD40-F826A7161CF7}"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C48867-982A-4860-AD05-FEC572772832}" type="slidenum">
              <a:rPr lang="en-GB" smtClean="0"/>
              <a:pPr/>
              <a:t>‹#›</a:t>
            </a:fld>
            <a:endParaRPr lang="en-GB"/>
          </a:p>
        </p:txBody>
      </p:sp>
    </p:spTree>
    <p:extLst>
      <p:ext uri="{BB962C8B-B14F-4D97-AF65-F5344CB8AC3E}">
        <p14:creationId xmlns:p14="http://schemas.microsoft.com/office/powerpoint/2010/main" val="56235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6B3CE5-A960-6E49-AF5A-A68F29E6195F}"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36811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6B3CE5-A960-6E49-AF5A-A68F29E6195F}"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179465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6B3CE5-A960-6E49-AF5A-A68F29E6195F}" type="datetimeFigureOut">
              <a:rPr lang="en-US" smtClean="0"/>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87087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6B3CE5-A960-6E49-AF5A-A68F29E6195F}" type="datetimeFigureOut">
              <a:rPr lang="en-US" smtClean="0"/>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143711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B3CE5-A960-6E49-AF5A-A68F29E6195F}" type="datetimeFigureOut">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222817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86B3CE5-A960-6E49-AF5A-A68F29E6195F}"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17279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86B3CE5-A960-6E49-AF5A-A68F29E6195F}"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428C2-F324-6B47-997F-664830BDE8E9}" type="slidenum">
              <a:rPr lang="en-US" smtClean="0"/>
              <a:pPr/>
              <a:t>‹#›</a:t>
            </a:fld>
            <a:endParaRPr lang="en-US"/>
          </a:p>
        </p:txBody>
      </p:sp>
    </p:spTree>
    <p:extLst>
      <p:ext uri="{BB962C8B-B14F-4D97-AF65-F5344CB8AC3E}">
        <p14:creationId xmlns:p14="http://schemas.microsoft.com/office/powerpoint/2010/main" val="280254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6B3CE5-A960-6E49-AF5A-A68F29E6195F}" type="datetimeFigureOut">
              <a:rPr lang="en-US" smtClean="0"/>
              <a:pPr/>
              <a:t>7/23/2019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C428C2-F324-6B47-997F-664830BDE8E9}" type="slidenum">
              <a:rPr lang="en-US" smtClean="0"/>
              <a:pPr/>
              <a:t>‹#›</a:t>
            </a:fld>
            <a:endParaRPr lang="en-US"/>
          </a:p>
        </p:txBody>
      </p:sp>
    </p:spTree>
    <p:extLst>
      <p:ext uri="{BB962C8B-B14F-4D97-AF65-F5344CB8AC3E}">
        <p14:creationId xmlns:p14="http://schemas.microsoft.com/office/powerpoint/2010/main" val="8703828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652" r:id="rId15"/>
    <p:sldLayoutId id="214748366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lstStyle/>
          <a:p>
            <a:pPr eaLnBrk="1" hangingPunct="1"/>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endParaRPr lang="en-US" sz="250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44775"/>
            <a:ext cx="9156700" cy="1206500"/>
            <a:chOff x="-14" y="8"/>
            <a:chExt cx="5782" cy="760"/>
          </a:xfrm>
        </p:grpSpPr>
        <p:sp>
          <p:nvSpPr>
            <p:cNvPr id="2055" name="Rectangle 4"/>
            <p:cNvSpPr>
              <a:spLocks/>
            </p:cNvSpPr>
            <p:nvPr/>
          </p:nvSpPr>
          <p:spPr bwMode="auto">
            <a:xfrm>
              <a:off x="-14" y="8"/>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pPr algn="ctr"/>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endParaRPr lang="en-US" sz="4000" dirty="0" smtClean="0">
                <a:solidFill>
                  <a:srgbClr val="F2F2F2"/>
                </a:solidFill>
                <a:latin typeface="Arial Bold" charset="0"/>
                <a:cs typeface="Arial Bold" charset="0"/>
                <a:sym typeface="Arial Bold" charset="0"/>
              </a:endParaRPr>
            </a:p>
          </p:txBody>
        </p:sp>
      </p:grpSp>
      <p:sp>
        <p:nvSpPr>
          <p:cNvPr id="2054" name="Rectangle 1"/>
          <p:cNvSpPr txBox="1">
            <a:spLocks noChangeArrowheads="1"/>
          </p:cNvSpPr>
          <p:nvPr/>
        </p:nvSpPr>
        <p:spPr bwMode="auto">
          <a:xfrm>
            <a:off x="-22225" y="4221163"/>
            <a:ext cx="91567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a:r>
              <a:rPr lang="en-GB" sz="2400" b="1" dirty="0">
                <a:latin typeface="Calibri" panose="020F0502020204030204" pitchFamily="34" charset="0"/>
                <a:cs typeface="Calibri" panose="020F0502020204030204" pitchFamily="34" charset="0"/>
              </a:rPr>
              <a:t>Colin </a:t>
            </a:r>
            <a:r>
              <a:rPr lang="en-GB" sz="2400" b="1" dirty="0" err="1">
                <a:latin typeface="Calibri" panose="020F0502020204030204" pitchFamily="34" charset="0"/>
                <a:cs typeface="Calibri" panose="020F0502020204030204" pitchFamily="34" charset="0"/>
              </a:rPr>
              <a:t>Tench</a:t>
            </a:r>
            <a:endParaRPr lang="en-GB" sz="2400" b="1" dirty="0">
              <a:latin typeface="Calibri" panose="020F0502020204030204" pitchFamily="34" charset="0"/>
              <a:cs typeface="Calibri" panose="020F0502020204030204" pitchFamily="34" charset="0"/>
            </a:endParaRPr>
          </a:p>
          <a:p>
            <a:pPr algn="ctr"/>
            <a:r>
              <a:rPr lang="en-GB" sz="2400" b="1" dirty="0">
                <a:latin typeface="Calibri" panose="020F0502020204030204" pitchFamily="34" charset="0"/>
                <a:cs typeface="Calibri" panose="020F0502020204030204" pitchFamily="34" charset="0"/>
              </a:rPr>
              <a:t>Consultant Rheumatologist</a:t>
            </a:r>
          </a:p>
          <a:p>
            <a:pPr algn="ctr"/>
            <a:r>
              <a:rPr lang="en-GB" sz="2400" b="1" dirty="0">
                <a:latin typeface="Calibri" panose="020F0502020204030204" pitchFamily="34" charset="0"/>
                <a:cs typeface="Calibri" panose="020F0502020204030204" pitchFamily="34" charset="0"/>
              </a:rPr>
              <a:t>Imperial College Healthcare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3" name="Rectangle 2"/>
          <p:cNvSpPr/>
          <p:nvPr/>
        </p:nvSpPr>
        <p:spPr>
          <a:xfrm>
            <a:off x="2213118" y="2894758"/>
            <a:ext cx="5078121" cy="769441"/>
          </a:xfrm>
          <a:prstGeom prst="rect">
            <a:avLst/>
          </a:prstGeom>
        </p:spPr>
        <p:txBody>
          <a:bodyPr wrap="none">
            <a:spAutoFit/>
          </a:bodyPr>
          <a:lstStyle/>
          <a:p>
            <a:r>
              <a:rPr lang="en-GB" sz="4400" dirty="0" smtClean="0">
                <a:solidFill>
                  <a:schemeClr val="bg1"/>
                </a:solidFill>
              </a:rPr>
              <a:t>Gout - </a:t>
            </a:r>
            <a:r>
              <a:rPr lang="en-GB" sz="4400" dirty="0">
                <a:solidFill>
                  <a:schemeClr val="bg1"/>
                </a:solidFill>
              </a:rPr>
              <a:t>Treat to Target</a:t>
            </a:r>
          </a:p>
        </p:txBody>
      </p:sp>
    </p:spTree>
    <p:extLst>
      <p:ext uri="{BB962C8B-B14F-4D97-AF65-F5344CB8AC3E}">
        <p14:creationId xmlns:p14="http://schemas.microsoft.com/office/powerpoint/2010/main" val="128553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a:t>
            </a:r>
            <a:endParaRPr lang="en-GB" dirty="0"/>
          </a:p>
        </p:txBody>
      </p:sp>
      <p:sp>
        <p:nvSpPr>
          <p:cNvPr id="3" name="Content Placeholder 2"/>
          <p:cNvSpPr>
            <a:spLocks noGrp="1"/>
          </p:cNvSpPr>
          <p:nvPr>
            <p:ph idx="1"/>
          </p:nvPr>
        </p:nvSpPr>
        <p:spPr>
          <a:xfrm>
            <a:off x="457200" y="1523288"/>
            <a:ext cx="8229600" cy="4405313"/>
          </a:xfrm>
        </p:spPr>
        <p:txBody>
          <a:bodyPr>
            <a:normAutofit/>
          </a:bodyPr>
          <a:lstStyle/>
          <a:p>
            <a:r>
              <a:rPr lang="en-GB" sz="2400" dirty="0" smtClean="0"/>
              <a:t>Colchicine 36p/tablet</a:t>
            </a:r>
          </a:p>
          <a:p>
            <a:r>
              <a:rPr lang="en-GB" sz="2400" dirty="0" smtClean="0"/>
              <a:t>Naproxen 6.5p/tablet</a:t>
            </a:r>
          </a:p>
          <a:p>
            <a:r>
              <a:rPr lang="en-GB" sz="2400" dirty="0" err="1" smtClean="0"/>
              <a:t>Anakinra</a:t>
            </a:r>
            <a:r>
              <a:rPr lang="en-GB" sz="2400" dirty="0" smtClean="0"/>
              <a:t> £26/syringe</a:t>
            </a:r>
          </a:p>
          <a:p>
            <a:r>
              <a:rPr lang="en-GB" sz="2400" dirty="0" err="1" smtClean="0"/>
              <a:t>Canakinumab</a:t>
            </a:r>
            <a:endParaRPr lang="en-GB" sz="2400" dirty="0"/>
          </a:p>
          <a:p>
            <a:pPr lvl="1"/>
            <a:r>
              <a:rPr lang="en-GB" sz="2400" dirty="0" smtClean="0"/>
              <a:t>£9927</a:t>
            </a:r>
          </a:p>
        </p:txBody>
      </p:sp>
      <p:pic>
        <p:nvPicPr>
          <p:cNvPr id="6" name="Content Placeholder 5"/>
          <p:cNvPicPr>
            <a:picLocks noGrp="1" noChangeAspect="1"/>
          </p:cNvPicPr>
          <p:nvPr>
            <p:ph sz="half" idx="4294967295"/>
          </p:nvPr>
        </p:nvPicPr>
        <p:blipFill>
          <a:blip r:embed="rId2"/>
          <a:srcRect l="14116" r="14116"/>
          <a:stretch>
            <a:fillRect/>
          </a:stretch>
        </p:blipFill>
        <p:spPr>
          <a:xfrm>
            <a:off x="5105400" y="1600200"/>
            <a:ext cx="4038600" cy="4525963"/>
          </a:xfrm>
        </p:spPr>
      </p:pic>
    </p:spTree>
    <p:extLst>
      <p:ext uri="{BB962C8B-B14F-4D97-AF65-F5344CB8AC3E}">
        <p14:creationId xmlns:p14="http://schemas.microsoft.com/office/powerpoint/2010/main" val="47290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Chronic gout</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General health, diet and lifestyle measures</a:t>
            </a:r>
          </a:p>
          <a:p>
            <a:r>
              <a:rPr lang="en-GB" sz="2400" dirty="0" smtClean="0"/>
              <a:t>Avoid</a:t>
            </a:r>
          </a:p>
          <a:p>
            <a:pPr lvl="1"/>
            <a:r>
              <a:rPr lang="en-GB" sz="2400" dirty="0" smtClean="0"/>
              <a:t>Offal</a:t>
            </a:r>
          </a:p>
          <a:p>
            <a:pPr lvl="1"/>
            <a:r>
              <a:rPr lang="en-GB" sz="2400" dirty="0" smtClean="0"/>
              <a:t>Soft and energy drinks</a:t>
            </a:r>
          </a:p>
          <a:p>
            <a:pPr lvl="1"/>
            <a:r>
              <a:rPr lang="en-GB" sz="2400" dirty="0" smtClean="0"/>
              <a:t>Alcohol overuse</a:t>
            </a:r>
          </a:p>
          <a:p>
            <a:r>
              <a:rPr lang="en-GB" sz="2400" dirty="0" smtClean="0"/>
              <a:t>Limit</a:t>
            </a:r>
          </a:p>
          <a:p>
            <a:pPr lvl="1"/>
            <a:r>
              <a:rPr lang="en-GB" sz="2400" dirty="0" err="1" smtClean="0"/>
              <a:t>Purine</a:t>
            </a:r>
            <a:r>
              <a:rPr lang="en-GB" sz="2400" dirty="0" smtClean="0"/>
              <a:t> rich meat and seafood</a:t>
            </a:r>
          </a:p>
          <a:p>
            <a:pPr lvl="1"/>
            <a:r>
              <a:rPr lang="en-GB" sz="2400" dirty="0" smtClean="0"/>
              <a:t>alcohol</a:t>
            </a:r>
          </a:p>
          <a:p>
            <a:r>
              <a:rPr lang="en-GB" sz="2400" dirty="0" smtClean="0"/>
              <a:t>Encourage</a:t>
            </a:r>
          </a:p>
          <a:p>
            <a:pPr lvl="1"/>
            <a:r>
              <a:rPr lang="en-GB" sz="2400" dirty="0" smtClean="0"/>
              <a:t>Vegetables</a:t>
            </a:r>
          </a:p>
          <a:p>
            <a:pPr lvl="1"/>
            <a:r>
              <a:rPr lang="en-GB" sz="2400" dirty="0" smtClean="0"/>
              <a:t>Low fat dairy products</a:t>
            </a:r>
            <a:endParaRPr lang="en-GB" sz="2400" dirty="0"/>
          </a:p>
        </p:txBody>
      </p:sp>
    </p:spTree>
    <p:extLst>
      <p:ext uri="{BB962C8B-B14F-4D97-AF65-F5344CB8AC3E}">
        <p14:creationId xmlns:p14="http://schemas.microsoft.com/office/powerpoint/2010/main" val="343386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Treat to target- a potential for cure</a:t>
            </a:r>
            <a:endParaRPr lang="en-GB" dirty="0"/>
          </a:p>
        </p:txBody>
      </p:sp>
      <p:sp>
        <p:nvSpPr>
          <p:cNvPr id="3" name="Text Placeholder 2"/>
          <p:cNvSpPr>
            <a:spLocks noGrp="1"/>
          </p:cNvSpPr>
          <p:nvPr>
            <p:ph type="body" sz="half" idx="1"/>
          </p:nvPr>
        </p:nvSpPr>
        <p:spPr/>
        <p:txBody>
          <a:bodyPr>
            <a:normAutofit/>
          </a:bodyPr>
          <a:lstStyle/>
          <a:p>
            <a:pPr marL="342900" indent="-342900">
              <a:buFont typeface="Arial" panose="020B0604020202020204" pitchFamily="34" charset="0"/>
              <a:buChar char="•"/>
            </a:pPr>
            <a:r>
              <a:rPr lang="en-GB" sz="2000" dirty="0" smtClean="0"/>
              <a:t>MSU saturation threshold 408 </a:t>
            </a:r>
            <a:r>
              <a:rPr lang="en-GB" sz="2000" dirty="0" err="1" smtClean="0"/>
              <a:t>μmol</a:t>
            </a:r>
            <a:r>
              <a:rPr lang="en-GB" sz="2000" dirty="0" smtClean="0"/>
              <a:t>/L</a:t>
            </a:r>
          </a:p>
          <a:p>
            <a:pPr marL="342900" indent="-342900">
              <a:buFont typeface="Arial" panose="020B0604020202020204" pitchFamily="34" charset="0"/>
              <a:buChar char="•"/>
            </a:pPr>
            <a:r>
              <a:rPr lang="en-GB" sz="2000" dirty="0" smtClean="0"/>
              <a:t>Target &lt;360 or 300 </a:t>
            </a:r>
            <a:r>
              <a:rPr lang="en-GB" sz="2000" dirty="0" err="1" smtClean="0"/>
              <a:t>μmol</a:t>
            </a:r>
            <a:r>
              <a:rPr lang="en-GB" sz="2000" dirty="0" smtClean="0"/>
              <a:t>/L</a:t>
            </a:r>
          </a:p>
          <a:p>
            <a:pPr marL="342900" indent="-342900">
              <a:buFont typeface="Arial" panose="020B0604020202020204" pitchFamily="34" charset="0"/>
              <a:buChar char="•"/>
            </a:pPr>
            <a:r>
              <a:rPr lang="en-GB" sz="2000" dirty="0" smtClean="0"/>
              <a:t>Dissolves crystals</a:t>
            </a:r>
          </a:p>
          <a:p>
            <a:pPr marL="342900" indent="-342900">
              <a:buFont typeface="Arial" panose="020B0604020202020204" pitchFamily="34" charset="0"/>
              <a:buChar char="•"/>
            </a:pPr>
            <a:r>
              <a:rPr lang="en-GB" sz="2000" dirty="0" smtClean="0"/>
              <a:t>No new crystals</a:t>
            </a:r>
          </a:p>
          <a:p>
            <a:endParaRPr lang="en-GB" sz="2000" dirty="0"/>
          </a:p>
        </p:txBody>
      </p:sp>
      <p:pic>
        <p:nvPicPr>
          <p:cNvPr id="5" name="Content Placeholder 4" descr="Archery_Target_80cm.png"/>
          <p:cNvPicPr>
            <a:picLocks noGrp="1" noChangeAspect="1"/>
          </p:cNvPicPr>
          <p:nvPr>
            <p:ph sz="half" idx="2"/>
          </p:nvPr>
        </p:nvPicPr>
        <p:blipFill>
          <a:blip r:embed="rId2" cstate="print"/>
          <a:stretch>
            <a:fillRect/>
          </a:stretch>
        </p:blipFill>
        <p:spPr>
          <a:xfrm>
            <a:off x="4648200" y="2133600"/>
            <a:ext cx="3810000" cy="3810000"/>
          </a:xfrm>
        </p:spPr>
      </p:pic>
    </p:spTree>
    <p:extLst>
      <p:ext uri="{BB962C8B-B14F-4D97-AF65-F5344CB8AC3E}">
        <p14:creationId xmlns:p14="http://schemas.microsoft.com/office/powerpoint/2010/main" val="3826519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Urate</a:t>
            </a:r>
            <a:r>
              <a:rPr lang="en-GB" dirty="0" smtClean="0"/>
              <a:t> lowering therapy- 1</a:t>
            </a:r>
            <a:r>
              <a:rPr lang="en-GB" baseline="30000" dirty="0" smtClean="0"/>
              <a:t>st</a:t>
            </a:r>
            <a:r>
              <a:rPr lang="en-GB" dirty="0" smtClean="0"/>
              <a:t> line</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err="1" smtClean="0"/>
              <a:t>Allopurinol</a:t>
            </a:r>
            <a:endParaRPr lang="en-GB" sz="2400" dirty="0" smtClean="0"/>
          </a:p>
          <a:p>
            <a:pPr marL="342900" indent="-342900">
              <a:buFont typeface="Arial" panose="020B0604020202020204" pitchFamily="34" charset="0"/>
              <a:buChar char="•"/>
            </a:pPr>
            <a:r>
              <a:rPr lang="en-GB" sz="2400" dirty="0" smtClean="0"/>
              <a:t>Starting dose 100mg/day</a:t>
            </a:r>
          </a:p>
          <a:p>
            <a:pPr marL="342900" indent="-342900">
              <a:buFont typeface="Arial" panose="020B0604020202020204" pitchFamily="34" charset="0"/>
              <a:buChar char="•"/>
            </a:pPr>
            <a:r>
              <a:rPr lang="en-GB" sz="2400" dirty="0" smtClean="0"/>
              <a:t>Up to 800mg/day</a:t>
            </a:r>
          </a:p>
          <a:p>
            <a:pPr marL="342900" indent="-342900">
              <a:buFont typeface="Arial" panose="020B0604020202020204" pitchFamily="34" charset="0"/>
              <a:buChar char="•"/>
            </a:pPr>
            <a:r>
              <a:rPr lang="en-GB" sz="2400" dirty="0" smtClean="0"/>
              <a:t>Acute gout </a:t>
            </a:r>
            <a:r>
              <a:rPr lang="en-GB" sz="2400" dirty="0" err="1" smtClean="0"/>
              <a:t>prophylaxsis</a:t>
            </a:r>
            <a:endParaRPr lang="en-GB" sz="2400" dirty="0"/>
          </a:p>
        </p:txBody>
      </p:sp>
    </p:spTree>
    <p:extLst>
      <p:ext uri="{BB962C8B-B14F-4D97-AF65-F5344CB8AC3E}">
        <p14:creationId xmlns:p14="http://schemas.microsoft.com/office/powerpoint/2010/main" val="209821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AN1158_1 main slide.jpg" descr="/Volumes/Current Clients-1/Menarini/Adenuric/08_Jobs/2013/AN1058_1 KOL SLIDE DECK 2013/04_Artwork/00_Images/AN1158_1 main 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body" idx="4294967295"/>
          </p:nvPr>
        </p:nvSpPr>
        <p:spPr bwMode="auto">
          <a:xfrm>
            <a:off x="0" y="1651000"/>
            <a:ext cx="7775575" cy="1487488"/>
          </a:xfrm>
          <a:prstGeom prst="rect">
            <a:avLst/>
          </a:prstGeom>
          <a:noFill/>
          <a:ln>
            <a:miter lim="800000"/>
            <a:headEnd/>
            <a:tailEnd/>
          </a:ln>
        </p:spPr>
        <p:txBody>
          <a:bodyPr lIns="0" tIns="0" rIns="0" bIns="0">
            <a:normAutofit fontScale="85000" lnSpcReduction="20000"/>
          </a:bodyPr>
          <a:lstStyle/>
          <a:p>
            <a:pPr eaLnBrk="1" hangingPunct="1">
              <a:lnSpc>
                <a:spcPct val="120000"/>
              </a:lnSpc>
              <a:spcBef>
                <a:spcPct val="0"/>
              </a:spcBef>
              <a:buClr>
                <a:srgbClr val="DD612C"/>
              </a:buClr>
              <a:buFont typeface="Wingdings" pitchFamily="2" charset="2"/>
              <a:buChar char="§"/>
            </a:pPr>
            <a:r>
              <a:rPr lang="en-US" b="1" smtClean="0"/>
              <a:t>Colchicine prophylaxis during initiation of ULT for chronic hyperuricaemia with urate deposits:</a:t>
            </a:r>
          </a:p>
          <a:p>
            <a:pPr marL="819150" lvl="1" eaLnBrk="1" hangingPunct="1">
              <a:lnSpc>
                <a:spcPct val="120000"/>
              </a:lnSpc>
              <a:spcBef>
                <a:spcPct val="0"/>
              </a:spcBef>
              <a:buClr>
                <a:srgbClr val="DD612C"/>
              </a:buClr>
            </a:pPr>
            <a:r>
              <a:rPr lang="en-US" sz="1600" smtClean="0"/>
              <a:t>Reduces the frequency and severity of acute flares</a:t>
            </a:r>
          </a:p>
          <a:p>
            <a:pPr marL="819150" lvl="1" eaLnBrk="1" hangingPunct="1">
              <a:lnSpc>
                <a:spcPct val="120000"/>
              </a:lnSpc>
              <a:spcBef>
                <a:spcPct val="0"/>
              </a:spcBef>
              <a:buClr>
                <a:srgbClr val="DD612C"/>
              </a:buClr>
            </a:pPr>
            <a:r>
              <a:rPr lang="en-US" sz="1600" smtClean="0"/>
              <a:t>Reduces the likelihood of recurrent flares</a:t>
            </a:r>
          </a:p>
          <a:p>
            <a:pPr marL="819150" lvl="1" eaLnBrk="1" hangingPunct="1">
              <a:lnSpc>
                <a:spcPct val="120000"/>
              </a:lnSpc>
              <a:spcBef>
                <a:spcPct val="0"/>
              </a:spcBef>
              <a:buClr>
                <a:srgbClr val="DD612C"/>
              </a:buClr>
            </a:pPr>
            <a:r>
              <a:rPr lang="en-US" sz="1600" smtClean="0"/>
              <a:t>Evidence supports the use of low dose colchicine for up to 6 months following initiation of </a:t>
            </a:r>
            <a:r>
              <a:rPr lang="en-GB" sz="1600" smtClean="0"/>
              <a:t>urate-lowering therapy</a:t>
            </a:r>
            <a:endParaRPr lang="en-GB" sz="1600" b="1" smtClean="0"/>
          </a:p>
        </p:txBody>
      </p:sp>
      <p:grpSp>
        <p:nvGrpSpPr>
          <p:cNvPr id="37892" name="Group 53"/>
          <p:cNvGrpSpPr>
            <a:grpSpLocks/>
          </p:cNvGrpSpPr>
          <p:nvPr/>
        </p:nvGrpSpPr>
        <p:grpSpPr bwMode="auto">
          <a:xfrm>
            <a:off x="2227263" y="3733800"/>
            <a:ext cx="1616075" cy="442913"/>
            <a:chOff x="1258" y="2109"/>
            <a:chExt cx="1018" cy="279"/>
          </a:xfrm>
        </p:grpSpPr>
        <p:sp>
          <p:nvSpPr>
            <p:cNvPr id="37933" name="Rectangle 9"/>
            <p:cNvSpPr>
              <a:spLocks noChangeArrowheads="1"/>
            </p:cNvSpPr>
            <p:nvPr/>
          </p:nvSpPr>
          <p:spPr bwMode="auto">
            <a:xfrm>
              <a:off x="1258" y="2136"/>
              <a:ext cx="62" cy="61"/>
            </a:xfrm>
            <a:prstGeom prst="rect">
              <a:avLst/>
            </a:prstGeom>
            <a:solidFill>
              <a:schemeClr val="bg2"/>
            </a:solidFill>
            <a:ln w="3175">
              <a:noFill/>
              <a:miter lim="800000"/>
              <a:headEnd/>
              <a:tailEnd/>
            </a:ln>
          </p:spPr>
          <p:txBody>
            <a:bodyPr/>
            <a:lstStyle/>
            <a:p>
              <a:pPr algn="l">
                <a:lnSpc>
                  <a:spcPct val="100000"/>
                </a:lnSpc>
              </a:pPr>
              <a:endParaRPr lang="en-US" sz="2800"/>
            </a:p>
          </p:txBody>
        </p:sp>
        <p:sp>
          <p:nvSpPr>
            <p:cNvPr id="37934" name="Rectangle 28"/>
            <p:cNvSpPr>
              <a:spLocks noChangeArrowheads="1"/>
            </p:cNvSpPr>
            <p:nvPr/>
          </p:nvSpPr>
          <p:spPr bwMode="auto">
            <a:xfrm>
              <a:off x="1370" y="2109"/>
              <a:ext cx="906" cy="125"/>
            </a:xfrm>
            <a:prstGeom prst="rect">
              <a:avLst/>
            </a:prstGeom>
            <a:noFill/>
            <a:ln w="9525">
              <a:noFill/>
              <a:miter lim="800000"/>
              <a:headEnd/>
              <a:tailEnd/>
            </a:ln>
          </p:spPr>
          <p:txBody>
            <a:bodyPr lIns="0" tIns="0" rIns="0" bIns="0">
              <a:spAutoFit/>
            </a:bodyPr>
            <a:lstStyle/>
            <a:p>
              <a:pPr algn="l" eaLnBrk="1" hangingPunct="1">
                <a:lnSpc>
                  <a:spcPct val="100000"/>
                </a:lnSpc>
              </a:pPr>
              <a:r>
                <a:rPr lang="en-US" sz="1300" b="1">
                  <a:solidFill>
                    <a:srgbClr val="4C4C4C"/>
                  </a:solidFill>
                </a:rPr>
                <a:t>Colchicine </a:t>
              </a:r>
              <a:r>
                <a:rPr lang="en-US" sz="1300">
                  <a:solidFill>
                    <a:srgbClr val="4C4C4C"/>
                  </a:solidFill>
                </a:rPr>
                <a:t>(n=21)</a:t>
              </a:r>
              <a:endParaRPr lang="en-US" sz="2000" b="1">
                <a:solidFill>
                  <a:srgbClr val="4C4C4C"/>
                </a:solidFill>
              </a:endParaRPr>
            </a:p>
          </p:txBody>
        </p:sp>
        <p:sp>
          <p:nvSpPr>
            <p:cNvPr id="37935" name="Rectangle 9"/>
            <p:cNvSpPr>
              <a:spLocks noChangeArrowheads="1"/>
            </p:cNvSpPr>
            <p:nvPr/>
          </p:nvSpPr>
          <p:spPr bwMode="auto">
            <a:xfrm>
              <a:off x="1258" y="2283"/>
              <a:ext cx="62" cy="62"/>
            </a:xfrm>
            <a:prstGeom prst="rect">
              <a:avLst/>
            </a:prstGeom>
            <a:solidFill>
              <a:srgbClr val="1B2A6F"/>
            </a:solidFill>
            <a:ln w="3175">
              <a:noFill/>
              <a:miter lim="800000"/>
              <a:headEnd/>
              <a:tailEnd/>
            </a:ln>
          </p:spPr>
          <p:txBody>
            <a:bodyPr/>
            <a:lstStyle/>
            <a:p>
              <a:pPr algn="l">
                <a:lnSpc>
                  <a:spcPct val="100000"/>
                </a:lnSpc>
              </a:pPr>
              <a:endParaRPr lang="en-US" sz="2800"/>
            </a:p>
          </p:txBody>
        </p:sp>
        <p:sp>
          <p:nvSpPr>
            <p:cNvPr id="37936" name="Rectangle 28"/>
            <p:cNvSpPr>
              <a:spLocks noChangeArrowheads="1"/>
            </p:cNvSpPr>
            <p:nvPr/>
          </p:nvSpPr>
          <p:spPr bwMode="auto">
            <a:xfrm>
              <a:off x="1370" y="2263"/>
              <a:ext cx="792" cy="125"/>
            </a:xfrm>
            <a:prstGeom prst="rect">
              <a:avLst/>
            </a:prstGeom>
            <a:noFill/>
            <a:ln w="9525">
              <a:noFill/>
              <a:miter lim="800000"/>
              <a:headEnd/>
              <a:tailEnd/>
            </a:ln>
          </p:spPr>
          <p:txBody>
            <a:bodyPr lIns="0" tIns="0" rIns="0" bIns="0">
              <a:spAutoFit/>
            </a:bodyPr>
            <a:lstStyle/>
            <a:p>
              <a:pPr algn="l" eaLnBrk="1" hangingPunct="1">
                <a:lnSpc>
                  <a:spcPct val="100000"/>
                </a:lnSpc>
              </a:pPr>
              <a:r>
                <a:rPr lang="en-US" sz="1300" b="1">
                  <a:solidFill>
                    <a:srgbClr val="4C4C4C"/>
                  </a:solidFill>
                </a:rPr>
                <a:t>Placebo </a:t>
              </a:r>
              <a:r>
                <a:rPr lang="en-US" sz="1300">
                  <a:solidFill>
                    <a:srgbClr val="4C4C4C"/>
                  </a:solidFill>
                </a:rPr>
                <a:t>(n=22)</a:t>
              </a:r>
              <a:endParaRPr lang="en-US" sz="2000" b="1">
                <a:solidFill>
                  <a:srgbClr val="4C4C4C"/>
                </a:solidFill>
              </a:endParaRPr>
            </a:p>
          </p:txBody>
        </p:sp>
      </p:grpSp>
      <p:sp>
        <p:nvSpPr>
          <p:cNvPr id="37893" name="AutoShape 6"/>
          <p:cNvSpPr>
            <a:spLocks noChangeAspect="1" noChangeArrowheads="1" noTextEdit="1"/>
          </p:cNvSpPr>
          <p:nvPr/>
        </p:nvSpPr>
        <p:spPr bwMode="auto">
          <a:xfrm>
            <a:off x="1500188" y="4068763"/>
            <a:ext cx="5102225" cy="2201862"/>
          </a:xfrm>
          <a:prstGeom prst="rect">
            <a:avLst/>
          </a:prstGeom>
          <a:noFill/>
          <a:ln w="9525">
            <a:noFill/>
            <a:miter lim="800000"/>
            <a:headEnd/>
            <a:tailEnd/>
          </a:ln>
        </p:spPr>
        <p:txBody>
          <a:bodyPr/>
          <a:lstStyle/>
          <a:p>
            <a:endParaRPr lang="en-GB"/>
          </a:p>
        </p:txBody>
      </p:sp>
      <p:sp>
        <p:nvSpPr>
          <p:cNvPr id="37894" name="Rectangle 7"/>
          <p:cNvSpPr>
            <a:spLocks noChangeArrowheads="1"/>
          </p:cNvSpPr>
          <p:nvPr/>
        </p:nvSpPr>
        <p:spPr bwMode="auto">
          <a:xfrm>
            <a:off x="2027238" y="4324350"/>
            <a:ext cx="4375150" cy="1690688"/>
          </a:xfrm>
          <a:prstGeom prst="rect">
            <a:avLst/>
          </a:prstGeom>
          <a:noFill/>
          <a:ln w="9525">
            <a:noFill/>
            <a:miter lim="800000"/>
            <a:headEnd/>
            <a:tailEnd/>
          </a:ln>
        </p:spPr>
        <p:txBody>
          <a:bodyPr/>
          <a:lstStyle/>
          <a:p>
            <a:pPr algn="l">
              <a:lnSpc>
                <a:spcPct val="100000"/>
              </a:lnSpc>
            </a:pPr>
            <a:endParaRPr lang="en-US" sz="2400"/>
          </a:p>
        </p:txBody>
      </p:sp>
      <p:sp>
        <p:nvSpPr>
          <p:cNvPr id="37895" name="Rectangle 9"/>
          <p:cNvSpPr>
            <a:spLocks noChangeArrowheads="1"/>
          </p:cNvSpPr>
          <p:nvPr/>
        </p:nvSpPr>
        <p:spPr bwMode="auto">
          <a:xfrm>
            <a:off x="2119313" y="5648325"/>
            <a:ext cx="885825" cy="366713"/>
          </a:xfrm>
          <a:prstGeom prst="rect">
            <a:avLst/>
          </a:prstGeom>
          <a:solidFill>
            <a:schemeClr val="bg2"/>
          </a:solidFill>
          <a:ln w="3175">
            <a:noFill/>
            <a:miter lim="800000"/>
            <a:headEnd/>
            <a:tailEnd/>
          </a:ln>
        </p:spPr>
        <p:txBody>
          <a:bodyPr/>
          <a:lstStyle/>
          <a:p>
            <a:pPr algn="l">
              <a:lnSpc>
                <a:spcPct val="100000"/>
              </a:lnSpc>
            </a:pPr>
            <a:endParaRPr lang="en-US" sz="2400"/>
          </a:p>
        </p:txBody>
      </p:sp>
      <p:sp>
        <p:nvSpPr>
          <p:cNvPr id="37896" name="Rectangle 10"/>
          <p:cNvSpPr>
            <a:spLocks noChangeArrowheads="1"/>
          </p:cNvSpPr>
          <p:nvPr/>
        </p:nvSpPr>
        <p:spPr bwMode="auto">
          <a:xfrm>
            <a:off x="2997200" y="4741863"/>
            <a:ext cx="874713" cy="1271587"/>
          </a:xfrm>
          <a:prstGeom prst="rect">
            <a:avLst/>
          </a:prstGeom>
          <a:solidFill>
            <a:srgbClr val="1B296F"/>
          </a:solidFill>
          <a:ln w="3175">
            <a:noFill/>
            <a:miter lim="800000"/>
            <a:headEnd/>
            <a:tailEnd/>
          </a:ln>
        </p:spPr>
        <p:txBody>
          <a:bodyPr/>
          <a:lstStyle/>
          <a:p>
            <a:pPr algn="l">
              <a:lnSpc>
                <a:spcPct val="100000"/>
              </a:lnSpc>
            </a:pPr>
            <a:endParaRPr lang="en-US" sz="2400"/>
          </a:p>
        </p:txBody>
      </p:sp>
      <p:sp>
        <p:nvSpPr>
          <p:cNvPr id="37897" name="Line 11"/>
          <p:cNvSpPr>
            <a:spLocks noChangeShapeType="1"/>
          </p:cNvSpPr>
          <p:nvPr/>
        </p:nvSpPr>
        <p:spPr bwMode="auto">
          <a:xfrm>
            <a:off x="2027238" y="3695700"/>
            <a:ext cx="1587" cy="2319338"/>
          </a:xfrm>
          <a:prstGeom prst="line">
            <a:avLst/>
          </a:prstGeom>
          <a:noFill/>
          <a:ln w="19050">
            <a:solidFill>
              <a:srgbClr val="000000"/>
            </a:solidFill>
            <a:round/>
            <a:headEnd/>
            <a:tailEnd/>
          </a:ln>
        </p:spPr>
        <p:txBody>
          <a:bodyPr/>
          <a:lstStyle/>
          <a:p>
            <a:endParaRPr lang="en-GB"/>
          </a:p>
        </p:txBody>
      </p:sp>
      <p:sp>
        <p:nvSpPr>
          <p:cNvPr id="37898" name="Line 12"/>
          <p:cNvSpPr>
            <a:spLocks noChangeShapeType="1"/>
          </p:cNvSpPr>
          <p:nvPr/>
        </p:nvSpPr>
        <p:spPr bwMode="auto">
          <a:xfrm>
            <a:off x="1981200" y="6015038"/>
            <a:ext cx="46038" cy="1587"/>
          </a:xfrm>
          <a:prstGeom prst="line">
            <a:avLst/>
          </a:prstGeom>
          <a:noFill/>
          <a:ln w="19050">
            <a:solidFill>
              <a:srgbClr val="000000"/>
            </a:solidFill>
            <a:round/>
            <a:headEnd/>
            <a:tailEnd/>
          </a:ln>
        </p:spPr>
        <p:txBody>
          <a:bodyPr/>
          <a:lstStyle/>
          <a:p>
            <a:endParaRPr lang="en-GB"/>
          </a:p>
        </p:txBody>
      </p:sp>
      <p:sp>
        <p:nvSpPr>
          <p:cNvPr id="37899" name="Line 13"/>
          <p:cNvSpPr>
            <a:spLocks noChangeShapeType="1"/>
          </p:cNvSpPr>
          <p:nvPr/>
        </p:nvSpPr>
        <p:spPr bwMode="auto">
          <a:xfrm>
            <a:off x="1981200" y="5676900"/>
            <a:ext cx="46038" cy="0"/>
          </a:xfrm>
          <a:prstGeom prst="line">
            <a:avLst/>
          </a:prstGeom>
          <a:noFill/>
          <a:ln w="19050">
            <a:solidFill>
              <a:srgbClr val="000000"/>
            </a:solidFill>
            <a:round/>
            <a:headEnd/>
            <a:tailEnd/>
          </a:ln>
        </p:spPr>
        <p:txBody>
          <a:bodyPr/>
          <a:lstStyle/>
          <a:p>
            <a:endParaRPr lang="en-GB"/>
          </a:p>
        </p:txBody>
      </p:sp>
      <p:sp>
        <p:nvSpPr>
          <p:cNvPr id="37900" name="Line 14"/>
          <p:cNvSpPr>
            <a:spLocks noChangeShapeType="1"/>
          </p:cNvSpPr>
          <p:nvPr/>
        </p:nvSpPr>
        <p:spPr bwMode="auto">
          <a:xfrm>
            <a:off x="1981200" y="5337175"/>
            <a:ext cx="46038" cy="1588"/>
          </a:xfrm>
          <a:prstGeom prst="line">
            <a:avLst/>
          </a:prstGeom>
          <a:noFill/>
          <a:ln w="19050">
            <a:solidFill>
              <a:srgbClr val="000000"/>
            </a:solidFill>
            <a:round/>
            <a:headEnd/>
            <a:tailEnd/>
          </a:ln>
        </p:spPr>
        <p:txBody>
          <a:bodyPr/>
          <a:lstStyle/>
          <a:p>
            <a:endParaRPr lang="en-GB"/>
          </a:p>
        </p:txBody>
      </p:sp>
      <p:sp>
        <p:nvSpPr>
          <p:cNvPr id="37901" name="Line 15"/>
          <p:cNvSpPr>
            <a:spLocks noChangeShapeType="1"/>
          </p:cNvSpPr>
          <p:nvPr/>
        </p:nvSpPr>
        <p:spPr bwMode="auto">
          <a:xfrm>
            <a:off x="1981200" y="5002213"/>
            <a:ext cx="46038" cy="1587"/>
          </a:xfrm>
          <a:prstGeom prst="line">
            <a:avLst/>
          </a:prstGeom>
          <a:noFill/>
          <a:ln w="19050">
            <a:solidFill>
              <a:srgbClr val="000000"/>
            </a:solidFill>
            <a:round/>
            <a:headEnd/>
            <a:tailEnd/>
          </a:ln>
        </p:spPr>
        <p:txBody>
          <a:bodyPr/>
          <a:lstStyle/>
          <a:p>
            <a:endParaRPr lang="en-GB"/>
          </a:p>
        </p:txBody>
      </p:sp>
      <p:sp>
        <p:nvSpPr>
          <p:cNvPr id="37902" name="Line 16"/>
          <p:cNvSpPr>
            <a:spLocks noChangeShapeType="1"/>
          </p:cNvSpPr>
          <p:nvPr/>
        </p:nvSpPr>
        <p:spPr bwMode="auto">
          <a:xfrm>
            <a:off x="1981200" y="4664075"/>
            <a:ext cx="46038" cy="1588"/>
          </a:xfrm>
          <a:prstGeom prst="line">
            <a:avLst/>
          </a:prstGeom>
          <a:noFill/>
          <a:ln w="19050">
            <a:solidFill>
              <a:srgbClr val="000000"/>
            </a:solidFill>
            <a:round/>
            <a:headEnd/>
            <a:tailEnd/>
          </a:ln>
        </p:spPr>
        <p:txBody>
          <a:bodyPr/>
          <a:lstStyle/>
          <a:p>
            <a:endParaRPr lang="en-GB"/>
          </a:p>
        </p:txBody>
      </p:sp>
      <p:sp>
        <p:nvSpPr>
          <p:cNvPr id="37903" name="Line 17"/>
          <p:cNvSpPr>
            <a:spLocks noChangeShapeType="1"/>
          </p:cNvSpPr>
          <p:nvPr/>
        </p:nvSpPr>
        <p:spPr bwMode="auto">
          <a:xfrm>
            <a:off x="1981200" y="4324350"/>
            <a:ext cx="46038" cy="1588"/>
          </a:xfrm>
          <a:prstGeom prst="line">
            <a:avLst/>
          </a:prstGeom>
          <a:noFill/>
          <a:ln w="19050">
            <a:solidFill>
              <a:srgbClr val="000000"/>
            </a:solidFill>
            <a:round/>
            <a:headEnd/>
            <a:tailEnd/>
          </a:ln>
        </p:spPr>
        <p:txBody>
          <a:bodyPr/>
          <a:lstStyle/>
          <a:p>
            <a:endParaRPr lang="en-GB"/>
          </a:p>
        </p:txBody>
      </p:sp>
      <p:sp>
        <p:nvSpPr>
          <p:cNvPr id="37904" name="Line 18"/>
          <p:cNvSpPr>
            <a:spLocks noChangeShapeType="1"/>
          </p:cNvSpPr>
          <p:nvPr/>
        </p:nvSpPr>
        <p:spPr bwMode="auto">
          <a:xfrm>
            <a:off x="2027238" y="6015038"/>
            <a:ext cx="5976937" cy="1587"/>
          </a:xfrm>
          <a:prstGeom prst="line">
            <a:avLst/>
          </a:prstGeom>
          <a:noFill/>
          <a:ln w="19050">
            <a:solidFill>
              <a:srgbClr val="000000"/>
            </a:solidFill>
            <a:round/>
            <a:headEnd/>
            <a:tailEnd/>
          </a:ln>
        </p:spPr>
        <p:txBody>
          <a:bodyPr/>
          <a:lstStyle/>
          <a:p>
            <a:endParaRPr lang="en-GB"/>
          </a:p>
        </p:txBody>
      </p:sp>
      <p:sp>
        <p:nvSpPr>
          <p:cNvPr id="37905" name="Line 19"/>
          <p:cNvSpPr>
            <a:spLocks noChangeShapeType="1"/>
          </p:cNvSpPr>
          <p:nvPr/>
        </p:nvSpPr>
        <p:spPr bwMode="auto">
          <a:xfrm flipV="1">
            <a:off x="2027238" y="6015038"/>
            <a:ext cx="1587" cy="38100"/>
          </a:xfrm>
          <a:prstGeom prst="line">
            <a:avLst/>
          </a:prstGeom>
          <a:noFill/>
          <a:ln w="19050">
            <a:solidFill>
              <a:srgbClr val="000000"/>
            </a:solidFill>
            <a:round/>
            <a:headEnd/>
            <a:tailEnd/>
          </a:ln>
        </p:spPr>
        <p:txBody>
          <a:bodyPr/>
          <a:lstStyle/>
          <a:p>
            <a:endParaRPr lang="en-GB"/>
          </a:p>
        </p:txBody>
      </p:sp>
      <p:sp>
        <p:nvSpPr>
          <p:cNvPr id="37906" name="Line 20"/>
          <p:cNvSpPr>
            <a:spLocks noChangeShapeType="1"/>
          </p:cNvSpPr>
          <p:nvPr/>
        </p:nvSpPr>
        <p:spPr bwMode="auto">
          <a:xfrm flipV="1">
            <a:off x="4014788" y="6015038"/>
            <a:ext cx="3175" cy="38100"/>
          </a:xfrm>
          <a:prstGeom prst="line">
            <a:avLst/>
          </a:prstGeom>
          <a:noFill/>
          <a:ln w="19050">
            <a:solidFill>
              <a:srgbClr val="000000"/>
            </a:solidFill>
            <a:round/>
            <a:headEnd/>
            <a:tailEnd/>
          </a:ln>
        </p:spPr>
        <p:txBody>
          <a:bodyPr/>
          <a:lstStyle/>
          <a:p>
            <a:endParaRPr lang="en-GB"/>
          </a:p>
        </p:txBody>
      </p:sp>
      <p:sp>
        <p:nvSpPr>
          <p:cNvPr id="37907" name="Line 21"/>
          <p:cNvSpPr>
            <a:spLocks noChangeShapeType="1"/>
          </p:cNvSpPr>
          <p:nvPr/>
        </p:nvSpPr>
        <p:spPr bwMode="auto">
          <a:xfrm flipV="1">
            <a:off x="5921375" y="6015038"/>
            <a:ext cx="1588" cy="38100"/>
          </a:xfrm>
          <a:prstGeom prst="line">
            <a:avLst/>
          </a:prstGeom>
          <a:noFill/>
          <a:ln w="19050">
            <a:solidFill>
              <a:srgbClr val="000000"/>
            </a:solidFill>
            <a:round/>
            <a:headEnd/>
            <a:tailEnd/>
          </a:ln>
        </p:spPr>
        <p:txBody>
          <a:bodyPr/>
          <a:lstStyle/>
          <a:p>
            <a:endParaRPr lang="en-GB"/>
          </a:p>
        </p:txBody>
      </p:sp>
      <p:sp>
        <p:nvSpPr>
          <p:cNvPr id="37908" name="Rectangle 22"/>
          <p:cNvSpPr>
            <a:spLocks noChangeArrowheads="1"/>
          </p:cNvSpPr>
          <p:nvPr/>
        </p:nvSpPr>
        <p:spPr bwMode="auto">
          <a:xfrm>
            <a:off x="1733550" y="5918200"/>
            <a:ext cx="230188" cy="198438"/>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0.0</a:t>
            </a:r>
            <a:endParaRPr lang="en-US" sz="2000">
              <a:solidFill>
                <a:srgbClr val="4C4C4C"/>
              </a:solidFill>
            </a:endParaRPr>
          </a:p>
        </p:txBody>
      </p:sp>
      <p:sp>
        <p:nvSpPr>
          <p:cNvPr id="37909" name="Rectangle 23"/>
          <p:cNvSpPr>
            <a:spLocks noChangeArrowheads="1"/>
          </p:cNvSpPr>
          <p:nvPr/>
        </p:nvSpPr>
        <p:spPr bwMode="auto">
          <a:xfrm>
            <a:off x="1733550" y="5578475"/>
            <a:ext cx="230188" cy="198438"/>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0.5</a:t>
            </a:r>
            <a:endParaRPr lang="en-US" sz="2000">
              <a:solidFill>
                <a:srgbClr val="4C4C4C"/>
              </a:solidFill>
            </a:endParaRPr>
          </a:p>
        </p:txBody>
      </p:sp>
      <p:sp>
        <p:nvSpPr>
          <p:cNvPr id="37910" name="Rectangle 24"/>
          <p:cNvSpPr>
            <a:spLocks noChangeArrowheads="1"/>
          </p:cNvSpPr>
          <p:nvPr/>
        </p:nvSpPr>
        <p:spPr bwMode="auto">
          <a:xfrm>
            <a:off x="1733550" y="5240338"/>
            <a:ext cx="230188" cy="198437"/>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1.0</a:t>
            </a:r>
            <a:endParaRPr lang="en-US" sz="2000">
              <a:solidFill>
                <a:srgbClr val="4C4C4C"/>
              </a:solidFill>
            </a:endParaRPr>
          </a:p>
        </p:txBody>
      </p:sp>
      <p:sp>
        <p:nvSpPr>
          <p:cNvPr id="37911" name="Rectangle 25"/>
          <p:cNvSpPr>
            <a:spLocks noChangeArrowheads="1"/>
          </p:cNvSpPr>
          <p:nvPr/>
        </p:nvSpPr>
        <p:spPr bwMode="auto">
          <a:xfrm>
            <a:off x="1733550" y="4905375"/>
            <a:ext cx="230188" cy="198438"/>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1.5</a:t>
            </a:r>
            <a:endParaRPr lang="en-US" sz="2000">
              <a:solidFill>
                <a:srgbClr val="4C4C4C"/>
              </a:solidFill>
            </a:endParaRPr>
          </a:p>
        </p:txBody>
      </p:sp>
      <p:sp>
        <p:nvSpPr>
          <p:cNvPr id="37912" name="Rectangle 26"/>
          <p:cNvSpPr>
            <a:spLocks noChangeArrowheads="1"/>
          </p:cNvSpPr>
          <p:nvPr/>
        </p:nvSpPr>
        <p:spPr bwMode="auto">
          <a:xfrm>
            <a:off x="1733550" y="4565650"/>
            <a:ext cx="230188" cy="198438"/>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2.0</a:t>
            </a:r>
            <a:endParaRPr lang="en-US" sz="2000">
              <a:solidFill>
                <a:srgbClr val="4C4C4C"/>
              </a:solidFill>
            </a:endParaRPr>
          </a:p>
        </p:txBody>
      </p:sp>
      <p:sp>
        <p:nvSpPr>
          <p:cNvPr id="37913" name="Rectangle 27"/>
          <p:cNvSpPr>
            <a:spLocks noChangeArrowheads="1"/>
          </p:cNvSpPr>
          <p:nvPr/>
        </p:nvSpPr>
        <p:spPr bwMode="auto">
          <a:xfrm>
            <a:off x="1733550" y="4227513"/>
            <a:ext cx="230188" cy="198437"/>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2.5</a:t>
            </a:r>
            <a:endParaRPr lang="en-US" sz="2000">
              <a:solidFill>
                <a:srgbClr val="4C4C4C"/>
              </a:solidFill>
            </a:endParaRPr>
          </a:p>
        </p:txBody>
      </p:sp>
      <p:sp>
        <p:nvSpPr>
          <p:cNvPr id="37914" name="Rectangle 28"/>
          <p:cNvSpPr>
            <a:spLocks noChangeArrowheads="1"/>
          </p:cNvSpPr>
          <p:nvPr/>
        </p:nvSpPr>
        <p:spPr bwMode="auto">
          <a:xfrm>
            <a:off x="2622550" y="6100763"/>
            <a:ext cx="755650" cy="169862"/>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sz="1100" b="1">
                <a:solidFill>
                  <a:srgbClr val="4C4C4C"/>
                </a:solidFill>
              </a:rPr>
              <a:t>0-3 months</a:t>
            </a:r>
          </a:p>
        </p:txBody>
      </p:sp>
      <p:sp>
        <p:nvSpPr>
          <p:cNvPr id="37915" name="Rectangle 29"/>
          <p:cNvSpPr>
            <a:spLocks noChangeArrowheads="1"/>
          </p:cNvSpPr>
          <p:nvPr/>
        </p:nvSpPr>
        <p:spPr bwMode="auto">
          <a:xfrm>
            <a:off x="5932488" y="6100763"/>
            <a:ext cx="2028825" cy="169862"/>
          </a:xfrm>
          <a:prstGeom prst="rect">
            <a:avLst/>
          </a:prstGeom>
          <a:noFill/>
          <a:ln w="9525">
            <a:noFill/>
            <a:miter lim="800000"/>
            <a:headEnd/>
            <a:tailEnd/>
          </a:ln>
        </p:spPr>
        <p:txBody>
          <a:bodyPr lIns="0" tIns="0" rIns="0" bIns="0">
            <a:spAutoFit/>
          </a:bodyPr>
          <a:lstStyle/>
          <a:p>
            <a:pPr algn="ctr" eaLnBrk="1" hangingPunct="1">
              <a:lnSpc>
                <a:spcPct val="100000"/>
              </a:lnSpc>
            </a:pPr>
            <a:r>
              <a:rPr lang="en-US" sz="1100" b="1">
                <a:solidFill>
                  <a:srgbClr val="4C4C4C"/>
                </a:solidFill>
              </a:rPr>
              <a:t>Overall</a:t>
            </a:r>
          </a:p>
        </p:txBody>
      </p:sp>
      <p:sp>
        <p:nvSpPr>
          <p:cNvPr id="37916" name="Rectangle 30"/>
          <p:cNvSpPr>
            <a:spLocks noChangeArrowheads="1"/>
          </p:cNvSpPr>
          <p:nvPr/>
        </p:nvSpPr>
        <p:spPr bwMode="auto">
          <a:xfrm rot="-5400000">
            <a:off x="-126206" y="4493419"/>
            <a:ext cx="2325688" cy="692150"/>
          </a:xfrm>
          <a:prstGeom prst="rect">
            <a:avLst/>
          </a:prstGeom>
          <a:noFill/>
          <a:ln w="9525">
            <a:noFill/>
            <a:miter lim="800000"/>
            <a:headEnd/>
            <a:tailEnd/>
          </a:ln>
        </p:spPr>
        <p:txBody>
          <a:bodyPr lIns="0" tIns="0" rIns="0" bIns="0">
            <a:spAutoFit/>
          </a:bodyPr>
          <a:lstStyle/>
          <a:p>
            <a:pPr algn="ctr" eaLnBrk="1" hangingPunct="1">
              <a:lnSpc>
                <a:spcPct val="100000"/>
              </a:lnSpc>
            </a:pPr>
            <a:r>
              <a:rPr lang="en-US" sz="1500" b="1">
                <a:solidFill>
                  <a:srgbClr val="4C4C4C"/>
                </a:solidFill>
              </a:rPr>
              <a:t>Mean number of gout flares in patients treated with allopurinol</a:t>
            </a:r>
            <a:endParaRPr lang="en-US" sz="2400" b="1">
              <a:solidFill>
                <a:srgbClr val="4C4C4C"/>
              </a:solidFill>
            </a:endParaRPr>
          </a:p>
        </p:txBody>
      </p:sp>
      <p:sp>
        <p:nvSpPr>
          <p:cNvPr id="37917" name="Rectangle 10"/>
          <p:cNvSpPr>
            <a:spLocks noChangeArrowheads="1"/>
          </p:cNvSpPr>
          <p:nvPr/>
        </p:nvSpPr>
        <p:spPr bwMode="auto">
          <a:xfrm>
            <a:off x="4921250" y="4741863"/>
            <a:ext cx="873125" cy="1271587"/>
          </a:xfrm>
          <a:prstGeom prst="rect">
            <a:avLst/>
          </a:prstGeom>
          <a:solidFill>
            <a:srgbClr val="1B296F"/>
          </a:solidFill>
          <a:ln w="3175">
            <a:noFill/>
            <a:miter lim="800000"/>
            <a:headEnd/>
            <a:tailEnd/>
          </a:ln>
        </p:spPr>
        <p:txBody>
          <a:bodyPr/>
          <a:lstStyle/>
          <a:p>
            <a:pPr algn="l">
              <a:lnSpc>
                <a:spcPct val="100000"/>
              </a:lnSpc>
            </a:pPr>
            <a:endParaRPr lang="en-US" sz="2400"/>
          </a:p>
        </p:txBody>
      </p:sp>
      <p:sp>
        <p:nvSpPr>
          <p:cNvPr id="37918" name="Rectangle 9"/>
          <p:cNvSpPr>
            <a:spLocks noChangeArrowheads="1"/>
          </p:cNvSpPr>
          <p:nvPr/>
        </p:nvSpPr>
        <p:spPr bwMode="auto">
          <a:xfrm>
            <a:off x="6070600" y="5699125"/>
            <a:ext cx="873125" cy="315913"/>
          </a:xfrm>
          <a:prstGeom prst="rect">
            <a:avLst/>
          </a:prstGeom>
          <a:solidFill>
            <a:schemeClr val="bg2"/>
          </a:solidFill>
          <a:ln w="3175">
            <a:noFill/>
            <a:miter lim="800000"/>
            <a:headEnd/>
            <a:tailEnd/>
          </a:ln>
        </p:spPr>
        <p:txBody>
          <a:bodyPr/>
          <a:lstStyle/>
          <a:p>
            <a:pPr algn="l">
              <a:lnSpc>
                <a:spcPct val="100000"/>
              </a:lnSpc>
            </a:pPr>
            <a:endParaRPr lang="en-US" sz="2400"/>
          </a:p>
        </p:txBody>
      </p:sp>
      <p:sp>
        <p:nvSpPr>
          <p:cNvPr id="37919" name="Rectangle 10"/>
          <p:cNvSpPr>
            <a:spLocks noChangeArrowheads="1"/>
          </p:cNvSpPr>
          <p:nvPr/>
        </p:nvSpPr>
        <p:spPr bwMode="auto">
          <a:xfrm>
            <a:off x="6938963" y="4098925"/>
            <a:ext cx="873125" cy="1914525"/>
          </a:xfrm>
          <a:prstGeom prst="rect">
            <a:avLst/>
          </a:prstGeom>
          <a:solidFill>
            <a:srgbClr val="1B296F"/>
          </a:solidFill>
          <a:ln w="3175">
            <a:noFill/>
            <a:miter lim="800000"/>
            <a:headEnd/>
            <a:tailEnd/>
          </a:ln>
        </p:spPr>
        <p:txBody>
          <a:bodyPr/>
          <a:lstStyle/>
          <a:p>
            <a:pPr algn="l">
              <a:lnSpc>
                <a:spcPct val="100000"/>
              </a:lnSpc>
            </a:pPr>
            <a:endParaRPr lang="en-US" sz="2400"/>
          </a:p>
        </p:txBody>
      </p:sp>
      <p:sp>
        <p:nvSpPr>
          <p:cNvPr id="37920" name="Rectangle 29"/>
          <p:cNvSpPr>
            <a:spLocks noChangeArrowheads="1"/>
          </p:cNvSpPr>
          <p:nvPr/>
        </p:nvSpPr>
        <p:spPr bwMode="auto">
          <a:xfrm>
            <a:off x="4002088" y="6100763"/>
            <a:ext cx="1854200" cy="169862"/>
          </a:xfrm>
          <a:prstGeom prst="rect">
            <a:avLst/>
          </a:prstGeom>
          <a:noFill/>
          <a:ln w="9525">
            <a:noFill/>
            <a:miter lim="800000"/>
            <a:headEnd/>
            <a:tailEnd/>
          </a:ln>
        </p:spPr>
        <p:txBody>
          <a:bodyPr lIns="0" tIns="0" rIns="0" bIns="0">
            <a:spAutoFit/>
          </a:bodyPr>
          <a:lstStyle/>
          <a:p>
            <a:pPr algn="ctr" eaLnBrk="1" hangingPunct="1">
              <a:lnSpc>
                <a:spcPct val="100000"/>
              </a:lnSpc>
            </a:pPr>
            <a:r>
              <a:rPr lang="en-US" sz="1100" b="1">
                <a:solidFill>
                  <a:srgbClr val="4C4C4C"/>
                </a:solidFill>
              </a:rPr>
              <a:t>3-6 months</a:t>
            </a:r>
          </a:p>
        </p:txBody>
      </p:sp>
      <p:sp>
        <p:nvSpPr>
          <p:cNvPr id="37921" name="Rectangle 27"/>
          <p:cNvSpPr>
            <a:spLocks noChangeArrowheads="1"/>
          </p:cNvSpPr>
          <p:nvPr/>
        </p:nvSpPr>
        <p:spPr bwMode="auto">
          <a:xfrm>
            <a:off x="1731963" y="3925888"/>
            <a:ext cx="230187" cy="198437"/>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3.0</a:t>
            </a:r>
            <a:endParaRPr lang="en-US" sz="2000">
              <a:solidFill>
                <a:srgbClr val="4C4C4C"/>
              </a:solidFill>
            </a:endParaRPr>
          </a:p>
        </p:txBody>
      </p:sp>
      <p:sp>
        <p:nvSpPr>
          <p:cNvPr id="37922" name="Rectangle 27"/>
          <p:cNvSpPr>
            <a:spLocks noChangeArrowheads="1"/>
          </p:cNvSpPr>
          <p:nvPr/>
        </p:nvSpPr>
        <p:spPr bwMode="auto">
          <a:xfrm>
            <a:off x="1731963" y="3605213"/>
            <a:ext cx="230187" cy="198437"/>
          </a:xfrm>
          <a:prstGeom prst="rect">
            <a:avLst/>
          </a:prstGeom>
          <a:noFill/>
          <a:ln w="9525">
            <a:noFill/>
            <a:miter lim="800000"/>
            <a:headEnd/>
            <a:tailEnd/>
          </a:ln>
        </p:spPr>
        <p:txBody>
          <a:bodyPr wrap="none" lIns="0" tIns="0" rIns="0" bIns="0">
            <a:spAutoFit/>
          </a:bodyPr>
          <a:lstStyle/>
          <a:p>
            <a:pPr algn="r" eaLnBrk="1" hangingPunct="1">
              <a:lnSpc>
                <a:spcPct val="100000"/>
              </a:lnSpc>
            </a:pPr>
            <a:r>
              <a:rPr lang="en-US" sz="1300">
                <a:solidFill>
                  <a:srgbClr val="4C4C4C"/>
                </a:solidFill>
              </a:rPr>
              <a:t>3.5</a:t>
            </a:r>
            <a:endParaRPr lang="en-US" sz="2000">
              <a:solidFill>
                <a:srgbClr val="4C4C4C"/>
              </a:solidFill>
            </a:endParaRPr>
          </a:p>
        </p:txBody>
      </p:sp>
      <p:sp>
        <p:nvSpPr>
          <p:cNvPr id="37923" name="Line 17"/>
          <p:cNvSpPr>
            <a:spLocks noChangeShapeType="1"/>
          </p:cNvSpPr>
          <p:nvPr/>
        </p:nvSpPr>
        <p:spPr bwMode="auto">
          <a:xfrm>
            <a:off x="1984375" y="4040188"/>
            <a:ext cx="44450" cy="1587"/>
          </a:xfrm>
          <a:prstGeom prst="line">
            <a:avLst/>
          </a:prstGeom>
          <a:noFill/>
          <a:ln w="19050">
            <a:solidFill>
              <a:srgbClr val="000000"/>
            </a:solidFill>
            <a:round/>
            <a:headEnd/>
            <a:tailEnd/>
          </a:ln>
        </p:spPr>
        <p:txBody>
          <a:bodyPr/>
          <a:lstStyle/>
          <a:p>
            <a:endParaRPr lang="en-GB"/>
          </a:p>
        </p:txBody>
      </p:sp>
      <p:sp>
        <p:nvSpPr>
          <p:cNvPr id="37924" name="Rectangle 28"/>
          <p:cNvSpPr>
            <a:spLocks noChangeArrowheads="1"/>
          </p:cNvSpPr>
          <p:nvPr/>
        </p:nvSpPr>
        <p:spPr bwMode="auto">
          <a:xfrm>
            <a:off x="2103438" y="5397500"/>
            <a:ext cx="833437" cy="198438"/>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0.57</a:t>
            </a:r>
            <a:endParaRPr lang="en-US" sz="2000" b="1">
              <a:solidFill>
                <a:srgbClr val="4C4C4C"/>
              </a:solidFill>
            </a:endParaRPr>
          </a:p>
        </p:txBody>
      </p:sp>
      <p:sp>
        <p:nvSpPr>
          <p:cNvPr id="37925" name="Rectangle 28"/>
          <p:cNvSpPr>
            <a:spLocks noChangeArrowheads="1"/>
          </p:cNvSpPr>
          <p:nvPr/>
        </p:nvSpPr>
        <p:spPr bwMode="auto">
          <a:xfrm>
            <a:off x="3021013" y="4522788"/>
            <a:ext cx="833437" cy="198437"/>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1.91</a:t>
            </a:r>
            <a:endParaRPr lang="en-US" sz="2000" b="1">
              <a:solidFill>
                <a:srgbClr val="4C4C4C"/>
              </a:solidFill>
            </a:endParaRPr>
          </a:p>
        </p:txBody>
      </p:sp>
      <p:sp>
        <p:nvSpPr>
          <p:cNvPr id="37926" name="Rectangle 28"/>
          <p:cNvSpPr>
            <a:spLocks noChangeArrowheads="1"/>
          </p:cNvSpPr>
          <p:nvPr/>
        </p:nvSpPr>
        <p:spPr bwMode="auto">
          <a:xfrm>
            <a:off x="4081463" y="5800725"/>
            <a:ext cx="831850" cy="198438"/>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0</a:t>
            </a:r>
            <a:endParaRPr lang="en-US" sz="2000" b="1">
              <a:solidFill>
                <a:srgbClr val="4C4C4C"/>
              </a:solidFill>
            </a:endParaRPr>
          </a:p>
        </p:txBody>
      </p:sp>
      <p:sp>
        <p:nvSpPr>
          <p:cNvPr id="37927" name="Rectangle 28"/>
          <p:cNvSpPr>
            <a:spLocks noChangeArrowheads="1"/>
          </p:cNvSpPr>
          <p:nvPr/>
        </p:nvSpPr>
        <p:spPr bwMode="auto">
          <a:xfrm>
            <a:off x="4953000" y="4505325"/>
            <a:ext cx="833438" cy="198438"/>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1.05</a:t>
            </a:r>
            <a:endParaRPr lang="en-US" sz="2000" b="1">
              <a:solidFill>
                <a:srgbClr val="4C4C4C"/>
              </a:solidFill>
            </a:endParaRPr>
          </a:p>
        </p:txBody>
      </p:sp>
      <p:sp>
        <p:nvSpPr>
          <p:cNvPr id="37928" name="Rectangle 28"/>
          <p:cNvSpPr>
            <a:spLocks noChangeArrowheads="1"/>
          </p:cNvSpPr>
          <p:nvPr/>
        </p:nvSpPr>
        <p:spPr bwMode="auto">
          <a:xfrm>
            <a:off x="6051550" y="5462588"/>
            <a:ext cx="830263" cy="198437"/>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0.52</a:t>
            </a:r>
            <a:endParaRPr lang="en-US" sz="2000" b="1">
              <a:solidFill>
                <a:srgbClr val="4C4C4C"/>
              </a:solidFill>
            </a:endParaRPr>
          </a:p>
        </p:txBody>
      </p:sp>
      <p:sp>
        <p:nvSpPr>
          <p:cNvPr id="37929" name="Rectangle 28"/>
          <p:cNvSpPr>
            <a:spLocks noChangeArrowheads="1"/>
          </p:cNvSpPr>
          <p:nvPr/>
        </p:nvSpPr>
        <p:spPr bwMode="auto">
          <a:xfrm>
            <a:off x="6959600" y="3848100"/>
            <a:ext cx="833438" cy="198438"/>
          </a:xfrm>
          <a:prstGeom prst="rect">
            <a:avLst/>
          </a:prstGeom>
          <a:noFill/>
          <a:ln w="9525">
            <a:noFill/>
            <a:miter lim="800000"/>
            <a:headEnd/>
            <a:tailEnd/>
          </a:ln>
        </p:spPr>
        <p:txBody>
          <a:bodyPr lIns="0" tIns="0" rIns="0" bIns="0">
            <a:spAutoFit/>
          </a:bodyPr>
          <a:lstStyle/>
          <a:p>
            <a:pPr algn="ctr" eaLnBrk="1" hangingPunct="1">
              <a:lnSpc>
                <a:spcPct val="100000"/>
              </a:lnSpc>
            </a:pPr>
            <a:r>
              <a:rPr lang="en-US" sz="1300" b="1">
                <a:solidFill>
                  <a:srgbClr val="4C4C4C"/>
                </a:solidFill>
              </a:rPr>
              <a:t>2.91</a:t>
            </a:r>
            <a:endParaRPr lang="en-US" sz="2000" b="1">
              <a:solidFill>
                <a:srgbClr val="4C4C4C"/>
              </a:solidFill>
            </a:endParaRPr>
          </a:p>
        </p:txBody>
      </p:sp>
      <p:sp>
        <p:nvSpPr>
          <p:cNvPr id="37930" name="Line 17"/>
          <p:cNvSpPr>
            <a:spLocks noChangeShapeType="1"/>
          </p:cNvSpPr>
          <p:nvPr/>
        </p:nvSpPr>
        <p:spPr bwMode="auto">
          <a:xfrm>
            <a:off x="1984375" y="3702050"/>
            <a:ext cx="44450" cy="1588"/>
          </a:xfrm>
          <a:prstGeom prst="line">
            <a:avLst/>
          </a:prstGeom>
          <a:noFill/>
          <a:ln w="19050">
            <a:solidFill>
              <a:srgbClr val="000000"/>
            </a:solidFill>
            <a:round/>
            <a:headEnd/>
            <a:tailEnd/>
          </a:ln>
        </p:spPr>
        <p:txBody>
          <a:bodyPr/>
          <a:lstStyle/>
          <a:p>
            <a:endParaRPr lang="en-GB"/>
          </a:p>
        </p:txBody>
      </p:sp>
      <p:sp>
        <p:nvSpPr>
          <p:cNvPr id="37931" name="Rectangle 2"/>
          <p:cNvSpPr>
            <a:spLocks noChangeArrowheads="1"/>
          </p:cNvSpPr>
          <p:nvPr/>
        </p:nvSpPr>
        <p:spPr bwMode="auto">
          <a:xfrm>
            <a:off x="679450" y="6578600"/>
            <a:ext cx="4027488" cy="112713"/>
          </a:xfrm>
          <a:prstGeom prst="rect">
            <a:avLst/>
          </a:prstGeom>
          <a:noFill/>
          <a:ln w="28575">
            <a:noFill/>
            <a:miter lim="800000"/>
            <a:headEnd type="none" w="sm" len="sm"/>
            <a:tailEnd type="none" w="sm" len="sm"/>
          </a:ln>
        </p:spPr>
        <p:txBody>
          <a:bodyPr lIns="0" tIns="0" rIns="0" bIns="0" anchor="ctr">
            <a:spAutoFit/>
          </a:bodyPr>
          <a:lstStyle/>
          <a:p>
            <a:pPr algn="l" eaLnBrk="1" hangingPunct="1">
              <a:lnSpc>
                <a:spcPct val="90000"/>
              </a:lnSpc>
            </a:pPr>
            <a:r>
              <a:rPr lang="en-US" sz="800">
                <a:solidFill>
                  <a:srgbClr val="4C4C4C"/>
                </a:solidFill>
              </a:rPr>
              <a:t>Borstad GC, </a:t>
            </a:r>
            <a:r>
              <a:rPr lang="en-US" sz="800" i="1">
                <a:solidFill>
                  <a:srgbClr val="4C4C4C"/>
                </a:solidFill>
              </a:rPr>
              <a:t>et al. </a:t>
            </a:r>
            <a:r>
              <a:rPr lang="en-US" sz="800">
                <a:solidFill>
                  <a:srgbClr val="4C4C4C"/>
                </a:solidFill>
              </a:rPr>
              <a:t>J Rheumatol </a:t>
            </a:r>
            <a:r>
              <a:rPr lang="fr-FR" sz="800">
                <a:solidFill>
                  <a:srgbClr val="4C4C4C"/>
                </a:solidFill>
              </a:rPr>
              <a:t>2004; </a:t>
            </a:r>
            <a:r>
              <a:rPr lang="fr-FR" sz="800" b="1">
                <a:solidFill>
                  <a:srgbClr val="4C4C4C"/>
                </a:solidFill>
              </a:rPr>
              <a:t>31</a:t>
            </a:r>
            <a:r>
              <a:rPr lang="fr-FR" sz="800">
                <a:solidFill>
                  <a:srgbClr val="4C4C4C"/>
                </a:solidFill>
              </a:rPr>
              <a:t>(12): 2429-32</a:t>
            </a:r>
            <a:r>
              <a:rPr lang="fr-FR" sz="800" i="1">
                <a:solidFill>
                  <a:srgbClr val="4C4C4C"/>
                </a:solidFill>
              </a:rPr>
              <a:t>.</a:t>
            </a:r>
            <a:r>
              <a:rPr lang="en-US" sz="800" i="1">
                <a:solidFill>
                  <a:srgbClr val="4C4C4C"/>
                </a:solidFill>
              </a:rPr>
              <a:t> </a:t>
            </a:r>
          </a:p>
        </p:txBody>
      </p:sp>
      <p:sp>
        <p:nvSpPr>
          <p:cNvPr id="50" name="Title 1"/>
          <p:cNvSpPr txBox="1">
            <a:spLocks/>
          </p:cNvSpPr>
          <p:nvPr/>
        </p:nvSpPr>
        <p:spPr>
          <a:xfrm>
            <a:off x="261938" y="492125"/>
            <a:ext cx="8882062" cy="800100"/>
          </a:xfrm>
          <a:prstGeom prst="rect">
            <a:avLst/>
          </a:prstGeom>
        </p:spPr>
        <p:txBody>
          <a:bodyPr/>
          <a:lstStyle/>
          <a:p>
            <a:pPr algn="ctr">
              <a:lnSpc>
                <a:spcPct val="100000"/>
              </a:lnSpc>
              <a:defRPr/>
            </a:pPr>
            <a:r>
              <a:rPr lang="en-US" sz="2600" b="1" dirty="0">
                <a:solidFill>
                  <a:srgbClr val="DD612C"/>
                </a:solidFill>
                <a:latin typeface="Arial" charset="0"/>
                <a:ea typeface="ＭＳ Ｐゴシック" charset="-128"/>
                <a:cs typeface="ＭＳ Ｐゴシック" charset="-128"/>
              </a:rPr>
              <a:t>Reduction in flares when using </a:t>
            </a:r>
            <a:br>
              <a:rPr lang="en-US" sz="2600" b="1" dirty="0">
                <a:solidFill>
                  <a:srgbClr val="DD612C"/>
                </a:solidFill>
                <a:latin typeface="Arial" charset="0"/>
                <a:ea typeface="ＭＳ Ｐゴシック" charset="-128"/>
                <a:cs typeface="ＭＳ Ｐゴシック" charset="-128"/>
              </a:rPr>
            </a:br>
            <a:r>
              <a:rPr lang="en-US" sz="2600" b="1" dirty="0" err="1">
                <a:solidFill>
                  <a:srgbClr val="DD612C"/>
                </a:solidFill>
                <a:latin typeface="Arial" charset="0"/>
                <a:ea typeface="ＭＳ Ｐゴシック" charset="-128"/>
                <a:cs typeface="ＭＳ Ｐゴシック" charset="-128"/>
              </a:rPr>
              <a:t>colchicine</a:t>
            </a:r>
            <a:r>
              <a:rPr lang="en-US" sz="2600" b="1" dirty="0">
                <a:solidFill>
                  <a:srgbClr val="DD612C"/>
                </a:solidFill>
                <a:latin typeface="Arial" charset="0"/>
                <a:ea typeface="ＭＳ Ｐゴシック" charset="-128"/>
                <a:cs typeface="ＭＳ Ｐゴシック" charset="-128"/>
              </a:rPr>
              <a:t> for prophylaxis</a:t>
            </a:r>
            <a:endParaRPr lang="en-US" sz="2600" b="1" kern="0" dirty="0">
              <a:solidFill>
                <a:srgbClr val="DD612C"/>
              </a:solidFill>
              <a:latin typeface="+mj-lt"/>
              <a:ea typeface="+mj-ea"/>
              <a:cs typeface="ＭＳ Ｐゴシック" charset="-128"/>
            </a:endParaRPr>
          </a:p>
        </p:txBody>
      </p:sp>
    </p:spTree>
    <p:extLst>
      <p:ext uri="{BB962C8B-B14F-4D97-AF65-F5344CB8AC3E}">
        <p14:creationId xmlns:p14="http://schemas.microsoft.com/office/powerpoint/2010/main" val="412765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ENS1"/>
          <p:cNvPicPr>
            <a:picLocks noChangeAspect="1" noChangeArrowheads="1"/>
          </p:cNvPicPr>
          <p:nvPr/>
        </p:nvPicPr>
        <p:blipFill>
          <a:blip r:embed="rId2" cstate="print"/>
          <a:srcRect/>
          <a:stretch>
            <a:fillRect/>
          </a:stretch>
        </p:blipFill>
        <p:spPr bwMode="auto">
          <a:xfrm>
            <a:off x="6011863" y="1916113"/>
            <a:ext cx="2508250" cy="3894137"/>
          </a:xfrm>
          <a:prstGeom prst="rect">
            <a:avLst/>
          </a:prstGeom>
          <a:noFill/>
          <a:ln w="9525">
            <a:noFill/>
            <a:miter lim="800000"/>
            <a:headEnd/>
            <a:tailEnd/>
          </a:ln>
        </p:spPr>
      </p:pic>
      <p:sp>
        <p:nvSpPr>
          <p:cNvPr id="16387" name="Rectangle 3"/>
          <p:cNvSpPr>
            <a:spLocks noGrp="1" noChangeArrowheads="1"/>
          </p:cNvSpPr>
          <p:nvPr>
            <p:ph type="title"/>
          </p:nvPr>
        </p:nvSpPr>
        <p:spPr/>
        <p:txBody>
          <a:bodyPr/>
          <a:lstStyle/>
          <a:p>
            <a:pPr eaLnBrk="1" hangingPunct="1"/>
            <a:r>
              <a:rPr lang="en-GB" smtClean="0"/>
              <a:t>Adverse effects</a:t>
            </a:r>
          </a:p>
        </p:txBody>
      </p:sp>
      <p:sp>
        <p:nvSpPr>
          <p:cNvPr id="16388" name="Rectangle 4"/>
          <p:cNvSpPr>
            <a:spLocks noGrp="1" noChangeArrowheads="1"/>
          </p:cNvSpPr>
          <p:nvPr>
            <p:ph idx="1"/>
          </p:nvPr>
        </p:nvSpPr>
        <p:spPr/>
        <p:txBody>
          <a:bodyPr>
            <a:normAutofit/>
          </a:bodyPr>
          <a:lstStyle/>
          <a:p>
            <a:pPr eaLnBrk="1" hangingPunct="1">
              <a:lnSpc>
                <a:spcPct val="90000"/>
              </a:lnSpc>
            </a:pPr>
            <a:r>
              <a:rPr lang="en-GB" sz="2400" dirty="0" smtClean="0"/>
              <a:t>Minor hypersensitivity reactions</a:t>
            </a:r>
          </a:p>
          <a:p>
            <a:pPr lvl="1" eaLnBrk="1" hangingPunct="1">
              <a:lnSpc>
                <a:spcPct val="90000"/>
              </a:lnSpc>
            </a:pPr>
            <a:r>
              <a:rPr lang="en-GB" sz="2400" dirty="0" smtClean="0"/>
              <a:t>2%</a:t>
            </a:r>
          </a:p>
          <a:p>
            <a:pPr eaLnBrk="1" hangingPunct="1">
              <a:lnSpc>
                <a:spcPct val="90000"/>
              </a:lnSpc>
            </a:pPr>
            <a:r>
              <a:rPr lang="en-GB" sz="2400" dirty="0" smtClean="0"/>
              <a:t>Stevens Johnsons</a:t>
            </a:r>
          </a:p>
          <a:p>
            <a:pPr eaLnBrk="1" hangingPunct="1">
              <a:lnSpc>
                <a:spcPct val="90000"/>
              </a:lnSpc>
            </a:pPr>
            <a:r>
              <a:rPr lang="en-GB" sz="2400" dirty="0" smtClean="0"/>
              <a:t>Allopurinol hypersensitivity syndrome</a:t>
            </a:r>
          </a:p>
          <a:p>
            <a:pPr lvl="1" eaLnBrk="1" hangingPunct="1">
              <a:lnSpc>
                <a:spcPct val="90000"/>
              </a:lnSpc>
            </a:pPr>
            <a:r>
              <a:rPr lang="en-GB" sz="2400" dirty="0" smtClean="0"/>
              <a:t>Rare</a:t>
            </a:r>
          </a:p>
          <a:p>
            <a:pPr lvl="1" eaLnBrk="1" hangingPunct="1">
              <a:lnSpc>
                <a:spcPct val="90000"/>
              </a:lnSpc>
            </a:pPr>
            <a:r>
              <a:rPr lang="en-GB" sz="2400" dirty="0" smtClean="0"/>
              <a:t>20% mortality</a:t>
            </a:r>
          </a:p>
        </p:txBody>
      </p:sp>
    </p:spTree>
    <p:extLst>
      <p:ext uri="{BB962C8B-B14F-4D97-AF65-F5344CB8AC3E}">
        <p14:creationId xmlns:p14="http://schemas.microsoft.com/office/powerpoint/2010/main" val="2786947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HLA-B*5801 </a:t>
            </a:r>
            <a:endParaRPr lang="en-GB" dirty="0"/>
          </a:p>
        </p:txBody>
      </p:sp>
      <p:sp>
        <p:nvSpPr>
          <p:cNvPr id="3" name="Tex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smtClean="0"/>
              <a:t>Korean descent &amp;CKD (</a:t>
            </a:r>
            <a:r>
              <a:rPr lang="en-GB" sz="2400" dirty="0" err="1" smtClean="0"/>
              <a:t>allelle</a:t>
            </a:r>
            <a:r>
              <a:rPr lang="en-GB" sz="2400" dirty="0" smtClean="0"/>
              <a:t> frequency 12%)</a:t>
            </a:r>
          </a:p>
          <a:p>
            <a:pPr marL="342900" indent="-342900">
              <a:buFont typeface="Arial" panose="020B0604020202020204" pitchFamily="34" charset="0"/>
              <a:buChar char="•"/>
            </a:pPr>
            <a:r>
              <a:rPr lang="en-GB" sz="2400" dirty="0" smtClean="0"/>
              <a:t>Han Chinese or Thai (</a:t>
            </a:r>
            <a:r>
              <a:rPr lang="en-GB" sz="2400" dirty="0" err="1" smtClean="0"/>
              <a:t>allelle</a:t>
            </a:r>
            <a:r>
              <a:rPr lang="en-GB" sz="2400" dirty="0" smtClean="0"/>
              <a:t> frequency 6-8%)</a:t>
            </a:r>
          </a:p>
          <a:p>
            <a:pPr marL="342900" indent="-342900">
              <a:buFont typeface="Arial" panose="020B0604020202020204" pitchFamily="34" charset="0"/>
              <a:buChar char="•"/>
            </a:pPr>
            <a:r>
              <a:rPr lang="en-GB" sz="2400" dirty="0" smtClean="0"/>
              <a:t>Hazard ratios of several hundred</a:t>
            </a:r>
          </a:p>
          <a:p>
            <a:pPr marL="342900" indent="-342900">
              <a:buFont typeface="Arial" panose="020B0604020202020204" pitchFamily="34" charset="0"/>
              <a:buChar char="•"/>
            </a:pPr>
            <a:r>
              <a:rPr lang="en-GB" sz="2400" dirty="0" smtClean="0"/>
              <a:t>Worth testing in high risk populations before starting </a:t>
            </a:r>
            <a:r>
              <a:rPr lang="en-GB" sz="2400" dirty="0" err="1" smtClean="0"/>
              <a:t>allopurinol</a:t>
            </a:r>
            <a:r>
              <a:rPr lang="en-GB" sz="2400" dirty="0" smtClean="0"/>
              <a:t>. Avoid if positive.</a:t>
            </a:r>
          </a:p>
          <a:p>
            <a:endParaRPr lang="en-GB" sz="2400" dirty="0" smtClean="0"/>
          </a:p>
          <a:p>
            <a:r>
              <a:rPr lang="en-GB" sz="2400" i="1" dirty="0" err="1" smtClean="0"/>
              <a:t>Hershfield</a:t>
            </a:r>
            <a:r>
              <a:rPr lang="en-GB" sz="2400" i="1" dirty="0" smtClean="0"/>
              <a:t> MS, </a:t>
            </a:r>
            <a:r>
              <a:rPr lang="en-GB" sz="2400" i="1" dirty="0" err="1" smtClean="0"/>
              <a:t>Clin</a:t>
            </a:r>
            <a:r>
              <a:rPr lang="en-GB" sz="2400" i="1" dirty="0" smtClean="0"/>
              <a:t> </a:t>
            </a:r>
            <a:r>
              <a:rPr lang="en-GB" sz="2400" i="1" dirty="0" err="1" smtClean="0"/>
              <a:t>Pharmacol</a:t>
            </a:r>
            <a:r>
              <a:rPr lang="en-GB" sz="2400" i="1" dirty="0" smtClean="0"/>
              <a:t> </a:t>
            </a:r>
            <a:r>
              <a:rPr lang="en-GB" sz="2400" i="1" dirty="0" err="1" smtClean="0"/>
              <a:t>Ther</a:t>
            </a:r>
            <a:r>
              <a:rPr lang="en-GB" sz="2400" i="1" dirty="0" smtClean="0"/>
              <a:t>. 2013;93(2):153.</a:t>
            </a:r>
          </a:p>
          <a:p>
            <a:endParaRPr lang="en-GB" dirty="0"/>
          </a:p>
        </p:txBody>
      </p:sp>
    </p:spTree>
    <p:extLst>
      <p:ext uri="{BB962C8B-B14F-4D97-AF65-F5344CB8AC3E}">
        <p14:creationId xmlns:p14="http://schemas.microsoft.com/office/powerpoint/2010/main" val="2848686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dirty="0" err="1" smtClean="0"/>
              <a:t>Febuxostat</a:t>
            </a:r>
            <a:endParaRPr lang="en-GB" dirty="0" smtClean="0"/>
          </a:p>
        </p:txBody>
      </p:sp>
      <p:sp>
        <p:nvSpPr>
          <p:cNvPr id="18435" name="Rectangle 3"/>
          <p:cNvSpPr>
            <a:spLocks noGrp="1" noChangeArrowheads="1"/>
          </p:cNvSpPr>
          <p:nvPr>
            <p:ph idx="1"/>
          </p:nvPr>
        </p:nvSpPr>
        <p:spPr/>
        <p:txBody>
          <a:bodyPr>
            <a:normAutofit/>
          </a:bodyPr>
          <a:lstStyle/>
          <a:p>
            <a:pPr marL="342900" indent="-342900" eaLnBrk="1" hangingPunct="1">
              <a:buFont typeface="Arial" panose="020B0604020202020204" pitchFamily="34" charset="0"/>
              <a:buChar char="•"/>
            </a:pPr>
            <a:r>
              <a:rPr lang="en-GB" sz="2400" dirty="0" smtClean="0"/>
              <a:t>Oral 80mg or 120 mg</a:t>
            </a:r>
          </a:p>
          <a:p>
            <a:pPr marL="342900" indent="-342900" eaLnBrk="1" hangingPunct="1">
              <a:buFont typeface="Arial" panose="020B0604020202020204" pitchFamily="34" charset="0"/>
              <a:buChar char="•"/>
            </a:pPr>
            <a:r>
              <a:rPr lang="en-GB" sz="2400" dirty="0" smtClean="0"/>
              <a:t>inhibits </a:t>
            </a:r>
            <a:r>
              <a:rPr lang="en-GB" sz="2400" dirty="0" err="1" smtClean="0"/>
              <a:t>xanthine</a:t>
            </a:r>
            <a:r>
              <a:rPr lang="en-GB" sz="2400" dirty="0" smtClean="0"/>
              <a:t> </a:t>
            </a:r>
            <a:r>
              <a:rPr lang="en-GB" sz="2400" dirty="0" err="1" smtClean="0"/>
              <a:t>oxidase</a:t>
            </a:r>
            <a:endParaRPr lang="en-GB" sz="2400" dirty="0" smtClean="0"/>
          </a:p>
          <a:p>
            <a:pPr eaLnBrk="1" hangingPunct="1"/>
            <a:endParaRPr lang="en-GB" sz="2400" dirty="0" smtClean="0"/>
          </a:p>
          <a:p>
            <a:pPr eaLnBrk="1" hangingPunct="1"/>
            <a:endParaRPr lang="en-GB" sz="2400" dirty="0" smtClean="0"/>
          </a:p>
        </p:txBody>
      </p:sp>
      <p:pic>
        <p:nvPicPr>
          <p:cNvPr id="7" name="Content Placeholder 6" descr="febuxostat.jpg"/>
          <p:cNvPicPr>
            <a:picLocks noGrp="1" noChangeAspect="1"/>
          </p:cNvPicPr>
          <p:nvPr>
            <p:ph sz="half" idx="4294967295"/>
          </p:nvPr>
        </p:nvPicPr>
        <p:blipFill>
          <a:blip r:embed="rId2" cstate="print"/>
          <a:stretch>
            <a:fillRect/>
          </a:stretch>
        </p:blipFill>
        <p:spPr>
          <a:xfrm>
            <a:off x="4692650" y="1684338"/>
            <a:ext cx="4451350" cy="4321175"/>
          </a:xfrm>
        </p:spPr>
      </p:pic>
    </p:spTree>
    <p:extLst>
      <p:ext uri="{BB962C8B-B14F-4D97-AF65-F5344CB8AC3E}">
        <p14:creationId xmlns:p14="http://schemas.microsoft.com/office/powerpoint/2010/main" val="559914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6250422" y="6257085"/>
            <a:ext cx="2529897" cy="378199"/>
          </a:xfrm>
          <a:prstGeom prst="rect">
            <a:avLst/>
          </a:prstGeom>
          <a:noFill/>
          <a:ln w="9525">
            <a:noFill/>
            <a:round/>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513773" y="1121989"/>
            <a:ext cx="8116455" cy="4611221"/>
          </a:xfrm>
          <a:prstGeom prst="rect">
            <a:avLst/>
          </a:prstGeom>
          <a:noFill/>
          <a:ln w="9525">
            <a:noFill/>
            <a:round/>
            <a:headEnd/>
            <a:tailEnd/>
          </a:ln>
          <a:effec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solidFill>
                  <a:srgbClr val="FFFFFF"/>
                </a:solidFill>
                <a:cs typeface="Arial Unicode MS" pitchFamily="32" charset="0"/>
              </a:rPr>
              <a:t>Subjects Requiring Treatment for Gout Flares.</a:t>
            </a:r>
          </a:p>
        </p:txBody>
      </p:sp>
      <p:sp>
        <p:nvSpPr>
          <p:cNvPr id="3076" name="Text Box 4"/>
          <p:cNvSpPr txBox="1">
            <a:spLocks noChangeArrowheads="1"/>
          </p:cNvSpPr>
          <p:nvPr/>
        </p:nvSpPr>
        <p:spPr bwMode="auto">
          <a:xfrm>
            <a:off x="854364" y="6013357"/>
            <a:ext cx="5609648" cy="320768"/>
          </a:xfrm>
          <a:prstGeom prst="rect">
            <a:avLst/>
          </a:prstGeom>
          <a:noFill/>
          <a:ln w="9525">
            <a:noFill/>
            <a:round/>
            <a:headEnd/>
            <a:tailEnd/>
          </a:ln>
          <a:effectLst/>
        </p:spPr>
        <p:txBody>
          <a:bodyPr lIns="0" tIns="0" rIns="0" bIns="0" anchor="ctr"/>
          <a:lstStyle/>
          <a:p>
            <a:pPr>
              <a:lnSpc>
                <a:spcPct val="101000"/>
              </a:lnSpc>
              <a:tabLst>
                <a:tab pos="649628" algn="l"/>
                <a:tab pos="1299256" algn="l"/>
                <a:tab pos="1948884" algn="l"/>
                <a:tab pos="2598511" algn="l"/>
                <a:tab pos="3248139" algn="l"/>
                <a:tab pos="3897767" algn="l"/>
                <a:tab pos="4547395" algn="l"/>
                <a:tab pos="5197023" algn="l"/>
              </a:tabLst>
            </a:pPr>
            <a:r>
              <a:rPr lang="en-US" sz="1100" b="1" dirty="0">
                <a:solidFill>
                  <a:srgbClr val="FFFFFF"/>
                </a:solidFill>
                <a:cs typeface="Arial Unicode MS" pitchFamily="32" charset="0"/>
              </a:rPr>
              <a:t>Becker MA et al. N </a:t>
            </a:r>
            <a:r>
              <a:rPr lang="en-US" sz="1100" b="1" dirty="0" err="1">
                <a:solidFill>
                  <a:srgbClr val="FFFFFF"/>
                </a:solidFill>
                <a:cs typeface="Arial Unicode MS" pitchFamily="32" charset="0"/>
              </a:rPr>
              <a:t>Engl</a:t>
            </a:r>
            <a:r>
              <a:rPr lang="en-US" sz="1100" b="1" dirty="0">
                <a:solidFill>
                  <a:srgbClr val="FFFFFF"/>
                </a:solidFill>
                <a:cs typeface="Arial Unicode MS" pitchFamily="32" charset="0"/>
              </a:rPr>
              <a:t> J Med 2005;353:2450-2461.</a:t>
            </a:r>
          </a:p>
        </p:txBody>
      </p:sp>
    </p:spTree>
    <p:extLst>
      <p:ext uri="{BB962C8B-B14F-4D97-AF65-F5344CB8AC3E}">
        <p14:creationId xmlns:p14="http://schemas.microsoft.com/office/powerpoint/2010/main" val="2980665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AN1158_1 main slide.jpg" descr="/Volumes/Current Clients-1/Menarini/Adenuric/08_Jobs/2013/AN1058_1 KOL SLIDE DECK 2013/04_Artwork/00_Images/AN1158_1 main 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5059" name="Rectangle 4"/>
          <p:cNvSpPr>
            <a:spLocks noGrp="1" noChangeArrowheads="1"/>
          </p:cNvSpPr>
          <p:nvPr>
            <p:ph type="body" idx="4294967295"/>
          </p:nvPr>
        </p:nvSpPr>
        <p:spPr bwMode="auto">
          <a:xfrm>
            <a:off x="1350963" y="1347788"/>
            <a:ext cx="7793037" cy="776287"/>
          </a:xfrm>
          <a:prstGeom prst="rect">
            <a:avLst/>
          </a:prstGeom>
          <a:noFill/>
          <a:ln>
            <a:miter lim="800000"/>
            <a:headEnd/>
            <a:tailEnd/>
          </a:ln>
        </p:spPr>
        <p:txBody>
          <a:bodyPr lIns="0" tIns="0" rIns="0" bIns="0">
            <a:normAutofit fontScale="92500" lnSpcReduction="20000"/>
          </a:bodyPr>
          <a:lstStyle/>
          <a:p>
            <a:pPr marL="4763" indent="-4763" algn="ctr" eaLnBrk="1" hangingPunct="1">
              <a:lnSpc>
                <a:spcPct val="120000"/>
              </a:lnSpc>
              <a:spcBef>
                <a:spcPct val="0"/>
              </a:spcBef>
              <a:buFontTx/>
              <a:buNone/>
            </a:pPr>
            <a:r>
              <a:rPr lang="en-US" b="1" smtClean="0">
                <a:solidFill>
                  <a:srgbClr val="DD612C"/>
                </a:solidFill>
              </a:rPr>
              <a:t>	APEX study (6 months):</a:t>
            </a:r>
          </a:p>
          <a:p>
            <a:pPr marL="4763" indent="-4763" algn="ctr" eaLnBrk="1" hangingPunct="1">
              <a:lnSpc>
                <a:spcPct val="120000"/>
              </a:lnSpc>
              <a:spcBef>
                <a:spcPct val="0"/>
              </a:spcBef>
              <a:buFontTx/>
              <a:buNone/>
            </a:pPr>
            <a:r>
              <a:rPr lang="en-US" sz="1600" b="1" smtClean="0"/>
              <a:t>proportion of renal impaired (&gt;1.5</a:t>
            </a:r>
            <a:r>
              <a:rPr lang="en-US" sz="1600" b="1" smtClean="0">
                <a:cs typeface="Arial" pitchFamily="34" charset="0"/>
              </a:rPr>
              <a:t>–</a:t>
            </a:r>
            <a:r>
              <a:rPr lang="en-US" sz="1600" smtClean="0"/>
              <a:t>≤</a:t>
            </a:r>
            <a:r>
              <a:rPr lang="en-US" sz="1600" b="1" smtClean="0">
                <a:sym typeface="Symbol" pitchFamily="18" charset="2"/>
              </a:rPr>
              <a:t>2</a:t>
            </a:r>
            <a:r>
              <a:rPr lang="en-US" sz="1600" b="1" smtClean="0"/>
              <a:t> serum creatinine [&gt;</a:t>
            </a:r>
            <a:r>
              <a:rPr lang="en-GB" sz="1600" b="1" smtClean="0"/>
              <a:t>133</a:t>
            </a:r>
            <a:r>
              <a:rPr lang="en-US" sz="1600" b="1" smtClean="0">
                <a:cs typeface="Arial" pitchFamily="34" charset="0"/>
              </a:rPr>
              <a:t>–</a:t>
            </a:r>
            <a:r>
              <a:rPr lang="en-US" sz="1600" smtClean="0"/>
              <a:t>≤</a:t>
            </a:r>
            <a:r>
              <a:rPr lang="en-GB" sz="1600" b="1" smtClean="0"/>
              <a:t>177 </a:t>
            </a:r>
            <a:r>
              <a:rPr lang="el-GR" sz="1600" smtClean="0">
                <a:solidFill>
                  <a:srgbClr val="000000"/>
                </a:solidFill>
              </a:rPr>
              <a:t>μ</a:t>
            </a:r>
            <a:r>
              <a:rPr lang="en-GB" sz="1600" b="1" smtClean="0">
                <a:sym typeface="Symbol" pitchFamily="18" charset="2"/>
              </a:rPr>
              <a:t>mol/l]</a:t>
            </a:r>
            <a:r>
              <a:rPr lang="en-US" sz="1600" b="1" smtClean="0"/>
              <a:t>) </a:t>
            </a:r>
          </a:p>
          <a:p>
            <a:pPr marL="4763" indent="-4763" algn="ctr" eaLnBrk="1" hangingPunct="1">
              <a:lnSpc>
                <a:spcPct val="120000"/>
              </a:lnSpc>
              <a:spcBef>
                <a:spcPct val="0"/>
              </a:spcBef>
              <a:buFontTx/>
              <a:buNone/>
            </a:pPr>
            <a:r>
              <a:rPr lang="en-US" sz="1600" b="1" smtClean="0"/>
              <a:t>subjects with </a:t>
            </a:r>
            <a:r>
              <a:rPr lang="en-US" sz="1600" b="1" u="sng" smtClean="0"/>
              <a:t>last 3 sUA levels</a:t>
            </a:r>
            <a:r>
              <a:rPr lang="en-US" sz="1600" b="1" smtClean="0"/>
              <a:t> </a:t>
            </a:r>
            <a:r>
              <a:rPr lang="en-US" sz="1600" smtClean="0"/>
              <a:t>&lt;</a:t>
            </a:r>
            <a:r>
              <a:rPr lang="en-US" sz="1600" b="1" smtClean="0"/>
              <a:t>6.0 mg/dl (&lt;0.36 mmol/l)</a:t>
            </a:r>
            <a:r>
              <a:rPr lang="en-US" sz="1400" b="1" smtClean="0"/>
              <a:t> </a:t>
            </a:r>
          </a:p>
        </p:txBody>
      </p:sp>
      <p:sp>
        <p:nvSpPr>
          <p:cNvPr id="45060" name="Rectangle 5"/>
          <p:cNvSpPr>
            <a:spLocks noChangeArrowheads="1"/>
          </p:cNvSpPr>
          <p:nvPr/>
        </p:nvSpPr>
        <p:spPr bwMode="auto">
          <a:xfrm>
            <a:off x="688975" y="6245225"/>
            <a:ext cx="7718425" cy="184150"/>
          </a:xfrm>
          <a:prstGeom prst="rect">
            <a:avLst/>
          </a:prstGeom>
          <a:noFill/>
          <a:ln w="28575">
            <a:noFill/>
            <a:miter lim="800000"/>
            <a:headEnd type="none" w="sm" len="sm"/>
            <a:tailEnd type="none" w="sm" len="sm"/>
          </a:ln>
        </p:spPr>
        <p:txBody>
          <a:bodyPr lIns="0" tIns="0" rIns="0" bIns="0">
            <a:spAutoFit/>
          </a:bodyPr>
          <a:lstStyle/>
          <a:p>
            <a:pPr algn="l">
              <a:lnSpc>
                <a:spcPct val="100000"/>
              </a:lnSpc>
            </a:pPr>
            <a:r>
              <a:rPr lang="en-US">
                <a:solidFill>
                  <a:srgbClr val="000000"/>
                </a:solidFill>
              </a:rPr>
              <a:t>ITT population: subjects with serum urate level ≥8.mg/dl on day -2</a:t>
            </a:r>
            <a:endParaRPr lang="en-US" i="1">
              <a:solidFill>
                <a:srgbClr val="000000"/>
              </a:solidFill>
            </a:endParaRPr>
          </a:p>
        </p:txBody>
      </p:sp>
      <p:sp>
        <p:nvSpPr>
          <p:cNvPr id="45061" name="Rectangle 5"/>
          <p:cNvSpPr>
            <a:spLocks noChangeArrowheads="1"/>
          </p:cNvSpPr>
          <p:nvPr/>
        </p:nvSpPr>
        <p:spPr bwMode="auto">
          <a:xfrm>
            <a:off x="3638550" y="2908300"/>
            <a:ext cx="717550" cy="2398713"/>
          </a:xfrm>
          <a:prstGeom prst="rect">
            <a:avLst/>
          </a:prstGeom>
          <a:solidFill>
            <a:srgbClr val="FF9900"/>
          </a:solidFill>
          <a:ln w="12700">
            <a:noFill/>
            <a:miter lim="800000"/>
            <a:headEnd/>
            <a:tailEnd/>
          </a:ln>
        </p:spPr>
        <p:txBody>
          <a:bodyPr/>
          <a:lstStyle/>
          <a:p>
            <a:endParaRPr lang="en-US"/>
          </a:p>
        </p:txBody>
      </p:sp>
      <p:sp>
        <p:nvSpPr>
          <p:cNvPr id="45062" name="Rectangle 6"/>
          <p:cNvSpPr>
            <a:spLocks noChangeArrowheads="1"/>
          </p:cNvSpPr>
          <p:nvPr/>
        </p:nvSpPr>
        <p:spPr bwMode="auto">
          <a:xfrm>
            <a:off x="5418138" y="2857500"/>
            <a:ext cx="703262" cy="2449513"/>
          </a:xfrm>
          <a:prstGeom prst="rect">
            <a:avLst/>
          </a:prstGeom>
          <a:solidFill>
            <a:srgbClr val="DD612C"/>
          </a:solidFill>
          <a:ln w="9525">
            <a:noFill/>
            <a:miter lim="800000"/>
            <a:headEnd/>
            <a:tailEnd/>
          </a:ln>
        </p:spPr>
        <p:txBody>
          <a:bodyPr/>
          <a:lstStyle/>
          <a:p>
            <a:endParaRPr lang="en-US"/>
          </a:p>
        </p:txBody>
      </p:sp>
      <p:sp>
        <p:nvSpPr>
          <p:cNvPr id="45063" name="Line 7"/>
          <p:cNvSpPr>
            <a:spLocks noChangeShapeType="1"/>
          </p:cNvSpPr>
          <p:nvPr/>
        </p:nvSpPr>
        <p:spPr bwMode="auto">
          <a:xfrm>
            <a:off x="1331913" y="2578100"/>
            <a:ext cx="1587" cy="2728913"/>
          </a:xfrm>
          <a:prstGeom prst="line">
            <a:avLst/>
          </a:prstGeom>
          <a:noFill/>
          <a:ln w="19050">
            <a:solidFill>
              <a:schemeClr val="tx1"/>
            </a:solidFill>
            <a:round/>
            <a:headEnd/>
            <a:tailEnd/>
          </a:ln>
        </p:spPr>
        <p:txBody>
          <a:bodyPr/>
          <a:lstStyle/>
          <a:p>
            <a:endParaRPr lang="en-GB"/>
          </a:p>
        </p:txBody>
      </p:sp>
      <p:sp>
        <p:nvSpPr>
          <p:cNvPr id="45064" name="Line 8"/>
          <p:cNvSpPr>
            <a:spLocks noChangeShapeType="1"/>
          </p:cNvSpPr>
          <p:nvPr/>
        </p:nvSpPr>
        <p:spPr bwMode="auto">
          <a:xfrm>
            <a:off x="1281113" y="5307013"/>
            <a:ext cx="50800" cy="1587"/>
          </a:xfrm>
          <a:prstGeom prst="line">
            <a:avLst/>
          </a:prstGeom>
          <a:noFill/>
          <a:ln w="19050">
            <a:solidFill>
              <a:schemeClr val="tx1"/>
            </a:solidFill>
            <a:round/>
            <a:headEnd/>
            <a:tailEnd/>
          </a:ln>
        </p:spPr>
        <p:txBody>
          <a:bodyPr/>
          <a:lstStyle/>
          <a:p>
            <a:endParaRPr lang="en-GB"/>
          </a:p>
        </p:txBody>
      </p:sp>
      <p:sp>
        <p:nvSpPr>
          <p:cNvPr id="45065" name="Line 9"/>
          <p:cNvSpPr>
            <a:spLocks noChangeShapeType="1"/>
          </p:cNvSpPr>
          <p:nvPr/>
        </p:nvSpPr>
        <p:spPr bwMode="auto">
          <a:xfrm>
            <a:off x="1281113" y="4760913"/>
            <a:ext cx="50800" cy="1587"/>
          </a:xfrm>
          <a:prstGeom prst="line">
            <a:avLst/>
          </a:prstGeom>
          <a:noFill/>
          <a:ln w="19050">
            <a:solidFill>
              <a:schemeClr val="tx1"/>
            </a:solidFill>
            <a:round/>
            <a:headEnd/>
            <a:tailEnd/>
          </a:ln>
        </p:spPr>
        <p:txBody>
          <a:bodyPr/>
          <a:lstStyle/>
          <a:p>
            <a:endParaRPr lang="en-GB"/>
          </a:p>
        </p:txBody>
      </p:sp>
      <p:sp>
        <p:nvSpPr>
          <p:cNvPr id="45066" name="Line 10"/>
          <p:cNvSpPr>
            <a:spLocks noChangeShapeType="1"/>
          </p:cNvSpPr>
          <p:nvPr/>
        </p:nvSpPr>
        <p:spPr bwMode="auto">
          <a:xfrm>
            <a:off x="1281113" y="4214813"/>
            <a:ext cx="50800" cy="1587"/>
          </a:xfrm>
          <a:prstGeom prst="line">
            <a:avLst/>
          </a:prstGeom>
          <a:noFill/>
          <a:ln w="19050">
            <a:solidFill>
              <a:schemeClr val="tx1"/>
            </a:solidFill>
            <a:round/>
            <a:headEnd/>
            <a:tailEnd/>
          </a:ln>
        </p:spPr>
        <p:txBody>
          <a:bodyPr/>
          <a:lstStyle/>
          <a:p>
            <a:endParaRPr lang="en-GB"/>
          </a:p>
        </p:txBody>
      </p:sp>
      <p:sp>
        <p:nvSpPr>
          <p:cNvPr id="45067" name="Line 11"/>
          <p:cNvSpPr>
            <a:spLocks noChangeShapeType="1"/>
          </p:cNvSpPr>
          <p:nvPr/>
        </p:nvSpPr>
        <p:spPr bwMode="auto">
          <a:xfrm>
            <a:off x="1281113" y="3670300"/>
            <a:ext cx="50800" cy="1588"/>
          </a:xfrm>
          <a:prstGeom prst="line">
            <a:avLst/>
          </a:prstGeom>
          <a:noFill/>
          <a:ln w="19050">
            <a:solidFill>
              <a:schemeClr val="tx1"/>
            </a:solidFill>
            <a:round/>
            <a:headEnd/>
            <a:tailEnd/>
          </a:ln>
        </p:spPr>
        <p:txBody>
          <a:bodyPr/>
          <a:lstStyle/>
          <a:p>
            <a:endParaRPr lang="en-GB"/>
          </a:p>
        </p:txBody>
      </p:sp>
      <p:sp>
        <p:nvSpPr>
          <p:cNvPr id="45068" name="Line 12"/>
          <p:cNvSpPr>
            <a:spLocks noChangeShapeType="1"/>
          </p:cNvSpPr>
          <p:nvPr/>
        </p:nvSpPr>
        <p:spPr bwMode="auto">
          <a:xfrm>
            <a:off x="1281113" y="3124200"/>
            <a:ext cx="50800" cy="1588"/>
          </a:xfrm>
          <a:prstGeom prst="line">
            <a:avLst/>
          </a:prstGeom>
          <a:noFill/>
          <a:ln w="19050">
            <a:solidFill>
              <a:schemeClr val="tx1"/>
            </a:solidFill>
            <a:round/>
            <a:headEnd/>
            <a:tailEnd/>
          </a:ln>
        </p:spPr>
        <p:txBody>
          <a:bodyPr/>
          <a:lstStyle/>
          <a:p>
            <a:endParaRPr lang="en-GB"/>
          </a:p>
        </p:txBody>
      </p:sp>
      <p:sp>
        <p:nvSpPr>
          <p:cNvPr id="45069" name="Line 13"/>
          <p:cNvSpPr>
            <a:spLocks noChangeShapeType="1"/>
          </p:cNvSpPr>
          <p:nvPr/>
        </p:nvSpPr>
        <p:spPr bwMode="auto">
          <a:xfrm>
            <a:off x="1281113" y="2578100"/>
            <a:ext cx="50800" cy="1588"/>
          </a:xfrm>
          <a:prstGeom prst="line">
            <a:avLst/>
          </a:prstGeom>
          <a:noFill/>
          <a:ln w="19050">
            <a:solidFill>
              <a:schemeClr val="tx1"/>
            </a:solidFill>
            <a:round/>
            <a:headEnd/>
            <a:tailEnd/>
          </a:ln>
        </p:spPr>
        <p:txBody>
          <a:bodyPr/>
          <a:lstStyle/>
          <a:p>
            <a:endParaRPr lang="en-GB"/>
          </a:p>
        </p:txBody>
      </p:sp>
      <p:sp>
        <p:nvSpPr>
          <p:cNvPr id="45070" name="Line 14"/>
          <p:cNvSpPr>
            <a:spLocks noChangeShapeType="1"/>
          </p:cNvSpPr>
          <p:nvPr/>
        </p:nvSpPr>
        <p:spPr bwMode="auto">
          <a:xfrm>
            <a:off x="1301750" y="5307013"/>
            <a:ext cx="7127875" cy="1587"/>
          </a:xfrm>
          <a:prstGeom prst="line">
            <a:avLst/>
          </a:prstGeom>
          <a:noFill/>
          <a:ln w="19050">
            <a:solidFill>
              <a:schemeClr val="tx1"/>
            </a:solidFill>
            <a:round/>
            <a:headEnd/>
            <a:tailEnd/>
          </a:ln>
        </p:spPr>
        <p:txBody>
          <a:bodyPr/>
          <a:lstStyle/>
          <a:p>
            <a:endParaRPr lang="en-GB"/>
          </a:p>
        </p:txBody>
      </p:sp>
      <p:sp>
        <p:nvSpPr>
          <p:cNvPr id="45071" name="Line 15"/>
          <p:cNvSpPr>
            <a:spLocks noChangeShapeType="1"/>
          </p:cNvSpPr>
          <p:nvPr/>
        </p:nvSpPr>
        <p:spPr bwMode="auto">
          <a:xfrm flipV="1">
            <a:off x="1331913" y="5307013"/>
            <a:ext cx="1587" cy="50800"/>
          </a:xfrm>
          <a:prstGeom prst="line">
            <a:avLst/>
          </a:prstGeom>
          <a:noFill/>
          <a:ln w="19050">
            <a:solidFill>
              <a:schemeClr val="tx1"/>
            </a:solidFill>
            <a:round/>
            <a:headEnd/>
            <a:tailEnd/>
          </a:ln>
        </p:spPr>
        <p:txBody>
          <a:bodyPr/>
          <a:lstStyle/>
          <a:p>
            <a:endParaRPr lang="en-GB"/>
          </a:p>
        </p:txBody>
      </p:sp>
      <p:sp>
        <p:nvSpPr>
          <p:cNvPr id="45072" name="Line 16"/>
          <p:cNvSpPr>
            <a:spLocks noChangeShapeType="1"/>
          </p:cNvSpPr>
          <p:nvPr/>
        </p:nvSpPr>
        <p:spPr bwMode="auto">
          <a:xfrm flipV="1">
            <a:off x="3108325" y="5307013"/>
            <a:ext cx="1588" cy="50800"/>
          </a:xfrm>
          <a:prstGeom prst="line">
            <a:avLst/>
          </a:prstGeom>
          <a:noFill/>
          <a:ln w="19050">
            <a:solidFill>
              <a:schemeClr val="tx1"/>
            </a:solidFill>
            <a:round/>
            <a:headEnd/>
            <a:tailEnd/>
          </a:ln>
        </p:spPr>
        <p:txBody>
          <a:bodyPr/>
          <a:lstStyle/>
          <a:p>
            <a:endParaRPr lang="en-GB"/>
          </a:p>
        </p:txBody>
      </p:sp>
      <p:sp>
        <p:nvSpPr>
          <p:cNvPr id="45073" name="Line 17"/>
          <p:cNvSpPr>
            <a:spLocks noChangeShapeType="1"/>
          </p:cNvSpPr>
          <p:nvPr/>
        </p:nvSpPr>
        <p:spPr bwMode="auto">
          <a:xfrm flipV="1">
            <a:off x="4886325" y="5307013"/>
            <a:ext cx="1588" cy="50800"/>
          </a:xfrm>
          <a:prstGeom prst="line">
            <a:avLst/>
          </a:prstGeom>
          <a:noFill/>
          <a:ln w="19050">
            <a:solidFill>
              <a:schemeClr val="tx1"/>
            </a:solidFill>
            <a:round/>
            <a:headEnd/>
            <a:tailEnd/>
          </a:ln>
        </p:spPr>
        <p:txBody>
          <a:bodyPr/>
          <a:lstStyle/>
          <a:p>
            <a:endParaRPr lang="en-GB"/>
          </a:p>
        </p:txBody>
      </p:sp>
      <p:sp>
        <p:nvSpPr>
          <p:cNvPr id="45074" name="Line 18"/>
          <p:cNvSpPr>
            <a:spLocks noChangeShapeType="1"/>
          </p:cNvSpPr>
          <p:nvPr/>
        </p:nvSpPr>
        <p:spPr bwMode="auto">
          <a:xfrm flipV="1">
            <a:off x="6651625" y="5307013"/>
            <a:ext cx="1588" cy="50800"/>
          </a:xfrm>
          <a:prstGeom prst="line">
            <a:avLst/>
          </a:prstGeom>
          <a:noFill/>
          <a:ln w="19050">
            <a:solidFill>
              <a:schemeClr val="tx1"/>
            </a:solidFill>
            <a:round/>
            <a:headEnd/>
            <a:tailEnd/>
          </a:ln>
        </p:spPr>
        <p:txBody>
          <a:bodyPr/>
          <a:lstStyle/>
          <a:p>
            <a:endParaRPr lang="en-GB"/>
          </a:p>
        </p:txBody>
      </p:sp>
      <p:sp>
        <p:nvSpPr>
          <p:cNvPr id="45075" name="Line 19"/>
          <p:cNvSpPr>
            <a:spLocks noChangeShapeType="1"/>
          </p:cNvSpPr>
          <p:nvPr/>
        </p:nvSpPr>
        <p:spPr bwMode="auto">
          <a:xfrm flipV="1">
            <a:off x="8429625" y="5314950"/>
            <a:ext cx="1588" cy="50800"/>
          </a:xfrm>
          <a:prstGeom prst="line">
            <a:avLst/>
          </a:prstGeom>
          <a:noFill/>
          <a:ln w="19050">
            <a:solidFill>
              <a:schemeClr val="tx1"/>
            </a:solidFill>
            <a:round/>
            <a:headEnd/>
            <a:tailEnd/>
          </a:ln>
        </p:spPr>
        <p:txBody>
          <a:bodyPr/>
          <a:lstStyle/>
          <a:p>
            <a:endParaRPr lang="en-GB"/>
          </a:p>
        </p:txBody>
      </p:sp>
      <p:sp>
        <p:nvSpPr>
          <p:cNvPr id="45076" name="Rectangle 20"/>
          <p:cNvSpPr>
            <a:spLocks noChangeArrowheads="1"/>
          </p:cNvSpPr>
          <p:nvPr/>
        </p:nvSpPr>
        <p:spPr bwMode="auto">
          <a:xfrm>
            <a:off x="7408863" y="5014913"/>
            <a:ext cx="306387" cy="246062"/>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sz="1600" b="1">
                <a:solidFill>
                  <a:srgbClr val="4C4C4C"/>
                </a:solidFill>
              </a:rPr>
              <a:t>0%</a:t>
            </a:r>
            <a:endParaRPr lang="it-IT" sz="2800">
              <a:solidFill>
                <a:srgbClr val="4C4C4C"/>
              </a:solidFill>
            </a:endParaRPr>
          </a:p>
        </p:txBody>
      </p:sp>
      <p:sp>
        <p:nvSpPr>
          <p:cNvPr id="45077" name="Rectangle 21"/>
          <p:cNvSpPr>
            <a:spLocks noChangeArrowheads="1"/>
          </p:cNvSpPr>
          <p:nvPr/>
        </p:nvSpPr>
        <p:spPr bwMode="auto">
          <a:xfrm>
            <a:off x="5570538" y="2563813"/>
            <a:ext cx="422275" cy="246062"/>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sz="1600" b="1">
                <a:solidFill>
                  <a:srgbClr val="4C4C4C"/>
                </a:solidFill>
              </a:rPr>
              <a:t>46%</a:t>
            </a:r>
            <a:endParaRPr lang="it-IT" sz="2800">
              <a:solidFill>
                <a:srgbClr val="4C4C4C"/>
              </a:solidFill>
            </a:endParaRPr>
          </a:p>
        </p:txBody>
      </p:sp>
      <p:sp>
        <p:nvSpPr>
          <p:cNvPr id="45078" name="Rectangle 22"/>
          <p:cNvSpPr>
            <a:spLocks noChangeArrowheads="1"/>
          </p:cNvSpPr>
          <p:nvPr/>
        </p:nvSpPr>
        <p:spPr bwMode="auto">
          <a:xfrm>
            <a:off x="3792538" y="2614613"/>
            <a:ext cx="422275" cy="246062"/>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sz="1600" b="1">
                <a:solidFill>
                  <a:srgbClr val="4C4C4C"/>
                </a:solidFill>
              </a:rPr>
              <a:t>44%</a:t>
            </a:r>
            <a:endParaRPr lang="it-IT" sz="2800">
              <a:solidFill>
                <a:srgbClr val="4C4C4C"/>
              </a:solidFill>
            </a:endParaRPr>
          </a:p>
        </p:txBody>
      </p:sp>
      <p:sp>
        <p:nvSpPr>
          <p:cNvPr id="45079" name="Rectangle 23"/>
          <p:cNvSpPr>
            <a:spLocks noChangeArrowheads="1"/>
          </p:cNvSpPr>
          <p:nvPr/>
        </p:nvSpPr>
        <p:spPr bwMode="auto">
          <a:xfrm>
            <a:off x="2074863" y="5014913"/>
            <a:ext cx="306387" cy="246062"/>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sz="1600" b="1">
                <a:solidFill>
                  <a:srgbClr val="4C4C4C"/>
                </a:solidFill>
              </a:rPr>
              <a:t>0%</a:t>
            </a:r>
            <a:endParaRPr lang="it-IT" sz="2800">
              <a:solidFill>
                <a:srgbClr val="4C4C4C"/>
              </a:solidFill>
            </a:endParaRPr>
          </a:p>
        </p:txBody>
      </p:sp>
      <p:sp>
        <p:nvSpPr>
          <p:cNvPr id="45080" name="Rectangle 24"/>
          <p:cNvSpPr>
            <a:spLocks noChangeArrowheads="1"/>
          </p:cNvSpPr>
          <p:nvPr/>
        </p:nvSpPr>
        <p:spPr bwMode="auto">
          <a:xfrm>
            <a:off x="1350963" y="5453063"/>
            <a:ext cx="1757362" cy="184150"/>
          </a:xfrm>
          <a:prstGeom prst="rect">
            <a:avLst/>
          </a:prstGeom>
          <a:noFill/>
          <a:ln w="9525">
            <a:noFill/>
            <a:miter lim="800000"/>
            <a:headEnd/>
            <a:tailEnd/>
          </a:ln>
        </p:spPr>
        <p:txBody>
          <a:bodyPr lIns="0" tIns="0" rIns="0" bIns="0">
            <a:spAutoFit/>
          </a:bodyPr>
          <a:lstStyle/>
          <a:p>
            <a:pPr algn="ctr" eaLnBrk="1" hangingPunct="1">
              <a:lnSpc>
                <a:spcPct val="100000"/>
              </a:lnSpc>
            </a:pPr>
            <a:r>
              <a:rPr lang="en-US" b="1">
                <a:solidFill>
                  <a:srgbClr val="4C4C4C"/>
                </a:solidFill>
              </a:rPr>
              <a:t>Placebo</a:t>
            </a:r>
            <a:endParaRPr lang="it-IT">
              <a:solidFill>
                <a:srgbClr val="4C4C4C"/>
              </a:solidFill>
            </a:endParaRPr>
          </a:p>
        </p:txBody>
      </p:sp>
      <p:sp>
        <p:nvSpPr>
          <p:cNvPr id="45081" name="Rectangle 25"/>
          <p:cNvSpPr>
            <a:spLocks noChangeArrowheads="1"/>
          </p:cNvSpPr>
          <p:nvPr/>
        </p:nvSpPr>
        <p:spPr bwMode="auto">
          <a:xfrm>
            <a:off x="3163888" y="5453063"/>
            <a:ext cx="1719262" cy="184150"/>
          </a:xfrm>
          <a:prstGeom prst="rect">
            <a:avLst/>
          </a:prstGeom>
          <a:noFill/>
          <a:ln w="9525">
            <a:noFill/>
            <a:miter lim="800000"/>
            <a:headEnd/>
            <a:tailEnd/>
          </a:ln>
        </p:spPr>
        <p:txBody>
          <a:bodyPr lIns="0" tIns="0" rIns="0" bIns="0">
            <a:spAutoFit/>
          </a:bodyPr>
          <a:lstStyle/>
          <a:p>
            <a:pPr algn="ctr" eaLnBrk="1" hangingPunct="1">
              <a:lnSpc>
                <a:spcPct val="100000"/>
              </a:lnSpc>
            </a:pPr>
            <a:r>
              <a:rPr lang="en-US" b="1" dirty="0" err="1">
                <a:solidFill>
                  <a:srgbClr val="4C4C4C"/>
                </a:solidFill>
              </a:rPr>
              <a:t>Febuxostat</a:t>
            </a:r>
            <a:r>
              <a:rPr lang="en-US" b="1" dirty="0">
                <a:solidFill>
                  <a:srgbClr val="4C4C4C"/>
                </a:solidFill>
              </a:rPr>
              <a:t> 80 mg   </a:t>
            </a:r>
            <a:endParaRPr lang="it-IT" dirty="0">
              <a:solidFill>
                <a:srgbClr val="4C4C4C"/>
              </a:solidFill>
            </a:endParaRPr>
          </a:p>
        </p:txBody>
      </p:sp>
      <p:sp>
        <p:nvSpPr>
          <p:cNvPr id="45082" name="Rectangle 26"/>
          <p:cNvSpPr>
            <a:spLocks noChangeArrowheads="1"/>
          </p:cNvSpPr>
          <p:nvPr/>
        </p:nvSpPr>
        <p:spPr bwMode="auto">
          <a:xfrm>
            <a:off x="3852863" y="5726113"/>
            <a:ext cx="361950" cy="184150"/>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a:solidFill>
                  <a:srgbClr val="4C4C4C"/>
                </a:solidFill>
              </a:rPr>
              <a:t>(n=9)</a:t>
            </a:r>
            <a:endParaRPr lang="it-IT">
              <a:solidFill>
                <a:srgbClr val="4C4C4C"/>
              </a:solidFill>
            </a:endParaRPr>
          </a:p>
        </p:txBody>
      </p:sp>
      <p:sp>
        <p:nvSpPr>
          <p:cNvPr id="45083" name="Rectangle 27"/>
          <p:cNvSpPr>
            <a:spLocks noChangeArrowheads="1"/>
          </p:cNvSpPr>
          <p:nvPr/>
        </p:nvSpPr>
        <p:spPr bwMode="auto">
          <a:xfrm>
            <a:off x="4932040" y="5453063"/>
            <a:ext cx="1944216" cy="276999"/>
          </a:xfrm>
          <a:prstGeom prst="rect">
            <a:avLst/>
          </a:prstGeom>
          <a:noFill/>
          <a:ln w="9525">
            <a:noFill/>
            <a:miter lim="800000"/>
            <a:headEnd/>
            <a:tailEnd/>
          </a:ln>
        </p:spPr>
        <p:txBody>
          <a:bodyPr wrap="square" lIns="0" tIns="0" rIns="0" bIns="0">
            <a:spAutoFit/>
          </a:bodyPr>
          <a:lstStyle/>
          <a:p>
            <a:pPr algn="ctr" eaLnBrk="1" hangingPunct="1">
              <a:lnSpc>
                <a:spcPct val="100000"/>
              </a:lnSpc>
            </a:pPr>
            <a:r>
              <a:rPr lang="en-US" b="1" dirty="0" err="1">
                <a:solidFill>
                  <a:srgbClr val="4C4C4C"/>
                </a:solidFill>
              </a:rPr>
              <a:t>Febuxostat</a:t>
            </a:r>
            <a:r>
              <a:rPr lang="en-US" b="1" dirty="0">
                <a:solidFill>
                  <a:srgbClr val="4C4C4C"/>
                </a:solidFill>
              </a:rPr>
              <a:t> 120 mg</a:t>
            </a:r>
            <a:endParaRPr lang="it-IT" dirty="0">
              <a:solidFill>
                <a:srgbClr val="4C4C4C"/>
              </a:solidFill>
            </a:endParaRPr>
          </a:p>
        </p:txBody>
      </p:sp>
      <p:sp>
        <p:nvSpPr>
          <p:cNvPr id="45084" name="Rectangle 28"/>
          <p:cNvSpPr>
            <a:spLocks noChangeArrowheads="1"/>
          </p:cNvSpPr>
          <p:nvPr/>
        </p:nvSpPr>
        <p:spPr bwMode="auto">
          <a:xfrm>
            <a:off x="5586413" y="5726113"/>
            <a:ext cx="438150" cy="184150"/>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dirty="0" smtClean="0">
                <a:solidFill>
                  <a:srgbClr val="4C4C4C"/>
                </a:solidFill>
              </a:rPr>
              <a:t>(n=11)</a:t>
            </a:r>
            <a:endParaRPr lang="it-IT" dirty="0">
              <a:solidFill>
                <a:srgbClr val="4C4C4C"/>
              </a:solidFill>
            </a:endParaRPr>
          </a:p>
        </p:txBody>
      </p:sp>
      <p:sp>
        <p:nvSpPr>
          <p:cNvPr id="45085" name="Rectangle 29"/>
          <p:cNvSpPr>
            <a:spLocks noChangeArrowheads="1"/>
          </p:cNvSpPr>
          <p:nvPr/>
        </p:nvSpPr>
        <p:spPr bwMode="auto">
          <a:xfrm>
            <a:off x="6751638" y="5453063"/>
            <a:ext cx="2068834" cy="276999"/>
          </a:xfrm>
          <a:prstGeom prst="rect">
            <a:avLst/>
          </a:prstGeom>
          <a:noFill/>
          <a:ln w="9525">
            <a:noFill/>
            <a:miter lim="800000"/>
            <a:headEnd/>
            <a:tailEnd/>
          </a:ln>
        </p:spPr>
        <p:txBody>
          <a:bodyPr wrap="square" lIns="0" tIns="0" rIns="0" bIns="0">
            <a:spAutoFit/>
          </a:bodyPr>
          <a:lstStyle/>
          <a:p>
            <a:pPr algn="ctr" eaLnBrk="1" hangingPunct="1">
              <a:lnSpc>
                <a:spcPct val="100000"/>
              </a:lnSpc>
            </a:pPr>
            <a:r>
              <a:rPr lang="en-US" b="1" dirty="0">
                <a:solidFill>
                  <a:srgbClr val="4C4C4C"/>
                </a:solidFill>
              </a:rPr>
              <a:t>Allopurinol 100 mg</a:t>
            </a:r>
            <a:endParaRPr lang="it-IT" dirty="0">
              <a:solidFill>
                <a:srgbClr val="4C4C4C"/>
              </a:solidFill>
            </a:endParaRPr>
          </a:p>
        </p:txBody>
      </p:sp>
      <p:sp>
        <p:nvSpPr>
          <p:cNvPr id="45086" name="Rectangle 30"/>
          <p:cNvSpPr>
            <a:spLocks noChangeArrowheads="1"/>
          </p:cNvSpPr>
          <p:nvPr/>
        </p:nvSpPr>
        <p:spPr bwMode="auto">
          <a:xfrm>
            <a:off x="7361238" y="5726113"/>
            <a:ext cx="447675" cy="184150"/>
          </a:xfrm>
          <a:prstGeom prst="rect">
            <a:avLst/>
          </a:prstGeom>
          <a:noFill/>
          <a:ln w="9525">
            <a:noFill/>
            <a:miter lim="800000"/>
            <a:headEnd/>
            <a:tailEnd/>
          </a:ln>
        </p:spPr>
        <p:txBody>
          <a:bodyPr wrap="none" lIns="0" tIns="0" rIns="0" bIns="0">
            <a:spAutoFit/>
          </a:bodyPr>
          <a:lstStyle/>
          <a:p>
            <a:pPr algn="ctr" eaLnBrk="1" hangingPunct="1">
              <a:lnSpc>
                <a:spcPct val="100000"/>
              </a:lnSpc>
            </a:pPr>
            <a:r>
              <a:rPr lang="en-US">
                <a:solidFill>
                  <a:srgbClr val="4C4C4C"/>
                </a:solidFill>
              </a:rPr>
              <a:t>(n=10)</a:t>
            </a:r>
            <a:endParaRPr lang="it-IT">
              <a:solidFill>
                <a:srgbClr val="4C4C4C"/>
              </a:solidFill>
            </a:endParaRPr>
          </a:p>
        </p:txBody>
      </p:sp>
      <p:sp>
        <p:nvSpPr>
          <p:cNvPr id="45087" name="Rectangle 31"/>
          <p:cNvSpPr>
            <a:spLocks noChangeArrowheads="1"/>
          </p:cNvSpPr>
          <p:nvPr/>
        </p:nvSpPr>
        <p:spPr bwMode="auto">
          <a:xfrm rot="-5400000">
            <a:off x="-611187" y="3411538"/>
            <a:ext cx="2727325" cy="244475"/>
          </a:xfrm>
          <a:prstGeom prst="rect">
            <a:avLst/>
          </a:prstGeom>
          <a:noFill/>
          <a:ln w="9525">
            <a:noFill/>
            <a:miter lim="800000"/>
            <a:headEnd/>
            <a:tailEnd/>
          </a:ln>
        </p:spPr>
        <p:txBody>
          <a:bodyPr lIns="0" tIns="0" rIns="0" bIns="0">
            <a:spAutoFit/>
          </a:bodyPr>
          <a:lstStyle/>
          <a:p>
            <a:pPr algn="ctr" eaLnBrk="1" hangingPunct="1">
              <a:lnSpc>
                <a:spcPct val="100000"/>
              </a:lnSpc>
            </a:pPr>
            <a:r>
              <a:rPr lang="en-US" sz="1600" b="1">
                <a:solidFill>
                  <a:srgbClr val="4C4C4C"/>
                </a:solidFill>
              </a:rPr>
              <a:t>% of patients</a:t>
            </a:r>
            <a:endParaRPr lang="it-IT" sz="1600">
              <a:solidFill>
                <a:srgbClr val="4C4C4C"/>
              </a:solidFill>
            </a:endParaRPr>
          </a:p>
        </p:txBody>
      </p:sp>
      <p:sp>
        <p:nvSpPr>
          <p:cNvPr id="45088" name="Text Box 7"/>
          <p:cNvSpPr txBox="1">
            <a:spLocks noChangeArrowheads="1"/>
          </p:cNvSpPr>
          <p:nvPr/>
        </p:nvSpPr>
        <p:spPr bwMode="auto">
          <a:xfrm>
            <a:off x="1855788" y="5692775"/>
            <a:ext cx="837406" cy="341632"/>
          </a:xfrm>
          <a:prstGeom prst="rect">
            <a:avLst/>
          </a:prstGeom>
          <a:noFill/>
          <a:ln w="28575">
            <a:noFill/>
            <a:miter lim="800000"/>
            <a:headEnd/>
            <a:tailEnd/>
          </a:ln>
        </p:spPr>
        <p:txBody>
          <a:bodyPr wrap="square">
            <a:spAutoFit/>
          </a:bodyPr>
          <a:lstStyle/>
          <a:p>
            <a:pPr algn="ctr">
              <a:lnSpc>
                <a:spcPct val="90000"/>
              </a:lnSpc>
              <a:spcBef>
                <a:spcPct val="50000"/>
              </a:spcBef>
            </a:pPr>
            <a:r>
              <a:rPr lang="en-US" dirty="0">
                <a:solidFill>
                  <a:srgbClr val="4C4C4C"/>
                </a:solidFill>
                <a:ea typeface="ヒラギノ角ゴ Pro W3" charset="-128"/>
              </a:rPr>
              <a:t>(n=5)</a:t>
            </a:r>
          </a:p>
        </p:txBody>
      </p:sp>
      <p:sp>
        <p:nvSpPr>
          <p:cNvPr id="45089" name="Text Box 8"/>
          <p:cNvSpPr txBox="1">
            <a:spLocks noChangeArrowheads="1"/>
          </p:cNvSpPr>
          <p:nvPr/>
        </p:nvSpPr>
        <p:spPr bwMode="auto">
          <a:xfrm>
            <a:off x="3636963" y="2432050"/>
            <a:ext cx="693737" cy="312738"/>
          </a:xfrm>
          <a:prstGeom prst="rect">
            <a:avLst/>
          </a:prstGeom>
          <a:noFill/>
          <a:ln w="28575">
            <a:noFill/>
            <a:miter lim="800000"/>
            <a:headEnd/>
            <a:tailEnd/>
          </a:ln>
        </p:spPr>
        <p:txBody>
          <a:bodyPr>
            <a:spAutoFit/>
          </a:bodyPr>
          <a:lstStyle/>
          <a:p>
            <a:pPr algn="ctr">
              <a:lnSpc>
                <a:spcPct val="90000"/>
              </a:lnSpc>
              <a:spcBef>
                <a:spcPct val="50000"/>
              </a:spcBef>
            </a:pPr>
            <a:r>
              <a:rPr lang="en-US" sz="1600" b="1">
                <a:ea typeface="ヒラギノ角ゴ Pro W3" charset="-128"/>
              </a:rPr>
              <a:t>*</a:t>
            </a:r>
          </a:p>
        </p:txBody>
      </p:sp>
      <p:sp>
        <p:nvSpPr>
          <p:cNvPr id="45090" name="Text Box 9"/>
          <p:cNvSpPr txBox="1">
            <a:spLocks noChangeArrowheads="1"/>
          </p:cNvSpPr>
          <p:nvPr/>
        </p:nvSpPr>
        <p:spPr bwMode="auto">
          <a:xfrm>
            <a:off x="5427663" y="2359025"/>
            <a:ext cx="684212" cy="312738"/>
          </a:xfrm>
          <a:prstGeom prst="rect">
            <a:avLst/>
          </a:prstGeom>
          <a:noFill/>
          <a:ln w="28575">
            <a:noFill/>
            <a:miter lim="800000"/>
            <a:headEnd/>
            <a:tailEnd/>
          </a:ln>
        </p:spPr>
        <p:txBody>
          <a:bodyPr>
            <a:spAutoFit/>
          </a:bodyPr>
          <a:lstStyle/>
          <a:p>
            <a:pPr algn="ctr">
              <a:lnSpc>
                <a:spcPct val="90000"/>
              </a:lnSpc>
              <a:spcBef>
                <a:spcPct val="50000"/>
              </a:spcBef>
            </a:pPr>
            <a:r>
              <a:rPr lang="en-US" sz="1600" b="1">
                <a:ea typeface="ヒラギノ角ゴ Pro W3" charset="-128"/>
              </a:rPr>
              <a:t>*</a:t>
            </a:r>
          </a:p>
        </p:txBody>
      </p:sp>
      <p:sp>
        <p:nvSpPr>
          <p:cNvPr id="45091" name="Rectangle 10"/>
          <p:cNvSpPr>
            <a:spLocks noChangeArrowheads="1"/>
          </p:cNvSpPr>
          <p:nvPr/>
        </p:nvSpPr>
        <p:spPr bwMode="auto">
          <a:xfrm>
            <a:off x="1128713" y="5194300"/>
            <a:ext cx="100012" cy="214313"/>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0</a:t>
            </a:r>
          </a:p>
        </p:txBody>
      </p:sp>
      <p:sp>
        <p:nvSpPr>
          <p:cNvPr id="45092" name="Rectangle 11"/>
          <p:cNvSpPr>
            <a:spLocks noChangeArrowheads="1"/>
          </p:cNvSpPr>
          <p:nvPr/>
        </p:nvSpPr>
        <p:spPr bwMode="auto">
          <a:xfrm>
            <a:off x="1050925" y="4637088"/>
            <a:ext cx="200025" cy="214312"/>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10</a:t>
            </a:r>
          </a:p>
        </p:txBody>
      </p:sp>
      <p:sp>
        <p:nvSpPr>
          <p:cNvPr id="45093" name="Rectangle 12"/>
          <p:cNvSpPr>
            <a:spLocks noChangeArrowheads="1"/>
          </p:cNvSpPr>
          <p:nvPr/>
        </p:nvSpPr>
        <p:spPr bwMode="auto">
          <a:xfrm>
            <a:off x="1050925" y="4100513"/>
            <a:ext cx="200025" cy="214312"/>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20</a:t>
            </a:r>
          </a:p>
        </p:txBody>
      </p:sp>
      <p:sp>
        <p:nvSpPr>
          <p:cNvPr id="45094" name="Rectangle 13"/>
          <p:cNvSpPr>
            <a:spLocks noChangeArrowheads="1"/>
          </p:cNvSpPr>
          <p:nvPr/>
        </p:nvSpPr>
        <p:spPr bwMode="auto">
          <a:xfrm>
            <a:off x="1050925" y="3563938"/>
            <a:ext cx="200025" cy="214312"/>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30</a:t>
            </a:r>
          </a:p>
        </p:txBody>
      </p:sp>
      <p:sp>
        <p:nvSpPr>
          <p:cNvPr id="45095" name="Rectangle 14"/>
          <p:cNvSpPr>
            <a:spLocks noChangeArrowheads="1"/>
          </p:cNvSpPr>
          <p:nvPr/>
        </p:nvSpPr>
        <p:spPr bwMode="auto">
          <a:xfrm>
            <a:off x="1049338" y="2998788"/>
            <a:ext cx="200025" cy="214312"/>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40</a:t>
            </a:r>
          </a:p>
        </p:txBody>
      </p:sp>
      <p:sp>
        <p:nvSpPr>
          <p:cNvPr id="45096" name="Rectangle 15"/>
          <p:cNvSpPr>
            <a:spLocks noChangeArrowheads="1"/>
          </p:cNvSpPr>
          <p:nvPr/>
        </p:nvSpPr>
        <p:spPr bwMode="auto">
          <a:xfrm>
            <a:off x="1049338" y="2452688"/>
            <a:ext cx="200025" cy="215900"/>
          </a:xfrm>
          <a:prstGeom prst="rect">
            <a:avLst/>
          </a:prstGeom>
          <a:noFill/>
          <a:ln w="9525">
            <a:noFill/>
            <a:miter lim="800000"/>
            <a:headEnd/>
            <a:tailEnd/>
          </a:ln>
        </p:spPr>
        <p:txBody>
          <a:bodyPr wrap="none" lIns="0" tIns="0" rIns="0" bIns="0">
            <a:spAutoFit/>
          </a:bodyPr>
          <a:lstStyle/>
          <a:p>
            <a:pPr algn="r">
              <a:lnSpc>
                <a:spcPct val="100000"/>
              </a:lnSpc>
            </a:pPr>
            <a:r>
              <a:rPr lang="en-US" sz="1400">
                <a:solidFill>
                  <a:srgbClr val="4C4C4C"/>
                </a:solidFill>
                <a:ea typeface="ヒラギノ角ゴ Pro W3" charset="-128"/>
              </a:rPr>
              <a:t>50</a:t>
            </a:r>
          </a:p>
        </p:txBody>
      </p:sp>
      <p:sp>
        <p:nvSpPr>
          <p:cNvPr id="45097" name="Text Box 42"/>
          <p:cNvSpPr txBox="1">
            <a:spLocks noChangeArrowheads="1"/>
          </p:cNvSpPr>
          <p:nvPr/>
        </p:nvSpPr>
        <p:spPr bwMode="auto">
          <a:xfrm>
            <a:off x="6680200" y="2668588"/>
            <a:ext cx="1803400" cy="338137"/>
          </a:xfrm>
          <a:prstGeom prst="rect">
            <a:avLst/>
          </a:prstGeom>
          <a:noFill/>
          <a:ln w="9525">
            <a:noFill/>
            <a:miter lim="800000"/>
            <a:headEnd/>
            <a:tailEnd/>
          </a:ln>
        </p:spPr>
        <p:txBody>
          <a:bodyPr lIns="0" tIns="0" rIns="0" bIns="0">
            <a:spAutoFit/>
          </a:bodyPr>
          <a:lstStyle/>
          <a:p>
            <a:pPr algn="l" eaLnBrk="1" hangingPunct="1">
              <a:lnSpc>
                <a:spcPct val="100000"/>
              </a:lnSpc>
              <a:spcBef>
                <a:spcPct val="50000"/>
              </a:spcBef>
            </a:pPr>
            <a:r>
              <a:rPr lang="en-US" sz="1100" i="1">
                <a:solidFill>
                  <a:srgbClr val="4C4C4C"/>
                </a:solidFill>
              </a:rPr>
              <a:t>*p</a:t>
            </a:r>
            <a:r>
              <a:rPr lang="en-US" sz="1100" i="1">
                <a:solidFill>
                  <a:srgbClr val="4C4C4C"/>
                </a:solidFill>
                <a:sym typeface="Symbol" pitchFamily="18" charset="2"/>
              </a:rPr>
              <a:t>0</a:t>
            </a:r>
            <a:r>
              <a:rPr lang="en-US" sz="1100" i="1">
                <a:solidFill>
                  <a:srgbClr val="4C4C4C"/>
                </a:solidFill>
              </a:rPr>
              <a:t>.05 all febuxostat doses vs allopurinol and placebo</a:t>
            </a:r>
            <a:endParaRPr lang="it-IT" sz="1100" i="1">
              <a:solidFill>
                <a:srgbClr val="4C4C4C"/>
              </a:solidFill>
            </a:endParaRPr>
          </a:p>
        </p:txBody>
      </p:sp>
      <p:sp>
        <p:nvSpPr>
          <p:cNvPr id="45098" name="Rectangle 2"/>
          <p:cNvSpPr>
            <a:spLocks noChangeArrowheads="1"/>
          </p:cNvSpPr>
          <p:nvPr/>
        </p:nvSpPr>
        <p:spPr bwMode="auto">
          <a:xfrm>
            <a:off x="679450" y="6548438"/>
            <a:ext cx="4027488" cy="174625"/>
          </a:xfrm>
          <a:prstGeom prst="rect">
            <a:avLst/>
          </a:prstGeom>
          <a:noFill/>
          <a:ln w="28575">
            <a:noFill/>
            <a:miter lim="800000"/>
            <a:headEnd type="none" w="sm" len="sm"/>
            <a:tailEnd type="none" w="sm" len="sm"/>
          </a:ln>
        </p:spPr>
        <p:txBody>
          <a:bodyPr lIns="0" tIns="0" rIns="0" bIns="0" anchor="ctr">
            <a:spAutoFit/>
          </a:bodyPr>
          <a:lstStyle/>
          <a:p>
            <a:pPr algn="l"/>
            <a:r>
              <a:rPr lang="en-US" sz="800">
                <a:solidFill>
                  <a:srgbClr val="4C4C4C"/>
                </a:solidFill>
              </a:rPr>
              <a:t>Schumacher HR, </a:t>
            </a:r>
            <a:r>
              <a:rPr lang="en-US" sz="800" i="1">
                <a:solidFill>
                  <a:srgbClr val="4C4C4C"/>
                </a:solidFill>
              </a:rPr>
              <a:t>et al. </a:t>
            </a:r>
            <a:r>
              <a:rPr lang="en-US" sz="800">
                <a:solidFill>
                  <a:srgbClr val="4C4C4C"/>
                </a:solidFill>
              </a:rPr>
              <a:t>Arthritis Rheum 2008; </a:t>
            </a:r>
            <a:r>
              <a:rPr lang="en-US" sz="800" b="1">
                <a:solidFill>
                  <a:srgbClr val="4C4C4C"/>
                </a:solidFill>
              </a:rPr>
              <a:t>59</a:t>
            </a:r>
            <a:r>
              <a:rPr lang="en-US" sz="800">
                <a:solidFill>
                  <a:srgbClr val="4C4C4C"/>
                </a:solidFill>
              </a:rPr>
              <a:t>: 1540-8.</a:t>
            </a:r>
            <a:endParaRPr lang="en-US" sz="900">
              <a:solidFill>
                <a:srgbClr val="4C4C4C"/>
              </a:solidFill>
            </a:endParaRPr>
          </a:p>
        </p:txBody>
      </p:sp>
      <p:sp>
        <p:nvSpPr>
          <p:cNvPr id="45099" name="Title 1"/>
          <p:cNvSpPr txBox="1">
            <a:spLocks/>
          </p:cNvSpPr>
          <p:nvPr/>
        </p:nvSpPr>
        <p:spPr bwMode="auto">
          <a:xfrm>
            <a:off x="261938" y="492125"/>
            <a:ext cx="8882062" cy="800100"/>
          </a:xfrm>
          <a:prstGeom prst="rect">
            <a:avLst/>
          </a:prstGeom>
          <a:noFill/>
          <a:ln w="9525">
            <a:noFill/>
            <a:miter lim="800000"/>
            <a:headEnd/>
            <a:tailEnd/>
          </a:ln>
        </p:spPr>
        <p:txBody>
          <a:bodyPr/>
          <a:lstStyle/>
          <a:p>
            <a:pPr algn="ctr" eaLnBrk="1" hangingPunct="1">
              <a:lnSpc>
                <a:spcPct val="100000"/>
              </a:lnSpc>
            </a:pPr>
            <a:r>
              <a:rPr lang="en-US" sz="2600" b="1">
                <a:solidFill>
                  <a:srgbClr val="DD612C"/>
                </a:solidFill>
              </a:rPr>
              <a:t>Efficacy in patients with renal impairment</a:t>
            </a:r>
            <a:endParaRPr lang="en-GB" sz="2600" b="1">
              <a:solidFill>
                <a:srgbClr val="DD612C"/>
              </a:solidFill>
            </a:endParaRPr>
          </a:p>
        </p:txBody>
      </p:sp>
    </p:spTree>
    <p:extLst>
      <p:ext uri="{BB962C8B-B14F-4D97-AF65-F5344CB8AC3E}">
        <p14:creationId xmlns:p14="http://schemas.microsoft.com/office/powerpoint/2010/main" val="306108409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r>
              <a:rPr lang="en-GB" sz="2400" dirty="0" smtClean="0"/>
              <a:t>Treatment</a:t>
            </a:r>
          </a:p>
          <a:p>
            <a:pPr lvl="1"/>
            <a:r>
              <a:rPr lang="en-GB" sz="2400" dirty="0" smtClean="0"/>
              <a:t>Acute gout</a:t>
            </a:r>
          </a:p>
          <a:p>
            <a:pPr lvl="1"/>
            <a:r>
              <a:rPr lang="en-GB" sz="2400" dirty="0" smtClean="0"/>
              <a:t>Chronic gout</a:t>
            </a:r>
          </a:p>
          <a:p>
            <a:pPr lvl="1"/>
            <a:r>
              <a:rPr lang="en-GB" sz="2400" dirty="0" smtClean="0"/>
              <a:t>Prophylactic treatment</a:t>
            </a:r>
          </a:p>
          <a:p>
            <a:r>
              <a:rPr lang="en-GB" sz="2400" dirty="0" smtClean="0"/>
              <a:t>Treat to target</a:t>
            </a:r>
          </a:p>
          <a:p>
            <a:r>
              <a:rPr lang="en-GB" sz="2400" dirty="0" smtClean="0"/>
              <a:t>New drugs</a:t>
            </a:r>
          </a:p>
          <a:p>
            <a:r>
              <a:rPr lang="en-GB" sz="2400" dirty="0" smtClean="0"/>
              <a:t>Pseudo gout</a:t>
            </a:r>
          </a:p>
          <a:p>
            <a:r>
              <a:rPr lang="en-GB" sz="2400" dirty="0" smtClean="0"/>
              <a:t>Joint Injections</a:t>
            </a:r>
            <a:endParaRPr lang="en-GB" sz="2400" dirty="0"/>
          </a:p>
        </p:txBody>
      </p:sp>
    </p:spTree>
    <p:extLst>
      <p:ext uri="{BB962C8B-B14F-4D97-AF65-F5344CB8AC3E}">
        <p14:creationId xmlns:p14="http://schemas.microsoft.com/office/powerpoint/2010/main" val="3101890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Febuxostat</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smtClean="0"/>
              <a:t>NICE approved in patients</a:t>
            </a:r>
          </a:p>
          <a:p>
            <a:pPr lvl="2"/>
            <a:r>
              <a:rPr lang="en-GB" sz="2400" dirty="0" smtClean="0"/>
              <a:t>can't take </a:t>
            </a:r>
            <a:r>
              <a:rPr lang="en-GB" sz="2400" dirty="0" err="1" smtClean="0"/>
              <a:t>allopurinol</a:t>
            </a:r>
            <a:r>
              <a:rPr lang="en-GB" sz="2400" dirty="0" smtClean="0"/>
              <a:t> for medical reasons or </a:t>
            </a:r>
          </a:p>
          <a:p>
            <a:pPr lvl="2"/>
            <a:r>
              <a:rPr lang="en-GB" sz="2400" dirty="0" smtClean="0"/>
              <a:t>the side effects of </a:t>
            </a:r>
            <a:r>
              <a:rPr lang="en-GB" sz="2400" dirty="0" err="1" smtClean="0"/>
              <a:t>allopurinol</a:t>
            </a:r>
            <a:r>
              <a:rPr lang="en-GB" sz="2400" dirty="0" smtClean="0"/>
              <a:t> are so bad that the person either has to stop taking it or can't be given the most effective dose. </a:t>
            </a:r>
          </a:p>
          <a:p>
            <a:pPr marL="342900" indent="-342900">
              <a:buFont typeface="Arial" panose="020B0604020202020204" pitchFamily="34" charset="0"/>
              <a:buChar char="•"/>
            </a:pPr>
            <a:r>
              <a:rPr lang="en-GB" sz="2400" dirty="0" smtClean="0"/>
              <a:t>£318 year</a:t>
            </a:r>
          </a:p>
          <a:p>
            <a:pPr marL="342900" indent="-342900">
              <a:buFont typeface="Arial" panose="020B0604020202020204" pitchFamily="34" charset="0"/>
              <a:buChar char="•"/>
            </a:pPr>
            <a:r>
              <a:rPr lang="en-GB" sz="2400" dirty="0" smtClean="0"/>
              <a:t>Not recommended for people with IHD or CCF</a:t>
            </a:r>
          </a:p>
          <a:p>
            <a:endParaRPr lang="en-GB" dirty="0"/>
          </a:p>
        </p:txBody>
      </p:sp>
    </p:spTree>
    <p:extLst>
      <p:ext uri="{BB962C8B-B14F-4D97-AF65-F5344CB8AC3E}">
        <p14:creationId xmlns:p14="http://schemas.microsoft.com/office/powerpoint/2010/main" val="338322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Uricosuric</a:t>
            </a:r>
            <a:r>
              <a:rPr lang="en-GB" dirty="0" smtClean="0"/>
              <a:t> therapy</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smtClean="0"/>
              <a:t>Increase uric acid secretion</a:t>
            </a:r>
          </a:p>
          <a:p>
            <a:pPr marL="342900" indent="-342900">
              <a:buFont typeface="Arial" panose="020B0604020202020204" pitchFamily="34" charset="0"/>
              <a:buChar char="•"/>
            </a:pPr>
            <a:r>
              <a:rPr lang="en-GB" sz="2400" dirty="0" err="1" smtClean="0"/>
              <a:t>Probenicid</a:t>
            </a:r>
            <a:r>
              <a:rPr lang="en-GB" sz="2400" dirty="0" smtClean="0"/>
              <a:t> and </a:t>
            </a:r>
            <a:r>
              <a:rPr lang="en-GB" sz="2400" dirty="0" err="1" smtClean="0"/>
              <a:t>sulphinpyrazone</a:t>
            </a:r>
            <a:endParaRPr lang="en-GB" sz="2400" dirty="0" smtClean="0"/>
          </a:p>
          <a:p>
            <a:pPr lvl="1"/>
            <a:r>
              <a:rPr lang="en-GB" sz="2400" dirty="0" smtClean="0"/>
              <a:t>Avoid in renal impairment</a:t>
            </a:r>
          </a:p>
          <a:p>
            <a:pPr lvl="1"/>
            <a:r>
              <a:rPr lang="en-GB" sz="2400" dirty="0" smtClean="0"/>
              <a:t>Avoid </a:t>
            </a:r>
            <a:r>
              <a:rPr lang="en-GB" sz="2400" dirty="0" err="1" smtClean="0"/>
              <a:t>urolithiasis</a:t>
            </a:r>
            <a:endParaRPr lang="en-GB" sz="2400" dirty="0" smtClean="0"/>
          </a:p>
          <a:p>
            <a:pPr lvl="1"/>
            <a:r>
              <a:rPr lang="en-GB" sz="2400" dirty="0" smtClean="0"/>
              <a:t>Measure urine uric acid</a:t>
            </a:r>
          </a:p>
          <a:p>
            <a:pPr marL="342900" indent="-342900">
              <a:buFont typeface="Arial" panose="020B0604020202020204" pitchFamily="34" charset="0"/>
              <a:buChar char="•"/>
            </a:pPr>
            <a:r>
              <a:rPr lang="en-GB" sz="2400" dirty="0" err="1" smtClean="0"/>
              <a:t>Benzbromarone</a:t>
            </a:r>
            <a:endParaRPr lang="en-GB" sz="2400" dirty="0" smtClean="0"/>
          </a:p>
          <a:p>
            <a:pPr marL="342900" indent="-342900">
              <a:buFont typeface="Arial" panose="020B0604020202020204" pitchFamily="34" charset="0"/>
              <a:buChar char="•"/>
            </a:pPr>
            <a:r>
              <a:rPr lang="en-GB" sz="2400" dirty="0" err="1" smtClean="0"/>
              <a:t>Losartan</a:t>
            </a:r>
            <a:r>
              <a:rPr lang="en-GB" sz="2400" dirty="0" smtClean="0"/>
              <a:t> and </a:t>
            </a:r>
            <a:r>
              <a:rPr lang="en-GB" sz="2400" dirty="0" err="1" smtClean="0"/>
              <a:t>fenofibrate</a:t>
            </a:r>
            <a:endParaRPr lang="en-GB" sz="2400"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8293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Lesinurad</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err="1" smtClean="0"/>
              <a:t>Urate</a:t>
            </a:r>
            <a:r>
              <a:rPr lang="en-US" sz="2400" dirty="0" smtClean="0"/>
              <a:t> transporter inhibitor- URAT1</a:t>
            </a:r>
          </a:p>
          <a:p>
            <a:pPr lvl="1"/>
            <a:r>
              <a:rPr lang="en-US" sz="2400" dirty="0" smtClean="0"/>
              <a:t>FDA &amp; EMA approved</a:t>
            </a:r>
          </a:p>
          <a:p>
            <a:pPr marL="342900" indent="-342900">
              <a:buFont typeface="Arial" panose="020B0604020202020204" pitchFamily="34" charset="0"/>
              <a:buChar char="•"/>
            </a:pPr>
            <a:r>
              <a:rPr lang="en-US" sz="2400" dirty="0" smtClean="0"/>
              <a:t>Used in combination with xanthine oxidase inhibitor</a:t>
            </a:r>
          </a:p>
          <a:p>
            <a:pPr marL="342900" indent="-342900">
              <a:buFont typeface="Arial" panose="020B0604020202020204" pitchFamily="34" charset="0"/>
              <a:buChar char="•"/>
            </a:pPr>
            <a:r>
              <a:rPr lang="en-US" sz="2400" dirty="0" smtClean="0"/>
              <a:t>2 RCTs show more patients achieve target uric acid (54% v 27%)</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But average allopurinol dose 310mg and no evidence reduction in flares, tophi or mortality</a:t>
            </a:r>
          </a:p>
        </p:txBody>
      </p:sp>
    </p:spTree>
    <p:extLst>
      <p:ext uri="{BB962C8B-B14F-4D97-AF65-F5344CB8AC3E}">
        <p14:creationId xmlns:p14="http://schemas.microsoft.com/office/powerpoint/2010/main" val="374494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Peglioticase</a:t>
            </a:r>
            <a:endParaRPr lang="en-GB" dirty="0"/>
          </a:p>
        </p:txBody>
      </p:sp>
      <p:sp>
        <p:nvSpPr>
          <p:cNvPr id="5" name="Content Placeholder 4"/>
          <p:cNvSpPr>
            <a:spLocks noGrp="1"/>
          </p:cNvSpPr>
          <p:nvPr>
            <p:ph idx="1"/>
          </p:nvPr>
        </p:nvSpPr>
        <p:spPr/>
        <p:txBody>
          <a:bodyPr>
            <a:normAutofit/>
          </a:bodyPr>
          <a:lstStyle/>
          <a:p>
            <a:pPr marL="342900" indent="-342900">
              <a:buFont typeface="Arial" panose="020B0604020202020204" pitchFamily="34" charset="0"/>
              <a:buChar char="•"/>
            </a:pPr>
            <a:r>
              <a:rPr lang="en-GB" sz="2400" dirty="0" err="1" smtClean="0"/>
              <a:t>Uricase</a:t>
            </a:r>
            <a:r>
              <a:rPr lang="en-GB" sz="2400" dirty="0" smtClean="0"/>
              <a:t> enzyme converts </a:t>
            </a:r>
            <a:r>
              <a:rPr lang="en-GB" sz="2400" dirty="0" err="1" smtClean="0"/>
              <a:t>urate</a:t>
            </a:r>
            <a:r>
              <a:rPr lang="en-GB" sz="2400" dirty="0" smtClean="0"/>
              <a:t> to </a:t>
            </a:r>
            <a:r>
              <a:rPr lang="en-GB" sz="2400" dirty="0" err="1" smtClean="0"/>
              <a:t>allantoin</a:t>
            </a:r>
            <a:endParaRPr lang="en-GB" sz="2400" dirty="0" smtClean="0"/>
          </a:p>
          <a:p>
            <a:pPr marL="342900" indent="-342900">
              <a:buFont typeface="Arial" panose="020B0604020202020204" pitchFamily="34" charset="0"/>
              <a:buChar char="•"/>
            </a:pPr>
            <a:r>
              <a:rPr lang="en-GB" sz="2400" dirty="0" smtClean="0"/>
              <a:t>absent in humans</a:t>
            </a:r>
          </a:p>
          <a:p>
            <a:pPr marL="342900" indent="-342900">
              <a:buFont typeface="Arial" panose="020B0604020202020204" pitchFamily="34" charset="0"/>
              <a:buChar char="•"/>
            </a:pPr>
            <a:r>
              <a:rPr lang="en-GB" sz="2400" dirty="0" smtClean="0"/>
              <a:t>Porcine </a:t>
            </a:r>
            <a:r>
              <a:rPr lang="en-GB" sz="2400" dirty="0" err="1" smtClean="0"/>
              <a:t>uricase</a:t>
            </a:r>
            <a:endParaRPr lang="en-GB" sz="2400" dirty="0" smtClean="0"/>
          </a:p>
          <a:p>
            <a:pPr marL="342900" indent="-342900">
              <a:buFont typeface="Arial" panose="020B0604020202020204" pitchFamily="34" charset="0"/>
              <a:buChar char="•"/>
            </a:pPr>
            <a:r>
              <a:rPr lang="en-GB" sz="2400" dirty="0" smtClean="0"/>
              <a:t>2 phase 3 trials 225 patients with treatment resistant gout</a:t>
            </a:r>
          </a:p>
          <a:p>
            <a:pPr marL="342900" indent="-342900">
              <a:buFont typeface="Arial" panose="020B0604020202020204" pitchFamily="34" charset="0"/>
              <a:buChar char="•"/>
            </a:pPr>
            <a:r>
              <a:rPr lang="en-GB" sz="2400" i="1" dirty="0" err="1" smtClean="0"/>
              <a:t>Sundy</a:t>
            </a:r>
            <a:r>
              <a:rPr lang="en-GB" sz="2400" i="1" dirty="0" smtClean="0"/>
              <a:t> JS, JAMA. 2011;306(7):711.</a:t>
            </a:r>
          </a:p>
          <a:p>
            <a:endParaRPr lang="en-GB" dirty="0" smtClean="0"/>
          </a:p>
        </p:txBody>
      </p:sp>
      <p:pic>
        <p:nvPicPr>
          <p:cNvPr id="7" name="Content Placeholder 6" descr="peglioticase.gif"/>
          <p:cNvPicPr>
            <a:picLocks noGrp="1" noChangeAspect="1"/>
          </p:cNvPicPr>
          <p:nvPr>
            <p:ph sz="half" idx="4294967295"/>
          </p:nvPr>
        </p:nvPicPr>
        <p:blipFill>
          <a:blip r:embed="rId2" cstate="print"/>
          <a:stretch>
            <a:fillRect/>
          </a:stretch>
        </p:blipFill>
        <p:spPr>
          <a:xfrm>
            <a:off x="5715000" y="1722438"/>
            <a:ext cx="3429000" cy="2724150"/>
          </a:xfrm>
        </p:spPr>
      </p:pic>
    </p:spTree>
    <p:extLst>
      <p:ext uri="{BB962C8B-B14F-4D97-AF65-F5344CB8AC3E}">
        <p14:creationId xmlns:p14="http://schemas.microsoft.com/office/powerpoint/2010/main" val="268796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Peglioticase</a:t>
            </a:r>
            <a:endParaRPr lang="en-GB" dirty="0"/>
          </a:p>
        </p:txBody>
      </p:sp>
      <p:sp>
        <p:nvSpPr>
          <p:cNvPr id="6" name="Content Placeholder 5"/>
          <p:cNvSpPr>
            <a:spLocks noGrp="1"/>
          </p:cNvSpPr>
          <p:nvPr>
            <p:ph idx="1"/>
          </p:nvPr>
        </p:nvSpPr>
        <p:spPr/>
        <p:txBody>
          <a:bodyPr>
            <a:normAutofit/>
          </a:bodyPr>
          <a:lstStyle/>
          <a:p>
            <a:pPr marL="342900" indent="-342900">
              <a:buFont typeface="Arial" panose="020B0604020202020204" pitchFamily="34" charset="0"/>
              <a:buChar char="•"/>
            </a:pPr>
            <a:r>
              <a:rPr lang="en-GB" sz="2400" dirty="0" err="1" smtClean="0"/>
              <a:t>Peglioticase</a:t>
            </a:r>
            <a:r>
              <a:rPr lang="en-GB" sz="2400" dirty="0" smtClean="0"/>
              <a:t> antibodies developed in nearly 90% patients receiving the active drug</a:t>
            </a:r>
          </a:p>
          <a:p>
            <a:pPr marL="342900" indent="-342900">
              <a:buFont typeface="Arial" panose="020B0604020202020204" pitchFamily="34" charset="0"/>
              <a:buChar char="•"/>
            </a:pPr>
            <a:r>
              <a:rPr lang="en-GB" sz="2400" dirty="0" smtClean="0"/>
              <a:t>High titres were associated with loss of </a:t>
            </a:r>
            <a:r>
              <a:rPr lang="en-GB" sz="2400" dirty="0" err="1" smtClean="0"/>
              <a:t>urate</a:t>
            </a:r>
            <a:r>
              <a:rPr lang="en-GB" sz="2400" dirty="0" smtClean="0"/>
              <a:t> lowering effect</a:t>
            </a:r>
          </a:p>
          <a:p>
            <a:pPr marL="342900" indent="-342900">
              <a:buFont typeface="Arial" panose="020B0604020202020204" pitchFamily="34" charset="0"/>
              <a:buChar char="•"/>
            </a:pPr>
            <a:r>
              <a:rPr lang="en-GB" sz="2400" dirty="0" smtClean="0"/>
              <a:t>5 patients had severe infusion reactions</a:t>
            </a:r>
            <a:endParaRPr lang="en-GB" sz="2400" dirty="0"/>
          </a:p>
        </p:txBody>
      </p:sp>
    </p:spTree>
    <p:extLst>
      <p:ext uri="{BB962C8B-B14F-4D97-AF65-F5344CB8AC3E}">
        <p14:creationId xmlns:p14="http://schemas.microsoft.com/office/powerpoint/2010/main" val="2839459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atin typeface="Times New Roman" charset="0"/>
              </a:rPr>
              <a:t>Pseudogout</a:t>
            </a:r>
          </a:p>
        </p:txBody>
      </p:sp>
      <p:sp>
        <p:nvSpPr>
          <p:cNvPr id="21507" name="Content Placeholder 2"/>
          <p:cNvSpPr>
            <a:spLocks noGrp="1"/>
          </p:cNvSpPr>
          <p:nvPr>
            <p:ph idx="1"/>
          </p:nvPr>
        </p:nvSpPr>
        <p:spPr/>
        <p:txBody>
          <a:bodyPr>
            <a:normAutofit/>
          </a:bodyPr>
          <a:lstStyle/>
          <a:p>
            <a:pPr marL="457200" indent="-457200" eaLnBrk="1" hangingPunct="1">
              <a:buFont typeface="Arial" panose="020B0604020202020204" pitchFamily="34" charset="0"/>
              <a:buChar char="•"/>
            </a:pPr>
            <a:r>
              <a:rPr lang="en-GB" sz="2800" dirty="0">
                <a:latin typeface="Times New Roman" charset="0"/>
              </a:rPr>
              <a:t>Calcium pyrophosphate </a:t>
            </a:r>
            <a:r>
              <a:rPr lang="en-GB" sz="2800" dirty="0" err="1">
                <a:latin typeface="Times New Roman" charset="0"/>
              </a:rPr>
              <a:t>dihydrate</a:t>
            </a:r>
            <a:r>
              <a:rPr lang="en-GB" sz="2800" dirty="0">
                <a:latin typeface="Times New Roman" charset="0"/>
              </a:rPr>
              <a:t> (CPPD)</a:t>
            </a:r>
          </a:p>
          <a:p>
            <a:pPr marL="457200" indent="-457200" eaLnBrk="1" hangingPunct="1">
              <a:buFont typeface="Arial" panose="020B0604020202020204" pitchFamily="34" charset="0"/>
              <a:buChar char="•"/>
            </a:pPr>
            <a:r>
              <a:rPr lang="en-GB" sz="2800" dirty="0">
                <a:latin typeface="Times New Roman" charset="0"/>
              </a:rPr>
              <a:t>Asymptomatic</a:t>
            </a:r>
          </a:p>
          <a:p>
            <a:pPr marL="457200" indent="-457200" eaLnBrk="1" hangingPunct="1">
              <a:buFont typeface="Arial" panose="020B0604020202020204" pitchFamily="34" charset="0"/>
              <a:buChar char="•"/>
            </a:pPr>
            <a:r>
              <a:rPr lang="en-GB" sz="2800" dirty="0" err="1">
                <a:latin typeface="Times New Roman" charset="0"/>
              </a:rPr>
              <a:t>Pseudogout</a:t>
            </a:r>
            <a:endParaRPr lang="en-GB" sz="2800" dirty="0">
              <a:latin typeface="Times New Roman" charset="0"/>
            </a:endParaRPr>
          </a:p>
        </p:txBody>
      </p:sp>
      <p:pic>
        <p:nvPicPr>
          <p:cNvPr id="21508" name="Content Placeholder 4" descr="CPPDKne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80085" y="2490665"/>
            <a:ext cx="3810000" cy="2568575"/>
          </a:xfrm>
        </p:spPr>
      </p:pic>
    </p:spTree>
    <p:extLst>
      <p:ext uri="{BB962C8B-B14F-4D97-AF65-F5344CB8AC3E}">
        <p14:creationId xmlns:p14="http://schemas.microsoft.com/office/powerpoint/2010/main" val="260313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endParaRPr lang="en-US">
              <a:latin typeface="Times New Roman" charset="0"/>
            </a:endParaRPr>
          </a:p>
        </p:txBody>
      </p:sp>
      <p:pic>
        <p:nvPicPr>
          <p:cNvPr id="22531" name="Content Placeholder 6" descr="CPPDcrystal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308" y="1825625"/>
            <a:ext cx="6461383" cy="4351338"/>
          </a:xfrm>
        </p:spPr>
      </p:pic>
    </p:spTree>
    <p:extLst>
      <p:ext uri="{BB962C8B-B14F-4D97-AF65-F5344CB8AC3E}">
        <p14:creationId xmlns:p14="http://schemas.microsoft.com/office/powerpoint/2010/main" val="3386238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pPr eaLnBrk="1" hangingPunct="1"/>
            <a:r>
              <a:rPr lang="en-GB" dirty="0">
                <a:latin typeface="Times New Roman" charset="0"/>
              </a:rPr>
              <a:t>Treatment</a:t>
            </a:r>
          </a:p>
        </p:txBody>
      </p:sp>
      <p:sp>
        <p:nvSpPr>
          <p:cNvPr id="23556" name="Content Placeholder 8"/>
          <p:cNvSpPr>
            <a:spLocks noGrp="1"/>
          </p:cNvSpPr>
          <p:nvPr>
            <p:ph idx="1"/>
          </p:nvPr>
        </p:nvSpPr>
        <p:spPr/>
        <p:txBody>
          <a:bodyPr>
            <a:normAutofit/>
          </a:bodyPr>
          <a:lstStyle/>
          <a:p>
            <a:pPr eaLnBrk="1" hangingPunct="1"/>
            <a:r>
              <a:rPr lang="en-GB" sz="2400" dirty="0" smtClean="0">
                <a:latin typeface="Times New Roman" charset="0"/>
              </a:rPr>
              <a:t>Acute</a:t>
            </a:r>
          </a:p>
          <a:p>
            <a:pPr marL="457200" indent="-457200" eaLnBrk="1" hangingPunct="1">
              <a:buFont typeface="Arial" panose="020B0604020202020204" pitchFamily="34" charset="0"/>
              <a:buChar char="•"/>
            </a:pPr>
            <a:r>
              <a:rPr lang="en-GB" sz="2400" dirty="0" smtClean="0">
                <a:latin typeface="Times New Roman" charset="0"/>
              </a:rPr>
              <a:t>NSAID</a:t>
            </a:r>
            <a:endParaRPr lang="en-GB" sz="2400" dirty="0">
              <a:latin typeface="Times New Roman" charset="0"/>
            </a:endParaRPr>
          </a:p>
          <a:p>
            <a:pPr marL="457200" indent="-457200" eaLnBrk="1" hangingPunct="1">
              <a:buFont typeface="Arial" panose="020B0604020202020204" pitchFamily="34" charset="0"/>
              <a:buChar char="•"/>
            </a:pPr>
            <a:r>
              <a:rPr lang="en-GB" sz="2400" dirty="0">
                <a:latin typeface="Times New Roman" charset="0"/>
              </a:rPr>
              <a:t>Colchicine</a:t>
            </a:r>
          </a:p>
          <a:p>
            <a:pPr marL="457200" indent="-457200" eaLnBrk="1" hangingPunct="1">
              <a:buFont typeface="Arial" panose="020B0604020202020204" pitchFamily="34" charset="0"/>
              <a:buChar char="•"/>
            </a:pPr>
            <a:r>
              <a:rPr lang="en-GB" sz="2400" dirty="0">
                <a:latin typeface="Times New Roman" charset="0"/>
              </a:rPr>
              <a:t>Intra- articular steroid</a:t>
            </a:r>
          </a:p>
          <a:p>
            <a:pPr marL="457200" indent="-457200" eaLnBrk="1" hangingPunct="1">
              <a:buFont typeface="Arial" panose="020B0604020202020204" pitchFamily="34" charset="0"/>
              <a:buChar char="•"/>
            </a:pPr>
            <a:r>
              <a:rPr lang="en-GB" sz="2400" dirty="0">
                <a:latin typeface="Times New Roman" charset="0"/>
              </a:rPr>
              <a:t>Prednisolone</a:t>
            </a:r>
          </a:p>
          <a:p>
            <a:pPr eaLnBrk="1" hangingPunct="1"/>
            <a:r>
              <a:rPr lang="en-GB" sz="2400" dirty="0" smtClean="0">
                <a:latin typeface="Times New Roman" charset="0"/>
              </a:rPr>
              <a:t>Prophylactic</a:t>
            </a:r>
          </a:p>
          <a:p>
            <a:pPr marL="342900" indent="-342900">
              <a:buFont typeface="Arial" panose="020B0604020202020204" pitchFamily="34" charset="0"/>
              <a:buChar char="•"/>
            </a:pPr>
            <a:r>
              <a:rPr lang="en-GB" sz="2400" dirty="0">
                <a:latin typeface="Times New Roman" charset="0"/>
              </a:rPr>
              <a:t>Colchicine</a:t>
            </a:r>
          </a:p>
          <a:p>
            <a:pPr eaLnBrk="1" hangingPunct="1"/>
            <a:endParaRPr lang="en-GB" sz="2400" dirty="0">
              <a:latin typeface="Times New Roman" charset="0"/>
            </a:endParaRPr>
          </a:p>
        </p:txBody>
      </p:sp>
    </p:spTree>
    <p:extLst>
      <p:ext uri="{BB962C8B-B14F-4D97-AF65-F5344CB8AC3E}">
        <p14:creationId xmlns:p14="http://schemas.microsoft.com/office/powerpoint/2010/main" val="3745432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GB" sz="4000" smtClean="0"/>
              <a:t>Joint and soft tissue injections</a:t>
            </a:r>
            <a:endParaRPr lang="en-US" sz="4000" smtClean="0"/>
          </a:p>
        </p:txBody>
      </p:sp>
      <p:sp>
        <p:nvSpPr>
          <p:cNvPr id="20482" name="Rectangle 3"/>
          <p:cNvSpPr>
            <a:spLocks noGrp="1" noChangeArrowheads="1"/>
          </p:cNvSpPr>
          <p:nvPr>
            <p:ph type="body" sz="half" idx="1"/>
          </p:nvPr>
        </p:nvSpPr>
        <p:spPr/>
        <p:txBody>
          <a:bodyPr/>
          <a:lstStyle/>
          <a:p>
            <a:pPr eaLnBrk="1" hangingPunct="1"/>
            <a:r>
              <a:rPr lang="en-GB" sz="2800" smtClean="0"/>
              <a:t>Diagnostic</a:t>
            </a:r>
          </a:p>
          <a:p>
            <a:pPr eaLnBrk="1" hangingPunct="1"/>
            <a:r>
              <a:rPr lang="en-GB" sz="2800" smtClean="0"/>
              <a:t>Therapeutic</a:t>
            </a:r>
            <a:endParaRPr lang="en-US" sz="2800" smtClean="0"/>
          </a:p>
        </p:txBody>
      </p:sp>
      <p:pic>
        <p:nvPicPr>
          <p:cNvPr id="20483" name="Picture 4"/>
          <p:cNvPicPr>
            <a:picLocks noGrp="1" noChangeAspect="1" noChangeArrowheads="1"/>
          </p:cNvPicPr>
          <p:nvPr>
            <p:ph type="clipArt" sz="half" idx="2"/>
          </p:nvPr>
        </p:nvPicPr>
        <p:blipFill>
          <a:blip r:embed="rId3"/>
          <a:stretch>
            <a:fillRect/>
          </a:stretch>
        </p:blipFill>
        <p:spPr>
          <a:xfrm>
            <a:off x="5332626" y="2289389"/>
            <a:ext cx="3409524" cy="3428571"/>
          </a:xfrm>
        </p:spPr>
      </p:pic>
    </p:spTree>
    <p:extLst>
      <p:ext uri="{BB962C8B-B14F-4D97-AF65-F5344CB8AC3E}">
        <p14:creationId xmlns:p14="http://schemas.microsoft.com/office/powerpoint/2010/main" val="27965319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lstStyle/>
          <a:p>
            <a:pPr eaLnBrk="1" hangingPunct="1"/>
            <a:endParaRPr lang="en-GB" smtClean="0"/>
          </a:p>
        </p:txBody>
      </p:sp>
      <p:pic>
        <p:nvPicPr>
          <p:cNvPr id="22532" name="Picture 11"/>
          <p:cNvPicPr>
            <a:picLocks noGrp="1" noChangeAspect="1" noChangeArrowheads="1"/>
          </p:cNvPicPr>
          <p:nvPr>
            <p:ph sz="half" idx="1"/>
          </p:nvPr>
        </p:nvPicPr>
        <p:blipFill>
          <a:blip r:embed="rId2"/>
          <a:stretch>
            <a:fillRect/>
          </a:stretch>
        </p:blipFill>
        <p:spPr>
          <a:xfrm>
            <a:off x="628650" y="2211340"/>
            <a:ext cx="3886200" cy="3579908"/>
          </a:xfrm>
        </p:spPr>
      </p:pic>
      <p:sp>
        <p:nvSpPr>
          <p:cNvPr id="22530" name="Rectangle 6"/>
          <p:cNvSpPr>
            <a:spLocks noGrp="1" noChangeArrowheads="1"/>
          </p:cNvSpPr>
          <p:nvPr>
            <p:ph sz="half" idx="2"/>
          </p:nvPr>
        </p:nvSpPr>
        <p:spPr/>
        <p:txBody>
          <a:bodyPr/>
          <a:lstStyle/>
          <a:p>
            <a:pPr eaLnBrk="1" hangingPunct="1"/>
            <a:endParaRPr lang="en-GB" smtClean="0"/>
          </a:p>
        </p:txBody>
      </p:sp>
      <p:pic>
        <p:nvPicPr>
          <p:cNvPr id="22531" name="Picture 8" descr="501118522_6eb851050b"/>
          <p:cNvPicPr>
            <a:picLocks noChangeAspect="1" noChangeArrowheads="1"/>
          </p:cNvPicPr>
          <p:nvPr/>
        </p:nvPicPr>
        <p:blipFill>
          <a:blip r:embed="rId3"/>
          <a:srcRect/>
          <a:stretch>
            <a:fillRect/>
          </a:stretch>
        </p:blipFill>
        <p:spPr bwMode="auto">
          <a:xfrm>
            <a:off x="4572000" y="2420938"/>
            <a:ext cx="4052888" cy="2909887"/>
          </a:xfrm>
          <a:prstGeom prst="rect">
            <a:avLst/>
          </a:prstGeom>
          <a:noFill/>
          <a:ln w="9525">
            <a:noFill/>
            <a:miter lim="800000"/>
            <a:headEnd/>
            <a:tailEnd/>
          </a:ln>
        </p:spPr>
      </p:pic>
    </p:spTree>
    <p:extLst>
      <p:ext uri="{BB962C8B-B14F-4D97-AF65-F5344CB8AC3E}">
        <p14:creationId xmlns:p14="http://schemas.microsoft.com/office/powerpoint/2010/main" val="34444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Gout</a:t>
            </a:r>
            <a:endParaRPr lang="en-GB" dirty="0"/>
          </a:p>
        </p:txBody>
      </p:sp>
      <p:pic>
        <p:nvPicPr>
          <p:cNvPr id="7" name="Picture 8" descr="501118522_6eb851050b"/>
          <p:cNvPicPr>
            <a:picLocks noGrp="1" noChangeAspect="1" noChangeArrowheads="1"/>
          </p:cNvPicPr>
          <p:nvPr>
            <p:ph sz="half" idx="1"/>
          </p:nvPr>
        </p:nvPicPr>
        <p:blipFill>
          <a:blip r:embed="rId2" cstate="print"/>
          <a:srcRect/>
          <a:stretch>
            <a:fillRect/>
          </a:stretch>
        </p:blipFill>
        <p:spPr bwMode="auto">
          <a:xfrm>
            <a:off x="467544" y="1556792"/>
            <a:ext cx="4038600" cy="2376263"/>
          </a:xfrm>
          <a:prstGeom prst="rect">
            <a:avLst/>
          </a:prstGeom>
          <a:noFill/>
          <a:ln w="9525">
            <a:noFill/>
            <a:miter lim="800000"/>
            <a:headEnd/>
            <a:tailEnd/>
          </a:ln>
        </p:spPr>
      </p:pic>
      <p:pic>
        <p:nvPicPr>
          <p:cNvPr id="8" name="Picture 2" descr="Upper-tophaceous-gout"/>
          <p:cNvPicPr>
            <a:picLocks noGrp="1" noChangeAspect="1" noChangeArrowheads="1"/>
          </p:cNvPicPr>
          <p:nvPr>
            <p:ph sz="half" idx="2"/>
          </p:nvPr>
        </p:nvPicPr>
        <p:blipFill>
          <a:blip r:embed="rId3" cstate="print"/>
          <a:srcRect/>
          <a:stretch>
            <a:fillRect/>
          </a:stretch>
        </p:blipFill>
        <p:spPr bwMode="auto">
          <a:xfrm>
            <a:off x="4788024" y="1628800"/>
            <a:ext cx="4038600" cy="2376264"/>
          </a:xfrm>
          <a:prstGeom prst="rect">
            <a:avLst/>
          </a:prstGeom>
          <a:noFill/>
          <a:ln w="9525">
            <a:noFill/>
            <a:miter lim="800000"/>
            <a:headEnd/>
            <a:tailEnd/>
          </a:ln>
        </p:spPr>
      </p:pic>
      <p:pic>
        <p:nvPicPr>
          <p:cNvPr id="11" name="Content Placeholder 6" descr="gouty tophy.gif"/>
          <p:cNvPicPr>
            <a:picLocks noChangeAspect="1"/>
          </p:cNvPicPr>
          <p:nvPr/>
        </p:nvPicPr>
        <p:blipFill>
          <a:blip r:embed="rId4" cstate="print"/>
          <a:stretch>
            <a:fillRect/>
          </a:stretch>
        </p:blipFill>
        <p:spPr>
          <a:xfrm>
            <a:off x="1187624" y="4077072"/>
            <a:ext cx="2381250" cy="2619375"/>
          </a:xfrm>
          <a:prstGeom prst="rect">
            <a:avLst/>
          </a:prstGeom>
        </p:spPr>
      </p:pic>
      <p:pic>
        <p:nvPicPr>
          <p:cNvPr id="12" name="Content Placeholder 5" descr="Gouty nephropathy.jpg"/>
          <p:cNvPicPr>
            <a:picLocks noChangeAspect="1"/>
          </p:cNvPicPr>
          <p:nvPr/>
        </p:nvPicPr>
        <p:blipFill>
          <a:blip r:embed="rId5" cstate="print"/>
          <a:stretch>
            <a:fillRect/>
          </a:stretch>
        </p:blipFill>
        <p:spPr>
          <a:xfrm>
            <a:off x="4788024" y="4077072"/>
            <a:ext cx="4038600" cy="2692400"/>
          </a:xfrm>
          <a:prstGeom prst="rect">
            <a:avLst/>
          </a:prstGeom>
        </p:spPr>
      </p:pic>
    </p:spTree>
    <p:extLst>
      <p:ext uri="{BB962C8B-B14F-4D97-AF65-F5344CB8AC3E}">
        <p14:creationId xmlns:p14="http://schemas.microsoft.com/office/powerpoint/2010/main" val="366330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2531" name="Content Placeholder 6" descr="CPPDcrystals.jpg"/>
          <p:cNvPicPr>
            <a:picLocks noGrp="1" noChangeAspect="1"/>
          </p:cNvPicPr>
          <p:nvPr>
            <p:ph sz="half" idx="2"/>
          </p:nvPr>
        </p:nvPicPr>
        <p:blipFill>
          <a:blip r:embed="rId2" cstate="print"/>
          <a:stretch>
            <a:fillRect/>
          </a:stretch>
        </p:blipFill>
        <p:spPr>
          <a:xfrm>
            <a:off x="630238" y="3044693"/>
            <a:ext cx="3868737" cy="2605352"/>
          </a:xfrm>
        </p:spPr>
      </p:pic>
      <p:sp>
        <p:nvSpPr>
          <p:cNvPr id="4" name="Text Placeholder 3"/>
          <p:cNvSpPr>
            <a:spLocks noGrp="1"/>
          </p:cNvSpPr>
          <p:nvPr>
            <p:ph type="body" sz="quarter" idx="3"/>
          </p:nvPr>
        </p:nvSpPr>
        <p:spPr/>
        <p:txBody>
          <a:bodyPr/>
          <a:lstStyle/>
          <a:p>
            <a:endParaRPr lang="en-US"/>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29150" y="3046778"/>
            <a:ext cx="3887788" cy="2601182"/>
          </a:xfrm>
        </p:spPr>
      </p:pic>
    </p:spTree>
    <p:extLst>
      <p:ext uri="{BB962C8B-B14F-4D97-AF65-F5344CB8AC3E}">
        <p14:creationId xmlns:p14="http://schemas.microsoft.com/office/powerpoint/2010/main" val="849119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smtClean="0">
                <a:cs typeface="Times New Roman" pitchFamily="18" charset="0"/>
              </a:rPr>
              <a:t>Who not to inject</a:t>
            </a:r>
            <a:endParaRPr lang="en-US" smtClean="0">
              <a:cs typeface="Times New Roman" pitchFamily="18" charset="0"/>
            </a:endParaRPr>
          </a:p>
        </p:txBody>
      </p:sp>
      <p:sp>
        <p:nvSpPr>
          <p:cNvPr id="25602" name="Rectangle 3"/>
          <p:cNvSpPr>
            <a:spLocks noGrp="1" noChangeArrowheads="1"/>
          </p:cNvSpPr>
          <p:nvPr>
            <p:ph type="body" sz="half" idx="1"/>
          </p:nvPr>
        </p:nvSpPr>
        <p:spPr/>
        <p:txBody>
          <a:bodyPr/>
          <a:lstStyle/>
          <a:p>
            <a:pPr eaLnBrk="1" hangingPunct="1">
              <a:buFontTx/>
              <a:buNone/>
            </a:pPr>
            <a:endParaRPr lang="en-GB" sz="2800" smtClean="0">
              <a:cs typeface="Times New Roman" pitchFamily="18" charset="0"/>
            </a:endParaRPr>
          </a:p>
          <a:p>
            <a:pPr eaLnBrk="1" hangingPunct="1"/>
            <a:r>
              <a:rPr lang="en-GB" sz="2800" smtClean="0">
                <a:cs typeface="Times New Roman" pitchFamily="18" charset="0"/>
              </a:rPr>
              <a:t>Prosthetic joint</a:t>
            </a:r>
          </a:p>
          <a:p>
            <a:pPr eaLnBrk="1" hangingPunct="1"/>
            <a:r>
              <a:rPr lang="en-GB" sz="2800" smtClean="0">
                <a:cs typeface="Times New Roman" pitchFamily="18" charset="0"/>
              </a:rPr>
              <a:t>Infected joint</a:t>
            </a:r>
          </a:p>
          <a:p>
            <a:pPr eaLnBrk="1" hangingPunct="1"/>
            <a:r>
              <a:rPr lang="en-GB" sz="2800" smtClean="0">
                <a:cs typeface="Times New Roman" pitchFamily="18" charset="0"/>
              </a:rPr>
              <a:t>Overlying cellulitis</a:t>
            </a:r>
          </a:p>
          <a:p>
            <a:pPr eaLnBrk="1" hangingPunct="1"/>
            <a:r>
              <a:rPr lang="en-GB" sz="2800" smtClean="0">
                <a:cs typeface="Times New Roman" pitchFamily="18" charset="0"/>
              </a:rPr>
              <a:t>Bleeding disorder</a:t>
            </a:r>
          </a:p>
          <a:p>
            <a:pPr eaLnBrk="1" hangingPunct="1"/>
            <a:endParaRPr lang="en-GB" sz="2800" smtClean="0">
              <a:cs typeface="Times New Roman" pitchFamily="18" charset="0"/>
            </a:endParaRPr>
          </a:p>
          <a:p>
            <a:pPr eaLnBrk="1" hangingPunct="1"/>
            <a:endParaRPr lang="en-US" sz="2800" smtClean="0"/>
          </a:p>
        </p:txBody>
      </p:sp>
      <p:pic>
        <p:nvPicPr>
          <p:cNvPr id="25603" name="Picture 4"/>
          <p:cNvPicPr>
            <a:picLocks noGrp="1" noChangeAspect="1" noChangeArrowheads="1"/>
          </p:cNvPicPr>
          <p:nvPr>
            <p:ph type="clipArt" sz="half" idx="2"/>
          </p:nvPr>
        </p:nvPicPr>
        <p:blipFill>
          <a:blip r:embed="rId3"/>
          <a:stretch>
            <a:fillRect/>
          </a:stretch>
        </p:blipFill>
        <p:spPr>
          <a:xfrm>
            <a:off x="6065702" y="2098913"/>
            <a:ext cx="1943371" cy="3809524"/>
          </a:xfrm>
        </p:spPr>
      </p:pic>
    </p:spTree>
    <p:extLst>
      <p:ext uri="{BB962C8B-B14F-4D97-AF65-F5344CB8AC3E}">
        <p14:creationId xmlns:p14="http://schemas.microsoft.com/office/powerpoint/2010/main" val="17130531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GB" smtClean="0"/>
              <a:t>Complications</a:t>
            </a:r>
            <a:endParaRPr lang="en-US" smtClean="0"/>
          </a:p>
        </p:txBody>
      </p:sp>
      <p:sp>
        <p:nvSpPr>
          <p:cNvPr id="27650" name="Rectangle 3"/>
          <p:cNvSpPr>
            <a:spLocks noGrp="1" noChangeArrowheads="1"/>
          </p:cNvSpPr>
          <p:nvPr>
            <p:ph type="body" sz="half" idx="1"/>
          </p:nvPr>
        </p:nvSpPr>
        <p:spPr/>
        <p:txBody>
          <a:bodyPr/>
          <a:lstStyle/>
          <a:p>
            <a:pPr eaLnBrk="1" hangingPunct="1"/>
            <a:r>
              <a:rPr lang="en-GB" sz="2800" smtClean="0">
                <a:cs typeface="Times New Roman" pitchFamily="18" charset="0"/>
              </a:rPr>
              <a:t>Infection</a:t>
            </a:r>
          </a:p>
          <a:p>
            <a:pPr eaLnBrk="1" hangingPunct="1"/>
            <a:r>
              <a:rPr lang="en-GB" sz="2800" smtClean="0">
                <a:cs typeface="Times New Roman" pitchFamily="18" charset="0"/>
              </a:rPr>
              <a:t>Tendon rupture</a:t>
            </a:r>
          </a:p>
          <a:p>
            <a:pPr eaLnBrk="1" hangingPunct="1"/>
            <a:r>
              <a:rPr lang="en-GB" sz="2800" smtClean="0">
                <a:cs typeface="Times New Roman" pitchFamily="18" charset="0"/>
              </a:rPr>
              <a:t>Facial flushing</a:t>
            </a:r>
          </a:p>
          <a:p>
            <a:pPr eaLnBrk="1" hangingPunct="1"/>
            <a:r>
              <a:rPr lang="en-GB" sz="2800" smtClean="0">
                <a:cs typeface="Times New Roman" pitchFamily="18" charset="0"/>
              </a:rPr>
              <a:t>Post injection flare</a:t>
            </a:r>
          </a:p>
          <a:p>
            <a:pPr eaLnBrk="1" hangingPunct="1"/>
            <a:r>
              <a:rPr lang="en-GB" sz="2800" smtClean="0">
                <a:cs typeface="Times New Roman" pitchFamily="18" charset="0"/>
              </a:rPr>
              <a:t>Skin atrophy</a:t>
            </a:r>
          </a:p>
          <a:p>
            <a:pPr eaLnBrk="1" hangingPunct="1"/>
            <a:r>
              <a:rPr lang="en-GB" sz="2800" smtClean="0">
                <a:cs typeface="Times New Roman" pitchFamily="18" charset="0"/>
              </a:rPr>
              <a:t>Skin hypopigmentation</a:t>
            </a:r>
          </a:p>
          <a:p>
            <a:pPr eaLnBrk="1" hangingPunct="1"/>
            <a:endParaRPr lang="en-US" sz="2800" smtClean="0"/>
          </a:p>
        </p:txBody>
      </p:sp>
      <p:pic>
        <p:nvPicPr>
          <p:cNvPr id="27651" name="Picture 2" descr="http://dermatology-s10.cdlib.org/123/case_presentations/lipoatrophy/1.jpg"/>
          <p:cNvPicPr>
            <a:picLocks noGrp="1" noChangeAspect="1" noChangeArrowheads="1"/>
          </p:cNvPicPr>
          <p:nvPr>
            <p:ph type="clipArt" sz="half" idx="2"/>
          </p:nvPr>
        </p:nvPicPr>
        <p:blipFill>
          <a:blip r:embed="rId3"/>
          <a:stretch>
            <a:fillRect/>
          </a:stretch>
        </p:blipFill>
        <p:spPr>
          <a:xfrm>
            <a:off x="5132388" y="2574406"/>
            <a:ext cx="3810000" cy="2858538"/>
          </a:xfrm>
        </p:spPr>
      </p:pic>
    </p:spTree>
    <p:extLst>
      <p:ext uri="{BB962C8B-B14F-4D97-AF65-F5344CB8AC3E}">
        <p14:creationId xmlns:p14="http://schemas.microsoft.com/office/powerpoint/2010/main" val="16019252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p:cNvSpPr>
          <p:nvPr>
            <p:ph type="title"/>
          </p:nvPr>
        </p:nvSpPr>
        <p:spPr/>
        <p:txBody>
          <a:bodyPr/>
          <a:lstStyle/>
          <a:p>
            <a:endParaRPr lang="en-GB" smtClean="0"/>
          </a:p>
        </p:txBody>
      </p:sp>
      <p:pic>
        <p:nvPicPr>
          <p:cNvPr id="29698" name="Content Placeholder 3" descr="hypopigmentation post steroid injection.jpg"/>
          <p:cNvPicPr>
            <a:picLocks noGrp="1" noChangeAspect="1"/>
          </p:cNvPicPr>
          <p:nvPr>
            <p:ph idx="1"/>
          </p:nvPr>
        </p:nvPicPr>
        <p:blipFill>
          <a:blip r:embed="rId2"/>
          <a:srcRect/>
          <a:stretch>
            <a:fillRect/>
          </a:stretch>
        </p:blipFill>
        <p:spPr>
          <a:xfrm>
            <a:off x="552450" y="2489200"/>
            <a:ext cx="3848100" cy="2747963"/>
          </a:xfrm>
        </p:spPr>
      </p:pic>
      <p:pic>
        <p:nvPicPr>
          <p:cNvPr id="29699" name="Picture 4" descr="Image"/>
          <p:cNvPicPr>
            <a:picLocks noChangeAspect="1" noChangeArrowheads="1"/>
          </p:cNvPicPr>
          <p:nvPr/>
        </p:nvPicPr>
        <p:blipFill>
          <a:blip r:embed="rId3"/>
          <a:srcRect/>
          <a:stretch>
            <a:fillRect/>
          </a:stretch>
        </p:blipFill>
        <p:spPr bwMode="auto">
          <a:xfrm>
            <a:off x="4859338" y="2205038"/>
            <a:ext cx="3832225" cy="3276600"/>
          </a:xfrm>
          <a:prstGeom prst="rect">
            <a:avLst/>
          </a:prstGeom>
          <a:noFill/>
          <a:ln w="9525">
            <a:noFill/>
            <a:miter lim="800000"/>
            <a:headEnd/>
            <a:tailEnd/>
          </a:ln>
        </p:spPr>
      </p:pic>
    </p:spTree>
    <p:extLst>
      <p:ext uri="{BB962C8B-B14F-4D97-AF65-F5344CB8AC3E}">
        <p14:creationId xmlns:p14="http://schemas.microsoft.com/office/powerpoint/2010/main" val="462041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GB" smtClean="0">
                <a:cs typeface="Times New Roman" pitchFamily="18" charset="0"/>
              </a:rPr>
              <a:t>What to inject?</a:t>
            </a:r>
            <a:endParaRPr lang="en-US" smtClean="0">
              <a:cs typeface="Times New Roman" pitchFamily="18" charset="0"/>
            </a:endParaRPr>
          </a:p>
        </p:txBody>
      </p:sp>
      <p:sp>
        <p:nvSpPr>
          <p:cNvPr id="30722" name="Rectangle 3"/>
          <p:cNvSpPr>
            <a:spLocks noGrp="1" noChangeArrowheads="1"/>
          </p:cNvSpPr>
          <p:nvPr>
            <p:ph type="body" sz="half" idx="1"/>
          </p:nvPr>
        </p:nvSpPr>
        <p:spPr/>
        <p:txBody>
          <a:bodyPr/>
          <a:lstStyle/>
          <a:p>
            <a:pPr eaLnBrk="1" hangingPunct="1"/>
            <a:r>
              <a:rPr lang="en-GB" sz="2800" smtClean="0">
                <a:cs typeface="Times New Roman" pitchFamily="18" charset="0"/>
              </a:rPr>
              <a:t>Hydrocortisone</a:t>
            </a:r>
          </a:p>
          <a:p>
            <a:pPr eaLnBrk="1" hangingPunct="1"/>
            <a:r>
              <a:rPr lang="en-GB" sz="2800" smtClean="0">
                <a:cs typeface="Times New Roman" pitchFamily="18" charset="0"/>
              </a:rPr>
              <a:t>Methylprednisolone acetate</a:t>
            </a:r>
          </a:p>
          <a:p>
            <a:pPr eaLnBrk="1" hangingPunct="1"/>
            <a:r>
              <a:rPr lang="en-GB" sz="2800" smtClean="0">
                <a:cs typeface="Times New Roman" pitchFamily="18" charset="0"/>
              </a:rPr>
              <a:t>Triamcinolone hexacetonide</a:t>
            </a:r>
            <a:r>
              <a:rPr lang="en-US" sz="2800" smtClean="0"/>
              <a:t> </a:t>
            </a:r>
          </a:p>
        </p:txBody>
      </p:sp>
      <p:sp>
        <p:nvSpPr>
          <p:cNvPr id="30723" name="Rectangle 4"/>
          <p:cNvSpPr>
            <a:spLocks noGrp="1" noChangeArrowheads="1"/>
          </p:cNvSpPr>
          <p:nvPr>
            <p:ph sz="half" idx="2"/>
          </p:nvPr>
        </p:nvSpPr>
        <p:spPr/>
        <p:txBody>
          <a:bodyPr/>
          <a:lstStyle/>
          <a:p>
            <a:pPr eaLnBrk="1" hangingPunct="1"/>
            <a:endParaRPr lang="en-GB" sz="2800" smtClean="0"/>
          </a:p>
        </p:txBody>
      </p:sp>
      <p:pic>
        <p:nvPicPr>
          <p:cNvPr id="30724" name="Picture 5" descr="21202f"/>
          <p:cNvPicPr>
            <a:picLocks noChangeAspect="1" noChangeArrowheads="1"/>
          </p:cNvPicPr>
          <p:nvPr/>
        </p:nvPicPr>
        <p:blipFill>
          <a:blip r:embed="rId3"/>
          <a:srcRect/>
          <a:stretch>
            <a:fillRect/>
          </a:stretch>
        </p:blipFill>
        <p:spPr bwMode="auto">
          <a:xfrm>
            <a:off x="5292725" y="2708275"/>
            <a:ext cx="2590800" cy="2590800"/>
          </a:xfrm>
          <a:prstGeom prst="rect">
            <a:avLst/>
          </a:prstGeom>
          <a:noFill/>
          <a:ln w="9525">
            <a:noFill/>
            <a:miter lim="800000"/>
            <a:headEnd/>
            <a:tailEnd/>
          </a:ln>
        </p:spPr>
      </p:pic>
    </p:spTree>
    <p:extLst>
      <p:ext uri="{BB962C8B-B14F-4D97-AF65-F5344CB8AC3E}">
        <p14:creationId xmlns:p14="http://schemas.microsoft.com/office/powerpoint/2010/main" val="15516376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Hyaluronic acid</a:t>
            </a:r>
            <a:endParaRPr lang="en-US" dirty="0"/>
          </a:p>
        </p:txBody>
      </p:sp>
      <p:sp>
        <p:nvSpPr>
          <p:cNvPr id="3" name="Text Placeholder 2"/>
          <p:cNvSpPr>
            <a:spLocks noGrp="1"/>
          </p:cNvSpPr>
          <p:nvPr>
            <p:ph type="body" sz="half" idx="1"/>
          </p:nvPr>
        </p:nvSpPr>
        <p:spPr/>
        <p:txBody>
          <a:bodyPr/>
          <a:lstStyle/>
          <a:p>
            <a:r>
              <a:rPr lang="en-US" dirty="0" smtClean="0"/>
              <a:t>Knee osteoarthritis</a:t>
            </a:r>
          </a:p>
          <a:p>
            <a:r>
              <a:rPr lang="en-US" dirty="0" smtClean="0"/>
              <a:t>Small and clinically irrelevant benefit compared to placebo</a:t>
            </a:r>
          </a:p>
          <a:p>
            <a:r>
              <a:rPr lang="en-US" dirty="0" smtClean="0"/>
              <a:t>High cost</a:t>
            </a:r>
          </a:p>
          <a:p>
            <a:r>
              <a:rPr lang="en-US" dirty="0" smtClean="0"/>
              <a:t>Acute flares</a:t>
            </a:r>
          </a:p>
          <a:p>
            <a:endParaRPr lang="en-US" dirty="0"/>
          </a:p>
        </p:txBody>
      </p:sp>
      <p:pic>
        <p:nvPicPr>
          <p:cNvPr id="5" name="Content Placeholder 4" descr="Synvisc-One-Syringe.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33600"/>
            <a:ext cx="3810000" cy="3810000"/>
          </a:xfrm>
        </p:spPr>
      </p:pic>
    </p:spTree>
    <p:extLst>
      <p:ext uri="{BB962C8B-B14F-4D97-AF65-F5344CB8AC3E}">
        <p14:creationId xmlns:p14="http://schemas.microsoft.com/office/powerpoint/2010/main" val="289247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rich plasma</a:t>
            </a:r>
            <a:endParaRPr lang="en-US" dirty="0"/>
          </a:p>
        </p:txBody>
      </p:sp>
      <p:sp>
        <p:nvSpPr>
          <p:cNvPr id="3" name="Text Placeholder 2"/>
          <p:cNvSpPr>
            <a:spLocks noGrp="1"/>
          </p:cNvSpPr>
          <p:nvPr>
            <p:ph type="body" sz="half" idx="1"/>
          </p:nvPr>
        </p:nvSpPr>
        <p:spPr/>
        <p:txBody>
          <a:bodyPr/>
          <a:lstStyle/>
          <a:p>
            <a:r>
              <a:rPr lang="en-US" dirty="0" smtClean="0"/>
              <a:t>Contains “growth factors” stimulate tissue repair</a:t>
            </a:r>
          </a:p>
          <a:p>
            <a:r>
              <a:rPr lang="en-US" dirty="0" err="1" smtClean="0"/>
              <a:t>Tendinopathies</a:t>
            </a:r>
            <a:r>
              <a:rPr lang="en-US" dirty="0" smtClean="0"/>
              <a:t>, plantar fasciitis, OA</a:t>
            </a:r>
          </a:p>
          <a:p>
            <a:r>
              <a:rPr lang="en-US" dirty="0" smtClean="0"/>
              <a:t>Quality evidence low</a:t>
            </a:r>
          </a:p>
          <a:p>
            <a:r>
              <a:rPr lang="en-US" dirty="0" smtClean="0"/>
              <a:t>At best unproven</a:t>
            </a:r>
            <a:endParaRPr lang="en-US" dirty="0"/>
          </a:p>
        </p:txBody>
      </p:sp>
      <p:pic>
        <p:nvPicPr>
          <p:cNvPr id="7" name="Content Placeholder 6" descr="Revolution-Health-PRP-Platelet-Rich-Plasma-Prolotherapy.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00700" y="3086100"/>
            <a:ext cx="1905000" cy="1905000"/>
          </a:xfrm>
        </p:spPr>
      </p:pic>
    </p:spTree>
    <p:extLst>
      <p:ext uri="{BB962C8B-B14F-4D97-AF65-F5344CB8AC3E}">
        <p14:creationId xmlns:p14="http://schemas.microsoft.com/office/powerpoint/2010/main" val="3308455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needle-size-help-new2.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7206" y="3275870"/>
            <a:ext cx="2609088" cy="1450848"/>
          </a:xfrm>
        </p:spPr>
      </p:pic>
      <p:pic>
        <p:nvPicPr>
          <p:cNvPr id="9" name="Content Placeholder 8" descr="syringes.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058194"/>
            <a:ext cx="3886200" cy="3886200"/>
          </a:xfrm>
        </p:spPr>
      </p:pic>
    </p:spTree>
    <p:extLst>
      <p:ext uri="{BB962C8B-B14F-4D97-AF65-F5344CB8AC3E}">
        <p14:creationId xmlns:p14="http://schemas.microsoft.com/office/powerpoint/2010/main" val="1021117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a:bodyPr>
          <a:lstStyle/>
          <a:p>
            <a:pPr eaLnBrk="1" hangingPunct="1"/>
            <a:r>
              <a:rPr lang="en-GB" smtClean="0">
                <a:cs typeface="Times New Roman" pitchFamily="18" charset="0"/>
              </a:rPr>
              <a:t>What to do at the time of the injection?</a:t>
            </a:r>
            <a:endParaRPr lang="en-US" smtClean="0">
              <a:cs typeface="Times New Roman" pitchFamily="18" charset="0"/>
            </a:endParaRPr>
          </a:p>
        </p:txBody>
      </p:sp>
      <p:sp>
        <p:nvSpPr>
          <p:cNvPr id="32770" name="Rectangle 3"/>
          <p:cNvSpPr>
            <a:spLocks noGrp="1" noChangeArrowheads="1"/>
          </p:cNvSpPr>
          <p:nvPr>
            <p:ph type="body" sz="half" idx="1"/>
          </p:nvPr>
        </p:nvSpPr>
        <p:spPr/>
        <p:txBody>
          <a:bodyPr/>
          <a:lstStyle/>
          <a:p>
            <a:pPr eaLnBrk="1" hangingPunct="1"/>
            <a:r>
              <a:rPr lang="en-GB" sz="2800" dirty="0" smtClean="0">
                <a:cs typeface="Times New Roman" pitchFamily="18" charset="0"/>
              </a:rPr>
              <a:t>Chair or couch</a:t>
            </a:r>
          </a:p>
          <a:p>
            <a:pPr eaLnBrk="1" hangingPunct="1"/>
            <a:r>
              <a:rPr lang="en-GB" sz="2800" dirty="0" smtClean="0">
                <a:cs typeface="Times New Roman" pitchFamily="18" charset="0"/>
              </a:rPr>
              <a:t>Fully explain procedure</a:t>
            </a:r>
          </a:p>
          <a:p>
            <a:pPr eaLnBrk="1" hangingPunct="1"/>
            <a:r>
              <a:rPr lang="en-GB" sz="2800" dirty="0" smtClean="0">
                <a:cs typeface="Times New Roman" pitchFamily="18" charset="0"/>
              </a:rPr>
              <a:t>No touch technique</a:t>
            </a:r>
          </a:p>
          <a:p>
            <a:pPr eaLnBrk="1" hangingPunct="1"/>
            <a:r>
              <a:rPr lang="en-GB" sz="2800" dirty="0" smtClean="0">
                <a:cs typeface="Times New Roman" pitchFamily="18" charset="0"/>
              </a:rPr>
              <a:t>Local </a:t>
            </a:r>
            <a:r>
              <a:rPr lang="en-GB" sz="2800" dirty="0" err="1" smtClean="0">
                <a:cs typeface="Times New Roman" pitchFamily="18" charset="0"/>
              </a:rPr>
              <a:t>anaesthet</a:t>
            </a:r>
            <a:endParaRPr lang="en-US" sz="2800" dirty="0" smtClean="0"/>
          </a:p>
        </p:txBody>
      </p:sp>
      <p:pic>
        <p:nvPicPr>
          <p:cNvPr id="32771" name="ClipArt Placeholder 7" descr="M725526-Treatment_for_bursitis_of_the_hip-SPL.jpg"/>
          <p:cNvPicPr>
            <a:picLocks noGrp="1" noChangeAspect="1"/>
          </p:cNvPicPr>
          <p:nvPr>
            <p:ph type="clipArt" sz="half" idx="2"/>
          </p:nvPr>
        </p:nvPicPr>
        <p:blipFill>
          <a:blip r:embed="rId3"/>
          <a:srcRect/>
          <a:stretch>
            <a:fillRect/>
          </a:stretch>
        </p:blipFill>
        <p:spPr>
          <a:xfrm>
            <a:off x="4648200" y="2773363"/>
            <a:ext cx="3810000" cy="2530475"/>
          </a:xfrm>
        </p:spPr>
      </p:pic>
    </p:spTree>
    <p:extLst>
      <p:ext uri="{BB962C8B-B14F-4D97-AF65-F5344CB8AC3E}">
        <p14:creationId xmlns:p14="http://schemas.microsoft.com/office/powerpoint/2010/main" val="30757779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GB" smtClean="0"/>
              <a:t>Aftercare</a:t>
            </a:r>
            <a:endParaRPr lang="en-US" smtClean="0"/>
          </a:p>
        </p:txBody>
      </p:sp>
      <p:sp>
        <p:nvSpPr>
          <p:cNvPr id="34818" name="Rectangle 3"/>
          <p:cNvSpPr>
            <a:spLocks noGrp="1" noChangeArrowheads="1"/>
          </p:cNvSpPr>
          <p:nvPr>
            <p:ph type="body" sz="half" idx="1"/>
          </p:nvPr>
        </p:nvSpPr>
        <p:spPr/>
        <p:txBody>
          <a:bodyPr/>
          <a:lstStyle/>
          <a:p>
            <a:pPr eaLnBrk="1" hangingPunct="1"/>
            <a:r>
              <a:rPr lang="en-GB" sz="2800" smtClean="0">
                <a:cs typeface="Times New Roman" pitchFamily="18" charset="0"/>
              </a:rPr>
              <a:t>Rest for 24hours</a:t>
            </a:r>
          </a:p>
          <a:p>
            <a:pPr eaLnBrk="1" hangingPunct="1"/>
            <a:endParaRPr lang="en-US" sz="2800" smtClean="0"/>
          </a:p>
        </p:txBody>
      </p:sp>
      <p:pic>
        <p:nvPicPr>
          <p:cNvPr id="34819" name="Picture 6" descr="resting"/>
          <p:cNvPicPr>
            <a:picLocks noGrp="1" noChangeAspect="1" noChangeArrowheads="1"/>
          </p:cNvPicPr>
          <p:nvPr>
            <p:ph type="clipArt" sz="half" idx="2"/>
          </p:nvPr>
        </p:nvPicPr>
        <p:blipFill>
          <a:blip r:embed="rId3"/>
          <a:srcRect/>
          <a:stretch>
            <a:fillRect/>
          </a:stretch>
        </p:blipFill>
        <p:spPr>
          <a:xfrm>
            <a:off x="4648200" y="2905125"/>
            <a:ext cx="3810000" cy="2265363"/>
          </a:xfrm>
        </p:spPr>
      </p:pic>
    </p:spTree>
    <p:extLst>
      <p:ext uri="{BB962C8B-B14F-4D97-AF65-F5344CB8AC3E}">
        <p14:creationId xmlns:p14="http://schemas.microsoft.com/office/powerpoint/2010/main" val="40648759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Gout</a:t>
            </a:r>
            <a:endParaRPr lang="en-GB" dirty="0"/>
          </a:p>
        </p:txBody>
      </p:sp>
      <p:sp>
        <p:nvSpPr>
          <p:cNvPr id="3" name="Content Placeholder 2"/>
          <p:cNvSpPr>
            <a:spLocks noGrp="1"/>
          </p:cNvSpPr>
          <p:nvPr>
            <p:ph idx="1"/>
          </p:nvPr>
        </p:nvSpPr>
        <p:spPr/>
        <p:txBody>
          <a:bodyPr>
            <a:noAutofit/>
          </a:bodyPr>
          <a:lstStyle/>
          <a:p>
            <a:r>
              <a:rPr lang="en-GB" sz="2400" dirty="0" smtClean="0"/>
              <a:t>Common</a:t>
            </a:r>
          </a:p>
          <a:p>
            <a:pPr lvl="1"/>
            <a:r>
              <a:rPr lang="en-GB" sz="2400" dirty="0" smtClean="0"/>
              <a:t>Hypertension</a:t>
            </a:r>
          </a:p>
          <a:p>
            <a:pPr lvl="1"/>
            <a:r>
              <a:rPr lang="en-GB" sz="2400" dirty="0" smtClean="0"/>
              <a:t>Obesity</a:t>
            </a:r>
          </a:p>
          <a:p>
            <a:pPr lvl="1"/>
            <a:r>
              <a:rPr lang="en-GB" sz="2400" dirty="0" smtClean="0"/>
              <a:t>Metabolic syndrome</a:t>
            </a:r>
          </a:p>
          <a:p>
            <a:pPr lvl="1"/>
            <a:r>
              <a:rPr lang="en-GB" sz="2400" dirty="0" smtClean="0"/>
              <a:t>Chronic kidney disease</a:t>
            </a:r>
          </a:p>
          <a:p>
            <a:pPr lvl="1"/>
            <a:r>
              <a:rPr lang="en-GB" sz="2400" dirty="0" smtClean="0"/>
              <a:t>Thiazide and loop diuretics</a:t>
            </a:r>
          </a:p>
          <a:p>
            <a:pPr lvl="1"/>
            <a:r>
              <a:rPr lang="en-GB" sz="2400" dirty="0" smtClean="0"/>
              <a:t>Between 1965 and 2005 no new drugs for gout</a:t>
            </a:r>
          </a:p>
        </p:txBody>
      </p:sp>
      <p:pic>
        <p:nvPicPr>
          <p:cNvPr id="5" name="Content Placeholder 4" descr="metabolic-syndrome.jpg"/>
          <p:cNvPicPr>
            <a:picLocks noGrp="1" noChangeAspect="1"/>
          </p:cNvPicPr>
          <p:nvPr>
            <p:ph sz="half" idx="4294967295"/>
          </p:nvPr>
        </p:nvPicPr>
        <p:blipFill>
          <a:blip r:embed="rId2" cstate="print"/>
          <a:stretch>
            <a:fillRect/>
          </a:stretch>
        </p:blipFill>
        <p:spPr>
          <a:xfrm>
            <a:off x="5105400" y="1703388"/>
            <a:ext cx="4038600" cy="2252662"/>
          </a:xfrm>
        </p:spPr>
      </p:pic>
    </p:spTree>
    <p:extLst>
      <p:ext uri="{BB962C8B-B14F-4D97-AF65-F5344CB8AC3E}">
        <p14:creationId xmlns:p14="http://schemas.microsoft.com/office/powerpoint/2010/main" val="3562413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GB" smtClean="0"/>
          </a:p>
        </p:txBody>
      </p:sp>
      <p:sp>
        <p:nvSpPr>
          <p:cNvPr id="36866" name="Text Placeholder 2"/>
          <p:cNvSpPr>
            <a:spLocks noGrp="1"/>
          </p:cNvSpPr>
          <p:nvPr>
            <p:ph type="body" idx="1"/>
          </p:nvPr>
        </p:nvSpPr>
        <p:spPr/>
        <p:txBody>
          <a:bodyPr/>
          <a:lstStyle/>
          <a:p>
            <a:pPr eaLnBrk="1" hangingPunct="1"/>
            <a:endParaRPr lang="en-GB" smtClean="0"/>
          </a:p>
        </p:txBody>
      </p:sp>
      <p:pic>
        <p:nvPicPr>
          <p:cNvPr id="36868" name="Picture 12" descr="Arthrocentesis%20demonstration%20001"/>
          <p:cNvPicPr>
            <a:picLocks noGrp="1" noChangeAspect="1" noChangeArrowheads="1"/>
          </p:cNvPicPr>
          <p:nvPr>
            <p:ph sz="half" idx="2"/>
          </p:nvPr>
        </p:nvPicPr>
        <p:blipFill>
          <a:blip r:embed="rId2"/>
          <a:stretch>
            <a:fillRect/>
          </a:stretch>
        </p:blipFill>
        <p:spPr>
          <a:xfrm>
            <a:off x="665148" y="2921736"/>
            <a:ext cx="3798916" cy="2851265"/>
          </a:xfrm>
        </p:spPr>
      </p:pic>
      <p:sp>
        <p:nvSpPr>
          <p:cNvPr id="36867" name="Text Placeholder 4"/>
          <p:cNvSpPr>
            <a:spLocks noGrp="1"/>
          </p:cNvSpPr>
          <p:nvPr>
            <p:ph type="body" sz="quarter" idx="3"/>
          </p:nvPr>
        </p:nvSpPr>
        <p:spPr/>
        <p:txBody>
          <a:bodyPr/>
          <a:lstStyle/>
          <a:p>
            <a:pPr eaLnBrk="1" hangingPunct="1"/>
            <a:endParaRPr lang="en-GB" smtClean="0"/>
          </a:p>
        </p:txBody>
      </p:sp>
      <p:pic>
        <p:nvPicPr>
          <p:cNvPr id="36869" name="Picture 13"/>
          <p:cNvPicPr>
            <a:picLocks noGrp="1" noChangeAspect="1" noChangeArrowheads="1"/>
          </p:cNvPicPr>
          <p:nvPr>
            <p:ph sz="quarter" idx="4"/>
          </p:nvPr>
        </p:nvPicPr>
        <p:blipFill>
          <a:blip r:embed="rId3"/>
          <a:stretch>
            <a:fillRect/>
          </a:stretch>
        </p:blipFill>
        <p:spPr>
          <a:xfrm>
            <a:off x="4858758" y="3280420"/>
            <a:ext cx="3428571" cy="2133898"/>
          </a:xfrm>
        </p:spPr>
      </p:pic>
    </p:spTree>
    <p:extLst>
      <p:ext uri="{BB962C8B-B14F-4D97-AF65-F5344CB8AC3E}">
        <p14:creationId xmlns:p14="http://schemas.microsoft.com/office/powerpoint/2010/main" val="1419360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smtClean="0"/>
              <a:t>Conventional treatment for acute and chronic gout</a:t>
            </a:r>
          </a:p>
          <a:p>
            <a:pPr marL="342900" indent="-342900">
              <a:buFont typeface="Arial" panose="020B0604020202020204" pitchFamily="34" charset="0"/>
              <a:buChar char="•"/>
            </a:pPr>
            <a:r>
              <a:rPr lang="en-GB" sz="2400" dirty="0" smtClean="0"/>
              <a:t>Treat to target</a:t>
            </a:r>
          </a:p>
          <a:p>
            <a:pPr marL="342900" indent="-342900">
              <a:buFont typeface="Arial" panose="020B0604020202020204" pitchFamily="34" charset="0"/>
              <a:buChar char="•"/>
            </a:pPr>
            <a:r>
              <a:rPr lang="en-GB" sz="2400" dirty="0" smtClean="0"/>
              <a:t>New drugs</a:t>
            </a:r>
          </a:p>
          <a:p>
            <a:pPr marL="342900" indent="-342900">
              <a:buFont typeface="Arial" panose="020B0604020202020204" pitchFamily="34" charset="0"/>
              <a:buChar char="•"/>
            </a:pPr>
            <a:r>
              <a:rPr lang="en-GB" sz="2400" dirty="0" smtClean="0"/>
              <a:t>Pseudo gout</a:t>
            </a:r>
          </a:p>
          <a:p>
            <a:pPr marL="342900" indent="-342900">
              <a:buFont typeface="Arial" panose="020B0604020202020204" pitchFamily="34" charset="0"/>
              <a:buChar char="•"/>
            </a:pPr>
            <a:r>
              <a:rPr lang="en-GB" sz="2400" dirty="0" smtClean="0"/>
              <a:t>Joint injections</a:t>
            </a:r>
          </a:p>
        </p:txBody>
      </p:sp>
    </p:spTree>
    <p:extLst>
      <p:ext uri="{BB962C8B-B14F-4D97-AF65-F5344CB8AC3E}">
        <p14:creationId xmlns:p14="http://schemas.microsoft.com/office/powerpoint/2010/main" val="423638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smtClean="0"/>
              <a:t>Episodic arthritis</a:t>
            </a:r>
          </a:p>
          <a:p>
            <a:pPr marL="342900" indent="-342900">
              <a:buFont typeface="Arial" panose="020B0604020202020204" pitchFamily="34" charset="0"/>
              <a:buChar char="•"/>
            </a:pPr>
            <a:r>
              <a:rPr lang="en-GB" sz="2400" dirty="0" smtClean="0"/>
              <a:t>Severity peaks 12-24hrs</a:t>
            </a:r>
          </a:p>
          <a:p>
            <a:pPr marL="342900" indent="-342900">
              <a:buFont typeface="Arial" panose="020B0604020202020204" pitchFamily="34" charset="0"/>
              <a:buChar char="•"/>
            </a:pPr>
            <a:r>
              <a:rPr lang="en-GB" sz="2400" dirty="0" smtClean="0"/>
              <a:t>80% lower limb</a:t>
            </a:r>
          </a:p>
          <a:p>
            <a:pPr marL="342900" indent="-342900">
              <a:buFont typeface="Arial" panose="020B0604020202020204" pitchFamily="34" charset="0"/>
              <a:buChar char="•"/>
            </a:pPr>
            <a:r>
              <a:rPr lang="en-GB" sz="2400" dirty="0" smtClean="0"/>
              <a:t>Synovial fluid analysis</a:t>
            </a:r>
          </a:p>
          <a:p>
            <a:pPr marL="342900" indent="-342900">
              <a:buFont typeface="Arial" panose="020B0604020202020204" pitchFamily="34" charset="0"/>
              <a:buChar char="•"/>
            </a:pPr>
            <a:r>
              <a:rPr lang="en-GB" sz="2400" dirty="0" smtClean="0"/>
              <a:t>Blood tests</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Normal to low </a:t>
            </a:r>
            <a:r>
              <a:rPr lang="en-GB" sz="2400" dirty="0" err="1" smtClean="0"/>
              <a:t>urate</a:t>
            </a:r>
            <a:r>
              <a:rPr lang="en-GB" sz="2400" dirty="0" smtClean="0"/>
              <a:t> levels in 12-43% acute flares </a:t>
            </a:r>
          </a:p>
          <a:p>
            <a:pPr lvl="1"/>
            <a:endParaRPr lang="en-GB" dirty="0"/>
          </a:p>
          <a:p>
            <a:pPr lvl="1"/>
            <a:endParaRPr lang="en-GB" dirty="0" smtClean="0"/>
          </a:p>
        </p:txBody>
      </p:sp>
      <p:pic>
        <p:nvPicPr>
          <p:cNvPr id="9" name="Content Placeholder 8"/>
          <p:cNvPicPr>
            <a:picLocks noGrp="1" noChangeAspect="1"/>
          </p:cNvPicPr>
          <p:nvPr>
            <p:ph sz="half" idx="4294967295"/>
          </p:nvPr>
        </p:nvPicPr>
        <p:blipFill>
          <a:blip r:embed="rId2"/>
          <a:srcRect l="16538" r="16538"/>
          <a:stretch>
            <a:fillRect/>
          </a:stretch>
        </p:blipFill>
        <p:spPr>
          <a:xfrm>
            <a:off x="5688013" y="1600200"/>
            <a:ext cx="3455987" cy="4525963"/>
          </a:xfrm>
        </p:spPr>
      </p:pic>
    </p:spTree>
    <p:extLst>
      <p:ext uri="{BB962C8B-B14F-4D97-AF65-F5344CB8AC3E}">
        <p14:creationId xmlns:p14="http://schemas.microsoft.com/office/powerpoint/2010/main" val="43896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Guidelines</a:t>
            </a:r>
            <a:endParaRPr lang="en-GB" dirty="0"/>
          </a:p>
        </p:txBody>
      </p:sp>
      <p:sp>
        <p:nvSpPr>
          <p:cNvPr id="3" name="Content Placeholder 2"/>
          <p:cNvSpPr>
            <a:spLocks noGrp="1"/>
          </p:cNvSpPr>
          <p:nvPr>
            <p:ph idx="1"/>
          </p:nvPr>
        </p:nvSpPr>
        <p:spPr/>
        <p:txBody>
          <a:bodyPr>
            <a:noAutofit/>
          </a:bodyPr>
          <a:lstStyle/>
          <a:p>
            <a:r>
              <a:rPr lang="en-GB" sz="1800" b="1" dirty="0" smtClean="0"/>
              <a:t>British Society for Rheumatology guideline for the management of gout. Rheumatology.</a:t>
            </a:r>
            <a:r>
              <a:rPr lang="en-GB" sz="1800" dirty="0" smtClean="0"/>
              <a:t> </a:t>
            </a:r>
            <a:r>
              <a:rPr lang="en-GB" sz="1800" dirty="0" err="1" smtClean="0"/>
              <a:t>Vol</a:t>
            </a:r>
            <a:r>
              <a:rPr lang="en-GB" sz="1800" dirty="0" smtClean="0"/>
              <a:t> 56 Issue 7, 1</a:t>
            </a:r>
            <a:r>
              <a:rPr lang="en-GB" sz="1800" baseline="30000" dirty="0" smtClean="0"/>
              <a:t>st</a:t>
            </a:r>
            <a:r>
              <a:rPr lang="en-GB" sz="1800" dirty="0" smtClean="0"/>
              <a:t> July 2017, Pages e1-e20</a:t>
            </a:r>
          </a:p>
          <a:p>
            <a:pPr marL="0" indent="0">
              <a:buNone/>
            </a:pPr>
            <a:endParaRPr lang="en-GB" sz="1800" dirty="0" smtClean="0"/>
          </a:p>
          <a:p>
            <a:r>
              <a:rPr lang="en-GB" sz="1800" b="1" dirty="0" err="1" smtClean="0"/>
              <a:t>Richette</a:t>
            </a:r>
            <a:r>
              <a:rPr lang="en-GB" sz="1800" b="1" dirty="0" smtClean="0"/>
              <a:t> P, Doherty M, </a:t>
            </a:r>
            <a:r>
              <a:rPr lang="en-GB" sz="1800" b="1" dirty="0" err="1" smtClean="0"/>
              <a:t>Pascual</a:t>
            </a:r>
            <a:r>
              <a:rPr lang="en-GB" sz="1800" b="1" dirty="0" smtClean="0"/>
              <a:t> E et al 2016 Updated EULAR evidence-based recommendations for the management of gout</a:t>
            </a:r>
          </a:p>
          <a:p>
            <a:pPr marL="0" indent="0">
              <a:buNone/>
            </a:pPr>
            <a:r>
              <a:rPr lang="en-GB" sz="1800" b="1" dirty="0" smtClean="0"/>
              <a:t>Annals of the Rheumatic Diseases </a:t>
            </a:r>
            <a:r>
              <a:rPr lang="en-GB" sz="1800" dirty="0" smtClean="0"/>
              <a:t>2017;76:29-42</a:t>
            </a:r>
          </a:p>
          <a:p>
            <a:pPr marL="0" indent="0">
              <a:buNone/>
            </a:pPr>
            <a:endParaRPr lang="en-GB" sz="1800" dirty="0" smtClean="0"/>
          </a:p>
          <a:p>
            <a:endParaRPr lang="en-GB" sz="1800" b="1" dirty="0" smtClean="0"/>
          </a:p>
          <a:p>
            <a:endParaRPr lang="en-GB" sz="1800" b="1" dirty="0" smtClean="0"/>
          </a:p>
          <a:p>
            <a:r>
              <a:rPr lang="en-GB" sz="1800" b="1" dirty="0" smtClean="0"/>
              <a:t>2012 American College of Rheumatology Guidelines for Management of Gout.</a:t>
            </a:r>
          </a:p>
          <a:p>
            <a:pPr>
              <a:buNone/>
            </a:pPr>
            <a:r>
              <a:rPr lang="en-GB" sz="1800" b="1" dirty="0" smtClean="0"/>
              <a:t>Part 1: Systematic </a:t>
            </a:r>
            <a:r>
              <a:rPr lang="en-GB" sz="1800" b="1" dirty="0" err="1" smtClean="0"/>
              <a:t>Nonpharmacologic</a:t>
            </a:r>
            <a:r>
              <a:rPr lang="en-GB" sz="1800" b="1" dirty="0" smtClean="0"/>
              <a:t> and Pharmacologic Therapeutic Approaches to </a:t>
            </a:r>
            <a:r>
              <a:rPr lang="en-GB" sz="1800" b="1" dirty="0" err="1" smtClean="0"/>
              <a:t>Hyperuricemia</a:t>
            </a:r>
            <a:r>
              <a:rPr lang="en-GB" sz="1800" b="1" dirty="0" smtClean="0"/>
              <a:t>. </a:t>
            </a:r>
            <a:r>
              <a:rPr lang="en-GB" sz="1800" dirty="0" smtClean="0"/>
              <a:t>Arthritis Care &amp; </a:t>
            </a:r>
            <a:r>
              <a:rPr lang="en-GB" sz="1800" dirty="0" err="1" smtClean="0"/>
              <a:t>ResearchVol</a:t>
            </a:r>
            <a:r>
              <a:rPr lang="en-GB" sz="1800" dirty="0" smtClean="0"/>
              <a:t>. 64, No. 10, October 2012, pp 1431–1446</a:t>
            </a:r>
            <a:endParaRPr lang="en-GB" sz="1800" b="1" dirty="0" smtClean="0"/>
          </a:p>
          <a:p>
            <a:pPr>
              <a:buNone/>
            </a:pPr>
            <a:r>
              <a:rPr lang="en-GB" sz="1800" b="1" dirty="0" smtClean="0"/>
              <a:t>Part 2: Therapy and </a:t>
            </a:r>
            <a:r>
              <a:rPr lang="en-GB" sz="1800" b="1" dirty="0" err="1" smtClean="0"/>
              <a:t>Antiinflammatory</a:t>
            </a:r>
            <a:r>
              <a:rPr lang="en-GB" sz="1800" b="1" dirty="0" smtClean="0"/>
              <a:t> Prophylaxis of Acute Gouty Arthritis. </a:t>
            </a:r>
            <a:r>
              <a:rPr lang="en-GB" sz="1800" dirty="0" smtClean="0"/>
              <a:t>Arthritis Care &amp; Research Vol. 64, No. 10, October 2012, pp 1447–1461</a:t>
            </a:r>
            <a:endParaRPr lang="en-GB" sz="1800" dirty="0"/>
          </a:p>
        </p:txBody>
      </p:sp>
    </p:spTree>
    <p:extLst>
      <p:ext uri="{BB962C8B-B14F-4D97-AF65-F5344CB8AC3E}">
        <p14:creationId xmlns:p14="http://schemas.microsoft.com/office/powerpoint/2010/main" val="4206535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Acute gout</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sz="2400" dirty="0" smtClean="0"/>
              <a:t>Treat early</a:t>
            </a:r>
          </a:p>
          <a:p>
            <a:pPr marL="342900" indent="-342900">
              <a:buFont typeface="Arial" panose="020B0604020202020204" pitchFamily="34" charset="0"/>
              <a:buChar char="•"/>
            </a:pPr>
            <a:r>
              <a:rPr lang="en-GB" sz="2400" dirty="0" smtClean="0"/>
              <a:t>Continue established </a:t>
            </a:r>
            <a:r>
              <a:rPr lang="en-GB" sz="2400" dirty="0" err="1" smtClean="0"/>
              <a:t>urate</a:t>
            </a:r>
            <a:r>
              <a:rPr lang="en-GB" sz="2400" dirty="0" smtClean="0"/>
              <a:t> lowering treatment</a:t>
            </a:r>
          </a:p>
          <a:p>
            <a:pPr marL="342900" indent="-342900">
              <a:buFont typeface="Arial" panose="020B0604020202020204" pitchFamily="34" charset="0"/>
              <a:buChar char="•"/>
            </a:pPr>
            <a:r>
              <a:rPr lang="en-GB" sz="2400" dirty="0" smtClean="0"/>
              <a:t>NSAID</a:t>
            </a:r>
          </a:p>
          <a:p>
            <a:pPr marL="342900" indent="-342900">
              <a:buFont typeface="Arial" panose="020B0604020202020204" pitchFamily="34" charset="0"/>
              <a:buChar char="•"/>
            </a:pPr>
            <a:r>
              <a:rPr lang="en-GB" sz="2400" dirty="0" smtClean="0"/>
              <a:t>Colchicine</a:t>
            </a:r>
          </a:p>
          <a:p>
            <a:pPr marL="342900" indent="-342900">
              <a:buFont typeface="Arial" panose="020B0604020202020204" pitchFamily="34" charset="0"/>
              <a:buChar char="•"/>
            </a:pPr>
            <a:r>
              <a:rPr lang="en-GB" sz="2400" dirty="0" smtClean="0"/>
              <a:t>Severe attacks</a:t>
            </a:r>
          </a:p>
          <a:p>
            <a:pPr marL="612900" lvl="1" indent="-342900">
              <a:buFont typeface="Arial" panose="020B0604020202020204" pitchFamily="34" charset="0"/>
              <a:buChar char="•"/>
            </a:pPr>
            <a:r>
              <a:rPr lang="en-GB" sz="2400" dirty="0" smtClean="0"/>
              <a:t>combination therapy</a:t>
            </a:r>
          </a:p>
        </p:txBody>
      </p:sp>
      <p:pic>
        <p:nvPicPr>
          <p:cNvPr id="5" name="Content Placeholder 4" descr="Podagra.jpg"/>
          <p:cNvPicPr>
            <a:picLocks noGrp="1" noChangeAspect="1"/>
          </p:cNvPicPr>
          <p:nvPr>
            <p:ph sz="half" idx="4294967295"/>
          </p:nvPr>
        </p:nvPicPr>
        <p:blipFill>
          <a:blip r:embed="rId2" cstate="print"/>
          <a:stretch>
            <a:fillRect/>
          </a:stretch>
        </p:blipFill>
        <p:spPr>
          <a:xfrm>
            <a:off x="6286500" y="1679575"/>
            <a:ext cx="2857500" cy="3714750"/>
          </a:xfrm>
        </p:spPr>
      </p:pic>
    </p:spTree>
    <p:extLst>
      <p:ext uri="{BB962C8B-B14F-4D97-AF65-F5344CB8AC3E}">
        <p14:creationId xmlns:p14="http://schemas.microsoft.com/office/powerpoint/2010/main" val="206229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New treatments- off label</a:t>
            </a:r>
            <a:endParaRPr lang="en-GB" dirty="0"/>
          </a:p>
        </p:txBody>
      </p:sp>
      <p:sp>
        <p:nvSpPr>
          <p:cNvPr id="6" name="Content Placeholder 5"/>
          <p:cNvSpPr>
            <a:spLocks noGrp="1"/>
          </p:cNvSpPr>
          <p:nvPr>
            <p:ph idx="1"/>
          </p:nvPr>
        </p:nvSpPr>
        <p:spPr/>
        <p:txBody>
          <a:bodyPr>
            <a:normAutofit/>
          </a:bodyPr>
          <a:lstStyle/>
          <a:p>
            <a:pPr lvl="1">
              <a:buFont typeface="Arial" pitchFamily="34" charset="0"/>
              <a:buChar char="•"/>
            </a:pPr>
            <a:r>
              <a:rPr lang="en-GB" sz="2400" dirty="0" smtClean="0"/>
              <a:t>IL-1β- key cytokine</a:t>
            </a:r>
          </a:p>
          <a:p>
            <a:pPr lvl="1">
              <a:buFont typeface="Arial" pitchFamily="34" charset="0"/>
              <a:buChar char="•"/>
            </a:pPr>
            <a:r>
              <a:rPr lang="en-GB" sz="2400" dirty="0" smtClean="0"/>
              <a:t>IL-1 inhibitors in treatment resistant gout</a:t>
            </a:r>
          </a:p>
          <a:p>
            <a:pPr lvl="1">
              <a:buFont typeface="Arial" pitchFamily="34" charset="0"/>
              <a:buChar char="•"/>
            </a:pPr>
            <a:r>
              <a:rPr lang="en-GB" sz="2400" dirty="0" err="1" smtClean="0"/>
              <a:t>Anakinra</a:t>
            </a:r>
            <a:endParaRPr lang="en-GB" sz="2400" dirty="0" smtClean="0"/>
          </a:p>
          <a:p>
            <a:pPr lvl="2"/>
            <a:r>
              <a:rPr lang="en-GB" sz="2400" dirty="0" smtClean="0"/>
              <a:t>IL-1 receptor antagonist</a:t>
            </a:r>
          </a:p>
          <a:p>
            <a:pPr lvl="1">
              <a:buFont typeface="Arial" pitchFamily="34" charset="0"/>
              <a:buChar char="•"/>
            </a:pPr>
            <a:r>
              <a:rPr lang="en-GB" sz="2400" dirty="0" err="1" smtClean="0"/>
              <a:t>Rilonacept</a:t>
            </a:r>
            <a:endParaRPr lang="en-GB" sz="2400" dirty="0" smtClean="0"/>
          </a:p>
          <a:p>
            <a:pPr lvl="2"/>
            <a:r>
              <a:rPr lang="en-GB" sz="2400" dirty="0" smtClean="0"/>
              <a:t>IL-1 Trap</a:t>
            </a:r>
          </a:p>
          <a:p>
            <a:pPr lvl="1">
              <a:buFont typeface="Arial" pitchFamily="34" charset="0"/>
              <a:buChar char="•"/>
            </a:pPr>
            <a:r>
              <a:rPr lang="en-GB" sz="2400" dirty="0" err="1" smtClean="0"/>
              <a:t>Canakinumab</a:t>
            </a:r>
            <a:endParaRPr lang="en-GB" sz="2400" dirty="0" smtClean="0"/>
          </a:p>
          <a:p>
            <a:pPr lvl="2"/>
            <a:r>
              <a:rPr lang="en-GB" sz="2400" dirty="0" smtClean="0"/>
              <a:t>monoclonal anti IL-1β antibody</a:t>
            </a:r>
            <a:endParaRPr lang="en-GB" sz="2400" dirty="0"/>
          </a:p>
        </p:txBody>
      </p:sp>
      <p:pic>
        <p:nvPicPr>
          <p:cNvPr id="8" name="Content Placeholder 7" descr="anakinra action.jpg"/>
          <p:cNvPicPr>
            <a:picLocks noGrp="1" noChangeAspect="1"/>
          </p:cNvPicPr>
          <p:nvPr>
            <p:ph sz="half" idx="4294967295"/>
          </p:nvPr>
        </p:nvPicPr>
        <p:blipFill>
          <a:blip r:embed="rId2" cstate="print"/>
          <a:stretch>
            <a:fillRect/>
          </a:stretch>
        </p:blipFill>
        <p:spPr>
          <a:xfrm>
            <a:off x="5105400" y="2347913"/>
            <a:ext cx="4038600" cy="3028950"/>
          </a:xfrm>
        </p:spPr>
      </p:pic>
    </p:spTree>
    <p:extLst>
      <p:ext uri="{BB962C8B-B14F-4D97-AF65-F5344CB8AC3E}">
        <p14:creationId xmlns:p14="http://schemas.microsoft.com/office/powerpoint/2010/main" val="2109140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IL-1 inhibition</a:t>
            </a:r>
            <a:endParaRPr lang="en-GB" dirty="0"/>
          </a:p>
        </p:txBody>
      </p:sp>
      <p:sp>
        <p:nvSpPr>
          <p:cNvPr id="6" name="Content Placeholder 5"/>
          <p:cNvSpPr>
            <a:spLocks noGrp="1"/>
          </p:cNvSpPr>
          <p:nvPr>
            <p:ph idx="1"/>
          </p:nvPr>
        </p:nvSpPr>
        <p:spPr/>
        <p:txBody>
          <a:bodyPr>
            <a:normAutofit/>
          </a:bodyPr>
          <a:lstStyle/>
          <a:p>
            <a:r>
              <a:rPr lang="en-GB" dirty="0" err="1" smtClean="0"/>
              <a:t>Canakinumab</a:t>
            </a:r>
            <a:endParaRPr lang="en-GB" dirty="0" smtClean="0"/>
          </a:p>
          <a:p>
            <a:pPr lvl="1"/>
            <a:r>
              <a:rPr lang="en-GB" dirty="0" smtClean="0"/>
              <a:t>Monoclonal antibody blocks IL-1β signalling</a:t>
            </a:r>
          </a:p>
          <a:p>
            <a:pPr lvl="1"/>
            <a:r>
              <a:rPr lang="en-GB" dirty="0" smtClean="0"/>
              <a:t>150 mg s/c v 40mg </a:t>
            </a:r>
            <a:r>
              <a:rPr lang="en-GB" dirty="0" err="1" smtClean="0"/>
              <a:t>triamcinolone</a:t>
            </a:r>
            <a:r>
              <a:rPr lang="en-GB" dirty="0" smtClean="0"/>
              <a:t> </a:t>
            </a:r>
            <a:r>
              <a:rPr lang="en-GB" dirty="0" err="1" smtClean="0"/>
              <a:t>acetonide</a:t>
            </a:r>
            <a:endParaRPr lang="en-GB" dirty="0"/>
          </a:p>
          <a:p>
            <a:pPr lvl="1"/>
            <a:r>
              <a:rPr lang="en-GB" dirty="0" smtClean="0"/>
              <a:t>2 randomized trials 456 patients.</a:t>
            </a:r>
          </a:p>
          <a:p>
            <a:pPr lvl="1"/>
            <a:r>
              <a:rPr lang="en-GB" dirty="0" err="1" smtClean="0"/>
              <a:t>Canakinumab</a:t>
            </a:r>
            <a:r>
              <a:rPr lang="en-GB" dirty="0" smtClean="0"/>
              <a:t> resulted in a significantly greater reduction in a mean 72-hour pain score using a 100 mm visual </a:t>
            </a:r>
            <a:r>
              <a:rPr lang="en-GB" dirty="0" err="1" smtClean="0"/>
              <a:t>analog</a:t>
            </a:r>
            <a:r>
              <a:rPr lang="en-GB" dirty="0" smtClean="0"/>
              <a:t> scale (decrease of 35.7 versus 25 mm).</a:t>
            </a:r>
          </a:p>
          <a:p>
            <a:pPr lvl="1"/>
            <a:r>
              <a:rPr lang="en-GB" dirty="0" smtClean="0"/>
              <a:t>Four patients receiving </a:t>
            </a:r>
            <a:r>
              <a:rPr lang="en-GB" dirty="0" err="1" smtClean="0"/>
              <a:t>canakinumab</a:t>
            </a:r>
            <a:r>
              <a:rPr lang="en-GB" dirty="0" smtClean="0"/>
              <a:t>, required hospitalization for treatment of infections (one abscess of the jaw, one abscess of the forearm, pneumonia, and gastroenteritis)</a:t>
            </a:r>
            <a:endParaRPr lang="en-GB" dirty="0"/>
          </a:p>
          <a:p>
            <a:pPr lvl="1"/>
            <a:endParaRPr lang="en-GB" dirty="0" smtClean="0"/>
          </a:p>
          <a:p>
            <a:pPr lvl="1"/>
            <a:endParaRPr lang="en-GB" dirty="0"/>
          </a:p>
          <a:p>
            <a:pPr lvl="1"/>
            <a:r>
              <a:rPr lang="en-GB" sz="2100" i="1" dirty="0" smtClean="0"/>
              <a:t>Schlesinger N, Ann Rheum Dis.2012;71(11):1839.</a:t>
            </a:r>
          </a:p>
          <a:p>
            <a:endParaRPr lang="en-GB" dirty="0"/>
          </a:p>
        </p:txBody>
      </p:sp>
    </p:spTree>
    <p:extLst>
      <p:ext uri="{BB962C8B-B14F-4D97-AF65-F5344CB8AC3E}">
        <p14:creationId xmlns:p14="http://schemas.microsoft.com/office/powerpoint/2010/main" val="1524859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2315</TotalTime>
  <Words>1340</Words>
  <Application>Microsoft Office PowerPoint</Application>
  <PresentationFormat>On-screen Show (4:3)</PresentationFormat>
  <Paragraphs>274</Paragraphs>
  <Slides>41</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Arial</vt:lpstr>
      <vt:lpstr>Arial Bold</vt:lpstr>
      <vt:lpstr>Arial Unicode MS</vt:lpstr>
      <vt:lpstr>Calibri</vt:lpstr>
      <vt:lpstr>Calibri Light</vt:lpstr>
      <vt:lpstr>Gill Sans</vt:lpstr>
      <vt:lpstr>Symbol</vt:lpstr>
      <vt:lpstr>Times New Roman</vt:lpstr>
      <vt:lpstr>Verdana</vt:lpstr>
      <vt:lpstr>Wingdings</vt:lpstr>
      <vt:lpstr>ヒラギノ角ゴ Pro W3</vt:lpstr>
      <vt:lpstr>ヒラギノ角ゴ ProN W3</vt:lpstr>
      <vt:lpstr>Office Theme</vt:lpstr>
      <vt:lpstr>    </vt:lpstr>
      <vt:lpstr>Objectives</vt:lpstr>
      <vt:lpstr>Gout</vt:lpstr>
      <vt:lpstr>Gout</vt:lpstr>
      <vt:lpstr>Diagnosis</vt:lpstr>
      <vt:lpstr>Guidelines</vt:lpstr>
      <vt:lpstr>Acute gout</vt:lpstr>
      <vt:lpstr>New treatments- off label</vt:lpstr>
      <vt:lpstr>IL-1 inhibition</vt:lpstr>
      <vt:lpstr>Cost</vt:lpstr>
      <vt:lpstr>Chronic gout</vt:lpstr>
      <vt:lpstr>Treat to target- a potential for cure</vt:lpstr>
      <vt:lpstr>Urate lowering therapy- 1st line</vt:lpstr>
      <vt:lpstr>PowerPoint Presentation</vt:lpstr>
      <vt:lpstr>Adverse effects</vt:lpstr>
      <vt:lpstr>HLA-B*5801 </vt:lpstr>
      <vt:lpstr>Febuxostat</vt:lpstr>
      <vt:lpstr>PowerPoint Presentation</vt:lpstr>
      <vt:lpstr>PowerPoint Presentation</vt:lpstr>
      <vt:lpstr>Febuxostat</vt:lpstr>
      <vt:lpstr>Uricosuric therapy</vt:lpstr>
      <vt:lpstr>Lesinurad</vt:lpstr>
      <vt:lpstr>Peglioticase</vt:lpstr>
      <vt:lpstr>Peglioticase</vt:lpstr>
      <vt:lpstr>Pseudogout</vt:lpstr>
      <vt:lpstr>PowerPoint Presentation</vt:lpstr>
      <vt:lpstr>Treatment</vt:lpstr>
      <vt:lpstr>Joint and soft tissue injections</vt:lpstr>
      <vt:lpstr>PowerPoint Presentation</vt:lpstr>
      <vt:lpstr>PowerPoint Presentation</vt:lpstr>
      <vt:lpstr>Who not to inject</vt:lpstr>
      <vt:lpstr>Complications</vt:lpstr>
      <vt:lpstr>PowerPoint Presentation</vt:lpstr>
      <vt:lpstr>What to inject?</vt:lpstr>
      <vt:lpstr>Hyaluronic acid</vt:lpstr>
      <vt:lpstr>Platelet rich plasma</vt:lpstr>
      <vt:lpstr>PowerPoint Presentation</vt:lpstr>
      <vt:lpstr>What to do at the time of the injection?</vt:lpstr>
      <vt:lpstr>Aftercare</vt:lpstr>
      <vt:lpstr>PowerPoint Presentation</vt:lpstr>
      <vt:lpstr>Summary</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Gout- Treat to Target</dc:title>
  <dc:creator>Tench, Colin</dc:creator>
  <cp:lastModifiedBy>McDermott-King, Kiefer</cp:lastModifiedBy>
  <cp:revision>12</cp:revision>
  <dcterms:created xsi:type="dcterms:W3CDTF">2018-03-05T18:38:08Z</dcterms:created>
  <dcterms:modified xsi:type="dcterms:W3CDTF">2019-07-23T11:57:05Z</dcterms:modified>
</cp:coreProperties>
</file>