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</p:sldMasterIdLst>
  <p:notesMasterIdLst>
    <p:notesMasterId r:id="rId18"/>
  </p:notesMasterIdLst>
  <p:handoutMasterIdLst>
    <p:handoutMasterId r:id="rId19"/>
  </p:handoutMasterIdLst>
  <p:sldIdLst>
    <p:sldId id="256" r:id="rId2"/>
    <p:sldId id="361" r:id="rId3"/>
    <p:sldId id="375" r:id="rId4"/>
    <p:sldId id="362" r:id="rId5"/>
    <p:sldId id="370" r:id="rId6"/>
    <p:sldId id="376" r:id="rId7"/>
    <p:sldId id="369" r:id="rId8"/>
    <p:sldId id="363" r:id="rId9"/>
    <p:sldId id="371" r:id="rId10"/>
    <p:sldId id="374" r:id="rId11"/>
    <p:sldId id="377" r:id="rId12"/>
    <p:sldId id="364" r:id="rId13"/>
    <p:sldId id="372" r:id="rId14"/>
    <p:sldId id="373" r:id="rId15"/>
    <p:sldId id="365" r:id="rId16"/>
    <p:sldId id="368" r:id="rId17"/>
  </p:sldIdLst>
  <p:sldSz cx="9144000" cy="6858000" type="screen4x3"/>
  <p:notesSz cx="9872663" cy="67421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ohen, Danya" initials="C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BC3"/>
    <a:srgbClr val="00AB4E"/>
    <a:srgbClr val="B040A0"/>
    <a:srgbClr val="532E91"/>
    <a:srgbClr val="94BBD8"/>
    <a:srgbClr val="FF9900"/>
    <a:srgbClr val="532EC3"/>
    <a:srgbClr val="0066FF"/>
    <a:srgbClr val="6699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4" autoAdjust="0"/>
    <p:restoredTop sz="94660"/>
  </p:normalViewPr>
  <p:slideViewPr>
    <p:cSldViewPr>
      <p:cViewPr>
        <p:scale>
          <a:sx n="100" d="100"/>
          <a:sy n="100" d="100"/>
        </p:scale>
        <p:origin x="-1092" y="-8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4278845" cy="337052"/>
          </a:xfrm>
          <a:prstGeom prst="rect">
            <a:avLst/>
          </a:prstGeom>
        </p:spPr>
        <p:txBody>
          <a:bodyPr vert="horz" lIns="90635" tIns="45318" rIns="90635" bIns="45318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91516" y="2"/>
            <a:ext cx="4278845" cy="337052"/>
          </a:xfrm>
          <a:prstGeom prst="rect">
            <a:avLst/>
          </a:prstGeom>
        </p:spPr>
        <p:txBody>
          <a:bodyPr vert="horz" lIns="90635" tIns="45318" rIns="90635" bIns="45318" rtlCol="0"/>
          <a:lstStyle>
            <a:lvl1pPr algn="r">
              <a:defRPr sz="1200"/>
            </a:lvl1pPr>
          </a:lstStyle>
          <a:p>
            <a:fld id="{85577D3F-F7B2-43DF-A999-60DA01297932}" type="datetimeFigureOut">
              <a:rPr lang="en-GB" smtClean="0"/>
              <a:t>01/11/2018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403985"/>
            <a:ext cx="4278845" cy="337052"/>
          </a:xfrm>
          <a:prstGeom prst="rect">
            <a:avLst/>
          </a:prstGeom>
        </p:spPr>
        <p:txBody>
          <a:bodyPr vert="horz" lIns="90635" tIns="45318" rIns="90635" bIns="45318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91516" y="6403985"/>
            <a:ext cx="4278845" cy="337052"/>
          </a:xfrm>
          <a:prstGeom prst="rect">
            <a:avLst/>
          </a:prstGeom>
        </p:spPr>
        <p:txBody>
          <a:bodyPr vert="horz" lIns="90635" tIns="45318" rIns="90635" bIns="45318" rtlCol="0" anchor="b"/>
          <a:lstStyle>
            <a:lvl1pPr algn="r">
              <a:defRPr sz="1200"/>
            </a:lvl1pPr>
          </a:lstStyle>
          <a:p>
            <a:fld id="{1EE448F4-A827-4C11-B51D-72D3555D0C0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2992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78154" cy="337106"/>
          </a:xfrm>
          <a:prstGeom prst="rect">
            <a:avLst/>
          </a:prstGeom>
        </p:spPr>
        <p:txBody>
          <a:bodyPr vert="horz" lIns="90635" tIns="45318" rIns="90635" bIns="4531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92225" y="1"/>
            <a:ext cx="4278154" cy="337106"/>
          </a:xfrm>
          <a:prstGeom prst="rect">
            <a:avLst/>
          </a:prstGeom>
        </p:spPr>
        <p:txBody>
          <a:bodyPr vert="horz" lIns="90635" tIns="45318" rIns="90635" bIns="4531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DB8C4DA-311C-4965-B45C-6FBE00F6E514}" type="datetimeFigureOut">
              <a:rPr lang="en-GB"/>
              <a:pPr>
                <a:defRPr/>
              </a:pPr>
              <a:t>01/11/2018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52788" y="506413"/>
            <a:ext cx="3368675" cy="2527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35" tIns="45318" rIns="90635" bIns="45318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7267" y="3202504"/>
            <a:ext cx="7898130" cy="3033951"/>
          </a:xfrm>
          <a:prstGeom prst="rect">
            <a:avLst/>
          </a:prstGeom>
        </p:spPr>
        <p:txBody>
          <a:bodyPr vert="horz" lIns="90635" tIns="45318" rIns="90635" bIns="45318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03838"/>
            <a:ext cx="4278154" cy="337106"/>
          </a:xfrm>
          <a:prstGeom prst="rect">
            <a:avLst/>
          </a:prstGeom>
        </p:spPr>
        <p:txBody>
          <a:bodyPr vert="horz" lIns="90635" tIns="45318" rIns="90635" bIns="4531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92225" y="6403838"/>
            <a:ext cx="4278154" cy="337106"/>
          </a:xfrm>
          <a:prstGeom prst="rect">
            <a:avLst/>
          </a:prstGeom>
        </p:spPr>
        <p:txBody>
          <a:bodyPr vert="horz" lIns="90635" tIns="45318" rIns="90635" bIns="4531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AC1576B-8513-434D-B9F1-8FB51C940BB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86902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C1576B-8513-434D-B9F1-8FB51C940BB5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C1576B-8513-434D-B9F1-8FB51C940BB5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665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7ECCCA-9818-43F5-8944-A9189D9D2D41}" type="datetime1">
              <a:rPr lang="en-GB" smtClean="0"/>
              <a:pPr/>
              <a:t>01/11/2018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NWL Pathology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DF736F-6195-4A95-B542-BE0A3791FCFA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4AD043-1F24-45BB-A10F-A6AA470D6C6F}" type="datetime1">
              <a:rPr lang="en-GB" smtClean="0"/>
              <a:pPr/>
              <a:t>01/11/2018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NWL Pathology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F71C0D-2F84-4BA0-8CE9-A82A5E74922A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026FBA-8107-4D04-9368-DD626D4AD9EA}" type="datetime1">
              <a:rPr lang="en-GB" smtClean="0"/>
              <a:pPr/>
              <a:t>01/11/2018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NWL Pathology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187F0D-336B-4A1D-A989-B16F9009F2A4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61AC92-5173-4B25-8612-7AA1265AAE83}" type="datetime1">
              <a:rPr lang="en-GB" smtClean="0"/>
              <a:pPr/>
              <a:t>01/11/2018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605265"/>
            <a:ext cx="2895600" cy="280119"/>
          </a:xfrm>
        </p:spPr>
        <p:txBody>
          <a:bodyPr/>
          <a:lstStyle>
            <a:lvl1pPr>
              <a:defRPr sz="1050"/>
            </a:lvl1pPr>
          </a:lstStyle>
          <a:p>
            <a:r>
              <a:rPr lang="en-GB" dirty="0" smtClean="0"/>
              <a:t>NWL Pathology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58880" y="6553150"/>
            <a:ext cx="2133600" cy="476250"/>
          </a:xfrm>
        </p:spPr>
        <p:txBody>
          <a:bodyPr/>
          <a:lstStyle>
            <a:lvl1pPr>
              <a:defRPr sz="1000"/>
            </a:lvl1pPr>
          </a:lstStyle>
          <a:p>
            <a:fld id="{F1434CDC-3D19-4356-906C-CC063BEA2F9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27946F-4416-44BF-A12D-088BE38B3282}" type="datetime1">
              <a:rPr lang="en-GB" smtClean="0"/>
              <a:pPr/>
              <a:t>01/11/2018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NWL Pathology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AB3FC7-5D0D-4F40-AA35-380F73AEA110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44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8413"/>
            <a:ext cx="82296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2214DD6B-23AF-42F1-8627-0A5CD5D2A417}" type="datetime1">
              <a:rPr lang="en-GB" smtClean="0"/>
              <a:pPr/>
              <a:t>01/11/2018</a:t>
            </a:fld>
            <a:endParaRPr lang="en-GB" dirty="0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GB" dirty="0" smtClean="0"/>
              <a:t>NWL Pathology</a:t>
            </a:r>
            <a:endParaRPr lang="en-GB" dirty="0"/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D609A03-66DE-4966-949A-D8243CC757A9}" type="slidenum">
              <a:rPr lang="en-GB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7" r:id="rId3"/>
    <p:sldLayoutId id="2147483658" r:id="rId4"/>
    <p:sldLayoutId id="2147483659" r:id="rId5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wlpathology.nhs.uk/" TargetMode="External"/><Relationship Id="rId3" Type="http://schemas.openxmlformats.org/officeDocument/2006/relationships/hyperlink" Target="mailto:ICHC-tr.pathologyqueries@nhs.net" TargetMode="External"/><Relationship Id="rId7" Type="http://schemas.openxmlformats.org/officeDocument/2006/relationships/hyperlink" Target="mailto:thh-tr.pathologyit@nhs.net" TargetMode="External"/><Relationship Id="rId2" Type="http://schemas.openxmlformats.org/officeDocument/2006/relationships/hyperlink" Target="mailto:ICHC-tr.ImperialPathologyResults@nhs.ne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CHC-tr.biochemistryadvice@nhs.net" TargetMode="External"/><Relationship Id="rId5" Type="http://schemas.openxmlformats.org/officeDocument/2006/relationships/hyperlink" Target="mailto:thh-tr.thhpathology@nhs.net" TargetMode="External"/><Relationship Id="rId4" Type="http://schemas.openxmlformats.org/officeDocument/2006/relationships/hyperlink" Target="mailto:imperial.pathologyit@nhs.net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-36512" y="1700808"/>
            <a:ext cx="9180512" cy="1872207"/>
          </a:xfrm>
          <a:solidFill>
            <a:srgbClr val="007BC3"/>
          </a:solidFill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bg1"/>
                </a:solidFill>
              </a:rPr>
              <a:t>NWL Pathology GP Study Afternoon</a:t>
            </a:r>
            <a:r>
              <a:rPr lang="en-GB" sz="4000" dirty="0" smtClean="0">
                <a:solidFill>
                  <a:schemeClr val="bg1"/>
                </a:solidFill>
              </a:rPr>
              <a:t> </a:t>
            </a:r>
            <a:endParaRPr lang="en-GB" sz="4000" dirty="0">
              <a:solidFill>
                <a:schemeClr val="bg1"/>
              </a:solidFill>
            </a:endParaRPr>
          </a:p>
        </p:txBody>
      </p:sp>
      <p:pic>
        <p:nvPicPr>
          <p:cNvPr id="9" name="Picture 8" descr="https://gallery.mailchimp.com/efa222d6d414ae30915f72ebd/images/3ad240a6-cf7f-4315-9245-d86c2c35214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0648"/>
            <a:ext cx="2730700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3" t="61677" r="16167" b="25267"/>
          <a:stretch/>
        </p:blipFill>
        <p:spPr bwMode="auto">
          <a:xfrm>
            <a:off x="539552" y="5812085"/>
            <a:ext cx="7776864" cy="792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4077072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Saghar Missaghian-Cully - Managing Director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4978896" cy="779686"/>
          </a:xfrm>
        </p:spPr>
        <p:txBody>
          <a:bodyPr/>
          <a:lstStyle/>
          <a:p>
            <a:r>
              <a:rPr lang="en-GB" sz="3400" dirty="0" smtClean="0"/>
              <a:t>Transition Plan</a:t>
            </a:r>
            <a:endParaRPr lang="en-GB" sz="3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5536" y="1124744"/>
            <a:ext cx="8443861" cy="5184576"/>
          </a:xfrm>
        </p:spPr>
        <p:txBody>
          <a:bodyPr/>
          <a:lstStyle/>
          <a:p>
            <a:r>
              <a:rPr lang="en-GB" sz="1800" b="1" dirty="0" smtClean="0"/>
              <a:t>Changes which are likely to have an impact on GPs</a:t>
            </a:r>
          </a:p>
          <a:p>
            <a:r>
              <a:rPr lang="en-GB" sz="1800" dirty="0" smtClean="0"/>
              <a:t>Tests </a:t>
            </a:r>
            <a:r>
              <a:rPr lang="en-GB" sz="1800" dirty="0"/>
              <a:t>will change to new reference ranges which reflect the change in methodology with the new analysers. </a:t>
            </a:r>
          </a:p>
          <a:p>
            <a:endParaRPr lang="en-GB" sz="1800" dirty="0"/>
          </a:p>
          <a:p>
            <a:r>
              <a:rPr lang="en-GB" sz="1800" b="1" dirty="0" smtClean="0"/>
              <a:t>Change of blood collection tubes (</a:t>
            </a:r>
            <a:r>
              <a:rPr lang="en-GB" sz="1800" b="1" dirty="0" err="1" smtClean="0"/>
              <a:t>Sarstedt</a:t>
            </a:r>
            <a:r>
              <a:rPr lang="en-GB" sz="1800" b="1" dirty="0" smtClean="0"/>
              <a:t> to BD </a:t>
            </a:r>
            <a:r>
              <a:rPr lang="en-GB" sz="1800" b="1" dirty="0" err="1" smtClean="0"/>
              <a:t>Vacutainer</a:t>
            </a:r>
            <a:r>
              <a:rPr lang="en-GB" sz="1800" b="1" dirty="0" smtClean="0"/>
              <a:t>)</a:t>
            </a:r>
          </a:p>
          <a:p>
            <a:r>
              <a:rPr lang="en-GB" sz="1800" dirty="0" smtClean="0"/>
              <a:t>This is due to change in Haematology analysers. </a:t>
            </a:r>
          </a:p>
          <a:p>
            <a:r>
              <a:rPr lang="en-GB" sz="1800" dirty="0" smtClean="0"/>
              <a:t>This will go live on 2 December</a:t>
            </a:r>
          </a:p>
          <a:p>
            <a:r>
              <a:rPr lang="en-GB" sz="1800" dirty="0" smtClean="0"/>
              <a:t>Training sessions currently being organised with GP practices</a:t>
            </a:r>
          </a:p>
          <a:p>
            <a:endParaRPr lang="en-GB" sz="1800" dirty="0" smtClean="0"/>
          </a:p>
          <a:p>
            <a:r>
              <a:rPr lang="en-GB" sz="1800" b="1" dirty="0" smtClean="0"/>
              <a:t>ESR reporting</a:t>
            </a:r>
          </a:p>
          <a:p>
            <a:r>
              <a:rPr lang="en-GB" sz="1800" dirty="0"/>
              <a:t>This is due to change in Haematology analysers</a:t>
            </a:r>
            <a:endParaRPr lang="en-GB" sz="1800" b="1" dirty="0"/>
          </a:p>
          <a:p>
            <a:r>
              <a:rPr lang="en-GB" sz="1800" dirty="0" smtClean="0"/>
              <a:t>Change to reference ranges</a:t>
            </a:r>
          </a:p>
          <a:p>
            <a:r>
              <a:rPr lang="en-GB" sz="1800" dirty="0" smtClean="0"/>
              <a:t>This is due to go live in December</a:t>
            </a:r>
            <a:endParaRPr lang="en-GB" sz="1800" dirty="0"/>
          </a:p>
          <a:p>
            <a:endParaRPr lang="en-GB" sz="1800" dirty="0" smtClean="0"/>
          </a:p>
          <a:p>
            <a:r>
              <a:rPr lang="en-GB" sz="1800" dirty="0" smtClean="0"/>
              <a:t>We are using the CCG as our main channel to communication these changes to GPs – via their newsletters or bulletins and emails.  </a:t>
            </a:r>
            <a:endParaRPr lang="en-GB" sz="1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921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85304"/>
            <a:ext cx="6120680" cy="720254"/>
          </a:xfrm>
        </p:spPr>
        <p:txBody>
          <a:bodyPr/>
          <a:lstStyle/>
          <a:p>
            <a:pPr algn="l"/>
            <a:r>
              <a:rPr lang="en-GB" sz="3600" b="1" dirty="0"/>
              <a:t>U</a:t>
            </a:r>
            <a:r>
              <a:rPr lang="en-GB" sz="3600" b="1" dirty="0" smtClean="0"/>
              <a:t>pdate </a:t>
            </a:r>
            <a:r>
              <a:rPr lang="en-GB" sz="3600" b="1" dirty="0"/>
              <a:t>on A</a:t>
            </a:r>
            <a:r>
              <a:rPr lang="en-GB" sz="3600" b="1" dirty="0" smtClean="0"/>
              <a:t>ccreditation</a:t>
            </a:r>
            <a:endParaRPr lang="en-GB" sz="3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896891"/>
          </a:xfrm>
        </p:spPr>
        <p:txBody>
          <a:bodyPr/>
          <a:lstStyle/>
          <a:p>
            <a:pPr lvl="0"/>
            <a:r>
              <a:rPr lang="en-GB" sz="1800" b="1" dirty="0"/>
              <a:t>Microbiology </a:t>
            </a:r>
            <a:r>
              <a:rPr lang="en-GB" sz="1800" dirty="0"/>
              <a:t/>
            </a:r>
            <a:br>
              <a:rPr lang="en-GB" sz="1800" dirty="0"/>
            </a:br>
            <a:r>
              <a:rPr lang="en-GB" sz="1800" dirty="0"/>
              <a:t>Imperial sites - surveillance visit March 2018 </a:t>
            </a:r>
            <a:br>
              <a:rPr lang="en-GB" sz="1800" dirty="0"/>
            </a:br>
            <a:r>
              <a:rPr lang="en-GB" sz="1800" dirty="0"/>
              <a:t>Next visit Feb/March </a:t>
            </a:r>
            <a:r>
              <a:rPr lang="en-GB" sz="1800" dirty="0" smtClean="0"/>
              <a:t>2019</a:t>
            </a:r>
            <a:endParaRPr lang="en-GB" sz="1800" dirty="0"/>
          </a:p>
          <a:p>
            <a:pPr lvl="0"/>
            <a:r>
              <a:rPr lang="en-GB" sz="1800" b="1" dirty="0"/>
              <a:t>Infection &amp; Immunity </a:t>
            </a:r>
            <a:br>
              <a:rPr lang="en-GB" sz="1800" b="1" dirty="0"/>
            </a:br>
            <a:r>
              <a:rPr lang="en-GB" sz="1800" dirty="0"/>
              <a:t>Imperial sites - surveillance visit May 2018</a:t>
            </a:r>
            <a:br>
              <a:rPr lang="en-GB" sz="1800" dirty="0"/>
            </a:br>
            <a:r>
              <a:rPr lang="en-GB" sz="1800" dirty="0"/>
              <a:t>Next visit Feb/March 2019 with Microbiology </a:t>
            </a:r>
          </a:p>
          <a:p>
            <a:pPr lvl="0"/>
            <a:r>
              <a:rPr lang="en-GB" sz="1800" b="1" dirty="0"/>
              <a:t>Cellular Pathology </a:t>
            </a:r>
            <a:br>
              <a:rPr lang="en-GB" sz="1800" b="1" dirty="0"/>
            </a:br>
            <a:r>
              <a:rPr lang="en-GB" sz="1800" dirty="0"/>
              <a:t>Imperial sites  - successfully obtained accreditation </a:t>
            </a:r>
            <a:br>
              <a:rPr lang="en-GB" sz="1800" dirty="0"/>
            </a:br>
            <a:r>
              <a:rPr lang="en-GB" sz="1800" dirty="0"/>
              <a:t>Next surveillance visit due January </a:t>
            </a:r>
            <a:r>
              <a:rPr lang="en-GB" sz="1800" dirty="0" smtClean="0"/>
              <a:t>2019</a:t>
            </a:r>
            <a:endParaRPr lang="en-GB" sz="1800" dirty="0"/>
          </a:p>
          <a:p>
            <a:pPr lvl="0"/>
            <a:r>
              <a:rPr lang="en-GB" sz="1800" b="1" dirty="0"/>
              <a:t>Haematology &amp; Blood Transfusion </a:t>
            </a:r>
            <a:br>
              <a:rPr lang="en-GB" sz="1800" b="1" dirty="0"/>
            </a:br>
            <a:r>
              <a:rPr lang="en-GB" sz="1800" dirty="0"/>
              <a:t>Imperial and Chelsea and Westminster hospital sites - surveillance visit March 2018 </a:t>
            </a:r>
            <a:br>
              <a:rPr lang="en-GB" sz="1800" dirty="0"/>
            </a:br>
            <a:r>
              <a:rPr lang="en-GB" sz="1800" dirty="0"/>
              <a:t>Waiting for UKAS to grant us accreditation and add these tests to the laboratory schedule of </a:t>
            </a:r>
            <a:r>
              <a:rPr lang="en-GB" sz="1800" dirty="0" smtClean="0"/>
              <a:t>accreditation - Next </a:t>
            </a:r>
            <a:r>
              <a:rPr lang="en-GB" sz="1800" dirty="0"/>
              <a:t>visit Feb/March </a:t>
            </a:r>
            <a:r>
              <a:rPr lang="en-GB" sz="1800" dirty="0" smtClean="0"/>
              <a:t>2019</a:t>
            </a:r>
            <a:endParaRPr lang="en-GB" sz="1800" dirty="0"/>
          </a:p>
          <a:p>
            <a:pPr lvl="0"/>
            <a:r>
              <a:rPr lang="en-GB" sz="1800" b="1" dirty="0"/>
              <a:t>Clinical Biochemistry </a:t>
            </a:r>
            <a:endParaRPr lang="en-GB" sz="1800" dirty="0"/>
          </a:p>
          <a:p>
            <a:pPr marL="400050" lvl="1" indent="0">
              <a:buNone/>
            </a:pPr>
            <a:r>
              <a:rPr lang="en-GB" sz="1800" dirty="0"/>
              <a:t>Imperial and Chelsea and Westminster hospital sites - surveillance visit Sept </a:t>
            </a:r>
            <a:r>
              <a:rPr lang="en-GB" sz="1800" dirty="0" smtClean="0"/>
              <a:t>2018 - Next </a:t>
            </a:r>
            <a:r>
              <a:rPr lang="en-GB" sz="1800" dirty="0"/>
              <a:t>surveillance visit September 2019.</a:t>
            </a:r>
          </a:p>
          <a:p>
            <a:pPr marL="0" indent="0">
              <a:buNone/>
            </a:pPr>
            <a:r>
              <a:rPr lang="en-GB" sz="18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83435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720254"/>
          </a:xfrm>
        </p:spPr>
        <p:txBody>
          <a:bodyPr/>
          <a:lstStyle/>
          <a:p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400" b="1" dirty="0" smtClean="0"/>
              <a:t>Overview of Quality Framework</a:t>
            </a:r>
            <a:endParaRPr lang="en-GB" sz="3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412"/>
            <a:ext cx="8147248" cy="4968899"/>
          </a:xfrm>
        </p:spPr>
        <p:txBody>
          <a:bodyPr/>
          <a:lstStyle/>
          <a:p>
            <a:endParaRPr lang="en-GB" sz="2800" dirty="0"/>
          </a:p>
          <a:p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-1188640" y="-351681"/>
            <a:ext cx="8229600" cy="79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endParaRPr lang="en-GB" kern="0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1124744"/>
            <a:ext cx="7776863" cy="547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14338" y="1358454"/>
            <a:ext cx="936104" cy="368300"/>
          </a:xfrm>
          <a:prstGeom prst="flowChartAlternateProcess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altLang="en-US" sz="9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Key</a:t>
            </a:r>
            <a:endParaRPr kumimoji="0" lang="en-US" altLang="en-US" sz="18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35496" y="1762522"/>
            <a:ext cx="945753" cy="514350"/>
          </a:xfrm>
          <a:prstGeom prst="flowChartAlternateProcess">
            <a:avLst/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altLang="en-US" sz="9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Host Trust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AutoShape 80"/>
          <p:cNvSpPr>
            <a:spLocks noChangeArrowheads="1"/>
          </p:cNvSpPr>
          <p:nvPr/>
        </p:nvSpPr>
        <p:spPr bwMode="auto">
          <a:xfrm>
            <a:off x="35496" y="2338586"/>
            <a:ext cx="945753" cy="514350"/>
          </a:xfrm>
          <a:prstGeom prst="flowChartAlternateProcess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altLang="en-US" sz="9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Owner Trust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AutoShape 81"/>
          <p:cNvSpPr>
            <a:spLocks noChangeArrowheads="1"/>
          </p:cNvSpPr>
          <p:nvPr/>
        </p:nvSpPr>
        <p:spPr bwMode="auto">
          <a:xfrm>
            <a:off x="35496" y="2995166"/>
            <a:ext cx="945753" cy="433834"/>
          </a:xfrm>
          <a:prstGeom prst="flowChartAlternateProcess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alt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Customer Trust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AutoShape 82"/>
          <p:cNvSpPr>
            <a:spLocks noChangeArrowheads="1"/>
          </p:cNvSpPr>
          <p:nvPr/>
        </p:nvSpPr>
        <p:spPr bwMode="auto">
          <a:xfrm>
            <a:off x="35496" y="3590851"/>
            <a:ext cx="945753" cy="630237"/>
          </a:xfrm>
          <a:prstGeom prst="flowChartAlternateProcess">
            <a:avLst/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alt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NWL Pathology Meeting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AutoShape 83"/>
          <p:cNvSpPr>
            <a:spLocks noChangeArrowheads="1"/>
          </p:cNvSpPr>
          <p:nvPr/>
        </p:nvSpPr>
        <p:spPr bwMode="auto">
          <a:xfrm>
            <a:off x="35496" y="4359696"/>
            <a:ext cx="945753" cy="725488"/>
          </a:xfrm>
          <a:prstGeom prst="flowChartAlternateProcess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NWL Pathology Departmental</a:t>
            </a:r>
            <a:r>
              <a:rPr kumimoji="0" lang="en-GB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GB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meeting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56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85304"/>
            <a:ext cx="6120680" cy="720254"/>
          </a:xfrm>
        </p:spPr>
        <p:txBody>
          <a:bodyPr/>
          <a:lstStyle/>
          <a:p>
            <a:pPr algn="l"/>
            <a:r>
              <a:rPr lang="en-GB" sz="3400" b="1" dirty="0" smtClean="0"/>
              <a:t>Test Assurances</a:t>
            </a:r>
            <a:endParaRPr lang="en-GB" sz="3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60885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Validation and Verification</a:t>
            </a: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Training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Competence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Documented </a:t>
            </a:r>
            <a:r>
              <a:rPr lang="en-GB" sz="2400" dirty="0" smtClean="0"/>
              <a:t>Procedures</a:t>
            </a: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Internal </a:t>
            </a:r>
            <a:r>
              <a:rPr lang="en-GB" sz="2400" dirty="0" smtClean="0"/>
              <a:t>Quality Control </a:t>
            </a:r>
            <a:r>
              <a:rPr lang="en-GB" sz="2400" dirty="0"/>
              <a:t>(IQC)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External Quality Assurance (EQA)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Inter </a:t>
            </a:r>
            <a:r>
              <a:rPr lang="en-GB" sz="2400" dirty="0" smtClean="0"/>
              <a:t>Laboratory Comparison</a:t>
            </a: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Delta </a:t>
            </a:r>
            <a:r>
              <a:rPr lang="en-GB" sz="2400" dirty="0" smtClean="0"/>
              <a:t>Checking</a:t>
            </a: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Registered </a:t>
            </a:r>
            <a:r>
              <a:rPr lang="en-GB" sz="2400" dirty="0" smtClean="0"/>
              <a:t>Scientists</a:t>
            </a: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Telephoning </a:t>
            </a:r>
            <a:r>
              <a:rPr lang="en-GB" sz="2400" dirty="0" smtClean="0"/>
              <a:t>Critical Results</a:t>
            </a:r>
            <a:endParaRPr lang="en-GB" sz="2400" dirty="0"/>
          </a:p>
          <a:p>
            <a:endParaRPr lang="en-GB" dirty="0"/>
          </a:p>
        </p:txBody>
      </p:sp>
      <p:pic>
        <p:nvPicPr>
          <p:cNvPr id="5" name="Picture 4" descr="C:\Users\HH008\AppData\Local\Microsoft\Windows\Temporary Internet Files\Content.IE5\MKX63BQM\slide15-pic[1]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976" y="1405558"/>
            <a:ext cx="3190875" cy="1504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347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4325144" cy="648246"/>
          </a:xfrm>
        </p:spPr>
        <p:txBody>
          <a:bodyPr/>
          <a:lstStyle/>
          <a:p>
            <a:r>
              <a:rPr lang="en-GB" sz="3400" b="1" dirty="0"/>
              <a:t>Quality </a:t>
            </a:r>
            <a:r>
              <a:rPr lang="en-GB" sz="3400" b="1" dirty="0" smtClean="0"/>
              <a:t>Assurance</a:t>
            </a:r>
            <a:endParaRPr lang="en-GB" sz="3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122448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Internal audit of QMS and examination procedures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Quality improvements</a:t>
            </a:r>
          </a:p>
          <a:p>
            <a:endParaRPr lang="en-GB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501008"/>
            <a:ext cx="5029200" cy="304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96614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6059016" cy="792262"/>
          </a:xfrm>
        </p:spPr>
        <p:txBody>
          <a:bodyPr/>
          <a:lstStyle/>
          <a:p>
            <a:pPr algn="l"/>
            <a:r>
              <a:rPr lang="en-GB" sz="3400" b="1" dirty="0" smtClean="0"/>
              <a:t>Escalation Process for GPs</a:t>
            </a:r>
            <a:endParaRPr lang="en-GB" sz="3400" b="1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539552" y="1340768"/>
            <a:ext cx="8424936" cy="5256584"/>
          </a:xfrm>
        </p:spPr>
        <p:txBody>
          <a:bodyPr/>
          <a:lstStyle/>
          <a:p>
            <a:pPr marL="0" indent="0">
              <a:buNone/>
            </a:pPr>
            <a:r>
              <a:rPr lang="en-GB" sz="1800" b="1" dirty="0" smtClean="0"/>
              <a:t>If you have any concerns in regards of your results then there are a </a:t>
            </a:r>
            <a:br>
              <a:rPr lang="en-GB" sz="1800" b="1" dirty="0" smtClean="0"/>
            </a:br>
            <a:r>
              <a:rPr lang="en-GB" sz="1800" b="1" dirty="0" smtClean="0"/>
              <a:t>number of points of contact:</a:t>
            </a:r>
            <a:br>
              <a:rPr lang="en-GB" sz="1800" b="1" dirty="0" smtClean="0"/>
            </a:br>
            <a:endParaRPr lang="en-GB" sz="1800" b="1" dirty="0" smtClean="0"/>
          </a:p>
          <a:p>
            <a:r>
              <a:rPr lang="en-GB" sz="1500" b="1" dirty="0"/>
              <a:t>Imperial Call </a:t>
            </a:r>
            <a:r>
              <a:rPr lang="en-GB" sz="1500" b="1" dirty="0" smtClean="0"/>
              <a:t>Centre</a:t>
            </a:r>
            <a:r>
              <a:rPr lang="en-GB" sz="1500" dirty="0" smtClean="0"/>
              <a:t>: Tel</a:t>
            </a:r>
            <a:r>
              <a:rPr lang="en-GB" sz="1500" dirty="0"/>
              <a:t>: 020 331 35353 </a:t>
            </a:r>
          </a:p>
          <a:p>
            <a:r>
              <a:rPr lang="en-GB" sz="1500" dirty="0" smtClean="0"/>
              <a:t>Email</a:t>
            </a:r>
            <a:r>
              <a:rPr lang="en-GB" sz="1500" dirty="0"/>
              <a:t>: </a:t>
            </a:r>
            <a:r>
              <a:rPr lang="en-GB" sz="1500" u="sng" dirty="0" smtClean="0">
                <a:hlinkClick r:id="rId2"/>
              </a:rPr>
              <a:t>ICHC-tr.ImperialPathologyResults@nhs.net</a:t>
            </a:r>
            <a:endParaRPr lang="en-GB" sz="1500" u="sng" dirty="0"/>
          </a:p>
          <a:p>
            <a:r>
              <a:rPr lang="en-GB" sz="1500" dirty="0"/>
              <a:t>For any general enquiries or complaints please </a:t>
            </a:r>
            <a:r>
              <a:rPr lang="en-GB" sz="1500" dirty="0" smtClean="0"/>
              <a:t>email: </a:t>
            </a:r>
            <a:r>
              <a:rPr lang="en-GB" sz="1500" u="sng" dirty="0" smtClean="0">
                <a:hlinkClick r:id="rId3"/>
              </a:rPr>
              <a:t>ICHC-tr.pathologyqueries@nhs.net</a:t>
            </a:r>
            <a:r>
              <a:rPr lang="en-GB" sz="1500" b="1" dirty="0"/>
              <a:t> </a:t>
            </a:r>
          </a:p>
          <a:p>
            <a:pPr marL="285750">
              <a:buFont typeface="Arial" panose="020B0604020202020204" pitchFamily="34" charset="0"/>
              <a:buChar char="•"/>
            </a:pPr>
            <a:r>
              <a:rPr lang="en-GB" sz="1500" dirty="0" smtClean="0"/>
              <a:t>For </a:t>
            </a:r>
            <a:r>
              <a:rPr lang="en-GB" sz="1500" dirty="0"/>
              <a:t>any ICE IT enquiries please email: </a:t>
            </a:r>
            <a:r>
              <a:rPr lang="en-GB" sz="1500" u="sng" dirty="0" smtClean="0">
                <a:hlinkClick r:id="rId4"/>
              </a:rPr>
              <a:t>imperial.pathologyit@nhs.net</a:t>
            </a:r>
            <a:endParaRPr lang="en-GB" sz="1500" u="sng" dirty="0" smtClean="0"/>
          </a:p>
          <a:p>
            <a:pPr marL="285750">
              <a:buFont typeface="Arial" panose="020B0604020202020204" pitchFamily="34" charset="0"/>
              <a:buChar char="•"/>
            </a:pPr>
            <a:r>
              <a:rPr lang="en-GB" sz="1500" dirty="0" smtClean="0"/>
              <a:t>Out </a:t>
            </a:r>
            <a:r>
              <a:rPr lang="en-GB" sz="1500" dirty="0"/>
              <a:t>of hours:</a:t>
            </a:r>
            <a:br>
              <a:rPr lang="en-GB" sz="1500" dirty="0"/>
            </a:br>
            <a:r>
              <a:rPr lang="en-GB" sz="1500" dirty="0" smtClean="0"/>
              <a:t> Chemical </a:t>
            </a:r>
            <a:r>
              <a:rPr lang="en-GB" sz="1500" dirty="0"/>
              <a:t>Pathology </a:t>
            </a:r>
            <a:r>
              <a:rPr lang="en-GB" sz="1500" dirty="0" err="1"/>
              <a:t>Spr</a:t>
            </a:r>
            <a:r>
              <a:rPr lang="en-GB" sz="1500" dirty="0"/>
              <a:t> or Chemical Pathology Consultant via </a:t>
            </a:r>
            <a:br>
              <a:rPr lang="en-GB" sz="1500" dirty="0"/>
            </a:br>
            <a:r>
              <a:rPr lang="en-GB" sz="1500" dirty="0" smtClean="0"/>
              <a:t> Imperial </a:t>
            </a:r>
            <a:r>
              <a:rPr lang="en-GB" sz="1500" dirty="0"/>
              <a:t>College Healthcare NHS Trust switchboard 020 3311 </a:t>
            </a:r>
            <a:r>
              <a:rPr lang="en-GB" sz="1500" dirty="0" smtClean="0"/>
              <a:t>3311</a:t>
            </a:r>
          </a:p>
          <a:p>
            <a:pPr marL="0" indent="0">
              <a:buNone/>
            </a:pPr>
            <a:endParaRPr lang="en-GB" sz="1500" dirty="0" smtClean="0"/>
          </a:p>
          <a:p>
            <a:pPr marL="285750">
              <a:buFont typeface="Arial" panose="020B0604020202020204" pitchFamily="34" charset="0"/>
              <a:buChar char="•"/>
            </a:pPr>
            <a:r>
              <a:rPr lang="en-GB" sz="1500" b="1" dirty="0" smtClean="0"/>
              <a:t>Hillingdon </a:t>
            </a:r>
            <a:r>
              <a:rPr lang="en-GB" sz="1500" b="1" dirty="0"/>
              <a:t>Results </a:t>
            </a:r>
            <a:r>
              <a:rPr lang="en-GB" sz="1500" b="1" dirty="0" smtClean="0"/>
              <a:t>Line</a:t>
            </a:r>
            <a:r>
              <a:rPr lang="en-GB" sz="1500" dirty="0" smtClean="0"/>
              <a:t>: </a:t>
            </a:r>
            <a:r>
              <a:rPr lang="en-GB" sz="1500" dirty="0"/>
              <a:t>01895 279285 </a:t>
            </a:r>
            <a:r>
              <a:rPr lang="en-GB" sz="1500" dirty="0" smtClean="0"/>
              <a:t> Email</a:t>
            </a:r>
            <a:r>
              <a:rPr lang="en-GB" sz="1500" dirty="0"/>
              <a:t>: </a:t>
            </a:r>
            <a:r>
              <a:rPr lang="en-GB" sz="1500" u="sng" dirty="0" smtClean="0">
                <a:hlinkClick r:id="rId5"/>
              </a:rPr>
              <a:t>thh-tr.thhpathology@nhs.net</a:t>
            </a:r>
            <a:endParaRPr lang="en-GB" sz="1500" dirty="0"/>
          </a:p>
          <a:p>
            <a:pPr marL="285750">
              <a:buFont typeface="Arial" panose="020B0604020202020204" pitchFamily="34" charset="0"/>
              <a:buChar char="•"/>
            </a:pPr>
            <a:r>
              <a:rPr lang="en-GB" sz="1500" dirty="0" smtClean="0"/>
              <a:t>Clinical </a:t>
            </a:r>
            <a:r>
              <a:rPr lang="en-GB" sz="1500" dirty="0"/>
              <a:t>Scientist at </a:t>
            </a:r>
            <a:r>
              <a:rPr lang="en-GB" sz="1500" dirty="0" smtClean="0"/>
              <a:t>Hillingdon (Tues </a:t>
            </a:r>
            <a:r>
              <a:rPr lang="en-GB" sz="1500" dirty="0"/>
              <a:t>and </a:t>
            </a:r>
            <a:r>
              <a:rPr lang="en-GB" sz="1500" dirty="0" smtClean="0"/>
              <a:t>Thurs): Lab </a:t>
            </a:r>
            <a:r>
              <a:rPr lang="en-GB" sz="1500" dirty="0"/>
              <a:t>number 01895 279 228 - ask for Laura </a:t>
            </a:r>
            <a:r>
              <a:rPr lang="en-GB" sz="1500" dirty="0" smtClean="0"/>
              <a:t>  </a:t>
            </a:r>
          </a:p>
          <a:p>
            <a:pPr marL="0" indent="0">
              <a:buNone/>
            </a:pPr>
            <a:r>
              <a:rPr lang="en-GB" sz="1500" dirty="0"/>
              <a:t> </a:t>
            </a:r>
            <a:r>
              <a:rPr lang="en-GB" sz="1500" dirty="0" smtClean="0"/>
              <a:t>      Tooth or </a:t>
            </a:r>
            <a:r>
              <a:rPr lang="en-GB" sz="1500" dirty="0"/>
              <a:t>Lab Manager on </a:t>
            </a:r>
            <a:r>
              <a:rPr lang="en-GB" sz="1500" dirty="0" smtClean="0"/>
              <a:t>01895 </a:t>
            </a:r>
            <a:r>
              <a:rPr lang="en-GB" sz="1500" dirty="0"/>
              <a:t>279 </a:t>
            </a:r>
            <a:r>
              <a:rPr lang="en-GB" sz="1500" dirty="0" smtClean="0"/>
              <a:t>225 or </a:t>
            </a:r>
            <a:r>
              <a:rPr lang="en-GB" sz="1500" u="sng" dirty="0" smtClean="0">
                <a:hlinkClick r:id="rId6"/>
              </a:rPr>
              <a:t>ICHC-tr.biochemistryadvice@nhs.net</a:t>
            </a:r>
            <a:endParaRPr lang="en-GB" sz="1500" dirty="0"/>
          </a:p>
          <a:p>
            <a:r>
              <a:rPr lang="en-GB" sz="1500" dirty="0"/>
              <a:t>Pathology IT enquiries: </a:t>
            </a:r>
            <a:r>
              <a:rPr lang="en-GB" sz="1500" u="sng" dirty="0">
                <a:hlinkClick r:id="rId7"/>
              </a:rPr>
              <a:t>thh-tr.pathologyit@nhs.net</a:t>
            </a:r>
            <a:endParaRPr lang="en-GB" sz="1500" dirty="0"/>
          </a:p>
          <a:p>
            <a:pPr marL="0" indent="0">
              <a:buNone/>
            </a:pPr>
            <a:endParaRPr lang="en-GB" sz="1500" dirty="0"/>
          </a:p>
          <a:p>
            <a:pPr marL="285750">
              <a:buFont typeface="Arial" panose="020B0604020202020204" pitchFamily="34" charset="0"/>
              <a:buChar char="•"/>
            </a:pPr>
            <a:r>
              <a:rPr lang="en-GB" sz="1500" dirty="0"/>
              <a:t>For useful information on pathology go to the </a:t>
            </a:r>
            <a:r>
              <a:rPr lang="en-GB" sz="1500" dirty="0" smtClean="0"/>
              <a:t>website</a:t>
            </a:r>
            <a:r>
              <a:rPr lang="en-GB" sz="1500" dirty="0"/>
              <a:t>: </a:t>
            </a:r>
            <a:r>
              <a:rPr lang="en-GB" sz="1500" dirty="0">
                <a:hlinkClick r:id="rId8"/>
              </a:rPr>
              <a:t>www.nwlpathology.nhs.uk</a:t>
            </a:r>
            <a:endParaRPr lang="en-GB" sz="1500" dirty="0"/>
          </a:p>
          <a:p>
            <a:endParaRPr lang="en-GB" sz="1400" dirty="0"/>
          </a:p>
          <a:p>
            <a:endParaRPr lang="en-GB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283968" y="1340768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 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85472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204864"/>
            <a:ext cx="8229600" cy="1143000"/>
          </a:xfrm>
        </p:spPr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sz="3600" dirty="0" smtClean="0"/>
              <a:t>Any questions, </a:t>
            </a:r>
            <a:br>
              <a:rPr lang="en-GB" sz="3600" dirty="0" smtClean="0"/>
            </a:br>
            <a:r>
              <a:rPr lang="en-GB" sz="3600" dirty="0" smtClean="0"/>
              <a:t>feedback or comments?</a:t>
            </a:r>
            <a:endParaRPr lang="en-GB" sz="3600" dirty="0"/>
          </a:p>
        </p:txBody>
      </p:sp>
      <p:pic>
        <p:nvPicPr>
          <p:cNvPr id="6" name="Picture 5" descr="https://gallery.mailchimp.com/efa222d6d414ae30915f72ebd/images/3ad240a6-cf7f-4315-9245-d86c2c35214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0648"/>
            <a:ext cx="2730700" cy="1080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587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484784"/>
            <a:ext cx="4608512" cy="815604"/>
          </a:xfrm>
        </p:spPr>
        <p:txBody>
          <a:bodyPr/>
          <a:lstStyle/>
          <a:p>
            <a:pPr algn="l"/>
            <a:r>
              <a:rPr lang="en-GB" sz="3400" b="1" dirty="0" smtClean="0"/>
              <a:t>Points of Discussion</a:t>
            </a:r>
            <a:endParaRPr lang="en-GB" sz="3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780928"/>
            <a:ext cx="8229600" cy="3024336"/>
          </a:xfrm>
        </p:spPr>
        <p:txBody>
          <a:bodyPr/>
          <a:lstStyle/>
          <a:p>
            <a:r>
              <a:rPr lang="en-GB" sz="2400" dirty="0" smtClean="0"/>
              <a:t>Overview of North West London Pathology</a:t>
            </a:r>
          </a:p>
          <a:p>
            <a:r>
              <a:rPr lang="en-GB" sz="2400" dirty="0" smtClean="0"/>
              <a:t>Transition Plan</a:t>
            </a:r>
          </a:p>
          <a:p>
            <a:r>
              <a:rPr lang="en-GB" sz="2400" dirty="0"/>
              <a:t>Update on </a:t>
            </a:r>
            <a:r>
              <a:rPr lang="en-GB" sz="2400" dirty="0" smtClean="0"/>
              <a:t>Accreditation</a:t>
            </a:r>
          </a:p>
          <a:p>
            <a:r>
              <a:rPr lang="en-GB" sz="2400" dirty="0" smtClean="0"/>
              <a:t>Overview of Quality Framework</a:t>
            </a:r>
            <a:endParaRPr lang="en-GB" sz="2400" dirty="0"/>
          </a:p>
          <a:p>
            <a:r>
              <a:rPr lang="en-GB" sz="2400" dirty="0" smtClean="0"/>
              <a:t>Test Assurances</a:t>
            </a:r>
          </a:p>
          <a:p>
            <a:r>
              <a:rPr lang="en-GB" sz="2400" dirty="0" smtClean="0"/>
              <a:t>Escalation Processes for GPs</a:t>
            </a:r>
          </a:p>
          <a:p>
            <a:r>
              <a:rPr lang="en-GB" sz="2400" dirty="0" smtClean="0"/>
              <a:t>Questions, comments, feedback</a:t>
            </a:r>
            <a:endParaRPr lang="en-GB" sz="2400" dirty="0"/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  <p:pic>
        <p:nvPicPr>
          <p:cNvPr id="7" name="Picture 6" descr="https://gallery.mailchimp.com/efa222d6d414ae30915f72ebd/images/3ad240a6-cf7f-4315-9245-d86c2c35214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0648"/>
            <a:ext cx="2730700" cy="1080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833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5" t="16945" r="27500" b="12870"/>
          <a:stretch/>
        </p:blipFill>
        <p:spPr bwMode="auto">
          <a:xfrm>
            <a:off x="591706" y="877362"/>
            <a:ext cx="7024483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s://gallery.mailchimp.com/efa222d6d414ae30915f72ebd/images/3ad240a6-cf7f-4315-9245-d86c2c35214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99093"/>
            <a:ext cx="2730700" cy="10801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743235" y="431376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The Hillingdon Hospitals</a:t>
            </a:r>
            <a:endParaRPr lang="en-GB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688182" y="2625825"/>
            <a:ext cx="4824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Imperial College Healthcare NHS Trust</a:t>
            </a:r>
            <a:endParaRPr lang="en-GB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683568" y="4669413"/>
            <a:ext cx="6264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Chelsea and Westminster NHS Foundation Trust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32067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8BEF703-4F5A-4C5B-A50C-50625FB75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412776"/>
            <a:ext cx="4120150" cy="499258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48332" y="1290240"/>
            <a:ext cx="400764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Pathology under pressure to deliver more with </a:t>
            </a:r>
            <a:r>
              <a:rPr lang="en-GB" sz="2200" dirty="0" smtClean="0"/>
              <a:t>less</a:t>
            </a:r>
          </a:p>
          <a:p>
            <a:endParaRPr lang="en-GB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Analysis </a:t>
            </a:r>
            <a:r>
              <a:rPr lang="en-GB" sz="2200" dirty="0" smtClean="0"/>
              <a:t>and modelling</a:t>
            </a:r>
            <a:br>
              <a:rPr lang="en-GB" sz="2200" dirty="0" smtClean="0"/>
            </a:br>
            <a:endParaRPr lang="en-GB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Patient </a:t>
            </a:r>
            <a:r>
              <a:rPr lang="en-GB" sz="2200" dirty="0" smtClean="0"/>
              <a:t>flow</a:t>
            </a:r>
            <a:br>
              <a:rPr lang="en-GB" sz="2200" dirty="0" smtClean="0"/>
            </a:br>
            <a:endParaRPr lang="en-GB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Population </a:t>
            </a:r>
            <a:r>
              <a:rPr lang="en-GB" sz="2200" dirty="0" smtClean="0"/>
              <a:t>size</a:t>
            </a:r>
            <a:br>
              <a:rPr lang="en-GB" sz="2200" dirty="0" smtClean="0"/>
            </a:br>
            <a:endParaRPr lang="en-GB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STP </a:t>
            </a:r>
            <a:r>
              <a:rPr lang="en-GB" sz="2200" dirty="0" smtClean="0"/>
              <a:t>boundaries</a:t>
            </a:r>
            <a:br>
              <a:rPr lang="en-GB" sz="2200" dirty="0" smtClean="0"/>
            </a:br>
            <a:endParaRPr lang="en-GB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Cost of delivery £2.2 </a:t>
            </a:r>
            <a:r>
              <a:rPr lang="en-GB" sz="2200" dirty="0" smtClean="0"/>
              <a:t>billion</a:t>
            </a:r>
            <a:endParaRPr lang="en-GB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387689" y="415231"/>
            <a:ext cx="836862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b="1" dirty="0" smtClean="0"/>
              <a:t>Changes to pathology across the UK</a:t>
            </a:r>
            <a:endParaRPr lang="en-GB" sz="3400" b="1" dirty="0"/>
          </a:p>
        </p:txBody>
      </p:sp>
    </p:spTree>
    <p:extLst>
      <p:ext uri="{BB962C8B-B14F-4D97-AF65-F5344CB8AC3E}">
        <p14:creationId xmlns:p14="http://schemas.microsoft.com/office/powerpoint/2010/main" val="335184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17" t="23241" r="15417" b="15648"/>
          <a:stretch/>
        </p:blipFill>
        <p:spPr bwMode="auto">
          <a:xfrm>
            <a:off x="107504" y="548680"/>
            <a:ext cx="8637587" cy="5746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577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5" t="16898" r="20210" b="8165"/>
          <a:stretch/>
        </p:blipFill>
        <p:spPr bwMode="auto">
          <a:xfrm>
            <a:off x="0" y="-3924"/>
            <a:ext cx="9144000" cy="6834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1955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116632"/>
            <a:ext cx="4824536" cy="792262"/>
          </a:xfrm>
        </p:spPr>
        <p:txBody>
          <a:bodyPr/>
          <a:lstStyle/>
          <a:p>
            <a:r>
              <a:rPr lang="en-GB" sz="3400" b="1" dirty="0" smtClean="0"/>
              <a:t>Hub and Spoke Model</a:t>
            </a:r>
            <a:endParaRPr lang="en-GB" sz="3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16" t="28055" r="20416" b="14630"/>
          <a:stretch/>
        </p:blipFill>
        <p:spPr bwMode="auto">
          <a:xfrm>
            <a:off x="611560" y="836712"/>
            <a:ext cx="8077200" cy="5895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734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4114800" cy="851694"/>
          </a:xfrm>
        </p:spPr>
        <p:txBody>
          <a:bodyPr/>
          <a:lstStyle/>
          <a:p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400" dirty="0" smtClean="0"/>
              <a:t>Transition Plan</a:t>
            </a:r>
            <a:endParaRPr lang="en-GB" sz="3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3528" y="1268760"/>
            <a:ext cx="8388424" cy="5256584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dirty="0" smtClean="0"/>
              <a:t>Our modernisation programme </a:t>
            </a:r>
            <a:r>
              <a:rPr lang="en-GB" sz="1800" dirty="0"/>
              <a:t>has now embarked on the </a:t>
            </a:r>
            <a:r>
              <a:rPr lang="en-GB" sz="1800" dirty="0" smtClean="0"/>
              <a:t>transition phase. </a:t>
            </a:r>
            <a:r>
              <a:rPr lang="en-GB" sz="1800" dirty="0"/>
              <a:t>This phase </a:t>
            </a:r>
            <a:r>
              <a:rPr lang="en-GB" sz="1800" dirty="0" smtClean="0"/>
              <a:t>will deliver the services to </a:t>
            </a:r>
            <a:r>
              <a:rPr lang="en-GB" sz="1800" dirty="0"/>
              <a:t>the </a:t>
            </a:r>
            <a:r>
              <a:rPr lang="en-GB" sz="1800" dirty="0" smtClean="0"/>
              <a:t>hub </a:t>
            </a:r>
            <a:r>
              <a:rPr lang="en-GB" sz="1800" dirty="0"/>
              <a:t>and </a:t>
            </a:r>
            <a:r>
              <a:rPr lang="en-GB" sz="1800" dirty="0" smtClean="0"/>
              <a:t>spoke model </a:t>
            </a:r>
            <a:r>
              <a:rPr lang="en-GB" sz="1800" dirty="0"/>
              <a:t>in accordance with the approved </a:t>
            </a:r>
            <a:r>
              <a:rPr lang="en-GB" sz="1800" dirty="0" smtClean="0"/>
              <a:t>consolidated business case </a:t>
            </a:r>
            <a:r>
              <a:rPr lang="en-GB" sz="1800" dirty="0"/>
              <a:t>(April 2016).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dirty="0" smtClean="0"/>
              <a:t>The </a:t>
            </a:r>
            <a:r>
              <a:rPr lang="en-GB" sz="1800" dirty="0"/>
              <a:t>formal </a:t>
            </a:r>
            <a:r>
              <a:rPr lang="en-GB" sz="1800" dirty="0" smtClean="0"/>
              <a:t>transition programme governance </a:t>
            </a:r>
            <a:r>
              <a:rPr lang="en-GB" sz="1800" dirty="0"/>
              <a:t>has now been established </a:t>
            </a:r>
            <a:r>
              <a:rPr lang="en-GB" sz="1800" dirty="0" smtClean="0"/>
              <a:t>and has 6 programme work streams</a:t>
            </a:r>
            <a:r>
              <a:rPr lang="en-GB" sz="1800" dirty="0"/>
              <a:t>: </a:t>
            </a:r>
            <a:r>
              <a:rPr lang="en-GB" sz="1800" dirty="0" smtClean="0"/>
              <a:t/>
            </a:r>
            <a:br>
              <a:rPr lang="en-GB" sz="1800" dirty="0" smtClean="0"/>
            </a:br>
            <a:endParaRPr lang="en-GB" sz="1800" dirty="0"/>
          </a:p>
          <a:p>
            <a:pPr marL="447675" indent="-266700">
              <a:buAutoNum type="arabicPeriod"/>
            </a:pPr>
            <a:r>
              <a:rPr lang="en-GB" sz="1800" dirty="0"/>
              <a:t>Pathology Services Transition</a:t>
            </a:r>
          </a:p>
          <a:p>
            <a:pPr marL="447675" indent="-266700">
              <a:buAutoNum type="arabicPeriod"/>
            </a:pPr>
            <a:r>
              <a:rPr lang="en-GB" sz="1800" dirty="0"/>
              <a:t>IT</a:t>
            </a:r>
          </a:p>
          <a:p>
            <a:pPr marL="447675" indent="-266700">
              <a:buAutoNum type="arabicPeriod"/>
            </a:pPr>
            <a:r>
              <a:rPr lang="en-GB" sz="1800" dirty="0"/>
              <a:t>Workforce</a:t>
            </a:r>
          </a:p>
          <a:p>
            <a:pPr marL="447675" indent="-266700">
              <a:buAutoNum type="arabicPeriod"/>
            </a:pPr>
            <a:r>
              <a:rPr lang="en-GB" sz="1800" dirty="0"/>
              <a:t>Logistics</a:t>
            </a:r>
          </a:p>
          <a:p>
            <a:pPr marL="447675" indent="-266700">
              <a:buAutoNum type="arabicPeriod"/>
            </a:pPr>
            <a:r>
              <a:rPr lang="en-GB" sz="1800" dirty="0"/>
              <a:t>Estates</a:t>
            </a:r>
          </a:p>
          <a:p>
            <a:pPr marL="447675" indent="-266700">
              <a:buAutoNum type="arabicPeriod"/>
            </a:pPr>
            <a:r>
              <a:rPr lang="en-GB" sz="1800" dirty="0" smtClean="0"/>
              <a:t>Communications</a:t>
            </a:r>
          </a:p>
          <a:p>
            <a:pPr marL="180975"/>
            <a:endParaRPr lang="en-GB" sz="1200" dirty="0"/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GB" sz="1800" dirty="0" smtClean="0"/>
              <a:t>Intensive </a:t>
            </a:r>
            <a:r>
              <a:rPr lang="en-GB" sz="1800" dirty="0"/>
              <a:t>operational planning is underway to develop the detailed plans for the service transfers across </a:t>
            </a:r>
            <a:r>
              <a:rPr lang="en-GB" sz="1800" dirty="0" smtClean="0"/>
              <a:t>our network </a:t>
            </a:r>
            <a:r>
              <a:rPr lang="en-GB" sz="1800" dirty="0"/>
              <a:t>to achieve the end state for the </a:t>
            </a:r>
            <a:r>
              <a:rPr lang="en-GB" sz="1800" dirty="0" smtClean="0"/>
              <a:t>hub </a:t>
            </a:r>
            <a:r>
              <a:rPr lang="en-GB" sz="1800" dirty="0"/>
              <a:t>and </a:t>
            </a:r>
            <a:r>
              <a:rPr lang="en-GB" sz="1800" dirty="0" smtClean="0"/>
              <a:t>spoke model</a:t>
            </a:r>
            <a:r>
              <a:rPr lang="en-GB" sz="1800" dirty="0"/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464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4978896" cy="779686"/>
          </a:xfrm>
        </p:spPr>
        <p:txBody>
          <a:bodyPr/>
          <a:lstStyle/>
          <a:p>
            <a:r>
              <a:rPr lang="en-GB" sz="3400" dirty="0" smtClean="0"/>
              <a:t>Transition Plan</a:t>
            </a:r>
            <a:endParaRPr lang="en-GB" sz="3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3528" y="1412776"/>
            <a:ext cx="8443861" cy="5184576"/>
          </a:xfrm>
        </p:spPr>
        <p:txBody>
          <a:bodyPr/>
          <a:lstStyle/>
          <a:p>
            <a:pPr marL="266700" indent="-266700">
              <a:buFont typeface="Arial" panose="020B0604020202020204" pitchFamily="34" charset="0"/>
              <a:buChar char="•"/>
            </a:pPr>
            <a:r>
              <a:rPr lang="en-GB" sz="1800" dirty="0"/>
              <a:t>The </a:t>
            </a:r>
            <a:r>
              <a:rPr lang="en-GB" sz="1800" dirty="0" smtClean="0"/>
              <a:t>implementation of the new </a:t>
            </a:r>
            <a:r>
              <a:rPr lang="en-GB" sz="1800" dirty="0" err="1"/>
              <a:t>SunQuest</a:t>
            </a:r>
            <a:r>
              <a:rPr lang="en-GB" sz="1800" dirty="0"/>
              <a:t> Laboratory Information Management System (LIMS) is in progress and the following sites went live </a:t>
            </a:r>
            <a:r>
              <a:rPr lang="en-GB" sz="1800" dirty="0" smtClean="0"/>
              <a:t>in April </a:t>
            </a:r>
            <a:r>
              <a:rPr lang="en-GB" sz="1800" dirty="0"/>
              <a:t>2018: </a:t>
            </a:r>
          </a:p>
          <a:p>
            <a:pPr marL="266700" algn="just"/>
            <a:r>
              <a:rPr lang="en-GB" sz="1800" dirty="0"/>
              <a:t>Charing Cross </a:t>
            </a:r>
            <a:r>
              <a:rPr lang="en-GB" sz="1800" dirty="0" smtClean="0"/>
              <a:t>Hospital, Hammersmith Hospital, St Mary’s Hospital, Chelsea </a:t>
            </a:r>
            <a:r>
              <a:rPr lang="en-GB" sz="1800" dirty="0"/>
              <a:t>and </a:t>
            </a:r>
            <a:r>
              <a:rPr lang="en-GB" sz="1800" dirty="0" smtClean="0"/>
              <a:t>Westminster</a:t>
            </a:r>
          </a:p>
          <a:p>
            <a:pPr marL="180975" algn="just"/>
            <a:endParaRPr lang="en-GB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The laboratory services </a:t>
            </a:r>
            <a:r>
              <a:rPr lang="en-GB" sz="1800" dirty="0"/>
              <a:t>project that covers the implementation of new analytical platforms across NWLP is well underway. </a:t>
            </a:r>
            <a:endParaRPr lang="en-GB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The </a:t>
            </a:r>
            <a:r>
              <a:rPr lang="en-GB" sz="1800" dirty="0"/>
              <a:t>new Haematology/ Coagulation Analysers went live in April 2018 at the following sites:</a:t>
            </a:r>
          </a:p>
          <a:p>
            <a:pPr marL="266700" algn="just"/>
            <a:r>
              <a:rPr lang="en-GB" sz="1800" dirty="0" smtClean="0"/>
              <a:t>Charing </a:t>
            </a:r>
            <a:r>
              <a:rPr lang="en-GB" sz="1800" dirty="0"/>
              <a:t>Cross </a:t>
            </a:r>
            <a:r>
              <a:rPr lang="en-GB" sz="1800" dirty="0" smtClean="0"/>
              <a:t>Hospital, Hammersmith Hospital, St Mary’s Hospital, Chelsea </a:t>
            </a:r>
            <a:r>
              <a:rPr lang="en-GB" sz="1800" dirty="0"/>
              <a:t>and </a:t>
            </a:r>
            <a:r>
              <a:rPr lang="en-GB" sz="1800" dirty="0" smtClean="0"/>
              <a:t>Westminster</a:t>
            </a:r>
          </a:p>
          <a:p>
            <a:pPr marL="180975" algn="just"/>
            <a:endParaRPr lang="en-GB" sz="1800" dirty="0" smtClean="0"/>
          </a:p>
          <a:p>
            <a:pPr marL="266700" indent="-266700" algn="just">
              <a:buFont typeface="Arial" panose="020B0604020202020204" pitchFamily="34" charset="0"/>
              <a:buChar char="•"/>
            </a:pPr>
            <a:r>
              <a:rPr lang="en-GB" sz="1800" dirty="0" smtClean="0"/>
              <a:t>Extensive </a:t>
            </a:r>
            <a:r>
              <a:rPr lang="en-GB" sz="1800" dirty="0"/>
              <a:t>estates works </a:t>
            </a:r>
            <a:r>
              <a:rPr lang="en-GB" sz="1800" dirty="0" smtClean="0"/>
              <a:t>is currently </a:t>
            </a:r>
            <a:r>
              <a:rPr lang="en-GB" sz="1800" dirty="0"/>
              <a:t>taking place at the </a:t>
            </a:r>
            <a:r>
              <a:rPr lang="en-GB" sz="1800" dirty="0" smtClean="0"/>
              <a:t>hub for the </a:t>
            </a:r>
            <a:r>
              <a:rPr lang="en-GB" sz="1800" dirty="0"/>
              <a:t>new Cellular Pathology laboratory. The implementation of the new Multi Disciplinary Analytical Laboratory (MDAL) </a:t>
            </a:r>
            <a:r>
              <a:rPr lang="en-GB" sz="1800" dirty="0" smtClean="0"/>
              <a:t>will be next.  </a:t>
            </a:r>
            <a:endParaRPr lang="en-GB" sz="1800" dirty="0"/>
          </a:p>
          <a:p>
            <a:endParaRPr lang="en-GB" sz="1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271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9033</TotalTime>
  <Words>348</Words>
  <Application>Microsoft Office PowerPoint</Application>
  <PresentationFormat>On-screen Show (4:3)</PresentationFormat>
  <Paragraphs>107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1_Default Design</vt:lpstr>
      <vt:lpstr>NWL Pathology GP Study Afternoon </vt:lpstr>
      <vt:lpstr>Points of Discussion</vt:lpstr>
      <vt:lpstr>PowerPoint Presentation</vt:lpstr>
      <vt:lpstr>PowerPoint Presentation</vt:lpstr>
      <vt:lpstr>PowerPoint Presentation</vt:lpstr>
      <vt:lpstr>PowerPoint Presentation</vt:lpstr>
      <vt:lpstr>Hub and Spoke Model</vt:lpstr>
      <vt:lpstr> Transition Plan</vt:lpstr>
      <vt:lpstr>Transition Plan</vt:lpstr>
      <vt:lpstr>Transition Plan</vt:lpstr>
      <vt:lpstr>Update on Accreditation</vt:lpstr>
      <vt:lpstr> Overview of Quality Framework</vt:lpstr>
      <vt:lpstr>Test Assurances</vt:lpstr>
      <vt:lpstr>Quality Assurance</vt:lpstr>
      <vt:lpstr>Escalation Process for GPs</vt:lpstr>
      <vt:lpstr> Any questions,  feedback or comments?</vt:lpstr>
    </vt:vector>
  </TitlesOfParts>
  <Company>Imperial College Healthcare NHS Trust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North West London  Pathology Modernisation Programme</dc:title>
  <dc:creator>Wood, John</dc:creator>
  <cp:lastModifiedBy>King, Joselyn</cp:lastModifiedBy>
  <cp:revision>285</cp:revision>
  <cp:lastPrinted>2018-10-03T10:35:23Z</cp:lastPrinted>
  <dcterms:created xsi:type="dcterms:W3CDTF">2014-02-21T13:16:21Z</dcterms:created>
  <dcterms:modified xsi:type="dcterms:W3CDTF">2018-11-01T13:21:18Z</dcterms:modified>
</cp:coreProperties>
</file>