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56" r:id="rId2"/>
    <p:sldId id="361" r:id="rId3"/>
    <p:sldId id="362" r:id="rId4"/>
    <p:sldId id="363" r:id="rId5"/>
    <p:sldId id="364" r:id="rId6"/>
    <p:sldId id="365" r:id="rId7"/>
    <p:sldId id="378" r:id="rId8"/>
    <p:sldId id="380" r:id="rId9"/>
    <p:sldId id="366" r:id="rId10"/>
    <p:sldId id="367" r:id="rId11"/>
    <p:sldId id="368" r:id="rId12"/>
    <p:sldId id="371" r:id="rId13"/>
    <p:sldId id="369" r:id="rId14"/>
    <p:sldId id="370" r:id="rId15"/>
    <p:sldId id="372" r:id="rId16"/>
    <p:sldId id="374" r:id="rId17"/>
    <p:sldId id="377" r:id="rId18"/>
    <p:sldId id="381" r:id="rId19"/>
    <p:sldId id="375" r:id="rId20"/>
    <p:sldId id="376" r:id="rId21"/>
    <p:sldId id="379" r:id="rId22"/>
  </p:sldIdLst>
  <p:sldSz cx="12192000" cy="6858000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hen, Danya" initials="C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FF"/>
    <a:srgbClr val="00AB4E"/>
    <a:srgbClr val="BBE0E3"/>
    <a:srgbClr val="007BC3"/>
    <a:srgbClr val="B040A0"/>
    <a:srgbClr val="532E91"/>
    <a:srgbClr val="94BBD8"/>
    <a:srgbClr val="532EC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>
      <p:cViewPr>
        <p:scale>
          <a:sx n="64" d="100"/>
          <a:sy n="64" d="100"/>
        </p:scale>
        <p:origin x="-2322" y="-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890405" cy="493555"/>
          </a:xfrm>
          <a:prstGeom prst="rect">
            <a:avLst/>
          </a:prstGeom>
        </p:spPr>
        <p:txBody>
          <a:bodyPr vert="horz" lIns="90635" tIns="45318" rIns="90635" bIns="4531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128" y="4"/>
            <a:ext cx="2890405" cy="493555"/>
          </a:xfrm>
          <a:prstGeom prst="rect">
            <a:avLst/>
          </a:prstGeom>
        </p:spPr>
        <p:txBody>
          <a:bodyPr vert="horz" lIns="90635" tIns="45318" rIns="90635" bIns="45318" rtlCol="0"/>
          <a:lstStyle>
            <a:lvl1pPr algn="r">
              <a:defRPr sz="1200"/>
            </a:lvl1pPr>
          </a:lstStyle>
          <a:p>
            <a:fld id="{85577D3F-F7B2-43DF-A999-60DA01297932}" type="datetimeFigureOut">
              <a:rPr lang="en-GB" smtClean="0"/>
              <a:t>26/10/2018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7534"/>
            <a:ext cx="2890405" cy="493555"/>
          </a:xfrm>
          <a:prstGeom prst="rect">
            <a:avLst/>
          </a:prstGeom>
        </p:spPr>
        <p:txBody>
          <a:bodyPr vert="horz" lIns="90635" tIns="45318" rIns="90635" bIns="4531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128" y="9377534"/>
            <a:ext cx="2890405" cy="493555"/>
          </a:xfrm>
          <a:prstGeom prst="rect">
            <a:avLst/>
          </a:prstGeom>
        </p:spPr>
        <p:txBody>
          <a:bodyPr vert="horz" lIns="90635" tIns="45318" rIns="90635" bIns="45318" rtlCol="0" anchor="b"/>
          <a:lstStyle>
            <a:lvl1pPr algn="r">
              <a:defRPr sz="1200"/>
            </a:lvl1pPr>
          </a:lstStyle>
          <a:p>
            <a:fld id="{1EE448F4-A827-4C11-B51D-72D3555D0C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99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3634"/>
          </a:xfrm>
          <a:prstGeom prst="rect">
            <a:avLst/>
          </a:prstGeom>
        </p:spPr>
        <p:txBody>
          <a:bodyPr vert="horz" lIns="90635" tIns="45318" rIns="90635" bIns="453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4"/>
          </a:xfrm>
          <a:prstGeom prst="rect">
            <a:avLst/>
          </a:prstGeom>
        </p:spPr>
        <p:txBody>
          <a:bodyPr vert="horz" lIns="90635" tIns="45318" rIns="90635" bIns="453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B8C4DA-311C-4965-B45C-6FBE00F6E514}" type="datetimeFigureOut">
              <a:rPr lang="en-GB"/>
              <a:pPr>
                <a:defRPr/>
              </a:pPr>
              <a:t>26/10/2018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5" tIns="45318" rIns="90635" bIns="4531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7"/>
            <a:ext cx="5335270" cy="4442699"/>
          </a:xfrm>
          <a:prstGeom prst="rect">
            <a:avLst/>
          </a:prstGeom>
        </p:spPr>
        <p:txBody>
          <a:bodyPr vert="horz" lIns="90635" tIns="45318" rIns="90635" bIns="4531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889938" cy="493634"/>
          </a:xfrm>
          <a:prstGeom prst="rect">
            <a:avLst/>
          </a:prstGeom>
        </p:spPr>
        <p:txBody>
          <a:bodyPr vert="horz" lIns="90635" tIns="45318" rIns="90635" bIns="453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4"/>
          </a:xfrm>
          <a:prstGeom prst="rect">
            <a:avLst/>
          </a:prstGeom>
        </p:spPr>
        <p:txBody>
          <a:bodyPr vert="horz" lIns="90635" tIns="45318" rIns="90635" bIns="453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C1576B-8513-434D-B9F1-8FB51C940B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690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52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93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58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39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076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83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139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462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042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27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964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34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10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17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72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45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61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812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86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94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ECCCA-9818-43F5-8944-A9189D9D2D41}" type="datetime1">
              <a:rPr lang="en-GB" smtClean="0"/>
              <a:pPr/>
              <a:t>26/10/2018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NWL Pathology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F736F-6195-4A95-B542-BE0A3791FCF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AD043-1F24-45BB-A10F-A6AA470D6C6F}" type="datetime1">
              <a:rPr lang="en-GB" smtClean="0"/>
              <a:pPr/>
              <a:t>26/10/2018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NWL Pathology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71C0D-2F84-4BA0-8CE9-A82A5E74922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026FBA-8107-4D04-9368-DD626D4AD9EA}" type="datetime1">
              <a:rPr lang="en-GB" smtClean="0"/>
              <a:pPr/>
              <a:t>26/10/2018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NWL Pathology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87F0D-336B-4A1D-A989-B16F9009F2A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1AC92-5173-4B25-8612-7AA1265AAE83}" type="datetime1">
              <a:rPr lang="en-GB" smtClean="0"/>
              <a:pPr/>
              <a:t>26/10/2018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605266"/>
            <a:ext cx="3860800" cy="280119"/>
          </a:xfrm>
        </p:spPr>
        <p:txBody>
          <a:bodyPr/>
          <a:lstStyle>
            <a:lvl1pPr>
              <a:defRPr sz="1050"/>
            </a:lvl1pPr>
          </a:lstStyle>
          <a:p>
            <a:r>
              <a:rPr lang="en-GB" dirty="0"/>
              <a:t>NWL Pathology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11840" y="6553150"/>
            <a:ext cx="2844800" cy="476250"/>
          </a:xfrm>
        </p:spPr>
        <p:txBody>
          <a:bodyPr/>
          <a:lstStyle>
            <a:lvl1pPr>
              <a:defRPr sz="1000"/>
            </a:lvl1pPr>
          </a:lstStyle>
          <a:p>
            <a:fld id="{F1434CDC-3D19-4356-906C-CC063BEA2F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7946F-4416-44BF-A12D-088BE38B3282}" type="datetime1">
              <a:rPr lang="en-GB" smtClean="0"/>
              <a:pPr/>
              <a:t>26/10/2018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NWL Pathology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3FC7-5D0D-4F40-AA35-380F73AEA11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14DD6B-23AF-42F1-8627-0A5CD5D2A417}" type="datetime1">
              <a:rPr lang="en-GB" smtClean="0"/>
              <a:pPr/>
              <a:t>26/10/2018</a:t>
            </a:fld>
            <a:endParaRPr lang="en-GB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 dirty="0"/>
              <a:t>NWL Pathology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609A03-66DE-4966-949A-D8243CC757A9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7" r:id="rId3"/>
    <p:sldLayoutId id="2147483658" r:id="rId4"/>
    <p:sldLayoutId id="2147483659" r:id="rId5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0.png"/><Relationship Id="rId5" Type="http://schemas.openxmlformats.org/officeDocument/2006/relationships/image" Target="../media/image5.jp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700809"/>
            <a:ext cx="12192000" cy="1872207"/>
          </a:xfrm>
          <a:solidFill>
            <a:srgbClr val="007BC3"/>
          </a:solidFill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Vitamin D: clinical relevance and laboratory measurement</a:t>
            </a:r>
          </a:p>
        </p:txBody>
      </p:sp>
      <p:pic>
        <p:nvPicPr>
          <p:cNvPr id="9" name="Picture 8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332656"/>
            <a:ext cx="273070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61677" r="16167" b="25267"/>
          <a:stretch/>
        </p:blipFill>
        <p:spPr bwMode="auto">
          <a:xfrm>
            <a:off x="666008" y="5737760"/>
            <a:ext cx="10859984" cy="110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1744" y="4058395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Ed Wilkes </a:t>
            </a:r>
            <a:r>
              <a:rPr lang="en-GB" sz="1400" dirty="0"/>
              <a:t>PhD</a:t>
            </a:r>
            <a:endParaRPr lang="en-GB" sz="2800" dirty="0"/>
          </a:p>
          <a:p>
            <a:pPr algn="ctr"/>
            <a:r>
              <a:rPr lang="en-GB" sz="2800" dirty="0"/>
              <a:t>Senior Clinical Scientist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Immunoassay measurement of 25(OH)-vit 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C56C22-98CF-4CEF-AD8F-D758BF9C94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9" r="-1989"/>
          <a:stretch/>
        </p:blipFill>
        <p:spPr>
          <a:xfrm>
            <a:off x="7392144" y="3356992"/>
            <a:ext cx="4184262" cy="2722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B2FBB8-1CFC-449C-BDF0-58A5BE7C37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9"/>
          <a:stretch/>
        </p:blipFill>
        <p:spPr>
          <a:xfrm>
            <a:off x="1271464" y="3356992"/>
            <a:ext cx="3845263" cy="2722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420BFD-FE9B-4FB6-B901-B157EA6B79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r="53089" b="81187"/>
          <a:stretch/>
        </p:blipFill>
        <p:spPr>
          <a:xfrm>
            <a:off x="2612934" y="1510691"/>
            <a:ext cx="2834994" cy="1478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7BBB0A-9200-4B0B-A3AB-40890A65C6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r="40642"/>
          <a:stretch/>
        </p:blipFill>
        <p:spPr>
          <a:xfrm>
            <a:off x="5303560" y="3326863"/>
            <a:ext cx="1771715" cy="272244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B81085F-71C0-4912-B3E2-915F9B340AE1}"/>
              </a:ext>
            </a:extLst>
          </p:cNvPr>
          <p:cNvGrpSpPr/>
          <p:nvPr/>
        </p:nvGrpSpPr>
        <p:grpSpPr>
          <a:xfrm>
            <a:off x="7598300" y="3573653"/>
            <a:ext cx="1810068" cy="935467"/>
            <a:chOff x="4876801" y="2725272"/>
            <a:chExt cx="1386541" cy="716583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6C9EA5A9-1725-4C59-B2B9-0820AC6B1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3" t="29931" r="43647" b="54146"/>
            <a:stretch/>
          </p:blipFill>
          <p:spPr>
            <a:xfrm flipV="1">
              <a:off x="5564095" y="2796396"/>
              <a:ext cx="699247" cy="64545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7F2193DD-9F74-493A-8B83-45E1443CC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3" t="29931" r="43647" b="54146"/>
            <a:stretch/>
          </p:blipFill>
          <p:spPr>
            <a:xfrm rot="5400000" flipV="1">
              <a:off x="4849907" y="2752166"/>
              <a:ext cx="699247" cy="64545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8A80351-2317-44B2-9E56-43EE843BBD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1" r="43093" b="81187"/>
          <a:stretch/>
        </p:blipFill>
        <p:spPr>
          <a:xfrm>
            <a:off x="5447928" y="1510691"/>
            <a:ext cx="1010268" cy="14786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EC3FCB-FE02-4572-987D-3930329F4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5" r="18844" b="81187"/>
          <a:stretch/>
        </p:blipFill>
        <p:spPr>
          <a:xfrm>
            <a:off x="6528048" y="1510691"/>
            <a:ext cx="2376264" cy="14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404CFF-E67F-4B8D-A4F3-965784C221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3" r="82737"/>
          <a:stretch/>
        </p:blipFill>
        <p:spPr>
          <a:xfrm>
            <a:off x="710899" y="2780928"/>
            <a:ext cx="2692337" cy="2088232"/>
          </a:xfrm>
          <a:prstGeom prst="rect">
            <a:avLst/>
          </a:prstGeom>
        </p:spPr>
      </p:pic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The scale of the problem…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A2038E8-4EAA-4CC0-9106-C55E6B43CBAE}"/>
              </a:ext>
            </a:extLst>
          </p:cNvPr>
          <p:cNvGrpSpPr/>
          <p:nvPr/>
        </p:nvGrpSpPr>
        <p:grpSpPr>
          <a:xfrm>
            <a:off x="2799131" y="1317970"/>
            <a:ext cx="7544122" cy="5592422"/>
            <a:chOff x="2799131" y="1317970"/>
            <a:chExt cx="7544122" cy="5592422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AA722FE8-A7BA-46BC-B271-E5FC6AB00408}"/>
                </a:ext>
              </a:extLst>
            </p:cNvPr>
            <p:cNvSpPr/>
            <p:nvPr/>
          </p:nvSpPr>
          <p:spPr>
            <a:xfrm rot="19800000">
              <a:off x="5306756" y="2984577"/>
              <a:ext cx="1578490" cy="3925815"/>
            </a:xfrm>
            <a:custGeom>
              <a:avLst/>
              <a:gdLst>
                <a:gd name="connsiteX0" fmla="*/ 1578490 w 1578490"/>
                <a:gd name="connsiteY0" fmla="*/ 0 h 3925815"/>
                <a:gd name="connsiteX1" fmla="*/ 1293323 w 1578490"/>
                <a:gd name="connsiteY1" fmla="*/ 1962908 h 3925815"/>
                <a:gd name="connsiteX2" fmla="*/ 1578490 w 1578490"/>
                <a:gd name="connsiteY2" fmla="*/ 3925815 h 3925815"/>
                <a:gd name="connsiteX3" fmla="*/ 924233 w 1578490"/>
                <a:gd name="connsiteY3" fmla="*/ 3925815 h 3925815"/>
                <a:gd name="connsiteX4" fmla="*/ 894647 w 1578490"/>
                <a:gd name="connsiteY4" fmla="*/ 3902131 h 3925815"/>
                <a:gd name="connsiteX5" fmla="*/ 357393 w 1578490"/>
                <a:gd name="connsiteY5" fmla="*/ 577987 h 3925815"/>
                <a:gd name="connsiteX6" fmla="*/ 672744 w 1578490"/>
                <a:gd name="connsiteY6" fmla="*/ 140040 h 3925815"/>
                <a:gd name="connsiteX7" fmla="*/ 809977 w 1578490"/>
                <a:gd name="connsiteY7" fmla="*/ 0 h 392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8490" h="3925815">
                  <a:moveTo>
                    <a:pt x="1578490" y="0"/>
                  </a:moveTo>
                  <a:cubicBezTo>
                    <a:pt x="1420938" y="0"/>
                    <a:pt x="1293323" y="878990"/>
                    <a:pt x="1293323" y="1962908"/>
                  </a:cubicBezTo>
                  <a:cubicBezTo>
                    <a:pt x="1293323" y="3046825"/>
                    <a:pt x="1420938" y="3925815"/>
                    <a:pt x="1578490" y="3925815"/>
                  </a:cubicBezTo>
                  <a:lnTo>
                    <a:pt x="924233" y="3925815"/>
                  </a:lnTo>
                  <a:lnTo>
                    <a:pt x="894647" y="3902131"/>
                  </a:lnTo>
                  <a:cubicBezTo>
                    <a:pt x="-32555" y="3079943"/>
                    <a:pt x="-286366" y="1693011"/>
                    <a:pt x="357393" y="577987"/>
                  </a:cubicBezTo>
                  <a:cubicBezTo>
                    <a:pt x="449359" y="418697"/>
                    <a:pt x="555289" y="272497"/>
                    <a:pt x="672744" y="140040"/>
                  </a:cubicBezTo>
                  <a:lnTo>
                    <a:pt x="809977" y="0"/>
                  </a:lnTo>
                  <a:close/>
                </a:path>
              </a:pathLst>
            </a:custGeom>
            <a:solidFill>
              <a:srgbClr val="00AB4E"/>
            </a:solidFill>
            <a:ln>
              <a:solidFill>
                <a:srgbClr val="00A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DFCD89DA-C87E-423A-A676-30AB2F5B3E9F}"/>
                </a:ext>
              </a:extLst>
            </p:cNvPr>
            <p:cNvSpPr/>
            <p:nvPr/>
          </p:nvSpPr>
          <p:spPr>
            <a:xfrm>
              <a:off x="2799131" y="2780928"/>
              <a:ext cx="432048" cy="432048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5CD939D-6876-4F81-BB4A-F4C3C98F5758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3015155" y="1487992"/>
              <a:ext cx="3742583" cy="129293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AE5497A-D494-4BE2-9A91-7D9508834E05}"/>
                </a:ext>
              </a:extLst>
            </p:cNvPr>
            <p:cNvCxnSpPr>
              <a:cxnSpLocks/>
            </p:cNvCxnSpPr>
            <p:nvPr/>
          </p:nvCxnSpPr>
          <p:spPr>
            <a:xfrm>
              <a:off x="3015155" y="3212976"/>
              <a:ext cx="2794745" cy="263500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31F526A9-6242-4210-B60E-A5BDBF4BE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1" r="55400"/>
            <a:stretch/>
          </p:blipFill>
          <p:spPr>
            <a:xfrm>
              <a:off x="6393392" y="2963498"/>
              <a:ext cx="1019328" cy="10113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A5503CF6-2E9A-489A-8265-0228AD02D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09" t="-381" r="982" b="381"/>
            <a:stretch/>
          </p:blipFill>
          <p:spPr>
            <a:xfrm>
              <a:off x="7251297" y="4491021"/>
              <a:ext cx="1019328" cy="1011326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5CC6C269-F10F-4674-8762-62FA673B812E}"/>
                </a:ext>
              </a:extLst>
            </p:cNvPr>
            <p:cNvSpPr/>
            <p:nvPr/>
          </p:nvSpPr>
          <p:spPr>
            <a:xfrm>
              <a:off x="5029546" y="1317970"/>
              <a:ext cx="5313707" cy="5313707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294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784976" cy="1143000"/>
          </a:xfrm>
        </p:spPr>
        <p:txBody>
          <a:bodyPr/>
          <a:lstStyle/>
          <a:p>
            <a:pPr algn="l"/>
            <a:r>
              <a:rPr lang="en-GB" sz="2800" b="1" dirty="0"/>
              <a:t>Immunoassay – pros and cons</a:t>
            </a:r>
          </a:p>
        </p:txBody>
      </p:sp>
      <p:pic>
        <p:nvPicPr>
          <p:cNvPr id="89" name="Picture 88" descr="https://gallery.mailchimp.com/efa222d6d414ae30915f72ebd/images/3ad240a6-cf7f-4315-9245-d86c2c352143.jpg">
            <a:extLst>
              <a:ext uri="{FF2B5EF4-FFF2-40B4-BE49-F238E27FC236}">
                <a16:creationId xmlns="" xmlns:a16="http://schemas.microsoft.com/office/drawing/2014/main" id="{D3355C4E-07AA-4213-8376-D0AD46354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27C9891D-66D5-499E-89E3-FA19CB460C97}"/>
              </a:ext>
            </a:extLst>
          </p:cNvPr>
          <p:cNvSpPr txBox="1">
            <a:spLocks/>
          </p:cNvSpPr>
          <p:nvPr/>
        </p:nvSpPr>
        <p:spPr bwMode="auto">
          <a:xfrm>
            <a:off x="209774" y="1412776"/>
            <a:ext cx="11688184" cy="55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</a:pPr>
            <a:r>
              <a:rPr lang="en-GB" sz="2400" kern="0" dirty="0">
                <a:solidFill>
                  <a:srgbClr val="FF0000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+</a:t>
            </a: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  Fully automated (available 24/7)</a:t>
            </a:r>
          </a:p>
          <a:p>
            <a:pPr marL="0" indent="0"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</a:pPr>
            <a:r>
              <a:rPr lang="en-GB" sz="2400" kern="0" dirty="0">
                <a:solidFill>
                  <a:srgbClr val="FF0000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+</a:t>
            </a: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  Work well in the majority of clinical settings</a:t>
            </a:r>
          </a:p>
          <a:p>
            <a:pPr marL="0" indent="0"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</a:pPr>
            <a:r>
              <a:rPr lang="en-GB" sz="2400" kern="0" dirty="0">
                <a:solidFill>
                  <a:srgbClr val="FF0000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+</a:t>
            </a: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  Analytically sensitive</a:t>
            </a:r>
          </a:p>
          <a:p>
            <a:pPr marL="0" indent="0"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</a:pPr>
            <a:endParaRPr lang="en-GB" sz="2400" kern="0" dirty="0">
              <a:latin typeface="+mj-lt"/>
              <a:ea typeface="Microsoft YaHei UI Light" panose="020B0502040204020203" pitchFamily="34" charset="-122"/>
              <a:cs typeface="Lao UI" panose="020B0502040204020203" pitchFamily="34" charset="0"/>
            </a:endParaRPr>
          </a:p>
          <a:p>
            <a:pPr>
              <a:spcAft>
                <a:spcPts val="600"/>
              </a:spcAft>
              <a:buClr>
                <a:srgbClr val="00B0F0"/>
              </a:buClr>
              <a:buFontTx/>
              <a:buChar char="-"/>
            </a:pP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Cannot distinguish between 25-hydroxyvitamin D3 and D2</a:t>
            </a:r>
            <a:endParaRPr lang="en-GB" sz="1800" kern="0" dirty="0">
              <a:latin typeface="+mj-lt"/>
              <a:ea typeface="Microsoft YaHei UI Light" panose="020B0502040204020203" pitchFamily="34" charset="-122"/>
              <a:cs typeface="Lao UI" panose="020B05020402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B0F0"/>
              </a:buClr>
              <a:buFontTx/>
              <a:buChar char="-"/>
            </a:pPr>
            <a:r>
              <a:rPr lang="en-GB" sz="20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The cross-reactivity for D2 is not perfect and often </a:t>
            </a:r>
            <a:r>
              <a:rPr lang="en-GB" sz="2000" b="1" i="1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underestimates</a:t>
            </a:r>
            <a:r>
              <a:rPr lang="en-GB" sz="20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 its levels</a:t>
            </a:r>
          </a:p>
          <a:p>
            <a:pPr>
              <a:spcAft>
                <a:spcPts val="600"/>
              </a:spcAft>
              <a:buClr>
                <a:srgbClr val="00B0F0"/>
              </a:buClr>
              <a:buFontTx/>
              <a:buChar char="-"/>
            </a:pP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Assays are poorly standardised</a:t>
            </a:r>
          </a:p>
          <a:p>
            <a:pPr>
              <a:spcAft>
                <a:spcPts val="600"/>
              </a:spcAft>
              <a:buClr>
                <a:srgbClr val="00B0F0"/>
              </a:buClr>
              <a:buFontTx/>
              <a:buChar char="-"/>
            </a:pP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Often cross-reacts with 24-hydroxylated and other vitamin D forms</a:t>
            </a:r>
          </a:p>
        </p:txBody>
      </p:sp>
    </p:spTree>
    <p:extLst>
      <p:ext uri="{BB962C8B-B14F-4D97-AF65-F5344CB8AC3E}">
        <p14:creationId xmlns:p14="http://schemas.microsoft.com/office/powerpoint/2010/main" val="9165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LC-MS/MS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07E7090-FC4F-4AD9-83AC-0943598C0469}"/>
              </a:ext>
            </a:extLst>
          </p:cNvPr>
          <p:cNvGrpSpPr/>
          <p:nvPr/>
        </p:nvGrpSpPr>
        <p:grpSpPr>
          <a:xfrm>
            <a:off x="3086629" y="3086189"/>
            <a:ext cx="2174879" cy="1123593"/>
            <a:chOff x="2267794" y="2886319"/>
            <a:chExt cx="1843088" cy="95218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65E46EAE-2EF3-4C7F-AAA6-64A338DB9265}"/>
                </a:ext>
              </a:extLst>
            </p:cNvPr>
            <p:cNvCxnSpPr/>
            <p:nvPr/>
          </p:nvCxnSpPr>
          <p:spPr>
            <a:xfrm>
              <a:off x="2267794" y="3528938"/>
              <a:ext cx="490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D111D466-D3CA-4F96-BC3B-5A48341FFE80}"/>
                </a:ext>
              </a:extLst>
            </p:cNvPr>
            <p:cNvGrpSpPr/>
            <p:nvPr/>
          </p:nvGrpSpPr>
          <p:grpSpPr>
            <a:xfrm>
              <a:off x="2839294" y="3219376"/>
              <a:ext cx="1271588" cy="619125"/>
              <a:chOff x="1781175" y="2214562"/>
              <a:chExt cx="1271588" cy="619125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96D415EF-67B6-4E22-BB45-D407C279BD8C}"/>
                  </a:ext>
                </a:extLst>
              </p:cNvPr>
              <p:cNvSpPr/>
              <p:nvPr/>
            </p:nvSpPr>
            <p:spPr>
              <a:xfrm>
                <a:off x="1781175" y="2214562"/>
                <a:ext cx="1271588" cy="904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21876623-2534-47B9-8D5C-7C1627D6BD67}"/>
                  </a:ext>
                </a:extLst>
              </p:cNvPr>
              <p:cNvSpPr/>
              <p:nvPr/>
            </p:nvSpPr>
            <p:spPr>
              <a:xfrm>
                <a:off x="1781175" y="2743200"/>
                <a:ext cx="1271588" cy="904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E94DD8A-8664-40A5-B372-996B314404BC}"/>
                </a:ext>
              </a:extLst>
            </p:cNvPr>
            <p:cNvSpPr txBox="1"/>
            <p:nvPr/>
          </p:nvSpPr>
          <p:spPr>
            <a:xfrm>
              <a:off x="3212198" y="2886319"/>
              <a:ext cx="5257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Q1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87E9AD49-F2EE-473D-86B7-776075ED0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6" t="24230" r="70779" b="70413"/>
            <a:stretch/>
          </p:blipFill>
          <p:spPr>
            <a:xfrm>
              <a:off x="3332536" y="3426815"/>
              <a:ext cx="272251" cy="23364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434E639-54ED-468F-B88A-F1F61AEE538C}"/>
              </a:ext>
            </a:extLst>
          </p:cNvPr>
          <p:cNvGrpSpPr/>
          <p:nvPr/>
        </p:nvGrpSpPr>
        <p:grpSpPr>
          <a:xfrm>
            <a:off x="3031036" y="4224645"/>
            <a:ext cx="2956038" cy="2208506"/>
            <a:chOff x="2220682" y="3851096"/>
            <a:chExt cx="2505076" cy="1871585"/>
          </a:xfrm>
        </p:grpSpPr>
        <p:sp>
          <p:nvSpPr>
            <p:cNvPr id="21" name="Trapezoid 20">
              <a:extLst>
                <a:ext uri="{FF2B5EF4-FFF2-40B4-BE49-F238E27FC236}">
                  <a16:creationId xmlns="" xmlns:a16="http://schemas.microsoft.com/office/drawing/2014/main" id="{5FAD6259-3EA4-4E94-82A9-66148982FF87}"/>
                </a:ext>
              </a:extLst>
            </p:cNvPr>
            <p:cNvSpPr/>
            <p:nvPr/>
          </p:nvSpPr>
          <p:spPr>
            <a:xfrm>
              <a:off x="2220682" y="3851096"/>
              <a:ext cx="2505076" cy="1145328"/>
            </a:xfrm>
            <a:prstGeom prst="trapezoid">
              <a:avLst>
                <a:gd name="adj" fmla="val 53143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3966ABDF-3790-4356-ADDA-C4C693ED5602}"/>
                </a:ext>
              </a:extLst>
            </p:cNvPr>
            <p:cNvCxnSpPr/>
            <p:nvPr/>
          </p:nvCxnSpPr>
          <p:spPr>
            <a:xfrm>
              <a:off x="2969469" y="4503029"/>
              <a:ext cx="0" cy="9829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0CAE6181-80D0-45CE-80B6-E6AFFE50FEF5}"/>
                </a:ext>
              </a:extLst>
            </p:cNvPr>
            <p:cNvCxnSpPr/>
            <p:nvPr/>
          </p:nvCxnSpPr>
          <p:spPr>
            <a:xfrm>
              <a:off x="2959945" y="5483151"/>
              <a:ext cx="12896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28C2AEA-34A7-41A9-862F-BA566881097D}"/>
                </a:ext>
              </a:extLst>
            </p:cNvPr>
            <p:cNvSpPr txBox="1"/>
            <p:nvPr/>
          </p:nvSpPr>
          <p:spPr>
            <a:xfrm rot="16200000">
              <a:off x="2122380" y="4890110"/>
              <a:ext cx="1348740" cy="20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Relative intensity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BC92B2A-C2E3-4533-A1EF-C556A1391F6F}"/>
                </a:ext>
              </a:extLst>
            </p:cNvPr>
            <p:cNvSpPr txBox="1"/>
            <p:nvPr/>
          </p:nvSpPr>
          <p:spPr>
            <a:xfrm>
              <a:off x="2947880" y="5514023"/>
              <a:ext cx="1348740" cy="20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m/z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687EE5E-EDDC-4D7C-88C3-B586E985FE4A}"/>
                </a:ext>
              </a:extLst>
            </p:cNvPr>
            <p:cNvSpPr txBox="1"/>
            <p:nvPr/>
          </p:nvSpPr>
          <p:spPr>
            <a:xfrm>
              <a:off x="3883968" y="4427974"/>
              <a:ext cx="5460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384.6</a:t>
              </a:r>
              <a:endParaRPr lang="en-GB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20617B63-23CF-4392-BAA2-25448918E72A}"/>
                </a:ext>
              </a:extLst>
            </p:cNvPr>
            <p:cNvSpPr txBox="1"/>
            <p:nvPr/>
          </p:nvSpPr>
          <p:spPr>
            <a:xfrm>
              <a:off x="2994551" y="3865488"/>
              <a:ext cx="1028700" cy="339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Mass analysis of precursor ion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98099D84-E078-4C5D-A71F-9856926A3DDC}"/>
                </a:ext>
              </a:extLst>
            </p:cNvPr>
            <p:cNvGrpSpPr/>
            <p:nvPr/>
          </p:nvGrpSpPr>
          <p:grpSpPr>
            <a:xfrm>
              <a:off x="3721012" y="4433020"/>
              <a:ext cx="272251" cy="1040205"/>
              <a:chOff x="3527583" y="4433020"/>
              <a:chExt cx="272251" cy="1040205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8BCE338C-0590-434C-BC76-A8CB18779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5429" y="4682099"/>
                <a:ext cx="0" cy="791126"/>
              </a:xfrm>
              <a:prstGeom prst="line">
                <a:avLst/>
              </a:prstGeom>
              <a:ln w="19050">
                <a:solidFill>
                  <a:srgbClr val="9029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D50A8EB8-AB87-44EC-8C16-C935A1ED8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878" y="5364724"/>
                <a:ext cx="0" cy="108501"/>
              </a:xfrm>
              <a:prstGeom prst="line">
                <a:avLst/>
              </a:prstGeom>
              <a:ln w="19050">
                <a:solidFill>
                  <a:srgbClr val="9029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72E9F38F-49FD-43FD-80B3-83E792CB6C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4726" y="5436162"/>
                <a:ext cx="0" cy="37063"/>
              </a:xfrm>
              <a:prstGeom prst="line">
                <a:avLst/>
              </a:prstGeom>
              <a:ln w="19050">
                <a:solidFill>
                  <a:srgbClr val="9029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>
                <a:extLst>
                  <a:ext uri="{FF2B5EF4-FFF2-40B4-BE49-F238E27FC236}">
                    <a16:creationId xmlns="" xmlns:a16="http://schemas.microsoft.com/office/drawing/2014/main" id="{DDD9F17A-75E7-4123-85DE-0A90266E2B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66" t="24230" r="70779" b="70413"/>
              <a:stretch/>
            </p:blipFill>
            <p:spPr>
              <a:xfrm>
                <a:off x="3527583" y="4433020"/>
                <a:ext cx="272251" cy="23364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4CB35F8B-D77C-4DD7-8E45-882E950C982A}"/>
              </a:ext>
            </a:extLst>
          </p:cNvPr>
          <p:cNvGrpSpPr/>
          <p:nvPr/>
        </p:nvGrpSpPr>
        <p:grpSpPr>
          <a:xfrm>
            <a:off x="5380276" y="3086189"/>
            <a:ext cx="1545642" cy="1442122"/>
            <a:chOff x="4211530" y="2886320"/>
            <a:chExt cx="1309845" cy="1222118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E1CF0200-0130-40E9-BFB4-E9B63110396C}"/>
                </a:ext>
              </a:extLst>
            </p:cNvPr>
            <p:cNvCxnSpPr/>
            <p:nvPr/>
          </p:nvCxnSpPr>
          <p:spPr>
            <a:xfrm>
              <a:off x="4211530" y="3541639"/>
              <a:ext cx="3270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27C9A779-4C6B-4D41-A688-12EAA66C24E0}"/>
                </a:ext>
              </a:extLst>
            </p:cNvPr>
            <p:cNvGrpSpPr/>
            <p:nvPr/>
          </p:nvGrpSpPr>
          <p:grpSpPr>
            <a:xfrm>
              <a:off x="4702862" y="3219377"/>
              <a:ext cx="734694" cy="619125"/>
              <a:chOff x="3578226" y="2208212"/>
              <a:chExt cx="941388" cy="619125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3BA43443-CAE4-4FC8-B535-A498C83932FD}"/>
                  </a:ext>
                </a:extLst>
              </p:cNvPr>
              <p:cNvSpPr/>
              <p:nvPr/>
            </p:nvSpPr>
            <p:spPr>
              <a:xfrm>
                <a:off x="3578226" y="2208212"/>
                <a:ext cx="941388" cy="904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41EA6CF3-5C74-4DFB-855F-B6B2A18904D5}"/>
                  </a:ext>
                </a:extLst>
              </p:cNvPr>
              <p:cNvSpPr/>
              <p:nvPr/>
            </p:nvSpPr>
            <p:spPr>
              <a:xfrm>
                <a:off x="3578226" y="2736850"/>
                <a:ext cx="941388" cy="904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8CC4D2B-14E1-4301-8B9E-7C002F57707D}"/>
                </a:ext>
              </a:extLst>
            </p:cNvPr>
            <p:cNvSpPr txBox="1"/>
            <p:nvPr/>
          </p:nvSpPr>
          <p:spPr>
            <a:xfrm>
              <a:off x="4614595" y="3899779"/>
              <a:ext cx="906780" cy="208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Fragmentation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7A80FFEA-A5B2-4667-A030-8D7B6DBD1F61}"/>
                </a:ext>
              </a:extLst>
            </p:cNvPr>
            <p:cNvSpPr txBox="1"/>
            <p:nvPr/>
          </p:nvSpPr>
          <p:spPr>
            <a:xfrm>
              <a:off x="4805096" y="2886320"/>
              <a:ext cx="5257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Q2 </a:t>
              </a:r>
            </a:p>
          </p:txBody>
        </p:sp>
        <p:sp>
          <p:nvSpPr>
            <p:cNvPr id="44" name="Partial Circle 43">
              <a:extLst>
                <a:ext uri="{FF2B5EF4-FFF2-40B4-BE49-F238E27FC236}">
                  <a16:creationId xmlns="" xmlns:a16="http://schemas.microsoft.com/office/drawing/2014/main" id="{DAEFAF5B-6D14-41AC-8CED-15EB5E969946}"/>
                </a:ext>
              </a:extLst>
            </p:cNvPr>
            <p:cNvSpPr/>
            <p:nvPr/>
          </p:nvSpPr>
          <p:spPr>
            <a:xfrm>
              <a:off x="4847880" y="3474153"/>
              <a:ext cx="147982" cy="147982"/>
            </a:xfrm>
            <a:prstGeom prst="pie">
              <a:avLst>
                <a:gd name="adj1" fmla="val 2405302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Partial Circle 44">
              <a:extLst>
                <a:ext uri="{FF2B5EF4-FFF2-40B4-BE49-F238E27FC236}">
                  <a16:creationId xmlns="" xmlns:a16="http://schemas.microsoft.com/office/drawing/2014/main" id="{08679DF2-D8F8-47F9-8C02-2333870DB2B8}"/>
                </a:ext>
              </a:extLst>
            </p:cNvPr>
            <p:cNvSpPr/>
            <p:nvPr/>
          </p:nvSpPr>
          <p:spPr>
            <a:xfrm>
              <a:off x="5048535" y="3414667"/>
              <a:ext cx="147982" cy="147982"/>
            </a:xfrm>
            <a:prstGeom prst="pie">
              <a:avLst>
                <a:gd name="adj1" fmla="val 12586254"/>
                <a:gd name="adj2" fmla="val 1620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Partial Circle 45">
              <a:extLst>
                <a:ext uri="{FF2B5EF4-FFF2-40B4-BE49-F238E27FC236}">
                  <a16:creationId xmlns="" xmlns:a16="http://schemas.microsoft.com/office/drawing/2014/main" id="{1F881F40-40D0-46D7-8134-234888DD7801}"/>
                </a:ext>
              </a:extLst>
            </p:cNvPr>
            <p:cNvSpPr/>
            <p:nvPr/>
          </p:nvSpPr>
          <p:spPr>
            <a:xfrm rot="9000000">
              <a:off x="5113013" y="3498123"/>
              <a:ext cx="147982" cy="147982"/>
            </a:xfrm>
            <a:prstGeom prst="pie">
              <a:avLst>
                <a:gd name="adj1" fmla="val 12586254"/>
                <a:gd name="adj2" fmla="val 1620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52720DF-1A1E-49B5-ACCC-F40F90D99194}"/>
              </a:ext>
            </a:extLst>
          </p:cNvPr>
          <p:cNvGrpSpPr/>
          <p:nvPr/>
        </p:nvGrpSpPr>
        <p:grpSpPr>
          <a:xfrm>
            <a:off x="6794743" y="4223715"/>
            <a:ext cx="2956038" cy="2210754"/>
            <a:chOff x="5410212" y="3850309"/>
            <a:chExt cx="2505076" cy="1873490"/>
          </a:xfrm>
        </p:grpSpPr>
        <p:sp>
          <p:nvSpPr>
            <p:cNvPr id="50" name="Trapezoid 49">
              <a:extLst>
                <a:ext uri="{FF2B5EF4-FFF2-40B4-BE49-F238E27FC236}">
                  <a16:creationId xmlns="" xmlns:a16="http://schemas.microsoft.com/office/drawing/2014/main" id="{5399C3D8-5878-4C12-A211-380EA707EE64}"/>
                </a:ext>
              </a:extLst>
            </p:cNvPr>
            <p:cNvSpPr/>
            <p:nvPr/>
          </p:nvSpPr>
          <p:spPr>
            <a:xfrm>
              <a:off x="5410212" y="3850309"/>
              <a:ext cx="2505076" cy="1145328"/>
            </a:xfrm>
            <a:prstGeom prst="trapezoid">
              <a:avLst>
                <a:gd name="adj" fmla="val 53143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A9BFE3B-1068-4C1B-9CA4-D6C8A1566DAC}"/>
                </a:ext>
              </a:extLst>
            </p:cNvPr>
            <p:cNvSpPr txBox="1"/>
            <p:nvPr/>
          </p:nvSpPr>
          <p:spPr>
            <a:xfrm>
              <a:off x="6146532" y="3875599"/>
              <a:ext cx="1028700" cy="339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Mass analysis of fragment ions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65C093A1-A40C-4F0D-900C-C0987A6CEF22}"/>
                </a:ext>
              </a:extLst>
            </p:cNvPr>
            <p:cNvCxnSpPr/>
            <p:nvPr/>
          </p:nvCxnSpPr>
          <p:spPr>
            <a:xfrm>
              <a:off x="6197256" y="4504147"/>
              <a:ext cx="0" cy="9829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038F5569-A3D8-4518-96A2-8D17AE7FEA33}"/>
                </a:ext>
              </a:extLst>
            </p:cNvPr>
            <p:cNvCxnSpPr/>
            <p:nvPr/>
          </p:nvCxnSpPr>
          <p:spPr>
            <a:xfrm>
              <a:off x="6187732" y="5484269"/>
              <a:ext cx="12896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7A3B0E97-6A0F-4836-A188-2912BF32943F}"/>
                </a:ext>
              </a:extLst>
            </p:cNvPr>
            <p:cNvSpPr txBox="1"/>
            <p:nvPr/>
          </p:nvSpPr>
          <p:spPr>
            <a:xfrm rot="16200000">
              <a:off x="5350167" y="4891228"/>
              <a:ext cx="1348740" cy="20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Relative intensity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9F468F10-3C62-4C0B-9DBE-40A60B6E89AC}"/>
                </a:ext>
              </a:extLst>
            </p:cNvPr>
            <p:cNvSpPr txBox="1"/>
            <p:nvPr/>
          </p:nvSpPr>
          <p:spPr>
            <a:xfrm>
              <a:off x="6175667" y="5515141"/>
              <a:ext cx="1348740" cy="20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m/z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DDE6E6E8-41C2-4ABD-95B8-8F52E5E81445}"/>
                </a:ext>
              </a:extLst>
            </p:cNvPr>
            <p:cNvGrpSpPr/>
            <p:nvPr/>
          </p:nvGrpSpPr>
          <p:grpSpPr>
            <a:xfrm>
              <a:off x="6475142" y="4995637"/>
              <a:ext cx="79297" cy="478706"/>
              <a:chOff x="7008577" y="3728568"/>
              <a:chExt cx="79297" cy="791126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CC0C9982-95FF-4F53-BEBD-368C29543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8577" y="3728568"/>
                <a:ext cx="0" cy="791126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11DC6FC8-1312-4DA0-86A4-B324ABF0BB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8026" y="4411193"/>
                <a:ext cx="0" cy="108501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8C29F227-B63A-45D4-BB22-AEAB1931B9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7874" y="4482631"/>
                <a:ext cx="0" cy="3706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DD736114-65F1-4E5B-9CAC-68D97A8E8017}"/>
                </a:ext>
              </a:extLst>
            </p:cNvPr>
            <p:cNvGrpSpPr/>
            <p:nvPr/>
          </p:nvGrpSpPr>
          <p:grpSpPr>
            <a:xfrm>
              <a:off x="6661913" y="5128988"/>
              <a:ext cx="79297" cy="345355"/>
              <a:chOff x="7008577" y="3728568"/>
              <a:chExt cx="79297" cy="791126"/>
            </a:xfrm>
            <a:solidFill>
              <a:srgbClr val="00B050"/>
            </a:solidFill>
          </p:grpSpPr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10D527E4-ED12-4793-84FD-A9EDEB98D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8577" y="3728568"/>
                <a:ext cx="0" cy="791126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0F976C9E-4F3F-485E-9F59-B0CDB3011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8026" y="4411193"/>
                <a:ext cx="0" cy="108501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FAE91215-EEC0-4175-99EB-1731E05407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7874" y="4482631"/>
                <a:ext cx="0" cy="37063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Partial Circle 57">
              <a:extLst>
                <a:ext uri="{FF2B5EF4-FFF2-40B4-BE49-F238E27FC236}">
                  <a16:creationId xmlns="" xmlns:a16="http://schemas.microsoft.com/office/drawing/2014/main" id="{1F2F54B9-80E0-4133-8C5E-931DF6147F2A}"/>
                </a:ext>
              </a:extLst>
            </p:cNvPr>
            <p:cNvSpPr/>
            <p:nvPr/>
          </p:nvSpPr>
          <p:spPr>
            <a:xfrm>
              <a:off x="6605081" y="5005563"/>
              <a:ext cx="147982" cy="147982"/>
            </a:xfrm>
            <a:prstGeom prst="pie">
              <a:avLst>
                <a:gd name="adj1" fmla="val 12586254"/>
                <a:gd name="adj2" fmla="val 1620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459B68A6-A47B-48ED-A9E6-1711CD99BA96}"/>
                </a:ext>
              </a:extLst>
            </p:cNvPr>
            <p:cNvGrpSpPr/>
            <p:nvPr/>
          </p:nvGrpSpPr>
          <p:grpSpPr>
            <a:xfrm>
              <a:off x="7057198" y="5128988"/>
              <a:ext cx="79297" cy="345355"/>
              <a:chOff x="7008577" y="3728568"/>
              <a:chExt cx="79297" cy="79112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978FEB55-F281-4F77-9A23-998D818050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8577" y="3728568"/>
                <a:ext cx="0" cy="79112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1F0D063B-5476-46B1-A75D-30A9357E99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8026" y="4411193"/>
                <a:ext cx="0" cy="108501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3E0EBFCB-8174-4142-AC20-6240186A4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7874" y="4482631"/>
                <a:ext cx="0" cy="37063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Partial Circle 59">
              <a:extLst>
                <a:ext uri="{FF2B5EF4-FFF2-40B4-BE49-F238E27FC236}">
                  <a16:creationId xmlns="" xmlns:a16="http://schemas.microsoft.com/office/drawing/2014/main" id="{8357F50E-728F-4716-BC70-892E4BA60EC8}"/>
                </a:ext>
              </a:extLst>
            </p:cNvPr>
            <p:cNvSpPr/>
            <p:nvPr/>
          </p:nvSpPr>
          <p:spPr>
            <a:xfrm>
              <a:off x="6988513" y="4931585"/>
              <a:ext cx="147982" cy="147982"/>
            </a:xfrm>
            <a:prstGeom prst="pie">
              <a:avLst>
                <a:gd name="adj1" fmla="val 2405302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1" name="Partial Circle 60">
              <a:extLst>
                <a:ext uri="{FF2B5EF4-FFF2-40B4-BE49-F238E27FC236}">
                  <a16:creationId xmlns="" xmlns:a16="http://schemas.microsoft.com/office/drawing/2014/main" id="{2E46C594-897D-4D78-9891-F5D26E2A480D}"/>
                </a:ext>
              </a:extLst>
            </p:cNvPr>
            <p:cNvSpPr/>
            <p:nvPr/>
          </p:nvSpPr>
          <p:spPr>
            <a:xfrm rot="9000000">
              <a:off x="6369133" y="4805137"/>
              <a:ext cx="147982" cy="147982"/>
            </a:xfrm>
            <a:prstGeom prst="pie">
              <a:avLst>
                <a:gd name="adj1" fmla="val 12586254"/>
                <a:gd name="adj2" fmla="val 1620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5F0E92DC-BA90-41E5-A6CB-A8391CA2DB36}"/>
              </a:ext>
            </a:extLst>
          </p:cNvPr>
          <p:cNvGrpSpPr/>
          <p:nvPr/>
        </p:nvGrpSpPr>
        <p:grpSpPr>
          <a:xfrm>
            <a:off x="7017895" y="3086190"/>
            <a:ext cx="2002913" cy="1123593"/>
            <a:chOff x="5599321" y="2886320"/>
            <a:chExt cx="1697356" cy="952182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="" xmlns:a16="http://schemas.microsoft.com/office/drawing/2014/main" id="{0E170CD4-5C0D-46DE-BACD-7800F065F9F2}"/>
                </a:ext>
              </a:extLst>
            </p:cNvPr>
            <p:cNvCxnSpPr/>
            <p:nvPr/>
          </p:nvCxnSpPr>
          <p:spPr>
            <a:xfrm>
              <a:off x="5599321" y="3541639"/>
              <a:ext cx="3270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1E7E6F39-EC4F-4D4C-8801-6E5D59F527AA}"/>
                </a:ext>
              </a:extLst>
            </p:cNvPr>
            <p:cNvGrpSpPr/>
            <p:nvPr/>
          </p:nvGrpSpPr>
          <p:grpSpPr>
            <a:xfrm>
              <a:off x="6025089" y="3219377"/>
              <a:ext cx="1271588" cy="619125"/>
              <a:chOff x="5032375" y="2214562"/>
              <a:chExt cx="1271588" cy="61912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E5014CF0-45C9-4248-AAA3-072D8060B686}"/>
                  </a:ext>
                </a:extLst>
              </p:cNvPr>
              <p:cNvSpPr/>
              <p:nvPr/>
            </p:nvSpPr>
            <p:spPr>
              <a:xfrm>
                <a:off x="5032375" y="2214562"/>
                <a:ext cx="1271588" cy="904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6BBB7C2D-D64E-4290-A735-3E09D83A091C}"/>
                  </a:ext>
                </a:extLst>
              </p:cNvPr>
              <p:cNvSpPr/>
              <p:nvPr/>
            </p:nvSpPr>
            <p:spPr>
              <a:xfrm>
                <a:off x="5032375" y="2743200"/>
                <a:ext cx="1271588" cy="904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D29C9A2-197C-4D29-A5BD-192961C074FB}"/>
                </a:ext>
              </a:extLst>
            </p:cNvPr>
            <p:cNvSpPr txBox="1"/>
            <p:nvPr/>
          </p:nvSpPr>
          <p:spPr>
            <a:xfrm>
              <a:off x="6397993" y="2886320"/>
              <a:ext cx="5257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Q3</a:t>
              </a:r>
            </a:p>
          </p:txBody>
        </p:sp>
        <p:sp>
          <p:nvSpPr>
            <p:cNvPr id="75" name="Partial Circle 74">
              <a:extLst>
                <a:ext uri="{FF2B5EF4-FFF2-40B4-BE49-F238E27FC236}">
                  <a16:creationId xmlns="" xmlns:a16="http://schemas.microsoft.com/office/drawing/2014/main" id="{6591CE24-6108-42D2-8E52-8F12329872B4}"/>
                </a:ext>
              </a:extLst>
            </p:cNvPr>
            <p:cNvSpPr/>
            <p:nvPr/>
          </p:nvSpPr>
          <p:spPr>
            <a:xfrm>
              <a:off x="6423864" y="3474153"/>
              <a:ext cx="147982" cy="147982"/>
            </a:xfrm>
            <a:prstGeom prst="pie">
              <a:avLst>
                <a:gd name="adj1" fmla="val 2405302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6" name="Partial Circle 75">
              <a:extLst>
                <a:ext uri="{FF2B5EF4-FFF2-40B4-BE49-F238E27FC236}">
                  <a16:creationId xmlns="" xmlns:a16="http://schemas.microsoft.com/office/drawing/2014/main" id="{31B997D4-63D1-4254-9DAA-B798FF629AA2}"/>
                </a:ext>
              </a:extLst>
            </p:cNvPr>
            <p:cNvSpPr/>
            <p:nvPr/>
          </p:nvSpPr>
          <p:spPr>
            <a:xfrm>
              <a:off x="6624519" y="3414667"/>
              <a:ext cx="147982" cy="147982"/>
            </a:xfrm>
            <a:prstGeom prst="pie">
              <a:avLst>
                <a:gd name="adj1" fmla="val 12586254"/>
                <a:gd name="adj2" fmla="val 1620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7" name="Partial Circle 76">
              <a:extLst>
                <a:ext uri="{FF2B5EF4-FFF2-40B4-BE49-F238E27FC236}">
                  <a16:creationId xmlns="" xmlns:a16="http://schemas.microsoft.com/office/drawing/2014/main" id="{D63C9DCB-1D1A-466C-A7F9-D4B630F8E3BB}"/>
                </a:ext>
              </a:extLst>
            </p:cNvPr>
            <p:cNvSpPr/>
            <p:nvPr/>
          </p:nvSpPr>
          <p:spPr>
            <a:xfrm rot="9000000">
              <a:off x="6688997" y="3498123"/>
              <a:ext cx="147982" cy="147982"/>
            </a:xfrm>
            <a:prstGeom prst="pie">
              <a:avLst>
                <a:gd name="adj1" fmla="val 12586254"/>
                <a:gd name="adj2" fmla="val 1620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FD908B83-5286-4957-8EDC-F0988C101FCF}"/>
              </a:ext>
            </a:extLst>
          </p:cNvPr>
          <p:cNvGrpSpPr/>
          <p:nvPr/>
        </p:nvGrpSpPr>
        <p:grpSpPr>
          <a:xfrm>
            <a:off x="1775520" y="3045726"/>
            <a:ext cx="1591539" cy="953963"/>
            <a:chOff x="1156703" y="2852029"/>
            <a:chExt cx="1348740" cy="808430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D47826F7-AF9C-4EB2-A23E-3C56C52407A1}"/>
                </a:ext>
              </a:extLst>
            </p:cNvPr>
            <p:cNvSpPr txBox="1"/>
            <p:nvPr/>
          </p:nvSpPr>
          <p:spPr>
            <a:xfrm>
              <a:off x="1156703" y="2852029"/>
              <a:ext cx="1348740" cy="22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Sample mixture 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3609E08D-D766-431D-A3CE-355F3850F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6" t="24230" r="70779" b="70413"/>
            <a:stretch/>
          </p:blipFill>
          <p:spPr>
            <a:xfrm>
              <a:off x="1730983" y="3238505"/>
              <a:ext cx="272251" cy="233644"/>
            </a:xfrm>
            <a:prstGeom prst="rect">
              <a:avLst/>
            </a:prstGeom>
          </p:spPr>
        </p:pic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CBDFDF0E-7B16-4CB3-8A89-D980DC10563A}"/>
                </a:ext>
              </a:extLst>
            </p:cNvPr>
            <p:cNvSpPr/>
            <p:nvPr/>
          </p:nvSpPr>
          <p:spPr>
            <a:xfrm>
              <a:off x="1364129" y="3517490"/>
              <a:ext cx="142969" cy="14296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154FC88C-133F-44DF-915B-54BCCB009DDB}"/>
                </a:ext>
              </a:extLst>
            </p:cNvPr>
            <p:cNvSpPr/>
            <p:nvPr/>
          </p:nvSpPr>
          <p:spPr>
            <a:xfrm>
              <a:off x="1542980" y="3328070"/>
              <a:ext cx="142969" cy="14296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57BA305E-8FED-4B19-A919-A5327C01D909}"/>
                </a:ext>
              </a:extLst>
            </p:cNvPr>
            <p:cNvSpPr/>
            <p:nvPr/>
          </p:nvSpPr>
          <p:spPr>
            <a:xfrm>
              <a:off x="1677655" y="3500628"/>
              <a:ext cx="142969" cy="1429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E9DA265C-615D-4CE9-ADB9-0B6D26053AD3}"/>
              </a:ext>
            </a:extLst>
          </p:cNvPr>
          <p:cNvSpPr txBox="1"/>
          <p:nvPr/>
        </p:nvSpPr>
        <p:spPr>
          <a:xfrm>
            <a:off x="191344" y="1014401"/>
            <a:ext cx="1144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Mass spectrometers measure the mass-to-charge ratio (m/z) of 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can target the analysis for ions of a specific mass-to-charge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Very selective and specific! </a:t>
            </a:r>
            <a:endParaRPr lang="en-GB" dirty="0"/>
          </a:p>
          <a:p>
            <a:pPr lvl="1">
              <a:spcAft>
                <a:spcPts val="1200"/>
              </a:spcAft>
            </a:pP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39778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LC-MS/MS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1BB7886A-D309-4874-9420-ED8B46E9A8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7" b="50097"/>
          <a:stretch/>
        </p:blipFill>
        <p:spPr>
          <a:xfrm>
            <a:off x="5087888" y="1135099"/>
            <a:ext cx="4914503" cy="2653941"/>
          </a:xfrm>
          <a:prstGeom prst="rect">
            <a:avLst/>
          </a:prstGeom>
        </p:spPr>
      </p:pic>
      <p:pic>
        <p:nvPicPr>
          <p:cNvPr id="89" name="Picture 88" descr="https://gallery.mailchimp.com/efa222d6d414ae30915f72ebd/images/3ad240a6-cf7f-4315-9245-d86c2c352143.jpg">
            <a:extLst>
              <a:ext uri="{FF2B5EF4-FFF2-40B4-BE49-F238E27FC236}">
                <a16:creationId xmlns="" xmlns:a16="http://schemas.microsoft.com/office/drawing/2014/main" id="{D3355C4E-07AA-4213-8376-D0AD46354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378A0D83-4891-46FE-82AC-5F556B190025}"/>
              </a:ext>
            </a:extLst>
          </p:cNvPr>
          <p:cNvSpPr/>
          <p:nvPr/>
        </p:nvSpPr>
        <p:spPr>
          <a:xfrm>
            <a:off x="3953988" y="2225000"/>
            <a:ext cx="923948" cy="27702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2698AAEB-CE8E-43E8-B95B-A23B5B005971}"/>
              </a:ext>
            </a:extLst>
          </p:cNvPr>
          <p:cNvSpPr/>
          <p:nvPr/>
        </p:nvSpPr>
        <p:spPr>
          <a:xfrm>
            <a:off x="3953988" y="5085184"/>
            <a:ext cx="923948" cy="27702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D67B62-B05A-467C-94D0-DDF155ACC6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1" t="74549" r="34301"/>
          <a:stretch/>
        </p:blipFill>
        <p:spPr>
          <a:xfrm>
            <a:off x="997499" y="1109851"/>
            <a:ext cx="2529349" cy="2448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7D7E803-72AD-465A-B7D7-2379ECFD82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5" t="74549"/>
          <a:stretch/>
        </p:blipFill>
        <p:spPr>
          <a:xfrm>
            <a:off x="1034512" y="3995936"/>
            <a:ext cx="2455324" cy="2448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1A678CE-A1FD-43F1-817E-86D6BF6BE0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7" t="50097"/>
          <a:stretch/>
        </p:blipFill>
        <p:spPr>
          <a:xfrm>
            <a:off x="5087888" y="3933056"/>
            <a:ext cx="4914503" cy="26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784976" cy="1143000"/>
          </a:xfrm>
        </p:spPr>
        <p:txBody>
          <a:bodyPr/>
          <a:lstStyle/>
          <a:p>
            <a:pPr algn="l"/>
            <a:r>
              <a:rPr lang="en-GB" sz="2800" b="1" dirty="0"/>
              <a:t>LC-MS/MS – pros and cons</a:t>
            </a:r>
          </a:p>
        </p:txBody>
      </p:sp>
      <p:pic>
        <p:nvPicPr>
          <p:cNvPr id="89" name="Picture 88" descr="https://gallery.mailchimp.com/efa222d6d414ae30915f72ebd/images/3ad240a6-cf7f-4315-9245-d86c2c352143.jpg">
            <a:extLst>
              <a:ext uri="{FF2B5EF4-FFF2-40B4-BE49-F238E27FC236}">
                <a16:creationId xmlns="" xmlns:a16="http://schemas.microsoft.com/office/drawing/2014/main" id="{D3355C4E-07AA-4213-8376-D0AD46354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27C9891D-66D5-499E-89E3-FA19CB460C97}"/>
              </a:ext>
            </a:extLst>
          </p:cNvPr>
          <p:cNvSpPr txBox="1">
            <a:spLocks/>
          </p:cNvSpPr>
          <p:nvPr/>
        </p:nvSpPr>
        <p:spPr bwMode="auto">
          <a:xfrm>
            <a:off x="209774" y="1412776"/>
            <a:ext cx="11688184" cy="55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</a:pPr>
            <a:r>
              <a:rPr lang="en-GB" sz="2400" kern="0" dirty="0">
                <a:solidFill>
                  <a:srgbClr val="FF0000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+</a:t>
            </a: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  Very analytically specific</a:t>
            </a:r>
          </a:p>
          <a:p>
            <a:pPr marL="0" indent="0"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</a:pPr>
            <a:r>
              <a:rPr lang="en-GB" sz="2400" kern="0" dirty="0">
                <a:solidFill>
                  <a:srgbClr val="FF0000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+</a:t>
            </a: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  Can distinguish between D</a:t>
            </a:r>
            <a:r>
              <a:rPr lang="en-GB" sz="2400" kern="0" baseline="-2500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3</a:t>
            </a: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 and D</a:t>
            </a:r>
            <a:r>
              <a:rPr lang="en-GB" sz="2400" kern="0" baseline="-2500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2</a:t>
            </a:r>
          </a:p>
          <a:p>
            <a:pPr marL="0" indent="0"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</a:pPr>
            <a:r>
              <a:rPr lang="en-GB" sz="2400" kern="0" dirty="0">
                <a:solidFill>
                  <a:srgbClr val="FF0000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+</a:t>
            </a: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  Analytically sensitive</a:t>
            </a:r>
          </a:p>
          <a:p>
            <a:pPr marL="0" indent="0"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</a:pPr>
            <a:endParaRPr lang="en-GB" sz="2400" kern="0" dirty="0">
              <a:latin typeface="+mj-lt"/>
              <a:ea typeface="Microsoft YaHei UI Light" panose="020B0502040204020203" pitchFamily="34" charset="-122"/>
              <a:cs typeface="Lao UI" panose="020B0502040204020203" pitchFamily="34" charset="0"/>
            </a:endParaRPr>
          </a:p>
          <a:p>
            <a:pPr>
              <a:spcAft>
                <a:spcPts val="600"/>
              </a:spcAft>
              <a:buClr>
                <a:srgbClr val="00B0F0"/>
              </a:buClr>
              <a:buFontTx/>
              <a:buChar char="-"/>
            </a:pP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Assays are relatively poorly standardised</a:t>
            </a:r>
          </a:p>
          <a:p>
            <a:pPr>
              <a:spcAft>
                <a:spcPts val="600"/>
              </a:spcAft>
              <a:buClr>
                <a:srgbClr val="00B0F0"/>
              </a:buClr>
              <a:buFontTx/>
              <a:buChar char="-"/>
            </a:pP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Not available 24/7</a:t>
            </a:r>
          </a:p>
          <a:p>
            <a:pPr>
              <a:spcAft>
                <a:spcPts val="600"/>
              </a:spcAft>
              <a:buClr>
                <a:srgbClr val="00B0F0"/>
              </a:buClr>
              <a:buFontTx/>
              <a:buChar char="-"/>
            </a:pP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Slower assay</a:t>
            </a:r>
          </a:p>
          <a:p>
            <a:pPr>
              <a:spcAft>
                <a:spcPts val="600"/>
              </a:spcAft>
              <a:buClr>
                <a:srgbClr val="00B0F0"/>
              </a:buClr>
              <a:buFontTx/>
              <a:buChar char="-"/>
            </a:pPr>
            <a:r>
              <a:rPr lang="en-GB" sz="2400" kern="0" dirty="0"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Unnecessary in most instances</a:t>
            </a:r>
          </a:p>
        </p:txBody>
      </p:sp>
    </p:spTree>
    <p:extLst>
      <p:ext uri="{BB962C8B-B14F-4D97-AF65-F5344CB8AC3E}">
        <p14:creationId xmlns:p14="http://schemas.microsoft.com/office/powerpoint/2010/main" val="6937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784976" cy="1143000"/>
          </a:xfrm>
        </p:spPr>
        <p:txBody>
          <a:bodyPr/>
          <a:lstStyle/>
          <a:p>
            <a:pPr algn="l"/>
            <a:r>
              <a:rPr lang="en-GB" sz="2800" b="1" dirty="0"/>
              <a:t>Local assays at NWLP</a:t>
            </a:r>
          </a:p>
        </p:txBody>
      </p:sp>
      <p:pic>
        <p:nvPicPr>
          <p:cNvPr id="89" name="Picture 88" descr="https://gallery.mailchimp.com/efa222d6d414ae30915f72ebd/images/3ad240a6-cf7f-4315-9245-d86c2c352143.jpg">
            <a:extLst>
              <a:ext uri="{FF2B5EF4-FFF2-40B4-BE49-F238E27FC236}">
                <a16:creationId xmlns="" xmlns:a16="http://schemas.microsoft.com/office/drawing/2014/main" id="{D3355C4E-07AA-4213-8376-D0AD46354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B6CC6B-4E22-4FCD-B071-F755DCEFAC6B}"/>
              </a:ext>
            </a:extLst>
          </p:cNvPr>
          <p:cNvSpPr txBox="1"/>
          <p:nvPr/>
        </p:nvSpPr>
        <p:spPr>
          <a:xfrm>
            <a:off x="191344" y="1412776"/>
            <a:ext cx="114492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Immunoassay (total 25-hydroxyvitamin D)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Appropriate for vast majority of requests where patients are: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At risk and ?deficient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Supplemented with vitamin D</a:t>
            </a:r>
            <a:r>
              <a:rPr lang="en-GB" sz="2000" baseline="-25000" dirty="0"/>
              <a:t>3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LC-MS/MS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Appropriate when patients are being supplemented with vitamin D</a:t>
            </a:r>
            <a:r>
              <a:rPr lang="en-GB" sz="2000" baseline="-25000" dirty="0"/>
              <a:t>2</a:t>
            </a:r>
            <a:r>
              <a:rPr lang="en-GB" sz="2000" dirty="0"/>
              <a:t> (± D</a:t>
            </a:r>
            <a:r>
              <a:rPr lang="en-GB" sz="2000" baseline="-25000" dirty="0"/>
              <a:t>3</a:t>
            </a:r>
            <a:r>
              <a:rPr lang="en-GB" sz="2000" dirty="0"/>
              <a:t>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Appropriate when patients are on vitamin D but you are not sure which type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40410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784976" cy="1143000"/>
          </a:xfrm>
        </p:spPr>
        <p:txBody>
          <a:bodyPr/>
          <a:lstStyle/>
          <a:p>
            <a:pPr algn="l"/>
            <a:r>
              <a:rPr lang="en-GB" sz="2800" b="1" dirty="0"/>
              <a:t>Who to test?</a:t>
            </a:r>
          </a:p>
        </p:txBody>
      </p:sp>
      <p:pic>
        <p:nvPicPr>
          <p:cNvPr id="89" name="Picture 88" descr="https://gallery.mailchimp.com/efa222d6d414ae30915f72ebd/images/3ad240a6-cf7f-4315-9245-d86c2c352143.jpg">
            <a:extLst>
              <a:ext uri="{FF2B5EF4-FFF2-40B4-BE49-F238E27FC236}">
                <a16:creationId xmlns="" xmlns:a16="http://schemas.microsoft.com/office/drawing/2014/main" id="{D3355C4E-07AA-4213-8376-D0AD46354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F5D70D-A538-48CD-9255-FB0DC1E7FA44}"/>
              </a:ext>
            </a:extLst>
          </p:cNvPr>
          <p:cNvSpPr txBox="1"/>
          <p:nvPr/>
        </p:nvSpPr>
        <p:spPr>
          <a:xfrm>
            <a:off x="191344" y="1307618"/>
            <a:ext cx="11449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Patients at risk of vitamin D deficiency</a:t>
            </a:r>
            <a:endParaRPr lang="en-GB" sz="2000" dirty="0"/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Ageing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Certain drugs (e.g., phenytoin, rifampicin, glucocorticoids, anti-</a:t>
            </a:r>
            <a:r>
              <a:rPr lang="en-GB" dirty="0" err="1"/>
              <a:t>retrovirals</a:t>
            </a:r>
            <a:r>
              <a:rPr lang="en-GB" dirty="0"/>
              <a:t>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Pigmented skin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Sunshine avoidance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Obesity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Low calcium (and high fibre) diets (e.g., vegan)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Liver disease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Patients with an indicative bone profile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Hypocalcaemia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Hypophosphataemia</a:t>
            </a:r>
            <a:endParaRPr lang="en-GB" dirty="0"/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Appropriately raised PTH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807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784976" cy="1143000"/>
          </a:xfrm>
        </p:spPr>
        <p:txBody>
          <a:bodyPr/>
          <a:lstStyle/>
          <a:p>
            <a:pPr algn="l"/>
            <a:r>
              <a:rPr lang="en-GB" sz="2800" b="1" dirty="0"/>
              <a:t>Who </a:t>
            </a:r>
            <a:r>
              <a:rPr lang="en-GB" sz="2800" b="1" i="1" dirty="0"/>
              <a:t>not </a:t>
            </a:r>
            <a:r>
              <a:rPr lang="en-GB" sz="2800" b="1" dirty="0"/>
              <a:t>to test?</a:t>
            </a:r>
          </a:p>
        </p:txBody>
      </p:sp>
      <p:pic>
        <p:nvPicPr>
          <p:cNvPr id="89" name="Picture 88" descr="https://gallery.mailchimp.com/efa222d6d414ae30915f72ebd/images/3ad240a6-cf7f-4315-9245-d86c2c352143.jpg">
            <a:extLst>
              <a:ext uri="{FF2B5EF4-FFF2-40B4-BE49-F238E27FC236}">
                <a16:creationId xmlns="" xmlns:a16="http://schemas.microsoft.com/office/drawing/2014/main" id="{D3355C4E-07AA-4213-8376-D0AD46354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F5D70D-A538-48CD-9255-FB0DC1E7FA44}"/>
              </a:ext>
            </a:extLst>
          </p:cNvPr>
          <p:cNvSpPr txBox="1"/>
          <p:nvPr/>
        </p:nvSpPr>
        <p:spPr>
          <a:xfrm>
            <a:off x="191344" y="1340768"/>
            <a:ext cx="114492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Patients with no risk factors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Patients with renal disease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25-hydroxyvitamin D may be normal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8619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784976" cy="1143000"/>
          </a:xfrm>
        </p:spPr>
        <p:txBody>
          <a:bodyPr/>
          <a:lstStyle/>
          <a:p>
            <a:pPr algn="l"/>
            <a:r>
              <a:rPr lang="en-GB" sz="2800" b="1" dirty="0"/>
              <a:t>Interpretation of results</a:t>
            </a:r>
          </a:p>
        </p:txBody>
      </p:sp>
      <p:pic>
        <p:nvPicPr>
          <p:cNvPr id="89" name="Picture 88" descr="https://gallery.mailchimp.com/efa222d6d414ae30915f72ebd/images/3ad240a6-cf7f-4315-9245-d86c2c352143.jpg">
            <a:extLst>
              <a:ext uri="{FF2B5EF4-FFF2-40B4-BE49-F238E27FC236}">
                <a16:creationId xmlns="" xmlns:a16="http://schemas.microsoft.com/office/drawing/2014/main" id="{D3355C4E-07AA-4213-8376-D0AD46354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C881A2-B2CE-4AD3-AAFC-AA77013949DA}"/>
              </a:ext>
            </a:extLst>
          </p:cNvPr>
          <p:cNvSpPr txBox="1"/>
          <p:nvPr/>
        </p:nvSpPr>
        <p:spPr>
          <a:xfrm>
            <a:off x="191344" y="1143000"/>
            <a:ext cx="114492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Interpretation is based on </a:t>
            </a:r>
            <a:r>
              <a:rPr lang="en-GB" sz="2000" b="1" dirty="0"/>
              <a:t>total </a:t>
            </a:r>
            <a:r>
              <a:rPr lang="en-GB" sz="2000" dirty="0"/>
              <a:t>25-hydroxyvitamin D (D</a:t>
            </a:r>
            <a:r>
              <a:rPr lang="en-GB" sz="2000" baseline="-25000" dirty="0"/>
              <a:t>2</a:t>
            </a:r>
            <a:r>
              <a:rPr lang="en-GB" sz="2000" dirty="0"/>
              <a:t> + D</a:t>
            </a:r>
            <a:r>
              <a:rPr lang="en-GB" sz="2000" baseline="-25000" dirty="0"/>
              <a:t>3</a:t>
            </a:r>
            <a:r>
              <a:rPr lang="en-GB" sz="2000" dirty="0"/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70 – 150 nmol/L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Replete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i="1" dirty="0">
                <a:sym typeface="Wingdings" panose="05000000000000000000" pitchFamily="2" charset="2"/>
              </a:rPr>
              <a:t>does not need replacement/continue with current regimen</a:t>
            </a:r>
            <a:endParaRPr lang="en-GB" sz="2000" i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40 – 70 nmol/L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Insufficient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i="1" dirty="0">
                <a:sym typeface="Wingdings" panose="05000000000000000000" pitchFamily="2" charset="2"/>
              </a:rPr>
              <a:t>prescribe maintenance dose if required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i="1" dirty="0">
                <a:sym typeface="Wingdings" panose="05000000000000000000" pitchFamily="2" charset="2"/>
              </a:rPr>
              <a:t>Consider referral to secondary care if on aforementioned drugs, patient is </a:t>
            </a:r>
            <a:r>
              <a:rPr lang="en-GB" sz="2000" i="1" dirty="0" err="1">
                <a:sym typeface="Wingdings" panose="05000000000000000000" pitchFamily="2" charset="2"/>
              </a:rPr>
              <a:t>osteopaenic</a:t>
            </a:r>
            <a:r>
              <a:rPr lang="en-GB" sz="2000" i="1" dirty="0">
                <a:sym typeface="Wingdings" panose="05000000000000000000" pitchFamily="2" charset="2"/>
              </a:rPr>
              <a:t>/osteoporotic, </a:t>
            </a:r>
            <a:r>
              <a:rPr lang="en-GB" sz="2000" i="1" dirty="0" err="1">
                <a:sym typeface="Wingdings" panose="05000000000000000000" pitchFamily="2" charset="2"/>
              </a:rPr>
              <a:t>hypocalcaemic</a:t>
            </a:r>
            <a:r>
              <a:rPr lang="en-GB" sz="2000" i="1" dirty="0">
                <a:sym typeface="Wingdings" panose="05000000000000000000" pitchFamily="2" charset="2"/>
              </a:rPr>
              <a:t>, CKD3/4, or if evidence of secondary hyperparathyroidism</a:t>
            </a:r>
            <a:endParaRPr lang="en-GB" sz="2000" i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&lt; 40 nmol/L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Deficient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i="1" dirty="0">
                <a:sym typeface="Wingdings" panose="05000000000000000000" pitchFamily="2" charset="2"/>
              </a:rPr>
              <a:t>prescribe loading dose</a:t>
            </a:r>
            <a:endParaRPr lang="en-GB" sz="2000" i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Important to note that </a:t>
            </a:r>
            <a:r>
              <a:rPr lang="en-GB" sz="2000" b="1" dirty="0"/>
              <a:t>&gt; 150 nmol/L </a:t>
            </a:r>
            <a:r>
              <a:rPr lang="en-GB" sz="2000" dirty="0"/>
              <a:t>may be indicative of vitamin D intoxication </a:t>
            </a:r>
            <a:r>
              <a:rPr lang="en-GB" sz="2000" dirty="0">
                <a:sym typeface="Wingdings" panose="05000000000000000000" pitchFamily="2" charset="2"/>
              </a:rPr>
              <a:t> check calcium!</a:t>
            </a:r>
            <a:endParaRPr lang="en-GB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Adult and paediatric treatment guidelines are available on the Trust website</a:t>
            </a:r>
          </a:p>
        </p:txBody>
      </p:sp>
    </p:spTree>
    <p:extLst>
      <p:ext uri="{BB962C8B-B14F-4D97-AF65-F5344CB8AC3E}">
        <p14:creationId xmlns:p14="http://schemas.microsoft.com/office/powerpoint/2010/main" val="10414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28937B-005F-49D1-877B-6BE469C8D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0" y="2837719"/>
            <a:ext cx="4955730" cy="2376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D219F9-9A19-48AD-A4D6-2FEECAAD0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6" y="2909727"/>
            <a:ext cx="3277605" cy="2376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A365444-B905-4BBA-9451-74AFFBC09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25617" r="50960" b="26545"/>
          <a:stretch/>
        </p:blipFill>
        <p:spPr>
          <a:xfrm>
            <a:off x="8914395" y="2276872"/>
            <a:ext cx="3277605" cy="4146029"/>
          </a:xfrm>
          <a:prstGeom prst="rect">
            <a:avLst/>
          </a:prstGeom>
        </p:spPr>
      </p:pic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Formation of endogenous vitamin 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D0C837-7E4F-4F1C-B7A0-39C93BE731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035501"/>
            <a:ext cx="2304256" cy="1818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60482C8-F915-4012-AC34-640664DBB6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640967"/>
            <a:ext cx="1049848" cy="10527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A6F7E67-7586-4EE0-89B7-6075043079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2853023"/>
            <a:ext cx="1990552" cy="21232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B9950C0-7338-468F-AE4C-51DF6585D8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8" t="38741" r="46401" b="8179"/>
          <a:stretch/>
        </p:blipFill>
        <p:spPr>
          <a:xfrm>
            <a:off x="2623398" y="2675525"/>
            <a:ext cx="312148" cy="13769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3DE3216-1744-412C-838C-DBAD0AF61A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72" y="3227150"/>
            <a:ext cx="2113616" cy="1745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11F9032-A040-4570-9D56-83508D2879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601" y="3188409"/>
            <a:ext cx="2094058" cy="172550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9C9301D-1EF7-48EB-89DB-64807D5C7444}"/>
              </a:ext>
            </a:extLst>
          </p:cNvPr>
          <p:cNvSpPr/>
          <p:nvPr/>
        </p:nvSpPr>
        <p:spPr>
          <a:xfrm>
            <a:off x="7209446" y="3212976"/>
            <a:ext cx="686754" cy="504056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1D5F01B9-0483-43CF-8C95-3F424B639DE0}"/>
              </a:ext>
            </a:extLst>
          </p:cNvPr>
          <p:cNvSpPr/>
          <p:nvPr/>
        </p:nvSpPr>
        <p:spPr>
          <a:xfrm>
            <a:off x="9706483" y="4509120"/>
            <a:ext cx="686754" cy="504056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="" xmlns:a16="http://schemas.microsoft.com/office/drawing/2014/main" id="{CFCE4A2F-CC5B-48F8-BD9C-5DBCEC0FD489}"/>
              </a:ext>
            </a:extLst>
          </p:cNvPr>
          <p:cNvSpPr/>
          <p:nvPr/>
        </p:nvSpPr>
        <p:spPr>
          <a:xfrm>
            <a:off x="2351584" y="4052482"/>
            <a:ext cx="864096" cy="23934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="" xmlns:a16="http://schemas.microsoft.com/office/drawing/2014/main" id="{A64B5F35-83AC-4A25-A4C8-B20D1F730242}"/>
              </a:ext>
            </a:extLst>
          </p:cNvPr>
          <p:cNvSpPr/>
          <p:nvPr/>
        </p:nvSpPr>
        <p:spPr>
          <a:xfrm>
            <a:off x="4696928" y="4043834"/>
            <a:ext cx="864096" cy="23934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CFA04801-C731-4286-86D9-C198FAC8E225}"/>
              </a:ext>
            </a:extLst>
          </p:cNvPr>
          <p:cNvSpPr/>
          <p:nvPr/>
        </p:nvSpPr>
        <p:spPr>
          <a:xfrm>
            <a:off x="6970179" y="4043834"/>
            <a:ext cx="2376264" cy="24799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883EEA3-2A58-484E-AE7B-F70C3B2EDCB6}"/>
              </a:ext>
            </a:extLst>
          </p:cNvPr>
          <p:cNvSpPr txBox="1"/>
          <p:nvPr/>
        </p:nvSpPr>
        <p:spPr>
          <a:xfrm>
            <a:off x="189546" y="5308805"/>
            <a:ext cx="187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7-dehydrocholesterol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006AC49-A6F2-43C7-81AE-7DD61AD82D12}"/>
              </a:ext>
            </a:extLst>
          </p:cNvPr>
          <p:cNvSpPr txBox="1"/>
          <p:nvPr/>
        </p:nvSpPr>
        <p:spPr>
          <a:xfrm>
            <a:off x="3083997" y="5308805"/>
            <a:ext cx="187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Vitamin D</a:t>
            </a:r>
            <a:r>
              <a:rPr lang="en-GB" sz="1400" baseline="-25000" dirty="0"/>
              <a:t>3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EF0C5A0-074C-48FC-B4DA-77A7C6F69A8E}"/>
              </a:ext>
            </a:extLst>
          </p:cNvPr>
          <p:cNvSpPr txBox="1"/>
          <p:nvPr/>
        </p:nvSpPr>
        <p:spPr>
          <a:xfrm>
            <a:off x="5561024" y="5308805"/>
            <a:ext cx="187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25-hydroxyvitamin D</a:t>
            </a:r>
            <a:r>
              <a:rPr lang="en-GB" sz="1400" baseline="-25000" dirty="0"/>
              <a:t>3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B0F98E0-811E-4260-AD19-549DC8664F9D}"/>
              </a:ext>
            </a:extLst>
          </p:cNvPr>
          <p:cNvSpPr txBox="1"/>
          <p:nvPr/>
        </p:nvSpPr>
        <p:spPr>
          <a:xfrm>
            <a:off x="9180188" y="6121057"/>
            <a:ext cx="231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1,25-dihydroxyvitamin D</a:t>
            </a:r>
            <a:r>
              <a:rPr lang="en-GB" sz="1400" baseline="-25000" dirty="0"/>
              <a:t>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683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784976" cy="1143000"/>
          </a:xfrm>
        </p:spPr>
        <p:txBody>
          <a:bodyPr/>
          <a:lstStyle/>
          <a:p>
            <a:pPr algn="l"/>
            <a:r>
              <a:rPr lang="en-GB" sz="2800" b="1" dirty="0"/>
              <a:t>When to re-test?</a:t>
            </a:r>
          </a:p>
        </p:txBody>
      </p:sp>
      <p:pic>
        <p:nvPicPr>
          <p:cNvPr id="89" name="Picture 88" descr="https://gallery.mailchimp.com/efa222d6d414ae30915f72ebd/images/3ad240a6-cf7f-4315-9245-d86c2c352143.jpg">
            <a:extLst>
              <a:ext uri="{FF2B5EF4-FFF2-40B4-BE49-F238E27FC236}">
                <a16:creationId xmlns="" xmlns:a16="http://schemas.microsoft.com/office/drawing/2014/main" id="{D3355C4E-07AA-4213-8376-D0AD46354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27CE767A-6326-427A-A772-C6E8D5F2FA00}"/>
              </a:ext>
            </a:extLst>
          </p:cNvPr>
          <p:cNvSpPr txBox="1">
            <a:spLocks/>
          </p:cNvSpPr>
          <p:nvPr/>
        </p:nvSpPr>
        <p:spPr>
          <a:xfrm>
            <a:off x="157699" y="1268760"/>
            <a:ext cx="11698941" cy="552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RCPath</a:t>
            </a:r>
            <a:r>
              <a:rPr lang="en-GB" sz="2400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 guidelines state the following:</a:t>
            </a:r>
          </a:p>
          <a:p>
            <a:pPr marL="742950" lvl="1" indent="-285750" algn="l">
              <a:spcAft>
                <a:spcPts val="1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No clinical signs and symptoms 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GB" sz="2000" b="1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  <a:sym typeface="Wingdings" panose="05000000000000000000" pitchFamily="2" charset="2"/>
              </a:rPr>
              <a:t>do not retest</a:t>
            </a:r>
            <a:endParaRPr lang="en-GB" sz="2000" b="1" dirty="0">
              <a:solidFill>
                <a:schemeClr val="tx1"/>
              </a:solidFill>
              <a:latin typeface="+mj-lt"/>
              <a:ea typeface="Microsoft YaHei UI Light" panose="020B0502040204020203" pitchFamily="34" charset="-122"/>
              <a:cs typeface="Lao UI" panose="020B0502040204020203" pitchFamily="34" charset="0"/>
            </a:endParaRPr>
          </a:p>
          <a:p>
            <a:pPr marL="742950" lvl="1" indent="-285750" algn="l">
              <a:spcAft>
                <a:spcPts val="1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Chole-/</a:t>
            </a:r>
            <a:r>
              <a:rPr lang="en-GB" sz="2000" dirty="0" err="1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ergocaliferol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 therapy for whatever clinical indication, where baseline vitamin D was adequate 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GB" sz="2000" b="1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  <a:sym typeface="Wingdings" panose="05000000000000000000" pitchFamily="2" charset="2"/>
              </a:rPr>
              <a:t>do not retest</a:t>
            </a:r>
            <a:endParaRPr lang="en-GB" sz="2000" b="1" dirty="0">
              <a:solidFill>
                <a:schemeClr val="tx1"/>
              </a:solidFill>
              <a:latin typeface="+mj-lt"/>
              <a:ea typeface="Microsoft YaHei UI Light" panose="020B0502040204020203" pitchFamily="34" charset="-122"/>
              <a:cs typeface="Lao UI" panose="020B0502040204020203" pitchFamily="34" charset="0"/>
            </a:endParaRPr>
          </a:p>
          <a:p>
            <a:pPr marL="742950" lvl="1" indent="-285750" algn="l">
              <a:spcAft>
                <a:spcPts val="1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</a:rPr>
              <a:t>Chole-/ergocalciferol therapy for whatever clinical indication, where baseline vitamin D was low and where disease that might impact negatively on absorption is present 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GB" sz="2000" b="1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  <a:sym typeface="Wingdings" panose="05000000000000000000" pitchFamily="2" charset="2"/>
              </a:rPr>
              <a:t>repeat after 3-6 months on recommended replacement dose</a:t>
            </a:r>
          </a:p>
          <a:p>
            <a:pPr marL="1200150" lvl="2" indent="-285750" algn="l">
              <a:spcAft>
                <a:spcPts val="1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  <a:sym typeface="Wingdings" panose="05000000000000000000" pitchFamily="2" charset="2"/>
              </a:rPr>
              <a:t>It can take ~6 months to reach a steady-state on treatment</a:t>
            </a:r>
          </a:p>
          <a:p>
            <a:pPr marL="742950" lvl="1" indent="-285750" algn="l">
              <a:spcAft>
                <a:spcPts val="1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  <a:sym typeface="Wingdings" panose="05000000000000000000" pitchFamily="2" charset="2"/>
              </a:rPr>
              <a:t>Calcitriol or </a:t>
            </a:r>
            <a:r>
              <a:rPr lang="en-GB" sz="2000" dirty="0" err="1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  <a:sym typeface="Wingdings" panose="05000000000000000000" pitchFamily="2" charset="2"/>
              </a:rPr>
              <a:t>alphacalcidol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  <a:sym typeface="Wingdings" panose="05000000000000000000" pitchFamily="2" charset="2"/>
              </a:rPr>
              <a:t> therapy  </a:t>
            </a:r>
            <a:r>
              <a:rPr lang="en-GB" sz="2000" b="1" dirty="0">
                <a:solidFill>
                  <a:schemeClr val="tx1"/>
                </a:solidFill>
                <a:latin typeface="+mj-lt"/>
                <a:ea typeface="Microsoft YaHei UI Light" panose="020B0502040204020203" pitchFamily="34" charset="-122"/>
                <a:cs typeface="Lao UI" panose="020B0502040204020203" pitchFamily="34" charset="0"/>
                <a:sym typeface="Wingdings" panose="05000000000000000000" pitchFamily="2" charset="2"/>
              </a:rPr>
              <a:t>do not measure vitamin D</a:t>
            </a:r>
          </a:p>
        </p:txBody>
      </p:sp>
    </p:spTree>
    <p:extLst>
      <p:ext uri="{BB962C8B-B14F-4D97-AF65-F5344CB8AC3E}">
        <p14:creationId xmlns:p14="http://schemas.microsoft.com/office/powerpoint/2010/main" val="24199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784976" cy="1143000"/>
          </a:xfrm>
        </p:spPr>
        <p:txBody>
          <a:bodyPr/>
          <a:lstStyle/>
          <a:p>
            <a:pPr algn="l"/>
            <a:r>
              <a:rPr lang="en-GB" sz="2800" b="1" dirty="0"/>
              <a:t>Acknowledgements</a:t>
            </a:r>
          </a:p>
        </p:txBody>
      </p:sp>
      <p:pic>
        <p:nvPicPr>
          <p:cNvPr id="89" name="Picture 88" descr="https://gallery.mailchimp.com/efa222d6d414ae30915f72ebd/images/3ad240a6-cf7f-4315-9245-d86c2c352143.jpg">
            <a:extLst>
              <a:ext uri="{FF2B5EF4-FFF2-40B4-BE49-F238E27FC236}">
                <a16:creationId xmlns="" xmlns:a16="http://schemas.microsoft.com/office/drawing/2014/main" id="{D3355C4E-07AA-4213-8376-D0AD46354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28CDD4-66CF-46D8-A7FD-4048D365EB32}"/>
              </a:ext>
            </a:extLst>
          </p:cNvPr>
          <p:cNvSpPr txBox="1"/>
          <p:nvPr/>
        </p:nvSpPr>
        <p:spPr>
          <a:xfrm>
            <a:off x="191344" y="1412776"/>
            <a:ext cx="114492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The Endocrinology/LC-MS/MS team: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Dr Emma Walker – Consultant Clinical Scientist/Lead Healthcare Scientist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Matthew Whitlock – Principal Clinical Scientist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Dr Sarah </a:t>
            </a:r>
            <a:r>
              <a:rPr lang="en-GB" sz="2000" dirty="0" err="1"/>
              <a:t>Darch</a:t>
            </a:r>
            <a:r>
              <a:rPr lang="en-GB" sz="2000" dirty="0"/>
              <a:t> – Senior Clinical Scientist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Dr Cassie Porchetta – Senior Clinical Scientist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Amal Bashir – Senior Biomedical Scientist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Priya </a:t>
            </a:r>
            <a:r>
              <a:rPr lang="en-GB" sz="2000" dirty="0" err="1"/>
              <a:t>Pattni</a:t>
            </a:r>
            <a:r>
              <a:rPr lang="en-GB" sz="2000" dirty="0"/>
              <a:t> – Biomedical Scientist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Thelma </a:t>
            </a:r>
            <a:r>
              <a:rPr lang="en-GB" sz="2000" dirty="0" err="1"/>
              <a:t>Omeire</a:t>
            </a:r>
            <a:r>
              <a:rPr lang="en-GB" sz="2000" dirty="0"/>
              <a:t> – Biomedical Scientist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err="1"/>
              <a:t>Sherrine</a:t>
            </a:r>
            <a:r>
              <a:rPr lang="en-GB" sz="2000" dirty="0"/>
              <a:t> Alleyne – Biomedical Scientist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err="1"/>
              <a:t>Somia</a:t>
            </a:r>
            <a:r>
              <a:rPr lang="en-GB" sz="2000" dirty="0"/>
              <a:t> Janjua – Biomedical Scientist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928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11F9032-A040-4570-9D56-83508D28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06" y="1176513"/>
            <a:ext cx="1762215" cy="145206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1D5F01B9-0483-43CF-8C95-3F424B639DE0}"/>
              </a:ext>
            </a:extLst>
          </p:cNvPr>
          <p:cNvSpPr/>
          <p:nvPr/>
        </p:nvSpPr>
        <p:spPr>
          <a:xfrm>
            <a:off x="4583833" y="2344633"/>
            <a:ext cx="496326" cy="36428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6FE405B-2806-43E6-8377-3C41A57BF4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8" t="73751" r="8177"/>
          <a:stretch/>
        </p:blipFill>
        <p:spPr>
          <a:xfrm>
            <a:off x="551384" y="4345121"/>
            <a:ext cx="1874007" cy="180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FEA2139-932E-4D9A-834B-4A004E3AE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56" r="52855" b="29195"/>
          <a:stretch/>
        </p:blipFill>
        <p:spPr>
          <a:xfrm>
            <a:off x="4002361" y="4345121"/>
            <a:ext cx="1874007" cy="1800200"/>
          </a:xfrm>
          <a:prstGeom prst="rect">
            <a:avLst/>
          </a:prstGeom>
        </p:spPr>
      </p:pic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Metabolism of vitamin 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3DE3216-1744-412C-838C-DBAD0AF61A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0" y="1188316"/>
            <a:ext cx="1760078" cy="145353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9C9301D-1EF7-48EB-89DB-64807D5C7444}"/>
              </a:ext>
            </a:extLst>
          </p:cNvPr>
          <p:cNvSpPr/>
          <p:nvPr/>
        </p:nvSpPr>
        <p:spPr>
          <a:xfrm>
            <a:off x="1847483" y="1176513"/>
            <a:ext cx="571883" cy="41974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CFA04801-C731-4286-86D9-C198FAC8E225}"/>
              </a:ext>
            </a:extLst>
          </p:cNvPr>
          <p:cNvSpPr/>
          <p:nvPr/>
        </p:nvSpPr>
        <p:spPr>
          <a:xfrm>
            <a:off x="2872853" y="2100452"/>
            <a:ext cx="952767" cy="27702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EF0C5A0-074C-48FC-B4DA-77A7C6F69A8E}"/>
              </a:ext>
            </a:extLst>
          </p:cNvPr>
          <p:cNvSpPr txBox="1"/>
          <p:nvPr/>
        </p:nvSpPr>
        <p:spPr>
          <a:xfrm>
            <a:off x="400965" y="2852936"/>
            <a:ext cx="187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25-hydroxyvitamin 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B0F98E0-811E-4260-AD19-549DC8664F9D}"/>
              </a:ext>
            </a:extLst>
          </p:cNvPr>
          <p:cNvSpPr txBox="1"/>
          <p:nvPr/>
        </p:nvSpPr>
        <p:spPr>
          <a:xfrm>
            <a:off x="3889171" y="2852935"/>
            <a:ext cx="210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1,25-dihydroxyvitamin 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3A5C10C5-4969-4B51-A40C-F48E54F4807C}"/>
              </a:ext>
            </a:extLst>
          </p:cNvPr>
          <p:cNvSpPr/>
          <p:nvPr/>
        </p:nvSpPr>
        <p:spPr>
          <a:xfrm rot="5400000">
            <a:off x="4629627" y="3580264"/>
            <a:ext cx="619478" cy="27702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351F6A99-ADC9-493E-9060-7C3BC2E0AE8F}"/>
              </a:ext>
            </a:extLst>
          </p:cNvPr>
          <p:cNvSpPr/>
          <p:nvPr/>
        </p:nvSpPr>
        <p:spPr>
          <a:xfrm rot="5400000">
            <a:off x="1028230" y="3580264"/>
            <a:ext cx="619476" cy="27702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C23801B-635E-423E-AE7A-BF1E3C9C24A1}"/>
              </a:ext>
            </a:extLst>
          </p:cNvPr>
          <p:cNvSpPr txBox="1"/>
          <p:nvPr/>
        </p:nvSpPr>
        <p:spPr>
          <a:xfrm>
            <a:off x="212462" y="6349450"/>
            <a:ext cx="2251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24,25-dihydroxyvitamin 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FC01DAD-A8DB-446F-83C5-C88158A5B918}"/>
              </a:ext>
            </a:extLst>
          </p:cNvPr>
          <p:cNvSpPr txBox="1"/>
          <p:nvPr/>
        </p:nvSpPr>
        <p:spPr>
          <a:xfrm>
            <a:off x="3720800" y="6349449"/>
            <a:ext cx="2437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1,24,25-trihydroxyvitamin D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15D638CA-CBA3-46AA-955F-97FBB187BD88}"/>
              </a:ext>
            </a:extLst>
          </p:cNvPr>
          <p:cNvSpPr/>
          <p:nvPr/>
        </p:nvSpPr>
        <p:spPr>
          <a:xfrm>
            <a:off x="2872853" y="5445224"/>
            <a:ext cx="952767" cy="27702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8CF4AC48-B79A-492E-9BED-629B35DEE937}"/>
              </a:ext>
            </a:extLst>
          </p:cNvPr>
          <p:cNvSpPr/>
          <p:nvPr/>
        </p:nvSpPr>
        <p:spPr>
          <a:xfrm>
            <a:off x="6240016" y="5445224"/>
            <a:ext cx="952767" cy="27702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4EAEC3E8-D052-4480-9FA9-F7A1E53F6A3A}"/>
              </a:ext>
            </a:extLst>
          </p:cNvPr>
          <p:cNvSpPr/>
          <p:nvPr/>
        </p:nvSpPr>
        <p:spPr>
          <a:xfrm>
            <a:off x="1767297" y="4221088"/>
            <a:ext cx="685811" cy="79208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C6C86A61-F340-41FE-9B0C-0893405A0886}"/>
              </a:ext>
            </a:extLst>
          </p:cNvPr>
          <p:cNvSpPr/>
          <p:nvPr/>
        </p:nvSpPr>
        <p:spPr>
          <a:xfrm>
            <a:off x="5245992" y="4221088"/>
            <a:ext cx="685811" cy="79208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878B6E7-8ADB-4D1E-BF78-A47872955484}"/>
              </a:ext>
            </a:extLst>
          </p:cNvPr>
          <p:cNvSpPr/>
          <p:nvPr/>
        </p:nvSpPr>
        <p:spPr>
          <a:xfrm>
            <a:off x="4583833" y="5817315"/>
            <a:ext cx="496326" cy="36428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3A4879C-0A7D-447A-8B51-CF965E468F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5" r="58190" b="38"/>
          <a:stretch/>
        </p:blipFill>
        <p:spPr>
          <a:xfrm>
            <a:off x="7320136" y="4509120"/>
            <a:ext cx="1661955" cy="1708209"/>
          </a:xfrm>
          <a:prstGeom prst="rect">
            <a:avLst/>
          </a:prstGeom>
        </p:spPr>
      </p:pic>
      <p:sp>
        <p:nvSpPr>
          <p:cNvPr id="38" name="Arrow: Right 37">
            <a:extLst>
              <a:ext uri="{FF2B5EF4-FFF2-40B4-BE49-F238E27FC236}">
                <a16:creationId xmlns="" xmlns:a16="http://schemas.microsoft.com/office/drawing/2014/main" id="{926EE92C-6495-40DA-A51A-07FD5CFD450A}"/>
              </a:ext>
            </a:extLst>
          </p:cNvPr>
          <p:cNvSpPr/>
          <p:nvPr/>
        </p:nvSpPr>
        <p:spPr>
          <a:xfrm>
            <a:off x="8982091" y="5445224"/>
            <a:ext cx="952767" cy="277024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AF734FC-83AC-4D1F-A801-CE5D2CFB8807}"/>
              </a:ext>
            </a:extLst>
          </p:cNvPr>
          <p:cNvSpPr txBox="1"/>
          <p:nvPr/>
        </p:nvSpPr>
        <p:spPr>
          <a:xfrm>
            <a:off x="6816080" y="6349449"/>
            <a:ext cx="2437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Calcitroic acid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49E62DF-FD89-4B9B-B7F1-DD9EF99ECD36}"/>
              </a:ext>
            </a:extLst>
          </p:cNvPr>
          <p:cNvSpPr txBox="1"/>
          <p:nvPr/>
        </p:nvSpPr>
        <p:spPr>
          <a:xfrm>
            <a:off x="10056440" y="5245221"/>
            <a:ext cx="132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2D050"/>
                </a:solidFill>
              </a:rPr>
              <a:t>Biliary excretion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93EE9AF3-65E8-4C71-8139-5ED576F979BD}"/>
              </a:ext>
            </a:extLst>
          </p:cNvPr>
          <p:cNvSpPr/>
          <p:nvPr/>
        </p:nvSpPr>
        <p:spPr>
          <a:xfrm>
            <a:off x="5447928" y="1176513"/>
            <a:ext cx="571883" cy="41974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40E3F287-EC16-4F5F-BA15-DC89EDBFF404}"/>
              </a:ext>
            </a:extLst>
          </p:cNvPr>
          <p:cNvCxnSpPr/>
          <p:nvPr/>
        </p:nvCxnSpPr>
        <p:spPr>
          <a:xfrm>
            <a:off x="649765" y="3645024"/>
            <a:ext cx="4798163" cy="0"/>
          </a:xfrm>
          <a:prstGeom prst="line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B5C6136-D1AD-44A8-84CE-9B25D61C5167}"/>
              </a:ext>
            </a:extLst>
          </p:cNvPr>
          <p:cNvSpPr txBox="1"/>
          <p:nvPr/>
        </p:nvSpPr>
        <p:spPr>
          <a:xfrm>
            <a:off x="5447928" y="3501008"/>
            <a:ext cx="210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9900"/>
                </a:solidFill>
              </a:rPr>
              <a:t>Inactivation</a:t>
            </a:r>
          </a:p>
        </p:txBody>
      </p:sp>
    </p:spTree>
    <p:extLst>
      <p:ext uri="{BB962C8B-B14F-4D97-AF65-F5344CB8AC3E}">
        <p14:creationId xmlns:p14="http://schemas.microsoft.com/office/powerpoint/2010/main" val="19379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6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23" grpId="0" animBg="1"/>
      <p:bldP spid="31" grpId="0" animBg="1"/>
      <p:bldP spid="34" grpId="0" animBg="1"/>
      <p:bldP spid="38" grpId="0" animBg="1"/>
      <p:bldP spid="39" grpId="0"/>
      <p:bldP spid="40" grpId="0"/>
      <p:bldP spid="41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B87E28A-15F9-4785-B4D3-8F1869062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1" t="74549" r="34301"/>
          <a:stretch/>
        </p:blipFill>
        <p:spPr>
          <a:xfrm>
            <a:off x="2495600" y="1484912"/>
            <a:ext cx="3012477" cy="29159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46F90D-B1A3-4A7F-824A-E91170E147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5" t="74549"/>
          <a:stretch/>
        </p:blipFill>
        <p:spPr>
          <a:xfrm>
            <a:off x="7104112" y="1484912"/>
            <a:ext cx="2924313" cy="2915914"/>
          </a:xfrm>
          <a:prstGeom prst="rect">
            <a:avLst/>
          </a:prstGeom>
        </p:spPr>
      </p:pic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Forms of vitamin D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8095864B-39BE-4D58-BE3E-C55A2794ACEA}"/>
              </a:ext>
            </a:extLst>
          </p:cNvPr>
          <p:cNvSpPr txBox="1">
            <a:spLocks/>
          </p:cNvSpPr>
          <p:nvPr/>
        </p:nvSpPr>
        <p:spPr bwMode="auto">
          <a:xfrm>
            <a:off x="2002289" y="4844943"/>
            <a:ext cx="2781810" cy="212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Vitamin D</a:t>
            </a:r>
            <a:r>
              <a:rPr lang="en-GB" sz="2000" kern="0" baseline="-25000" dirty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3</a:t>
            </a:r>
          </a:p>
          <a:p>
            <a:pPr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i="1" kern="0" dirty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Chole</a:t>
            </a:r>
            <a:r>
              <a:rPr lang="en-GB" sz="2000" kern="0" dirty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calciferol</a:t>
            </a:r>
          </a:p>
          <a:p>
            <a:pPr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i="1" kern="0" dirty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Endo</a:t>
            </a:r>
            <a:r>
              <a:rPr lang="en-GB" sz="2000" kern="0" dirty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genous form</a:t>
            </a:r>
          </a:p>
          <a:p>
            <a:pPr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Longer half-life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7A4D36B7-AD9B-4DC1-9B17-0B5345F05FD0}"/>
              </a:ext>
            </a:extLst>
          </p:cNvPr>
          <p:cNvSpPr txBox="1">
            <a:spLocks/>
          </p:cNvSpPr>
          <p:nvPr/>
        </p:nvSpPr>
        <p:spPr>
          <a:xfrm>
            <a:off x="6635249" y="4839401"/>
            <a:ext cx="2781810" cy="212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Vitamin D</a:t>
            </a:r>
            <a:r>
              <a:rPr lang="en-GB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2</a:t>
            </a:r>
          </a:p>
          <a:p>
            <a:pPr marL="342900" indent="-342900" algn="l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chemeClr val="tx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Ergo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calciferol</a:t>
            </a:r>
          </a:p>
          <a:p>
            <a:pPr marL="342900" indent="-342900" algn="l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chemeClr val="tx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Exo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genous form</a:t>
            </a:r>
          </a:p>
          <a:p>
            <a:pPr marL="342900" indent="-342900" algn="l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Shorter half-life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4CAD00C3-AEA8-490D-8FAB-D1FE0917F4A2}"/>
              </a:ext>
            </a:extLst>
          </p:cNvPr>
          <p:cNvSpPr/>
          <p:nvPr/>
        </p:nvSpPr>
        <p:spPr>
          <a:xfrm>
            <a:off x="4411517" y="1520788"/>
            <a:ext cx="1096560" cy="864096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8F04860-12CC-4AEF-AF3D-8A3FF14B69F7}"/>
              </a:ext>
            </a:extLst>
          </p:cNvPr>
          <p:cNvSpPr/>
          <p:nvPr/>
        </p:nvSpPr>
        <p:spPr>
          <a:xfrm>
            <a:off x="8832304" y="1484912"/>
            <a:ext cx="1196121" cy="97210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Vitamin D in circulation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9ABC89-4B34-4701-B1C0-0CB23FE8CCA5}"/>
              </a:ext>
            </a:extLst>
          </p:cNvPr>
          <p:cNvSpPr txBox="1"/>
          <p:nvPr/>
        </p:nvSpPr>
        <p:spPr>
          <a:xfrm>
            <a:off x="191344" y="1476067"/>
            <a:ext cx="114492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25-hydroxyvitamin D is the main circulating form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25-hydroxyvitamin D circulates bound to vitamin D binding protein (VDBP)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spcAft>
                <a:spcPts val="1200"/>
              </a:spcAft>
            </a:pPr>
            <a:endParaRPr lang="en-GB" sz="2000" dirty="0"/>
          </a:p>
          <a:p>
            <a:pPr>
              <a:spcAft>
                <a:spcPts val="1200"/>
              </a:spcAft>
            </a:pPr>
            <a:endParaRPr lang="en-GB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Evidence suggests that different genetic variants of VDBP have different affinities for vitamin 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This may have an impact on total vitamin D circulating levels and their clinical interpretation (</a:t>
            </a:r>
            <a:r>
              <a:rPr lang="en-GB" sz="2000" i="1" dirty="0" err="1"/>
              <a:t>cf</a:t>
            </a:r>
            <a:r>
              <a:rPr lang="en-GB" sz="2000" dirty="0"/>
              <a:t> free/bioavailable testosterone – </a:t>
            </a:r>
            <a:r>
              <a:rPr lang="en-GB" sz="2000" dirty="0" err="1"/>
              <a:t>Powe</a:t>
            </a:r>
            <a:r>
              <a:rPr lang="en-GB" sz="2000" dirty="0"/>
              <a:t> </a:t>
            </a:r>
            <a:r>
              <a:rPr lang="en-GB" sz="2000" i="1" dirty="0"/>
              <a:t>et al.</a:t>
            </a:r>
            <a:r>
              <a:rPr lang="en-GB" sz="2000" dirty="0"/>
              <a:t> NEJM 2013)</a:t>
            </a:r>
            <a:endParaRPr lang="en-GB" sz="2000" i="1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8692B8-415C-461D-9A19-07354F304C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3273304"/>
            <a:ext cx="1224136" cy="1010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4028A3-75F0-4DA0-B2BA-CD5A5AF7C2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00" y="3573016"/>
            <a:ext cx="1405715" cy="5760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BF737A8-02EE-4B5C-9DEC-57862ADE1D41}"/>
              </a:ext>
            </a:extLst>
          </p:cNvPr>
          <p:cNvSpPr txBox="1"/>
          <p:nvPr/>
        </p:nvSpPr>
        <p:spPr>
          <a:xfrm>
            <a:off x="2924053" y="3517160"/>
            <a:ext cx="45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+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B968F7D-4171-4B45-A228-382701638B6D}"/>
              </a:ext>
            </a:extLst>
          </p:cNvPr>
          <p:cNvSpPr/>
          <p:nvPr/>
        </p:nvSpPr>
        <p:spPr>
          <a:xfrm>
            <a:off x="3621343" y="2692683"/>
            <a:ext cx="2403517" cy="2032461"/>
          </a:xfrm>
          <a:custGeom>
            <a:avLst/>
            <a:gdLst>
              <a:gd name="connsiteX0" fmla="*/ 329999 w 2403517"/>
              <a:gd name="connsiteY0" fmla="*/ 0 h 2032461"/>
              <a:gd name="connsiteX1" fmla="*/ 2064767 w 2403517"/>
              <a:gd name="connsiteY1" fmla="*/ 0 h 2032461"/>
              <a:gd name="connsiteX2" fmla="*/ 2403517 w 2403517"/>
              <a:gd name="connsiteY2" fmla="*/ 338750 h 2032461"/>
              <a:gd name="connsiteX3" fmla="*/ 2403517 w 2403517"/>
              <a:gd name="connsiteY3" fmla="*/ 1693711 h 2032461"/>
              <a:gd name="connsiteX4" fmla="*/ 2064767 w 2403517"/>
              <a:gd name="connsiteY4" fmla="*/ 2032461 h 2032461"/>
              <a:gd name="connsiteX5" fmla="*/ 329999 w 2403517"/>
              <a:gd name="connsiteY5" fmla="*/ 2032461 h 2032461"/>
              <a:gd name="connsiteX6" fmla="*/ 17870 w 2403517"/>
              <a:gd name="connsiteY6" fmla="*/ 1825568 h 2032461"/>
              <a:gd name="connsiteX7" fmla="*/ 0 w 2403517"/>
              <a:gd name="connsiteY7" fmla="*/ 1768002 h 2032461"/>
              <a:gd name="connsiteX8" fmla="*/ 71376 w 2403517"/>
              <a:gd name="connsiteY8" fmla="*/ 1778895 h 2032461"/>
              <a:gd name="connsiteX9" fmla="*/ 149759 w 2403517"/>
              <a:gd name="connsiteY9" fmla="*/ 1782853 h 2032461"/>
              <a:gd name="connsiteX10" fmla="*/ 916382 w 2403517"/>
              <a:gd name="connsiteY10" fmla="*/ 1016230 h 2032461"/>
              <a:gd name="connsiteX11" fmla="*/ 149759 w 2403517"/>
              <a:gd name="connsiteY11" fmla="*/ 249607 h 2032461"/>
              <a:gd name="connsiteX12" fmla="*/ 71376 w 2403517"/>
              <a:gd name="connsiteY12" fmla="*/ 253565 h 2032461"/>
              <a:gd name="connsiteX13" fmla="*/ 1 w 2403517"/>
              <a:gd name="connsiteY13" fmla="*/ 264458 h 2032461"/>
              <a:gd name="connsiteX14" fmla="*/ 17870 w 2403517"/>
              <a:gd name="connsiteY14" fmla="*/ 206894 h 2032461"/>
              <a:gd name="connsiteX15" fmla="*/ 329999 w 2403517"/>
              <a:gd name="connsiteY15" fmla="*/ 0 h 203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03517" h="2032461">
                <a:moveTo>
                  <a:pt x="329999" y="0"/>
                </a:moveTo>
                <a:lnTo>
                  <a:pt x="2064767" y="0"/>
                </a:lnTo>
                <a:cubicBezTo>
                  <a:pt x="2251853" y="0"/>
                  <a:pt x="2403517" y="151664"/>
                  <a:pt x="2403517" y="338750"/>
                </a:cubicBezTo>
                <a:lnTo>
                  <a:pt x="2403517" y="1693711"/>
                </a:lnTo>
                <a:cubicBezTo>
                  <a:pt x="2403517" y="1880797"/>
                  <a:pt x="2251853" y="2032461"/>
                  <a:pt x="2064767" y="2032461"/>
                </a:cubicBezTo>
                <a:lnTo>
                  <a:pt x="329999" y="2032461"/>
                </a:lnTo>
                <a:cubicBezTo>
                  <a:pt x="189685" y="2032461"/>
                  <a:pt x="69295" y="1947150"/>
                  <a:pt x="17870" y="1825568"/>
                </a:cubicBezTo>
                <a:lnTo>
                  <a:pt x="0" y="1768002"/>
                </a:lnTo>
                <a:lnTo>
                  <a:pt x="71376" y="1778895"/>
                </a:lnTo>
                <a:cubicBezTo>
                  <a:pt x="97148" y="1781513"/>
                  <a:pt x="123297" y="1782853"/>
                  <a:pt x="149759" y="1782853"/>
                </a:cubicBezTo>
                <a:cubicBezTo>
                  <a:pt x="573153" y="1782853"/>
                  <a:pt x="916382" y="1439624"/>
                  <a:pt x="916382" y="1016230"/>
                </a:cubicBezTo>
                <a:cubicBezTo>
                  <a:pt x="916382" y="592836"/>
                  <a:pt x="573153" y="249607"/>
                  <a:pt x="149759" y="249607"/>
                </a:cubicBezTo>
                <a:cubicBezTo>
                  <a:pt x="123297" y="249607"/>
                  <a:pt x="97148" y="250948"/>
                  <a:pt x="71376" y="253565"/>
                </a:cubicBezTo>
                <a:lnTo>
                  <a:pt x="1" y="264458"/>
                </a:lnTo>
                <a:lnTo>
                  <a:pt x="17870" y="206894"/>
                </a:lnTo>
                <a:cubicBezTo>
                  <a:pt x="69295" y="85311"/>
                  <a:pt x="189685" y="0"/>
                  <a:pt x="329999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7B8333-61E1-41CE-82DC-10CAD02EFDDF}"/>
              </a:ext>
            </a:extLst>
          </p:cNvPr>
          <p:cNvSpPr txBox="1"/>
          <p:nvPr/>
        </p:nvSpPr>
        <p:spPr>
          <a:xfrm>
            <a:off x="4712134" y="3457777"/>
            <a:ext cx="12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VDBP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54EB4B4A-4A51-4C0D-B78D-362BFC52F9D3}"/>
              </a:ext>
            </a:extLst>
          </p:cNvPr>
          <p:cNvSpPr/>
          <p:nvPr/>
        </p:nvSpPr>
        <p:spPr>
          <a:xfrm>
            <a:off x="8921996" y="2692683"/>
            <a:ext cx="2403517" cy="2032461"/>
          </a:xfrm>
          <a:custGeom>
            <a:avLst/>
            <a:gdLst>
              <a:gd name="connsiteX0" fmla="*/ 329999 w 2403517"/>
              <a:gd name="connsiteY0" fmla="*/ 0 h 2032461"/>
              <a:gd name="connsiteX1" fmla="*/ 2064767 w 2403517"/>
              <a:gd name="connsiteY1" fmla="*/ 0 h 2032461"/>
              <a:gd name="connsiteX2" fmla="*/ 2403517 w 2403517"/>
              <a:gd name="connsiteY2" fmla="*/ 338750 h 2032461"/>
              <a:gd name="connsiteX3" fmla="*/ 2403517 w 2403517"/>
              <a:gd name="connsiteY3" fmla="*/ 1693711 h 2032461"/>
              <a:gd name="connsiteX4" fmla="*/ 2064767 w 2403517"/>
              <a:gd name="connsiteY4" fmla="*/ 2032461 h 2032461"/>
              <a:gd name="connsiteX5" fmla="*/ 329999 w 2403517"/>
              <a:gd name="connsiteY5" fmla="*/ 2032461 h 2032461"/>
              <a:gd name="connsiteX6" fmla="*/ 17870 w 2403517"/>
              <a:gd name="connsiteY6" fmla="*/ 1825568 h 2032461"/>
              <a:gd name="connsiteX7" fmla="*/ 0 w 2403517"/>
              <a:gd name="connsiteY7" fmla="*/ 1768002 h 2032461"/>
              <a:gd name="connsiteX8" fmla="*/ 71376 w 2403517"/>
              <a:gd name="connsiteY8" fmla="*/ 1778895 h 2032461"/>
              <a:gd name="connsiteX9" fmla="*/ 149759 w 2403517"/>
              <a:gd name="connsiteY9" fmla="*/ 1782853 h 2032461"/>
              <a:gd name="connsiteX10" fmla="*/ 916382 w 2403517"/>
              <a:gd name="connsiteY10" fmla="*/ 1016230 h 2032461"/>
              <a:gd name="connsiteX11" fmla="*/ 149759 w 2403517"/>
              <a:gd name="connsiteY11" fmla="*/ 249607 h 2032461"/>
              <a:gd name="connsiteX12" fmla="*/ 71376 w 2403517"/>
              <a:gd name="connsiteY12" fmla="*/ 253565 h 2032461"/>
              <a:gd name="connsiteX13" fmla="*/ 1 w 2403517"/>
              <a:gd name="connsiteY13" fmla="*/ 264458 h 2032461"/>
              <a:gd name="connsiteX14" fmla="*/ 17870 w 2403517"/>
              <a:gd name="connsiteY14" fmla="*/ 206894 h 2032461"/>
              <a:gd name="connsiteX15" fmla="*/ 329999 w 2403517"/>
              <a:gd name="connsiteY15" fmla="*/ 0 h 203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03517" h="2032461">
                <a:moveTo>
                  <a:pt x="329999" y="0"/>
                </a:moveTo>
                <a:lnTo>
                  <a:pt x="2064767" y="0"/>
                </a:lnTo>
                <a:cubicBezTo>
                  <a:pt x="2251853" y="0"/>
                  <a:pt x="2403517" y="151664"/>
                  <a:pt x="2403517" y="338750"/>
                </a:cubicBezTo>
                <a:lnTo>
                  <a:pt x="2403517" y="1693711"/>
                </a:lnTo>
                <a:cubicBezTo>
                  <a:pt x="2403517" y="1880797"/>
                  <a:pt x="2251853" y="2032461"/>
                  <a:pt x="2064767" y="2032461"/>
                </a:cubicBezTo>
                <a:lnTo>
                  <a:pt x="329999" y="2032461"/>
                </a:lnTo>
                <a:cubicBezTo>
                  <a:pt x="189685" y="2032461"/>
                  <a:pt x="69295" y="1947150"/>
                  <a:pt x="17870" y="1825568"/>
                </a:cubicBezTo>
                <a:lnTo>
                  <a:pt x="0" y="1768002"/>
                </a:lnTo>
                <a:lnTo>
                  <a:pt x="71376" y="1778895"/>
                </a:lnTo>
                <a:cubicBezTo>
                  <a:pt x="97148" y="1781513"/>
                  <a:pt x="123297" y="1782853"/>
                  <a:pt x="149759" y="1782853"/>
                </a:cubicBezTo>
                <a:cubicBezTo>
                  <a:pt x="573153" y="1782853"/>
                  <a:pt x="916382" y="1439624"/>
                  <a:pt x="916382" y="1016230"/>
                </a:cubicBezTo>
                <a:cubicBezTo>
                  <a:pt x="916382" y="592836"/>
                  <a:pt x="573153" y="249607"/>
                  <a:pt x="149759" y="249607"/>
                </a:cubicBezTo>
                <a:cubicBezTo>
                  <a:pt x="123297" y="249607"/>
                  <a:pt x="97148" y="250948"/>
                  <a:pt x="71376" y="253565"/>
                </a:cubicBezTo>
                <a:lnTo>
                  <a:pt x="1" y="264458"/>
                </a:lnTo>
                <a:lnTo>
                  <a:pt x="17870" y="206894"/>
                </a:lnTo>
                <a:cubicBezTo>
                  <a:pt x="69295" y="85311"/>
                  <a:pt x="189685" y="0"/>
                  <a:pt x="329999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61FD527-34F8-41F5-879B-A7FBF23742E4}"/>
              </a:ext>
            </a:extLst>
          </p:cNvPr>
          <p:cNvSpPr txBox="1"/>
          <p:nvPr/>
        </p:nvSpPr>
        <p:spPr>
          <a:xfrm>
            <a:off x="10012787" y="3457777"/>
            <a:ext cx="12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VDBP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A43B759-3E49-400C-BF42-2C2E85C9E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48" y="3273304"/>
            <a:ext cx="1224136" cy="10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5" grpId="0"/>
      <p:bldP spid="18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Functions of vitamin 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9ABC89-4B34-4701-B1C0-0CB23FE8CCA5}"/>
              </a:ext>
            </a:extLst>
          </p:cNvPr>
          <p:cNvSpPr txBox="1"/>
          <p:nvPr/>
        </p:nvSpPr>
        <p:spPr>
          <a:xfrm>
            <a:off x="191344" y="1412776"/>
            <a:ext cx="114492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1,25-dihydroxyvitamin D is the </a:t>
            </a:r>
            <a:r>
              <a:rPr lang="en-GB" sz="2400" b="1" i="1" dirty="0"/>
              <a:t>active</a:t>
            </a:r>
            <a:r>
              <a:rPr lang="en-GB" sz="2400" dirty="0"/>
              <a:t> form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Its primary effects are on calcium homeostasis and include: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Increasing gut absorption of calcium </a:t>
            </a:r>
            <a:r>
              <a:rPr lang="en-GB" sz="2000" b="1" i="1" dirty="0"/>
              <a:t>and</a:t>
            </a:r>
            <a:r>
              <a:rPr lang="en-GB" sz="2000" dirty="0"/>
              <a:t> phosphate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Stimulating bone resorption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Non-musculoskeletal effects include: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Regulation of PTH secretion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Blood pressure regulation </a:t>
            </a:r>
            <a:r>
              <a:rPr lang="en-GB" sz="2000" i="1" dirty="0"/>
              <a:t>via</a:t>
            </a:r>
            <a:r>
              <a:rPr lang="en-GB" sz="2000" dirty="0"/>
              <a:t> renin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Pancreatic insulin secretion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Immunomodulation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Regulation of apoptosis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2927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Vitamin D deficiency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9ABC89-4B34-4701-B1C0-0CB23FE8CCA5}"/>
              </a:ext>
            </a:extLst>
          </p:cNvPr>
          <p:cNvSpPr txBox="1"/>
          <p:nvPr/>
        </p:nvSpPr>
        <p:spPr>
          <a:xfrm>
            <a:off x="191344" y="1124744"/>
            <a:ext cx="114492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Vitamin D deficiency can have several aetiologies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Inadequate exposure to UV light</a:t>
            </a:r>
          </a:p>
          <a:p>
            <a:pPr marL="1257300" lvl="2" indent="-342900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reduced vitamin D formation</a:t>
            </a:r>
            <a:endParaRPr lang="en-GB" dirty="0"/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Hepatic disease</a:t>
            </a:r>
          </a:p>
          <a:p>
            <a:pPr lvl="2">
              <a:spcAft>
                <a:spcPts val="1200"/>
              </a:spcAft>
            </a:pPr>
            <a:r>
              <a:rPr lang="en-GB" dirty="0">
                <a:sym typeface="Wingdings" panose="05000000000000000000" pitchFamily="2" charset="2"/>
              </a:rPr>
              <a:t> reduced 25-hydroxylation of vitamin D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ym typeface="Wingdings" panose="05000000000000000000" pitchFamily="2" charset="2"/>
              </a:rPr>
              <a:t>Renal disease</a:t>
            </a:r>
          </a:p>
          <a:p>
            <a:pPr lvl="1">
              <a:spcAft>
                <a:spcPts val="1200"/>
              </a:spcAft>
            </a:pPr>
            <a:r>
              <a:rPr lang="en-GB" dirty="0">
                <a:sym typeface="Wingdings" panose="05000000000000000000" pitchFamily="2" charset="2"/>
              </a:rPr>
              <a:t>	 reduced 1-hydroxylation of vitamin D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ym typeface="Wingdings" panose="05000000000000000000" pitchFamily="2" charset="2"/>
              </a:rPr>
              <a:t>Inadequate intake / malabsorption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pPr marL="1257300" lvl="2" indent="-342900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reduced vitamin D available for hydroxylation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anose="05000000000000000000" pitchFamily="2" charset="2"/>
              </a:rPr>
              <a:t>Deficiency classically results in bone loss, muscle weakness, fractures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anose="05000000000000000000" pitchFamily="2" charset="2"/>
              </a:rPr>
              <a:t>More clinically relevant in those with low calcium diets (e.g., veganism)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anose="05000000000000000000" pitchFamily="2" charset="2"/>
              </a:rPr>
              <a:t>Some evidence to suggest link to cardiomyopathy in infants (</a:t>
            </a:r>
            <a:r>
              <a:rPr lang="en-GB" sz="2000" dirty="0" err="1">
                <a:sym typeface="Wingdings" panose="05000000000000000000" pitchFamily="2" charset="2"/>
              </a:rPr>
              <a:t>Maiya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i="1" dirty="0">
                <a:sym typeface="Wingdings" panose="05000000000000000000" pitchFamily="2" charset="2"/>
              </a:rPr>
              <a:t>et al.</a:t>
            </a:r>
            <a:r>
              <a:rPr lang="en-GB" sz="2000" dirty="0">
                <a:sym typeface="Wingdings" panose="05000000000000000000" pitchFamily="2" charset="2"/>
              </a:rPr>
              <a:t> Heart 2008)</a:t>
            </a:r>
            <a:endParaRPr lang="en-GB" sz="2000" dirty="0"/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42490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Vitamin D deficiency – typical biochemistry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9ABC89-4B34-4701-B1C0-0CB23FE8CCA5}"/>
              </a:ext>
            </a:extLst>
          </p:cNvPr>
          <p:cNvSpPr txBox="1"/>
          <p:nvPr/>
        </p:nvSpPr>
        <p:spPr>
          <a:xfrm>
            <a:off x="191344" y="1196752"/>
            <a:ext cx="114492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Typical bone profile in </a:t>
            </a:r>
            <a:r>
              <a:rPr lang="en-GB" sz="2000" b="1" i="1" dirty="0"/>
              <a:t>early </a:t>
            </a:r>
            <a:r>
              <a:rPr lang="en-GB" sz="2000" dirty="0"/>
              <a:t>vitamin D deficiency in an adult: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	</a:t>
            </a:r>
          </a:p>
          <a:p>
            <a:pPr lvl="1">
              <a:spcAft>
                <a:spcPts val="1200"/>
              </a:spcAft>
            </a:pPr>
            <a:endParaRPr lang="en-GB" dirty="0"/>
          </a:p>
          <a:p>
            <a:pPr lvl="1">
              <a:spcAft>
                <a:spcPts val="1200"/>
              </a:spcAft>
            </a:pPr>
            <a:endParaRPr lang="en-GB" dirty="0"/>
          </a:p>
          <a:p>
            <a:pPr lvl="1"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endParaRPr lang="en-GB" sz="20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Typical bone profile in </a:t>
            </a:r>
            <a:r>
              <a:rPr lang="en-GB" sz="2000" b="1" i="1" dirty="0"/>
              <a:t>severe </a:t>
            </a:r>
            <a:r>
              <a:rPr lang="en-GB" sz="2000" dirty="0"/>
              <a:t>vitamin D deficiency in an adult: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	</a:t>
            </a:r>
            <a:endParaRPr lang="en-GB" sz="2000" b="1" i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DF54C25-E2E8-4D81-A851-5F71A0385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127528"/>
              </p:ext>
            </p:extLst>
          </p:nvPr>
        </p:nvGraphicFramePr>
        <p:xfrm>
          <a:off x="875420" y="1700808"/>
          <a:ext cx="6660740" cy="20116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37732">
                  <a:extLst>
                    <a:ext uri="{9D8B030D-6E8A-4147-A177-3AD203B41FA5}">
                      <a16:colId xmlns="" xmlns:a16="http://schemas.microsoft.com/office/drawing/2014/main" val="1030855185"/>
                    </a:ext>
                  </a:extLst>
                </a:gridCol>
                <a:gridCol w="877632">
                  <a:extLst>
                    <a:ext uri="{9D8B030D-6E8A-4147-A177-3AD203B41FA5}">
                      <a16:colId xmlns="" xmlns:a16="http://schemas.microsoft.com/office/drawing/2014/main" val="3712787794"/>
                    </a:ext>
                  </a:extLst>
                </a:gridCol>
                <a:gridCol w="1991355">
                  <a:extLst>
                    <a:ext uri="{9D8B030D-6E8A-4147-A177-3AD203B41FA5}">
                      <a16:colId xmlns="" xmlns:a16="http://schemas.microsoft.com/office/drawing/2014/main" val="2784528162"/>
                    </a:ext>
                  </a:extLst>
                </a:gridCol>
                <a:gridCol w="1854021">
                  <a:extLst>
                    <a:ext uri="{9D8B030D-6E8A-4147-A177-3AD203B41FA5}">
                      <a16:colId xmlns="" xmlns:a16="http://schemas.microsoft.com/office/drawing/2014/main" val="3657023986"/>
                    </a:ext>
                  </a:extLst>
                </a:gridCol>
              </a:tblGrid>
              <a:tr h="30639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Analyte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Reference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0412863"/>
                  </a:ext>
                </a:extLst>
              </a:tr>
              <a:tr h="306396">
                <a:tc>
                  <a:txBody>
                    <a:bodyPr/>
                    <a:lstStyle/>
                    <a:p>
                      <a:r>
                        <a:rPr lang="en-GB" sz="1600" dirty="0"/>
                        <a:t>Corrected calcium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2.2 – 2.6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Normal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187844"/>
                  </a:ext>
                </a:extLst>
              </a:tr>
              <a:tr h="306396">
                <a:tc>
                  <a:txBody>
                    <a:bodyPr/>
                    <a:lstStyle/>
                    <a:p>
                      <a:r>
                        <a:rPr lang="en-GB" sz="1600" dirty="0"/>
                        <a:t>Phosphate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0.7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0.8 – 1.5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66FF"/>
                          </a:solidFill>
                        </a:rPr>
                        <a:t>Low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556930"/>
                  </a:ext>
                </a:extLst>
              </a:tr>
              <a:tr h="306396">
                <a:tc>
                  <a:txBody>
                    <a:bodyPr/>
                    <a:lstStyle/>
                    <a:p>
                      <a:r>
                        <a:rPr lang="en-GB" sz="1600" dirty="0"/>
                        <a:t>ALP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223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30 – 130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High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5333964"/>
                  </a:ext>
                </a:extLst>
              </a:tr>
              <a:tr h="306396">
                <a:tc>
                  <a:txBody>
                    <a:bodyPr/>
                    <a:lstStyle/>
                    <a:p>
                      <a:r>
                        <a:rPr lang="en-GB" sz="1600" dirty="0"/>
                        <a:t>PTH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14.5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1.1 – 6.8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High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21123498"/>
                  </a:ext>
                </a:extLst>
              </a:tr>
              <a:tr h="306396">
                <a:tc>
                  <a:txBody>
                    <a:bodyPr/>
                    <a:lstStyle/>
                    <a:p>
                      <a:r>
                        <a:rPr lang="en-GB" sz="1600" dirty="0"/>
                        <a:t>25-hydroxyvit 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70 – 150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66FF"/>
                          </a:solidFill>
                        </a:rPr>
                        <a:t>Low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39021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08C803B2-852E-4385-8FC3-A1274D127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70205"/>
              </p:ext>
            </p:extLst>
          </p:nvPr>
        </p:nvGraphicFramePr>
        <p:xfrm>
          <a:off x="911424" y="4509120"/>
          <a:ext cx="6660740" cy="20116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37732">
                  <a:extLst>
                    <a:ext uri="{9D8B030D-6E8A-4147-A177-3AD203B41FA5}">
                      <a16:colId xmlns="" xmlns:a16="http://schemas.microsoft.com/office/drawing/2014/main" val="1030855185"/>
                    </a:ext>
                  </a:extLst>
                </a:gridCol>
                <a:gridCol w="877632">
                  <a:extLst>
                    <a:ext uri="{9D8B030D-6E8A-4147-A177-3AD203B41FA5}">
                      <a16:colId xmlns="" xmlns:a16="http://schemas.microsoft.com/office/drawing/2014/main" val="3712787794"/>
                    </a:ext>
                  </a:extLst>
                </a:gridCol>
                <a:gridCol w="1991355">
                  <a:extLst>
                    <a:ext uri="{9D8B030D-6E8A-4147-A177-3AD203B41FA5}">
                      <a16:colId xmlns="" xmlns:a16="http://schemas.microsoft.com/office/drawing/2014/main" val="2784528162"/>
                    </a:ext>
                  </a:extLst>
                </a:gridCol>
                <a:gridCol w="1854021">
                  <a:extLst>
                    <a:ext uri="{9D8B030D-6E8A-4147-A177-3AD203B41FA5}">
                      <a16:colId xmlns="" xmlns:a16="http://schemas.microsoft.com/office/drawing/2014/main" val="3657023986"/>
                    </a:ext>
                  </a:extLst>
                </a:gridCol>
              </a:tblGrid>
              <a:tr h="30639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Analyte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Reference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0412863"/>
                  </a:ext>
                </a:extLst>
              </a:tr>
              <a:tr h="306396">
                <a:tc>
                  <a:txBody>
                    <a:bodyPr/>
                    <a:lstStyle/>
                    <a:p>
                      <a:r>
                        <a:rPr lang="en-GB" sz="1600" dirty="0"/>
                        <a:t>Corrected calcium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1.7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2.2 – 2.6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66FF"/>
                          </a:solidFill>
                        </a:rPr>
                        <a:t>Low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187844"/>
                  </a:ext>
                </a:extLst>
              </a:tr>
              <a:tr h="306396">
                <a:tc>
                  <a:txBody>
                    <a:bodyPr/>
                    <a:lstStyle/>
                    <a:p>
                      <a:r>
                        <a:rPr lang="en-GB" sz="1600" dirty="0"/>
                        <a:t>Phosphate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0.5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0.8 – 1.5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66FF"/>
                          </a:solidFill>
                        </a:rPr>
                        <a:t>Low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556930"/>
                  </a:ext>
                </a:extLst>
              </a:tr>
              <a:tr h="306396">
                <a:tc>
                  <a:txBody>
                    <a:bodyPr/>
                    <a:lstStyle/>
                    <a:p>
                      <a:r>
                        <a:rPr lang="en-GB" sz="1600" dirty="0"/>
                        <a:t>ALP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343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30 – 130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High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5333964"/>
                  </a:ext>
                </a:extLst>
              </a:tr>
              <a:tr h="306396">
                <a:tc>
                  <a:txBody>
                    <a:bodyPr/>
                    <a:lstStyle/>
                    <a:p>
                      <a:r>
                        <a:rPr lang="en-GB" sz="1600" dirty="0"/>
                        <a:t>PTH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32.8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1.1 – 6.8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High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21123498"/>
                  </a:ext>
                </a:extLst>
              </a:tr>
              <a:tr h="306396">
                <a:tc>
                  <a:txBody>
                    <a:bodyPr/>
                    <a:lstStyle/>
                    <a:p>
                      <a:r>
                        <a:rPr lang="en-GB" sz="1600" dirty="0"/>
                        <a:t>25-hydroxyvit 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70 – 150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66FF"/>
                          </a:solidFill>
                        </a:rPr>
                        <a:t>Low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3902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3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0648"/>
            <a:ext cx="182046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1143000"/>
          </a:xfrm>
        </p:spPr>
        <p:txBody>
          <a:bodyPr/>
          <a:lstStyle/>
          <a:p>
            <a:pPr algn="l"/>
            <a:r>
              <a:rPr lang="en-GB" sz="2800" b="1" dirty="0"/>
              <a:t>Measurement of vitamin D in the laboratory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9ABC89-4B34-4701-B1C0-0CB23FE8CCA5}"/>
              </a:ext>
            </a:extLst>
          </p:cNvPr>
          <p:cNvSpPr txBox="1"/>
          <p:nvPr/>
        </p:nvSpPr>
        <p:spPr>
          <a:xfrm>
            <a:off x="191344" y="1412776"/>
            <a:ext cx="114492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FF0000"/>
                </a:solidFill>
              </a:rPr>
              <a:t>25-hydroxyvitamin D</a:t>
            </a:r>
            <a:r>
              <a:rPr lang="en-GB" sz="2400" b="1" i="1" dirty="0"/>
              <a:t> </a:t>
            </a:r>
            <a:r>
              <a:rPr lang="en-GB" sz="2400" dirty="0"/>
              <a:t>is the most commonly measured form in the lab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can measure this metabolite with one of two methods: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Immunoassay 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Liquid chromatography-tandem mass spectrometry (LC-MS/MS)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What about the other forms?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err="1"/>
              <a:t>Unhydroxylated</a:t>
            </a:r>
            <a:r>
              <a:rPr lang="en-GB" sz="2000" dirty="0"/>
              <a:t> vitamin D is hard to measure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1,25-dihydroxyvitamin D is unstable and is rarely of clinical use</a:t>
            </a:r>
            <a:endParaRPr lang="en-GB" dirty="0"/>
          </a:p>
          <a:p>
            <a:pPr lvl="1">
              <a:spcAft>
                <a:spcPts val="1200"/>
              </a:spcAft>
            </a:pP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9377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9859</TotalTime>
  <Words>920</Words>
  <Application>Microsoft Office PowerPoint</Application>
  <PresentationFormat>Custom</PresentationFormat>
  <Paragraphs>241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1_Default Design</vt:lpstr>
      <vt:lpstr>Vitamin D: clinical relevance and laboratory measurement</vt:lpstr>
      <vt:lpstr>Formation of endogenous vitamin D</vt:lpstr>
      <vt:lpstr>Metabolism of vitamin D</vt:lpstr>
      <vt:lpstr>Forms of vitamin D</vt:lpstr>
      <vt:lpstr>Vitamin D in circulation</vt:lpstr>
      <vt:lpstr>Functions of vitamin D</vt:lpstr>
      <vt:lpstr>Vitamin D deficiency</vt:lpstr>
      <vt:lpstr>Vitamin D deficiency – typical biochemistry</vt:lpstr>
      <vt:lpstr>Measurement of vitamin D in the laboratory</vt:lpstr>
      <vt:lpstr>Immunoassay measurement of 25(OH)-vit D</vt:lpstr>
      <vt:lpstr>The scale of the problem…</vt:lpstr>
      <vt:lpstr>Immunoassay – pros and cons</vt:lpstr>
      <vt:lpstr>LC-MS/MS</vt:lpstr>
      <vt:lpstr>LC-MS/MS</vt:lpstr>
      <vt:lpstr>LC-MS/MS – pros and cons</vt:lpstr>
      <vt:lpstr>Local assays at NWLP</vt:lpstr>
      <vt:lpstr>Who to test?</vt:lpstr>
      <vt:lpstr>Who not to test?</vt:lpstr>
      <vt:lpstr>Interpretation of results</vt:lpstr>
      <vt:lpstr>When to re-test?</vt:lpstr>
      <vt:lpstr>Acknowledgements</vt:lpstr>
    </vt:vector>
  </TitlesOfParts>
  <Company>Imperial College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West London  Pathology Modernisation Programme</dc:title>
  <dc:creator>Wood, John</dc:creator>
  <cp:lastModifiedBy>Allen, Jerome</cp:lastModifiedBy>
  <cp:revision>647</cp:revision>
  <cp:lastPrinted>2018-10-26T11:31:17Z</cp:lastPrinted>
  <dcterms:created xsi:type="dcterms:W3CDTF">2014-02-21T13:16:21Z</dcterms:created>
  <dcterms:modified xsi:type="dcterms:W3CDTF">2018-10-26T14:53:27Z</dcterms:modified>
</cp:coreProperties>
</file>