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90" r:id="rId2"/>
    <p:sldId id="401" r:id="rId3"/>
    <p:sldId id="402" r:id="rId4"/>
    <p:sldId id="406" r:id="rId5"/>
    <p:sldId id="405" r:id="rId6"/>
    <p:sldId id="404" r:id="rId7"/>
    <p:sldId id="403" r:id="rId8"/>
    <p:sldId id="408" r:id="rId9"/>
    <p:sldId id="359" r:id="rId10"/>
    <p:sldId id="360" r:id="rId11"/>
    <p:sldId id="410" r:id="rId12"/>
    <p:sldId id="409" r:id="rId13"/>
    <p:sldId id="407" r:id="rId14"/>
    <p:sldId id="412" r:id="rId15"/>
    <p:sldId id="417" r:id="rId16"/>
    <p:sldId id="418" r:id="rId17"/>
    <p:sldId id="270" r:id="rId18"/>
    <p:sldId id="365" r:id="rId19"/>
    <p:sldId id="366" r:id="rId20"/>
    <p:sldId id="397" r:id="rId21"/>
    <p:sldId id="39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39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2" autoAdjust="0"/>
    <p:restoredTop sz="94660"/>
  </p:normalViewPr>
  <p:slideViewPr>
    <p:cSldViewPr snapToGrid="0">
      <p:cViewPr>
        <p:scale>
          <a:sx n="100" d="100"/>
          <a:sy n="100" d="100"/>
        </p:scale>
        <p:origin x="-1752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6FCD-9D36-44CF-A7E3-E2B62D4D572D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2308E-3B4D-4112-9E98-D55FB830D9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503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E9846-627E-49A8-85EB-5919E3F27504}" type="slidenum">
              <a:rPr lang="en-IE" smtClean="0"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353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C1576B-8513-434D-B9F1-8FB51C940BB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6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02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73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81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07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59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41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1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9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98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CD96-3972-44E8-B52B-A427A7FB5D18}" type="datetimeFigureOut">
              <a:rPr lang="en-GB" smtClean="0"/>
              <a:t>24/10/2018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F2FB-7E29-4E16-9CB7-F2AD27D6FE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84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Giovanni.satta@nhs.ne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700213"/>
            <a:ext cx="9144000" cy="1873250"/>
          </a:xfrm>
          <a:solidFill>
            <a:srgbClr val="007BC3"/>
          </a:solidFill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Rapid </a:t>
            </a:r>
            <a:r>
              <a:rPr lang="en-GB" sz="4000" dirty="0" smtClean="0">
                <a:solidFill>
                  <a:schemeClr val="bg1"/>
                </a:solidFill>
              </a:rPr>
              <a:t>diagnosis of gastrointestinal pathogens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9" name="Picture 8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61677" r="16167" b="25267"/>
          <a:stretch/>
        </p:blipFill>
        <p:spPr bwMode="auto">
          <a:xfrm>
            <a:off x="539552" y="5812085"/>
            <a:ext cx="7776864" cy="79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7707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Dr Giovanni Satta</a:t>
            </a:r>
            <a:endParaRPr lang="en-GB" sz="2000" dirty="0"/>
          </a:p>
          <a:p>
            <a:pPr algn="ctr"/>
            <a:r>
              <a:rPr lang="en-GB" sz="2000" dirty="0" smtClean="0"/>
              <a:t>Consultant in Infectious Diseases and Medical Microbiology</a:t>
            </a:r>
          </a:p>
          <a:p>
            <a:pPr algn="ctr"/>
            <a:r>
              <a:rPr lang="en-GB" sz="2000" dirty="0" smtClean="0"/>
              <a:t>Imperial College Healthcare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583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73050" y="286543"/>
            <a:ext cx="8870950" cy="6284913"/>
            <a:chOff x="172" y="68"/>
            <a:chExt cx="5588" cy="3959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75"/>
              <a:ext cx="5568" cy="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" y="68"/>
              <a:ext cx="5574" cy="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155971" y="5939405"/>
            <a:ext cx="595618" cy="15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057013" y="3733101"/>
            <a:ext cx="2457974" cy="2643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00019" y="5806972"/>
            <a:ext cx="21719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Scientist Task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23" y="708396"/>
            <a:ext cx="4608512" cy="815604"/>
          </a:xfrm>
        </p:spPr>
        <p:txBody>
          <a:bodyPr/>
          <a:lstStyle/>
          <a:p>
            <a:r>
              <a:rPr lang="en-GB" sz="3600" dirty="0"/>
              <a:t>Target Performance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/>
          <a:stretch/>
        </p:blipFill>
        <p:spPr>
          <a:xfrm>
            <a:off x="1162050" y="1455963"/>
            <a:ext cx="6800650" cy="490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2895600" cy="5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10"/>
          <a:stretch/>
        </p:blipFill>
        <p:spPr>
          <a:xfrm>
            <a:off x="923925" y="1524000"/>
            <a:ext cx="7679699" cy="475824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3523" y="708396"/>
            <a:ext cx="4608512" cy="815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Target Performance</a:t>
            </a:r>
            <a:endParaRPr lang="en-GB" sz="3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2895600" cy="5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42" y="1411300"/>
            <a:ext cx="7077558" cy="508105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3523" y="708396"/>
            <a:ext cx="4608512" cy="815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Target Performance</a:t>
            </a:r>
            <a:endParaRPr lang="en-GB" sz="3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2895600" cy="5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1464832"/>
            <a:ext cx="7019925" cy="528559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523" y="708396"/>
            <a:ext cx="4608512" cy="815604"/>
          </a:xfrm>
        </p:spPr>
        <p:txBody>
          <a:bodyPr/>
          <a:lstStyle/>
          <a:p>
            <a:r>
              <a:rPr lang="en-GB" sz="3600" dirty="0"/>
              <a:t>Target Performance</a:t>
            </a:r>
            <a:endParaRPr lang="en-GB" sz="3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2895600" cy="5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968781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2895600" cy="53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5903025"/>
            <a:ext cx="1336964" cy="954975"/>
          </a:xfrm>
          <a:prstGeom prst="rect">
            <a:avLst/>
          </a:prstGeom>
        </p:spPr>
      </p:pic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3523" y="708396"/>
            <a:ext cx="4608512" cy="815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Target Performance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310692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773251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2895600" cy="53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5903025"/>
            <a:ext cx="1336964" cy="954975"/>
          </a:xfrm>
          <a:prstGeom prst="rect">
            <a:avLst/>
          </a:prstGeom>
        </p:spPr>
      </p:pic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3523" y="708396"/>
            <a:ext cx="4608512" cy="815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Target Performance</a:t>
            </a:r>
            <a:endParaRPr lang="en-GB" sz="3400" b="1" dirty="0"/>
          </a:p>
        </p:txBody>
      </p:sp>
    </p:spTree>
    <p:extLst>
      <p:ext uri="{BB962C8B-B14F-4D97-AF65-F5344CB8AC3E}">
        <p14:creationId xmlns:p14="http://schemas.microsoft.com/office/powerpoint/2010/main" val="916472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3" y="6306373"/>
            <a:ext cx="717665" cy="5126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6" t="9697" r="30130" b="6494"/>
          <a:stretch/>
        </p:blipFill>
        <p:spPr bwMode="auto">
          <a:xfrm>
            <a:off x="5250046" y="1571708"/>
            <a:ext cx="3648897" cy="48840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5799" y="1905000"/>
            <a:ext cx="3982663" cy="4657682"/>
            <a:chOff x="242247" y="1295400"/>
            <a:chExt cx="4426216" cy="5267282"/>
          </a:xfrm>
        </p:grpSpPr>
        <p:sp>
          <p:nvSpPr>
            <p:cNvPr id="17" name="Oval 16"/>
            <p:cNvSpPr/>
            <p:nvPr/>
          </p:nvSpPr>
          <p:spPr>
            <a:xfrm>
              <a:off x="1710413" y="3216210"/>
              <a:ext cx="2958050" cy="2379430"/>
            </a:xfrm>
            <a:prstGeom prst="ellipse">
              <a:avLst/>
            </a:prstGeom>
            <a:solidFill>
              <a:srgbClr val="FFFF00">
                <a:alpha val="75000"/>
              </a:srgb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1772966" y="3814927"/>
              <a:ext cx="969818" cy="688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914400" y="1295400"/>
              <a:ext cx="1468166" cy="1371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53836" y="179653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DAEC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124200" y="1480066"/>
              <a:ext cx="1468166" cy="1371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1988127"/>
              <a:ext cx="989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EAggEC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42247" y="4745550"/>
              <a:ext cx="1468166" cy="137160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4419" y="5246684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ETEC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94750" y="2317261"/>
              <a:ext cx="2958050" cy="237943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4736" y="2680855"/>
              <a:ext cx="1547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dirty="0"/>
                <a:t>Atypical</a:t>
              </a:r>
            </a:p>
            <a:p>
              <a:r>
                <a:rPr lang="en-IE" sz="1600" dirty="0"/>
                <a:t>EPEC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19783" y="3363597"/>
              <a:ext cx="1049066" cy="86590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4293" y="3467576"/>
              <a:ext cx="10494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dirty="0"/>
                <a:t>Typical</a:t>
              </a:r>
            </a:p>
            <a:p>
              <a:r>
                <a:rPr lang="en-IE" sz="1600" dirty="0"/>
                <a:t>EPEC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933" y="3796551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VTEC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915967" y="5191082"/>
              <a:ext cx="1468166" cy="137160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7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48921" y="574781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EIEC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82566" y="3467576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EHEC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36120" y="3981217"/>
              <a:ext cx="1049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600" dirty="0"/>
                <a:t>0157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" y="120568"/>
            <a:ext cx="2895600" cy="53049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334126" y="842751"/>
            <a:ext cx="5889648" cy="972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Why Molecular for VTEC?</a:t>
            </a:r>
          </a:p>
        </p:txBody>
      </p:sp>
      <p:pic>
        <p:nvPicPr>
          <p:cNvPr id="26" name="Picture 25" descr="https://gallery.mailchimp.com/efa222d6d414ae30915f72ebd/images/3ad240a6-cf7f-4315-9245-d86c2c35214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96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25A60D-EB62-4CCA-BE34-44582F0AF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39"/>
            <a:ext cx="9170526" cy="66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25A60D-EB62-4CCA-BE34-44582F0A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39"/>
            <a:ext cx="9170526" cy="6605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58E327-D3DD-4264-A4F1-B983EDC11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278" y="2016224"/>
            <a:ext cx="5079722" cy="4725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87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608512" cy="815604"/>
          </a:xfrm>
        </p:spPr>
        <p:txBody>
          <a:bodyPr/>
          <a:lstStyle/>
          <a:p>
            <a:pPr algn="l"/>
            <a:r>
              <a:rPr lang="en-GB" sz="3400" b="1" dirty="0" smtClean="0"/>
              <a:t>Learning Objectives: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14375" y="1892380"/>
            <a:ext cx="76581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457200" indent="-457200">
              <a:buAutoNum type="arabicPeriod"/>
            </a:pPr>
            <a:r>
              <a:rPr lang="en-GB" sz="2400" dirty="0" smtClean="0"/>
              <a:t>To </a:t>
            </a:r>
            <a:r>
              <a:rPr lang="en-GB" sz="2400" dirty="0"/>
              <a:t>be aware of the new bacterial enteric PCR that is being implemented imminently, </a:t>
            </a:r>
            <a:r>
              <a:rPr lang="en-GB" sz="2400" dirty="0" smtClean="0"/>
              <a:t>EntericBio; the principles and limitations of the test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/>
              <a:t>2. To know how to order the test on the electronic ordering </a:t>
            </a:r>
            <a:r>
              <a:rPr lang="en-GB" sz="2400" dirty="0" smtClean="0"/>
              <a:t>system</a:t>
            </a:r>
          </a:p>
          <a:p>
            <a:endParaRPr lang="en-GB" sz="2400" dirty="0"/>
          </a:p>
          <a:p>
            <a:r>
              <a:rPr lang="en-GB" sz="2400" dirty="0"/>
              <a:t>3. </a:t>
            </a:r>
            <a:r>
              <a:rPr lang="en-GB" sz="2400" dirty="0" smtClean="0"/>
              <a:t>How to interpret the results, the </a:t>
            </a:r>
            <a:r>
              <a:rPr lang="en-GB" sz="2400" dirty="0"/>
              <a:t>follow up tests</a:t>
            </a:r>
            <a:r>
              <a:rPr lang="en-GB" sz="2400" dirty="0" smtClean="0"/>
              <a:t>, and </a:t>
            </a:r>
            <a:r>
              <a:rPr lang="en-GB" sz="2400" dirty="0"/>
              <a:t>the importance of including relevant clinical details on the </a:t>
            </a:r>
            <a:r>
              <a:rPr lang="en-GB" sz="2400" dirty="0" smtClean="0"/>
              <a:t>request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14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-14395"/>
            <a:ext cx="8267700" cy="687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781050"/>
            <a:ext cx="74104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9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8" y="0"/>
            <a:ext cx="7768901" cy="1182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gallery.mailchimp.com/efa222d6d414ae30915f72ebd/images/3ad240a6-cf7f-4315-9245-d86c2c352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https://email.nhs.net/owa/service.svc/s/GetFileAttachment?id=AAMkADI2OTRkOWVhLTQ0NWMtNDZmNy1hODRlLWQwNjdkODYwNjI5OQBGAAAAAACM3fyAtXK6Qo9V28z9S3u%2BBwB0XDCyZA58QpBleynHutrRABwL%2FcOfAABhi0wSFz2TQYtl%2F9EFZ2UTAAHx7HoWAAABEgAQAHc%2FukZXatlHgrHtcZtcWqE%3D&amp;X-OWA-CANARY=C2OitYIa6U6e2aZCJpoIi5n0dCZmONYIaTOjDLjBc2WBJpJ3N8h76cJ1cwwvywBGe6TSww7P6QI."/>
          <p:cNvSpPr>
            <a:spLocks noChangeAspect="1" noChangeArrowheads="1"/>
          </p:cNvSpPr>
          <p:nvPr/>
        </p:nvSpPr>
        <p:spPr bwMode="auto">
          <a:xfrm>
            <a:off x="31750" y="-68263"/>
            <a:ext cx="56673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https://email.nhs.net/owa/service.svc/s/GetFileAttachment?id=AAMkADI2OTRkOWVhLTQ0NWMtNDZmNy1hODRlLWQwNjdkODYwNjI5OQBGAAAAAACM3fyAtXK6Qo9V28z9S3u%2BBwB0XDCyZA58QpBleynHutrRABwL%2FcOfAABhi0wSFz2TQYtl%2F9EFZ2UTAAHx7HoWAAABEgAQAHc%2FukZXatlHgrHtcZtcWqE%3D&amp;X-OWA-CANARY=C2OitYIa6U6e2aZCJpoIi5n0dCZmONYIaTOjDLjBc2WBJpJ3N8h76cJ1cwwvywBGe6TSww7P6QI."/>
          <p:cNvSpPr>
            <a:spLocks noChangeAspect="1" noChangeArrowheads="1"/>
          </p:cNvSpPr>
          <p:nvPr/>
        </p:nvSpPr>
        <p:spPr bwMode="auto">
          <a:xfrm>
            <a:off x="184150" y="84137"/>
            <a:ext cx="5667375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35" y="2781299"/>
            <a:ext cx="56673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0125" y="1879600"/>
            <a:ext cx="737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When using FAE in the search bar, the following will appear: </a:t>
            </a:r>
            <a:r>
              <a:rPr lang="en-GB" dirty="0"/>
              <a:t>we will replace the </a:t>
            </a:r>
            <a:r>
              <a:rPr lang="en-GB" dirty="0" smtClean="0"/>
              <a:t>Faecal </a:t>
            </a:r>
            <a:r>
              <a:rPr lang="en-GB" dirty="0"/>
              <a:t>culture on this screen and make </a:t>
            </a:r>
            <a:r>
              <a:rPr lang="en-GB" dirty="0" smtClean="0"/>
              <a:t>it non-orderable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00550" y="4469605"/>
            <a:ext cx="933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33875" y="4836317"/>
            <a:ext cx="1085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33875" y="5214937"/>
            <a:ext cx="17716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>
            <a:off x="2390775" y="2202765"/>
            <a:ext cx="790575" cy="3283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1032"/>
          <p:cNvSpPr txBox="1"/>
          <p:nvPr/>
        </p:nvSpPr>
        <p:spPr>
          <a:xfrm>
            <a:off x="603249" y="1190625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Ordering on 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7695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043238"/>
            <a:ext cx="7762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00100" y="5848350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666FF"/>
                </a:solidFill>
              </a:rPr>
              <a:t>Faecal Pathogens PCR (Not CDIFF)</a:t>
            </a:r>
            <a:endParaRPr lang="en-GB" b="1" dirty="0">
              <a:solidFill>
                <a:srgbClr val="6666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0275" y="4610100"/>
            <a:ext cx="1295400" cy="1304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0562" y="2185600"/>
            <a:ext cx="776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At go </a:t>
            </a:r>
            <a:r>
              <a:rPr lang="en-GB" dirty="0"/>
              <a:t>live, we will replace the </a:t>
            </a:r>
            <a:r>
              <a:rPr lang="en-GB" b="1" dirty="0" smtClean="0">
                <a:solidFill>
                  <a:srgbClr val="6666FF"/>
                </a:solidFill>
              </a:rPr>
              <a:t>“Faecal culture” </a:t>
            </a:r>
            <a:r>
              <a:rPr lang="en-GB" dirty="0"/>
              <a:t>on this screen </a:t>
            </a:r>
            <a:r>
              <a:rPr lang="en-GB" dirty="0" smtClean="0"/>
              <a:t>with </a:t>
            </a:r>
            <a:r>
              <a:rPr lang="en-GB" b="1" dirty="0" smtClean="0">
                <a:solidFill>
                  <a:srgbClr val="6666FF"/>
                </a:solidFill>
              </a:rPr>
              <a:t>“Faecal Pathogens PCR (not CDIFF)”</a:t>
            </a:r>
            <a:endParaRPr lang="en-GB" b="1" dirty="0">
              <a:solidFill>
                <a:srgbClr val="66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25" y="1190625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Ordering on ICE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1528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450" y="1021914"/>
            <a:ext cx="779145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dirty="0"/>
              <a:t>positive result for Salmonella indicates the presence of the gene target specific for </a:t>
            </a:r>
            <a:r>
              <a:rPr lang="en-GB" sz="2000" b="1" i="1" dirty="0"/>
              <a:t>Salmonella enterica spp</a:t>
            </a:r>
            <a:r>
              <a:rPr lang="en-GB" sz="2000" dirty="0"/>
              <a:t>. in the sample. </a:t>
            </a:r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If PCR Negative, report as ‘</a:t>
            </a:r>
            <a:r>
              <a:rPr lang="en-GB" sz="2000" b="1" i="1" dirty="0"/>
              <a:t>NEGATIVE</a:t>
            </a:r>
            <a:r>
              <a:rPr lang="en-GB" sz="2000" dirty="0"/>
              <a:t>’ </a:t>
            </a:r>
            <a:endParaRPr lang="en-GB" sz="2000" dirty="0" smtClean="0"/>
          </a:p>
          <a:p>
            <a:r>
              <a:rPr lang="en-GB" sz="2000" dirty="0" smtClean="0"/>
              <a:t>If </a:t>
            </a:r>
            <a:r>
              <a:rPr lang="en-GB" sz="2000" dirty="0"/>
              <a:t>PCR Positive for salmonella, report as ‘</a:t>
            </a:r>
            <a:r>
              <a:rPr lang="en-GB" sz="2000" b="1" i="1" dirty="0"/>
              <a:t>PCR Positive, culture results to follow’</a:t>
            </a:r>
            <a:r>
              <a:rPr lang="en-GB" sz="2000" b="1" dirty="0"/>
              <a:t> 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dirty="0"/>
              <a:t>If Culture </a:t>
            </a:r>
            <a:r>
              <a:rPr lang="en-GB" sz="2000" dirty="0" smtClean="0"/>
              <a:t>Positive, report as:</a:t>
            </a:r>
          </a:p>
          <a:p>
            <a:r>
              <a:rPr lang="en-GB" sz="2000" b="1" dirty="0" smtClean="0"/>
              <a:t>‘</a:t>
            </a:r>
            <a:r>
              <a:rPr lang="en-GB" sz="2000" b="1" i="1" dirty="0"/>
              <a:t>Salmonella </a:t>
            </a:r>
            <a:r>
              <a:rPr lang="en-GB" sz="2000" b="1" i="1" dirty="0" smtClean="0"/>
              <a:t>sp. </a:t>
            </a:r>
            <a:r>
              <a:rPr lang="en-GB" sz="2000" b="1" dirty="0"/>
              <a:t>isolated’, perform sensitivities, serology and sent to the Reference Lab.</a:t>
            </a:r>
          </a:p>
          <a:p>
            <a:endParaRPr lang="en-GB" sz="2000" b="1" dirty="0"/>
          </a:p>
          <a:p>
            <a:r>
              <a:rPr lang="en-GB" sz="2000" dirty="0"/>
              <a:t>If culture </a:t>
            </a:r>
            <a:r>
              <a:rPr lang="en-GB" sz="2000" dirty="0" smtClean="0"/>
              <a:t>Negative, report as: </a:t>
            </a:r>
          </a:p>
          <a:p>
            <a:r>
              <a:rPr lang="en-GB" sz="2000" b="1" dirty="0" smtClean="0"/>
              <a:t>‘</a:t>
            </a:r>
            <a:r>
              <a:rPr lang="en-GB" sz="2000" b="1" i="1" dirty="0"/>
              <a:t>Salmonella </a:t>
            </a:r>
            <a:r>
              <a:rPr lang="en-GB" sz="2000" b="1" i="1" dirty="0" smtClean="0"/>
              <a:t>sp. </a:t>
            </a:r>
            <a:r>
              <a:rPr lang="en-GB" sz="2000" b="1" dirty="0"/>
              <a:t>not isolated’ </a:t>
            </a:r>
            <a:endParaRPr lang="en-GB" sz="2000" b="1" dirty="0" smtClean="0"/>
          </a:p>
          <a:p>
            <a:r>
              <a:rPr lang="en-GB" sz="2000" b="1" dirty="0" smtClean="0"/>
              <a:t>‘</a:t>
            </a:r>
            <a:r>
              <a:rPr lang="en-GB" sz="2000" b="1" dirty="0"/>
              <a:t>PCR positive/ culture negative pattern may be due to different sensitivity of these tests’</a:t>
            </a:r>
          </a:p>
          <a:p>
            <a:endParaRPr lang="en-GB" b="1" dirty="0" smtClean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8150" y="409575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the results mean - Salmonella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https://gallery.mailchimp.com/efa222d6d414ae30915f72ebd/images/3ad240a6-cf7f-4315-9245-d86c2c352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89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409575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the results mean - Shigella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50" y="1073884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A </a:t>
            </a:r>
            <a:r>
              <a:rPr lang="en-GB" sz="2000" dirty="0"/>
              <a:t>positive result for Shigella indicates the presence of the nucleic acid target for the Invasion Plasmid Antigen H (ipaH) gene. This virulence factor can be carried by </a:t>
            </a:r>
            <a:r>
              <a:rPr lang="en-GB" sz="2000" b="1" i="1" dirty="0"/>
              <a:t>Shigella </a:t>
            </a:r>
            <a:r>
              <a:rPr lang="en-GB" sz="2000" b="1" i="1" dirty="0" smtClean="0"/>
              <a:t>sp. </a:t>
            </a:r>
            <a:r>
              <a:rPr lang="en-GB" sz="2000" dirty="0"/>
              <a:t>and</a:t>
            </a:r>
            <a:r>
              <a:rPr lang="en-GB" sz="2000" b="1" dirty="0"/>
              <a:t> Enteroinvasive </a:t>
            </a:r>
            <a:r>
              <a:rPr lang="en-GB" sz="2000" b="1" i="1" dirty="0"/>
              <a:t>E. coli </a:t>
            </a:r>
            <a:r>
              <a:rPr lang="en-GB" sz="2000" b="1" dirty="0"/>
              <a:t>(EIEC). </a:t>
            </a:r>
            <a:endParaRPr lang="en-GB" sz="2000" dirty="0"/>
          </a:p>
          <a:p>
            <a:r>
              <a:rPr lang="en-GB" sz="2000" b="1" dirty="0"/>
              <a:t> </a:t>
            </a:r>
            <a:endParaRPr lang="en-GB" sz="2000" dirty="0"/>
          </a:p>
          <a:p>
            <a:r>
              <a:rPr lang="en-GB" sz="2000" dirty="0"/>
              <a:t>If PCR Negative, report as  </a:t>
            </a:r>
            <a:r>
              <a:rPr lang="en-GB" sz="2000" b="1" i="1" dirty="0"/>
              <a:t>‘NEGATIVE</a:t>
            </a:r>
            <a:r>
              <a:rPr lang="en-GB" sz="2000" dirty="0"/>
              <a:t> </a:t>
            </a:r>
            <a:r>
              <a:rPr lang="en-GB" sz="2000" dirty="0" smtClean="0"/>
              <a:t>‘</a:t>
            </a:r>
            <a:endParaRPr lang="en-GB" sz="2000" dirty="0"/>
          </a:p>
          <a:p>
            <a:r>
              <a:rPr lang="en-GB" sz="2000" b="1" i="1" dirty="0"/>
              <a:t> </a:t>
            </a:r>
            <a:endParaRPr lang="en-GB" sz="2000" dirty="0"/>
          </a:p>
          <a:p>
            <a:r>
              <a:rPr lang="en-GB" sz="2000" dirty="0"/>
              <a:t>If PCR Positive for </a:t>
            </a:r>
            <a:r>
              <a:rPr lang="en-GB" sz="2000" i="1" dirty="0"/>
              <a:t>Shigella </a:t>
            </a:r>
            <a:r>
              <a:rPr lang="en-GB" sz="2000" i="1" dirty="0" smtClean="0"/>
              <a:t>sp.</a:t>
            </a:r>
            <a:r>
              <a:rPr lang="en-GB" sz="2000" dirty="0" smtClean="0"/>
              <a:t>, </a:t>
            </a:r>
            <a:r>
              <a:rPr lang="en-GB" sz="2000" dirty="0"/>
              <a:t>report as ‘</a:t>
            </a:r>
            <a:r>
              <a:rPr lang="en-GB" sz="2000" b="1" i="1" dirty="0"/>
              <a:t>PCR positive, culture results to follow’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/>
              <a:t>  </a:t>
            </a:r>
          </a:p>
          <a:p>
            <a:r>
              <a:rPr lang="en-GB" sz="2000" dirty="0"/>
              <a:t>If Culture </a:t>
            </a:r>
            <a:r>
              <a:rPr lang="en-GB" sz="2000" dirty="0" smtClean="0"/>
              <a:t>Positive, report </a:t>
            </a:r>
            <a:r>
              <a:rPr lang="en-GB" sz="2000" dirty="0"/>
              <a:t>as ‘</a:t>
            </a:r>
            <a:r>
              <a:rPr lang="en-GB" sz="2000" b="1" i="1" dirty="0"/>
              <a:t>Shigella </a:t>
            </a:r>
            <a:r>
              <a:rPr lang="en-GB" sz="2000" b="1" i="1" dirty="0" smtClean="0"/>
              <a:t>sp. </a:t>
            </a:r>
            <a:r>
              <a:rPr lang="en-GB" sz="2000" b="1" i="1" dirty="0"/>
              <a:t>isolated’</a:t>
            </a:r>
            <a:endParaRPr lang="en-GB" sz="2000" dirty="0"/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If Culture </a:t>
            </a:r>
            <a:r>
              <a:rPr lang="en-GB" sz="2000" dirty="0" smtClean="0"/>
              <a:t>Negative, report as:</a:t>
            </a:r>
          </a:p>
          <a:p>
            <a:r>
              <a:rPr lang="en-GB" sz="2000" dirty="0" smtClean="0"/>
              <a:t>‘</a:t>
            </a:r>
            <a:r>
              <a:rPr lang="en-GB" sz="2000" b="1" i="1" dirty="0"/>
              <a:t>Shigella </a:t>
            </a:r>
            <a:r>
              <a:rPr lang="en-GB" sz="2000" b="1" i="1" dirty="0" smtClean="0"/>
              <a:t>sp. </a:t>
            </a:r>
            <a:r>
              <a:rPr lang="en-GB" sz="2000" b="1" i="1" dirty="0"/>
              <a:t>not isolated’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 smtClean="0"/>
              <a:t>‘</a:t>
            </a:r>
            <a:r>
              <a:rPr lang="en-GB" sz="2000" b="1" i="1" dirty="0"/>
              <a:t>PCR positive/ culture negative pattern may be due to different sensitivity of these tests’</a:t>
            </a:r>
            <a:r>
              <a:rPr lang="en-GB" sz="2000" dirty="0"/>
              <a:t> </a:t>
            </a:r>
          </a:p>
        </p:txBody>
      </p:sp>
      <p:pic>
        <p:nvPicPr>
          <p:cNvPr id="4" name="Picture 3" descr="https://gallery.mailchimp.com/efa222d6d414ae30915f72ebd/images/3ad240a6-cf7f-4315-9245-d86c2c352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60648"/>
            <a:ext cx="1980110" cy="910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2093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409575"/>
            <a:ext cx="577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the results mean - Campylobacter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175" y="915492"/>
            <a:ext cx="81534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GB" b="1" dirty="0" smtClean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 smtClean="0">
              <a:solidFill>
                <a:srgbClr val="00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solidFill>
                  <a:srgbClr val="000000"/>
                </a:solidFill>
                <a:ea typeface="Calibri"/>
                <a:cs typeface="Arial"/>
              </a:rPr>
              <a:t>A </a:t>
            </a:r>
            <a:r>
              <a:rPr lang="en-GB" dirty="0">
                <a:solidFill>
                  <a:srgbClr val="000000"/>
                </a:solidFill>
                <a:ea typeface="Calibri"/>
                <a:cs typeface="Arial"/>
              </a:rPr>
              <a:t>positive result for Campylobacter indicates the presence of the gene target specific for </a:t>
            </a:r>
            <a:r>
              <a:rPr lang="en-GB" b="1" dirty="0">
                <a:solidFill>
                  <a:srgbClr val="000000"/>
                </a:solidFill>
                <a:ea typeface="Calibri"/>
                <a:cs typeface="Arial"/>
              </a:rPr>
              <a:t>Campylobacter jejuni, Campylobacter coli or Campylobacter lari</a:t>
            </a:r>
            <a:r>
              <a:rPr lang="en-GB" dirty="0">
                <a:solidFill>
                  <a:srgbClr val="000000"/>
                </a:solidFill>
                <a:ea typeface="Calibri"/>
                <a:cs typeface="Arial"/>
              </a:rPr>
              <a:t> (not differentiated) in the sample. </a:t>
            </a:r>
            <a:endParaRPr lang="en-GB" dirty="0" smtClean="0">
              <a:solidFill>
                <a:srgbClr val="00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solidFill>
                  <a:srgbClr val="000000"/>
                </a:solidFill>
                <a:ea typeface="Calibri"/>
                <a:cs typeface="Arial"/>
              </a:rPr>
              <a:t>If PCR Negative report as ‘</a:t>
            </a:r>
            <a:r>
              <a:rPr lang="en-GB" b="1" i="1" dirty="0">
                <a:solidFill>
                  <a:srgbClr val="000000"/>
                </a:solidFill>
                <a:ea typeface="Calibri"/>
                <a:cs typeface="Arial"/>
              </a:rPr>
              <a:t>NEGATIVE’</a:t>
            </a:r>
            <a:r>
              <a:rPr lang="en-GB" dirty="0">
                <a:solidFill>
                  <a:srgbClr val="000000"/>
                </a:solidFill>
                <a:ea typeface="Calibri"/>
                <a:cs typeface="Arial"/>
              </a:rPr>
              <a:t>  </a:t>
            </a:r>
            <a:endParaRPr lang="en-GB" dirty="0" smtClean="0">
              <a:solidFill>
                <a:srgbClr val="00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600" dirty="0">
              <a:ea typeface="Calibri"/>
              <a:cs typeface="Times New Roman"/>
            </a:endParaRPr>
          </a:p>
          <a:p>
            <a:r>
              <a:rPr lang="en-GB" dirty="0">
                <a:solidFill>
                  <a:srgbClr val="000000"/>
                </a:solidFill>
                <a:ea typeface="Calibri"/>
                <a:cs typeface="Arial"/>
              </a:rPr>
              <a:t>If PCR Positive report </a:t>
            </a:r>
            <a:r>
              <a:rPr lang="en-GB" dirty="0" smtClean="0">
                <a:solidFill>
                  <a:srgbClr val="000000"/>
                </a:solidFill>
                <a:ea typeface="Calibri"/>
                <a:cs typeface="Arial"/>
              </a:rPr>
              <a:t>as:  </a:t>
            </a:r>
          </a:p>
          <a:p>
            <a:r>
              <a:rPr lang="en-GB" b="1" i="1" dirty="0" smtClean="0">
                <a:solidFill>
                  <a:srgbClr val="000000"/>
                </a:solidFill>
                <a:ea typeface="Calibri"/>
                <a:cs typeface="Arial"/>
              </a:rPr>
              <a:t>‘</a:t>
            </a:r>
            <a:r>
              <a:rPr lang="en-GB" b="1" i="1" dirty="0">
                <a:solidFill>
                  <a:srgbClr val="000000"/>
                </a:solidFill>
                <a:ea typeface="Calibri"/>
                <a:cs typeface="Arial"/>
              </a:rPr>
              <a:t>PCR Positive’</a:t>
            </a:r>
            <a:r>
              <a:rPr lang="en-GB" dirty="0">
                <a:solidFill>
                  <a:srgbClr val="000000"/>
                </a:solidFill>
                <a:ea typeface="Calibri"/>
                <a:cs typeface="Arial"/>
              </a:rPr>
              <a:t>  </a:t>
            </a:r>
            <a:endParaRPr lang="en-GB" dirty="0" smtClean="0">
              <a:solidFill>
                <a:srgbClr val="000000"/>
              </a:solidFill>
              <a:ea typeface="Calibri"/>
              <a:cs typeface="Arial"/>
            </a:endParaRPr>
          </a:p>
          <a:p>
            <a:r>
              <a:rPr lang="en-GB" dirty="0" smtClean="0">
                <a:solidFill>
                  <a:srgbClr val="FF0000"/>
                </a:solidFill>
                <a:ea typeface="Calibri"/>
                <a:cs typeface="Arial"/>
              </a:rPr>
              <a:t>‘</a:t>
            </a:r>
            <a:r>
              <a:rPr lang="en-GB" b="1" i="1" dirty="0">
                <a:solidFill>
                  <a:srgbClr val="FF0000"/>
                </a:solidFill>
                <a:ea typeface="Calibri"/>
                <a:cs typeface="Arial"/>
              </a:rPr>
              <a:t>Campylobacter culture is no longer performed routinely</a:t>
            </a:r>
            <a:r>
              <a:rPr lang="en-GB" dirty="0">
                <a:solidFill>
                  <a:srgbClr val="FF0000"/>
                </a:solidFill>
                <a:ea typeface="Calibri"/>
                <a:cs typeface="Arial"/>
              </a:rPr>
              <a:t>’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https://gallery.mailchimp.com/efa222d6d414ae30915f72ebd/images/3ad240a6-cf7f-4315-9245-d86c2c352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260648"/>
            <a:ext cx="2237285" cy="83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39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409575"/>
            <a:ext cx="482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What the results mean – STEC / VTEC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50" y="1062663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positive result for STEC/ VTEC indicates the presence of the </a:t>
            </a:r>
            <a:r>
              <a:rPr lang="en-GB" b="1" dirty="0"/>
              <a:t>stx1 and/or stx2 gene</a:t>
            </a:r>
            <a:r>
              <a:rPr lang="en-GB" dirty="0"/>
              <a:t> target in the sample (not differentiated).  </a:t>
            </a:r>
          </a:p>
          <a:p>
            <a:endParaRPr lang="en-GB" dirty="0"/>
          </a:p>
          <a:p>
            <a:r>
              <a:rPr lang="en-GB" dirty="0"/>
              <a:t>If PCR Negative report as ‘</a:t>
            </a:r>
            <a:r>
              <a:rPr lang="en-GB" b="1" i="1" dirty="0"/>
              <a:t>NEGATIVE’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 </a:t>
            </a:r>
          </a:p>
          <a:p>
            <a:r>
              <a:rPr lang="en-GB" dirty="0"/>
              <a:t>If PCR Positive report as ‘</a:t>
            </a:r>
            <a:r>
              <a:rPr lang="en-GB" b="1" i="1" dirty="0"/>
              <a:t>PCR Positive, culture report to follow’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 </a:t>
            </a:r>
          </a:p>
          <a:p>
            <a:r>
              <a:rPr lang="en-GB" dirty="0"/>
              <a:t>If </a:t>
            </a:r>
            <a:r>
              <a:rPr lang="en-GB" b="1" dirty="0"/>
              <a:t>Culture Positive</a:t>
            </a:r>
            <a:r>
              <a:rPr lang="en-GB" dirty="0"/>
              <a:t>; </a:t>
            </a:r>
            <a:r>
              <a:rPr lang="en-GB" dirty="0" smtClean="0"/>
              <a:t>send </a:t>
            </a:r>
            <a:r>
              <a:rPr lang="en-GB" dirty="0"/>
              <a:t>the original stool to the Reference Lab to confirm the presence of any Verotoxin E.coli other than EC-0157.</a:t>
            </a:r>
          </a:p>
          <a:p>
            <a:r>
              <a:rPr lang="en-GB" dirty="0" smtClean="0"/>
              <a:t>Set </a:t>
            </a:r>
            <a:r>
              <a:rPr lang="en-GB" dirty="0"/>
              <a:t>up sensitivities and send to the Ref Lab for EC-0157confirmation.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If </a:t>
            </a:r>
            <a:r>
              <a:rPr lang="en-GB" b="1" dirty="0"/>
              <a:t>Culture Negative</a:t>
            </a:r>
            <a:r>
              <a:rPr lang="en-GB" dirty="0"/>
              <a:t>: Send original stool sample to the Ref Lab</a:t>
            </a:r>
          </a:p>
        </p:txBody>
      </p:sp>
      <p:pic>
        <p:nvPicPr>
          <p:cNvPr id="5" name="Picture 4" descr="https://gallery.mailchimp.com/efa222d6d414ae30915f72ebd/images/3ad240a6-cf7f-4315-9245-d86c2c352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260648"/>
            <a:ext cx="2237285" cy="83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79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409575"/>
            <a:ext cx="482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What the results mean – Cryptosporidium and Giardia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50" y="1411665"/>
            <a:ext cx="41433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Cryptosporidium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A positive result for Cryptosporidium indicates the presence of the gene target specific for </a:t>
            </a:r>
            <a:r>
              <a:rPr lang="en-GB" sz="2000" b="1" dirty="0"/>
              <a:t>C. parvum and/ or C. hominis</a:t>
            </a:r>
            <a:r>
              <a:rPr lang="en-GB" sz="2000" dirty="0"/>
              <a:t> (not differentiated) in the sample. </a:t>
            </a:r>
          </a:p>
          <a:p>
            <a:r>
              <a:rPr lang="en-GB" sz="2000" dirty="0"/>
              <a:t> </a:t>
            </a:r>
          </a:p>
          <a:p>
            <a:r>
              <a:rPr lang="en-GB" sz="2000" dirty="0"/>
              <a:t>If PCR positive, report as ‘</a:t>
            </a:r>
            <a:r>
              <a:rPr lang="en-GB" sz="2000" b="1" i="1" dirty="0"/>
              <a:t>PCR positive’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/>
              <a:t> </a:t>
            </a:r>
          </a:p>
          <a:p>
            <a:endParaRPr lang="en-GB" sz="2000" dirty="0" smtClean="0"/>
          </a:p>
          <a:p>
            <a:r>
              <a:rPr lang="en-GB" sz="2000" dirty="0" smtClean="0"/>
              <a:t>If </a:t>
            </a:r>
            <a:r>
              <a:rPr lang="en-GB" sz="2000" dirty="0"/>
              <a:t>PCR Negative, report as </a:t>
            </a:r>
            <a:r>
              <a:rPr lang="en-GB" sz="2000" b="1" i="1" dirty="0"/>
              <a:t>‘NEGATIVE</a:t>
            </a:r>
            <a:r>
              <a:rPr lang="en-GB" sz="2000" b="1" i="1" dirty="0" smtClean="0"/>
              <a:t>’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4810126" y="1415595"/>
            <a:ext cx="383857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Giardia</a:t>
            </a:r>
            <a:r>
              <a:rPr lang="en-GB" sz="2000" b="1" dirty="0"/>
              <a:t> </a:t>
            </a:r>
            <a:endParaRPr lang="en-GB" sz="2000" dirty="0"/>
          </a:p>
          <a:p>
            <a:r>
              <a:rPr lang="en-GB" sz="2000" dirty="0"/>
              <a:t>A positive result for Giardia indicates the presence of the gene target specific for </a:t>
            </a:r>
            <a:r>
              <a:rPr lang="en-GB" sz="2000" b="1" dirty="0"/>
              <a:t>G. lamblia</a:t>
            </a:r>
            <a:r>
              <a:rPr lang="en-GB" sz="2000" dirty="0"/>
              <a:t> in the sample.</a:t>
            </a:r>
          </a:p>
          <a:p>
            <a:r>
              <a:rPr lang="en-GB" sz="2000" dirty="0"/>
              <a:t> </a:t>
            </a:r>
          </a:p>
          <a:p>
            <a:endParaRPr lang="en-GB" sz="2000" dirty="0" smtClean="0"/>
          </a:p>
          <a:p>
            <a:r>
              <a:rPr lang="en-GB" sz="2000" dirty="0" smtClean="0"/>
              <a:t>If </a:t>
            </a:r>
            <a:r>
              <a:rPr lang="en-GB" sz="2000" dirty="0"/>
              <a:t>PCR positive, report as ‘</a:t>
            </a:r>
            <a:r>
              <a:rPr lang="en-GB" sz="2000" b="1" i="1" dirty="0"/>
              <a:t>PCR positive’</a:t>
            </a:r>
            <a:r>
              <a:rPr lang="en-GB" sz="2000" dirty="0"/>
              <a:t> 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If </a:t>
            </a:r>
            <a:r>
              <a:rPr lang="en-GB" sz="2000" dirty="0"/>
              <a:t>PCR Negative, report as </a:t>
            </a:r>
            <a:r>
              <a:rPr lang="en-GB" sz="2000" b="1" i="1" dirty="0"/>
              <a:t>‘NEGATIVE</a:t>
            </a:r>
            <a:r>
              <a:rPr lang="en-GB" sz="2000" b="1" i="1" dirty="0" smtClean="0"/>
              <a:t>’</a:t>
            </a:r>
            <a:endParaRPr lang="en-GB" sz="2000" dirty="0"/>
          </a:p>
        </p:txBody>
      </p:sp>
      <p:pic>
        <p:nvPicPr>
          <p:cNvPr id="5" name="Picture 4" descr="https://gallery.mailchimp.com/efa222d6d414ae30915f72ebd/images/3ad240a6-cf7f-4315-9245-d86c2c3521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4" y="260648"/>
            <a:ext cx="2237285" cy="834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798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335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Any questions?</a:t>
            </a:r>
          </a:p>
          <a:p>
            <a:pPr algn="ctr"/>
            <a:r>
              <a:rPr lang="en-GB" sz="3200" dirty="0" smtClean="0">
                <a:hlinkClick r:id="rId2"/>
              </a:rPr>
              <a:t>Giovanni.satta@nhs.net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762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932966"/>
            <a:ext cx="4608512" cy="81560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ＭＳ Ｐゴシック"/>
              </a:rPr>
              <a:t>Introduction</a:t>
            </a:r>
            <a:endParaRPr lang="en-US" sz="3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61975" y="2006548"/>
            <a:ext cx="7820025" cy="4013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sz="2700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1.8M people (mostly children) die from diarrheal diseases/year</a:t>
            </a: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endParaRPr lang="en-GB" altLang="en-US" sz="2700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sz="2700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Unsafe water, inadequate sanitation and hygiene, contaminated food</a:t>
            </a: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endParaRPr lang="en-GB" altLang="en-US" sz="2700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sz="2700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In UK over 70,000 reported cases of bacterial gastroenteritis per year</a:t>
            </a:r>
          </a:p>
          <a:p>
            <a:pPr marL="620713" lvl="1" indent="-228600" defTabSz="914400" fontAlgn="base">
              <a:spcBef>
                <a:spcPts val="325"/>
              </a:spcBef>
              <a:spcAft>
                <a:spcPct val="0"/>
              </a:spcAft>
              <a:buClr>
                <a:srgbClr val="2DA2BF"/>
              </a:buClr>
              <a:buFont typeface="Verdana" charset="0"/>
              <a:buChar char="◦"/>
              <a:defRPr/>
            </a:pPr>
            <a:r>
              <a:rPr lang="en-GB" altLang="en-US" sz="2300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Outbreaks, hospitalisations, deaths</a:t>
            </a:r>
          </a:p>
        </p:txBody>
      </p:sp>
    </p:spTree>
    <p:extLst>
      <p:ext uri="{BB962C8B-B14F-4D97-AF65-F5344CB8AC3E}">
        <p14:creationId xmlns:p14="http://schemas.microsoft.com/office/powerpoint/2010/main" val="285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608512" cy="81560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en-GB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ＭＳ Ｐゴシック"/>
              </a:rPr>
              <a:t>Causative Agents</a:t>
            </a:r>
            <a:endParaRPr lang="en-US" sz="3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ＭＳ Ｐゴシック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00100" y="2244844"/>
            <a:ext cx="4572000" cy="1682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Bacteria</a:t>
            </a: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endParaRPr lang="en-GB" altLang="en-US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Viruses</a:t>
            </a: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endParaRPr lang="en-GB" altLang="en-US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Parasites</a:t>
            </a: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980"/>
            <a:ext cx="2574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411980"/>
            <a:ext cx="189642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14" y="4411980"/>
            <a:ext cx="3562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moeba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35" y="4411980"/>
            <a:ext cx="14036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608512" cy="815604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Causative Agents</a:t>
            </a:r>
            <a:endParaRPr lang="en-US" sz="36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476250" y="2210991"/>
            <a:ext cx="82666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dirty="0"/>
              <a:t>Bacteria</a:t>
            </a:r>
          </a:p>
          <a:p>
            <a:pPr lvl="1"/>
            <a:r>
              <a:rPr lang="en-GB" altLang="en-US" sz="2400" i="1" dirty="0"/>
              <a:t>Salmonella, Shigella, Campylobacter, E. coli toxigenic/0157</a:t>
            </a:r>
          </a:p>
          <a:p>
            <a:pPr lvl="1"/>
            <a:r>
              <a:rPr lang="en-GB" altLang="en-US" sz="2400" i="1" dirty="0"/>
              <a:t>Others: Bacillus cereus, Clostridium, Staphylococcus aureus</a:t>
            </a:r>
          </a:p>
          <a:p>
            <a:pPr lvl="1"/>
            <a:endParaRPr lang="en-GB" altLang="en-US" sz="2400" i="1" dirty="0"/>
          </a:p>
          <a:p>
            <a:r>
              <a:rPr lang="en-GB" altLang="en-US" sz="2400" dirty="0"/>
              <a:t>Viruses</a:t>
            </a:r>
          </a:p>
          <a:p>
            <a:pPr lvl="1"/>
            <a:r>
              <a:rPr lang="en-GB" altLang="en-US" sz="2400" dirty="0"/>
              <a:t>Norovirus, Sapovirus, Rotavirus</a:t>
            </a:r>
          </a:p>
          <a:p>
            <a:pPr lvl="1"/>
            <a:endParaRPr lang="en-GB" altLang="en-US" sz="2400" dirty="0"/>
          </a:p>
          <a:p>
            <a:r>
              <a:rPr lang="en-GB" altLang="en-US" sz="2400" dirty="0"/>
              <a:t>Parasites</a:t>
            </a:r>
          </a:p>
          <a:p>
            <a:pPr lvl="1"/>
            <a:r>
              <a:rPr lang="en-GB" altLang="en-US" sz="2400" i="1" dirty="0"/>
              <a:t>Giardia lamblia, Cryptosporidium</a:t>
            </a:r>
            <a:r>
              <a:rPr lang="en-GB" altLang="en-US" sz="2400" dirty="0"/>
              <a:t> sp</a:t>
            </a:r>
            <a:r>
              <a:rPr lang="en-US" altLang="en-US" sz="2400" dirty="0"/>
              <a:t>, </a:t>
            </a:r>
            <a:r>
              <a:rPr lang="en-GB" altLang="en-US" sz="2400" i="1" dirty="0"/>
              <a:t>Entamoeba </a:t>
            </a:r>
          </a:p>
          <a:p>
            <a:pPr lvl="1">
              <a:buFontTx/>
              <a:buNone/>
            </a:pPr>
            <a:r>
              <a:rPr lang="en-GB" altLang="en-US" sz="2400" i="1" dirty="0"/>
              <a:t>histolytica</a:t>
            </a:r>
            <a:r>
              <a:rPr lang="en-GB" altLang="en-US" i="1" dirty="0"/>
              <a:t>,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608512" cy="815604"/>
          </a:xfrm>
        </p:spPr>
        <p:txBody>
          <a:bodyPr>
            <a:normAutofit fontScale="90000"/>
          </a:bodyPr>
          <a:lstStyle/>
          <a:p>
            <a:pPr lvl="0"/>
            <a:r>
              <a:rPr lang="en-GB" sz="36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ＭＳ Ｐゴシック"/>
              </a:rPr>
              <a:t>Traditional </a:t>
            </a:r>
            <a:r>
              <a:rPr lang="en-GB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ＭＳ Ｐゴシック"/>
              </a:rPr>
              <a:t>culture methods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ＭＳ Ｐゴシック"/>
              </a:rPr>
              <a:t/>
            </a:r>
            <a:br>
              <a:rPr lang="en-US" sz="36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ＭＳ Ｐゴシック"/>
              </a:rPr>
            </a:b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09600" y="2363520"/>
            <a:ext cx="6767910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Multiple culture media required</a:t>
            </a:r>
            <a:endParaRPr lang="en-GB" altLang="en-US" sz="2700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endParaRPr lang="en-GB" altLang="en-US" sz="2700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Time </a:t>
            </a:r>
            <a:r>
              <a:rPr lang="en-GB" altLang="en-US" kern="0" dirty="0" smtClean="0">
                <a:solidFill>
                  <a:srgbClr val="000000"/>
                </a:solidFill>
                <a:latin typeface="Lucida Sans Unicode"/>
                <a:ea typeface="ＭＳ Ｐゴシック"/>
              </a:rPr>
              <a:t>consuming; takes 48 hours for a negative, 72 for a positive</a:t>
            </a:r>
            <a:endParaRPr lang="en-GB" altLang="en-US" sz="2700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endParaRPr lang="en-GB" altLang="en-US" sz="2700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  <a:p>
            <a:pPr marL="365125" lvl="0" indent="-255588" defTabSz="914400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charset="2"/>
              <a:buChar char=""/>
              <a:defRPr/>
            </a:pPr>
            <a:r>
              <a:rPr lang="en-GB" altLang="en-US" kern="0" dirty="0">
                <a:solidFill>
                  <a:srgbClr val="000000"/>
                </a:solidFill>
                <a:latin typeface="Lucida Sans Unicode"/>
                <a:ea typeface="ＭＳ Ｐゴシック"/>
              </a:rPr>
              <a:t>Labour </a:t>
            </a:r>
            <a:r>
              <a:rPr lang="en-GB" altLang="en-US" kern="0" dirty="0" smtClean="0">
                <a:solidFill>
                  <a:srgbClr val="000000"/>
                </a:solidFill>
                <a:latin typeface="Lucida Sans Unicode"/>
                <a:ea typeface="ＭＳ Ｐゴシック"/>
              </a:rPr>
              <a:t>intensive, subjective, insensitive</a:t>
            </a:r>
            <a:endParaRPr lang="en-GB" altLang="en-US" sz="2700" kern="0" dirty="0">
              <a:solidFill>
                <a:srgbClr val="000000"/>
              </a:solidFill>
              <a:latin typeface="Lucida Sans Unicode"/>
              <a:ea typeface="ＭＳ Ｐゴシック"/>
            </a:endParaRPr>
          </a:p>
        </p:txBody>
      </p:sp>
      <p:pic>
        <p:nvPicPr>
          <p:cNvPr id="6" name="Picture 5" descr="g65_xldagar_sflexneri_12022_hu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57" y="4774315"/>
            <a:ext cx="2343150" cy="173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65_xldagar_styphimurium_14028_hu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4315"/>
            <a:ext cx="2343150" cy="173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35_macagar_ecoli_25922_hu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13" y="4774315"/>
            <a:ext cx="2323785" cy="173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ampylobacter_jejun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98" y="4774315"/>
            <a:ext cx="2332986" cy="173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4608512" cy="815604"/>
          </a:xfrm>
        </p:spPr>
        <p:txBody>
          <a:bodyPr/>
          <a:lstStyle/>
          <a:p>
            <a:pPr algn="l"/>
            <a:r>
              <a:rPr lang="en-GB" sz="3400" b="1" dirty="0" smtClean="0"/>
              <a:t>Title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89767"/>
            <a:ext cx="8505823" cy="41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88268"/>
            <a:ext cx="2619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780928"/>
            <a:ext cx="8229600" cy="3024336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https://gallery.mailchimp.com/efa222d6d414ae30915f72ebd/images/3ad240a6-cf7f-4315-9245-d86c2c35214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730700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226468"/>
            <a:ext cx="7127862" cy="5288632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200400" y="1258677"/>
            <a:ext cx="304800" cy="7737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>
            <a:off x="4905375" y="1258677"/>
            <a:ext cx="304800" cy="7737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1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04800" y="297656"/>
            <a:ext cx="10007600" cy="6515101"/>
            <a:chOff x="192" y="75"/>
            <a:chExt cx="6304" cy="41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2" y="75"/>
              <a:ext cx="5568" cy="3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" y="220"/>
              <a:ext cx="5574" cy="3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2155971" y="5939405"/>
            <a:ext cx="595618" cy="15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1972" y="388767"/>
            <a:ext cx="8553013" cy="5988219"/>
          </a:xfrm>
          <a:custGeom>
            <a:avLst/>
            <a:gdLst>
              <a:gd name="connsiteX0" fmla="*/ 0 w 5286462"/>
              <a:gd name="connsiteY0" fmla="*/ 0 h 3070370"/>
              <a:gd name="connsiteX1" fmla="*/ 5286462 w 5286462"/>
              <a:gd name="connsiteY1" fmla="*/ 0 h 3070370"/>
              <a:gd name="connsiteX2" fmla="*/ 5286462 w 5286462"/>
              <a:gd name="connsiteY2" fmla="*/ 3070370 h 3070370"/>
              <a:gd name="connsiteX3" fmla="*/ 0 w 5286462"/>
              <a:gd name="connsiteY3" fmla="*/ 3070370 h 3070370"/>
              <a:gd name="connsiteX4" fmla="*/ 0 w 5286462"/>
              <a:gd name="connsiteY4" fmla="*/ 0 h 3070370"/>
              <a:gd name="connsiteX0" fmla="*/ 0 w 8239387"/>
              <a:gd name="connsiteY0" fmla="*/ 0 h 3204594"/>
              <a:gd name="connsiteX1" fmla="*/ 8239387 w 8239387"/>
              <a:gd name="connsiteY1" fmla="*/ 134224 h 3204594"/>
              <a:gd name="connsiteX2" fmla="*/ 8239387 w 8239387"/>
              <a:gd name="connsiteY2" fmla="*/ 3204594 h 3204594"/>
              <a:gd name="connsiteX3" fmla="*/ 2952925 w 8239387"/>
              <a:gd name="connsiteY3" fmla="*/ 3204594 h 3204594"/>
              <a:gd name="connsiteX4" fmla="*/ 0 w 8239387"/>
              <a:gd name="connsiteY4" fmla="*/ 0 h 3204594"/>
              <a:gd name="connsiteX0" fmla="*/ 0 w 8239387"/>
              <a:gd name="connsiteY0" fmla="*/ 1074382 h 4278976"/>
              <a:gd name="connsiteX1" fmla="*/ 8239387 w 8239387"/>
              <a:gd name="connsiteY1" fmla="*/ 1208606 h 4278976"/>
              <a:gd name="connsiteX2" fmla="*/ 8239387 w 8239387"/>
              <a:gd name="connsiteY2" fmla="*/ 4278976 h 4278976"/>
              <a:gd name="connsiteX3" fmla="*/ 2952925 w 8239387"/>
              <a:gd name="connsiteY3" fmla="*/ 4278976 h 4278976"/>
              <a:gd name="connsiteX4" fmla="*/ 0 w 8239387"/>
              <a:gd name="connsiteY4" fmla="*/ 1074382 h 4278976"/>
              <a:gd name="connsiteX0" fmla="*/ 0 w 8272943"/>
              <a:gd name="connsiteY0" fmla="*/ 2507541 h 5712135"/>
              <a:gd name="connsiteX1" fmla="*/ 8272943 w 8272943"/>
              <a:gd name="connsiteY1" fmla="*/ 7622 h 5712135"/>
              <a:gd name="connsiteX2" fmla="*/ 8239387 w 8272943"/>
              <a:gd name="connsiteY2" fmla="*/ 5712135 h 5712135"/>
              <a:gd name="connsiteX3" fmla="*/ 2952925 w 8272943"/>
              <a:gd name="connsiteY3" fmla="*/ 5712135 h 5712135"/>
              <a:gd name="connsiteX4" fmla="*/ 0 w 8272943"/>
              <a:gd name="connsiteY4" fmla="*/ 2507541 h 5712135"/>
              <a:gd name="connsiteX0" fmla="*/ 0 w 5336796"/>
              <a:gd name="connsiteY0" fmla="*/ 2705460 h 5708718"/>
              <a:gd name="connsiteX1" fmla="*/ 5336796 w 5336796"/>
              <a:gd name="connsiteY1" fmla="*/ 4205 h 5708718"/>
              <a:gd name="connsiteX2" fmla="*/ 5303240 w 5336796"/>
              <a:gd name="connsiteY2" fmla="*/ 5708718 h 5708718"/>
              <a:gd name="connsiteX3" fmla="*/ 16778 w 5336796"/>
              <a:gd name="connsiteY3" fmla="*/ 5708718 h 5708718"/>
              <a:gd name="connsiteX4" fmla="*/ 0 w 5336796"/>
              <a:gd name="connsiteY4" fmla="*/ 2705460 h 5708718"/>
              <a:gd name="connsiteX0" fmla="*/ 867159 w 6203955"/>
              <a:gd name="connsiteY0" fmla="*/ 2701797 h 5705055"/>
              <a:gd name="connsiteX1" fmla="*/ 6203955 w 6203955"/>
              <a:gd name="connsiteY1" fmla="*/ 542 h 5705055"/>
              <a:gd name="connsiteX2" fmla="*/ 6170399 w 6203955"/>
              <a:gd name="connsiteY2" fmla="*/ 5705055 h 5705055"/>
              <a:gd name="connsiteX3" fmla="*/ 883937 w 6203955"/>
              <a:gd name="connsiteY3" fmla="*/ 5705055 h 5705055"/>
              <a:gd name="connsiteX4" fmla="*/ 867159 w 6203955"/>
              <a:gd name="connsiteY4" fmla="*/ 2701797 h 5705055"/>
              <a:gd name="connsiteX0" fmla="*/ 3648544 w 8985340"/>
              <a:gd name="connsiteY0" fmla="*/ 3077410 h 6080668"/>
              <a:gd name="connsiteX1" fmla="*/ 116779 w 8985340"/>
              <a:gd name="connsiteY1" fmla="*/ 560711 h 6080668"/>
              <a:gd name="connsiteX2" fmla="*/ 8985340 w 8985340"/>
              <a:gd name="connsiteY2" fmla="*/ 376155 h 6080668"/>
              <a:gd name="connsiteX3" fmla="*/ 8951784 w 8985340"/>
              <a:gd name="connsiteY3" fmla="*/ 6080668 h 6080668"/>
              <a:gd name="connsiteX4" fmla="*/ 3665322 w 8985340"/>
              <a:gd name="connsiteY4" fmla="*/ 6080668 h 6080668"/>
              <a:gd name="connsiteX5" fmla="*/ 3648544 w 8985340"/>
              <a:gd name="connsiteY5" fmla="*/ 3077410 h 6080668"/>
              <a:gd name="connsiteX0" fmla="*/ 3531765 w 8868561"/>
              <a:gd name="connsiteY0" fmla="*/ 3077410 h 6080668"/>
              <a:gd name="connsiteX1" fmla="*/ 0 w 8868561"/>
              <a:gd name="connsiteY1" fmla="*/ 560711 h 6080668"/>
              <a:gd name="connsiteX2" fmla="*/ 8868561 w 8868561"/>
              <a:gd name="connsiteY2" fmla="*/ 376155 h 6080668"/>
              <a:gd name="connsiteX3" fmla="*/ 8835005 w 8868561"/>
              <a:gd name="connsiteY3" fmla="*/ 6080668 h 6080668"/>
              <a:gd name="connsiteX4" fmla="*/ 3548543 w 8868561"/>
              <a:gd name="connsiteY4" fmla="*/ 6080668 h 6080668"/>
              <a:gd name="connsiteX5" fmla="*/ 3531765 w 8868561"/>
              <a:gd name="connsiteY5" fmla="*/ 3077410 h 6080668"/>
              <a:gd name="connsiteX0" fmla="*/ 4138685 w 9475481"/>
              <a:gd name="connsiteY0" fmla="*/ 3077410 h 6080668"/>
              <a:gd name="connsiteX1" fmla="*/ 1059925 w 9475481"/>
              <a:gd name="connsiteY1" fmla="*/ 2951574 h 6080668"/>
              <a:gd name="connsiteX2" fmla="*/ 606920 w 9475481"/>
              <a:gd name="connsiteY2" fmla="*/ 560711 h 6080668"/>
              <a:gd name="connsiteX3" fmla="*/ 9475481 w 9475481"/>
              <a:gd name="connsiteY3" fmla="*/ 376155 h 6080668"/>
              <a:gd name="connsiteX4" fmla="*/ 9441925 w 9475481"/>
              <a:gd name="connsiteY4" fmla="*/ 6080668 h 6080668"/>
              <a:gd name="connsiteX5" fmla="*/ 4155463 w 9475481"/>
              <a:gd name="connsiteY5" fmla="*/ 6080668 h 6080668"/>
              <a:gd name="connsiteX6" fmla="*/ 4138685 w 9475481"/>
              <a:gd name="connsiteY6" fmla="*/ 3077410 h 6080668"/>
              <a:gd name="connsiteX0" fmla="*/ 3668191 w 9004987"/>
              <a:gd name="connsiteY0" fmla="*/ 3223832 h 6227090"/>
              <a:gd name="connsiteX1" fmla="*/ 589431 w 9004987"/>
              <a:gd name="connsiteY1" fmla="*/ 3097996 h 6227090"/>
              <a:gd name="connsiteX2" fmla="*/ 857879 w 9004987"/>
              <a:gd name="connsiteY2" fmla="*/ 354796 h 6227090"/>
              <a:gd name="connsiteX3" fmla="*/ 9004987 w 9004987"/>
              <a:gd name="connsiteY3" fmla="*/ 522577 h 6227090"/>
              <a:gd name="connsiteX4" fmla="*/ 8971431 w 9004987"/>
              <a:gd name="connsiteY4" fmla="*/ 6227090 h 6227090"/>
              <a:gd name="connsiteX5" fmla="*/ 3684969 w 9004987"/>
              <a:gd name="connsiteY5" fmla="*/ 6227090 h 6227090"/>
              <a:gd name="connsiteX6" fmla="*/ 3668191 w 9004987"/>
              <a:gd name="connsiteY6" fmla="*/ 3223832 h 6227090"/>
              <a:gd name="connsiteX0" fmla="*/ 3718525 w 9004987"/>
              <a:gd name="connsiteY0" fmla="*/ 3022497 h 6227090"/>
              <a:gd name="connsiteX1" fmla="*/ 589431 w 9004987"/>
              <a:gd name="connsiteY1" fmla="*/ 3097996 h 6227090"/>
              <a:gd name="connsiteX2" fmla="*/ 857879 w 9004987"/>
              <a:gd name="connsiteY2" fmla="*/ 354796 h 6227090"/>
              <a:gd name="connsiteX3" fmla="*/ 9004987 w 9004987"/>
              <a:gd name="connsiteY3" fmla="*/ 522577 h 6227090"/>
              <a:gd name="connsiteX4" fmla="*/ 8971431 w 9004987"/>
              <a:gd name="connsiteY4" fmla="*/ 6227090 h 6227090"/>
              <a:gd name="connsiteX5" fmla="*/ 3684969 w 9004987"/>
              <a:gd name="connsiteY5" fmla="*/ 6227090 h 6227090"/>
              <a:gd name="connsiteX6" fmla="*/ 3718525 w 9004987"/>
              <a:gd name="connsiteY6" fmla="*/ 3022497 h 6227090"/>
              <a:gd name="connsiteX0" fmla="*/ 3718525 w 9004987"/>
              <a:gd name="connsiteY0" fmla="*/ 3022497 h 6227090"/>
              <a:gd name="connsiteX1" fmla="*/ 589431 w 9004987"/>
              <a:gd name="connsiteY1" fmla="*/ 3097996 h 6227090"/>
              <a:gd name="connsiteX2" fmla="*/ 857879 w 9004987"/>
              <a:gd name="connsiteY2" fmla="*/ 354796 h 6227090"/>
              <a:gd name="connsiteX3" fmla="*/ 9004987 w 9004987"/>
              <a:gd name="connsiteY3" fmla="*/ 522577 h 6227090"/>
              <a:gd name="connsiteX4" fmla="*/ 8971431 w 9004987"/>
              <a:gd name="connsiteY4" fmla="*/ 6227090 h 6227090"/>
              <a:gd name="connsiteX5" fmla="*/ 3684969 w 9004987"/>
              <a:gd name="connsiteY5" fmla="*/ 6227090 h 6227090"/>
              <a:gd name="connsiteX6" fmla="*/ 3718525 w 9004987"/>
              <a:gd name="connsiteY6" fmla="*/ 3022497 h 6227090"/>
              <a:gd name="connsiteX0" fmla="*/ 3718525 w 9004987"/>
              <a:gd name="connsiteY0" fmla="*/ 3022497 h 6227090"/>
              <a:gd name="connsiteX1" fmla="*/ 589431 w 9004987"/>
              <a:gd name="connsiteY1" fmla="*/ 3097996 h 6227090"/>
              <a:gd name="connsiteX2" fmla="*/ 857879 w 9004987"/>
              <a:gd name="connsiteY2" fmla="*/ 354796 h 6227090"/>
              <a:gd name="connsiteX3" fmla="*/ 9004987 w 9004987"/>
              <a:gd name="connsiteY3" fmla="*/ 522577 h 6227090"/>
              <a:gd name="connsiteX4" fmla="*/ 8971431 w 9004987"/>
              <a:gd name="connsiteY4" fmla="*/ 6227090 h 6227090"/>
              <a:gd name="connsiteX5" fmla="*/ 3684969 w 9004987"/>
              <a:gd name="connsiteY5" fmla="*/ 6227090 h 6227090"/>
              <a:gd name="connsiteX6" fmla="*/ 3718525 w 9004987"/>
              <a:gd name="connsiteY6" fmla="*/ 3022497 h 6227090"/>
              <a:gd name="connsiteX0" fmla="*/ 3758441 w 9044903"/>
              <a:gd name="connsiteY0" fmla="*/ 3022497 h 6227090"/>
              <a:gd name="connsiteX1" fmla="*/ 545457 w 9044903"/>
              <a:gd name="connsiteY1" fmla="*/ 3005718 h 6227090"/>
              <a:gd name="connsiteX2" fmla="*/ 897795 w 9044903"/>
              <a:gd name="connsiteY2" fmla="*/ 354796 h 6227090"/>
              <a:gd name="connsiteX3" fmla="*/ 9044903 w 9044903"/>
              <a:gd name="connsiteY3" fmla="*/ 522577 h 6227090"/>
              <a:gd name="connsiteX4" fmla="*/ 9011347 w 9044903"/>
              <a:gd name="connsiteY4" fmla="*/ 6227090 h 6227090"/>
              <a:gd name="connsiteX5" fmla="*/ 3724885 w 9044903"/>
              <a:gd name="connsiteY5" fmla="*/ 6227090 h 6227090"/>
              <a:gd name="connsiteX6" fmla="*/ 3758441 w 9044903"/>
              <a:gd name="connsiteY6" fmla="*/ 3022497 h 6227090"/>
              <a:gd name="connsiteX0" fmla="*/ 3758441 w 9044903"/>
              <a:gd name="connsiteY0" fmla="*/ 3022497 h 6227090"/>
              <a:gd name="connsiteX1" fmla="*/ 545457 w 9044903"/>
              <a:gd name="connsiteY1" fmla="*/ 3005718 h 6227090"/>
              <a:gd name="connsiteX2" fmla="*/ 897795 w 9044903"/>
              <a:gd name="connsiteY2" fmla="*/ 354796 h 6227090"/>
              <a:gd name="connsiteX3" fmla="*/ 9044903 w 9044903"/>
              <a:gd name="connsiteY3" fmla="*/ 522577 h 6227090"/>
              <a:gd name="connsiteX4" fmla="*/ 9011347 w 9044903"/>
              <a:gd name="connsiteY4" fmla="*/ 6227090 h 6227090"/>
              <a:gd name="connsiteX5" fmla="*/ 3724885 w 9044903"/>
              <a:gd name="connsiteY5" fmla="*/ 6227090 h 6227090"/>
              <a:gd name="connsiteX6" fmla="*/ 3758441 w 9044903"/>
              <a:gd name="connsiteY6" fmla="*/ 3022497 h 6227090"/>
              <a:gd name="connsiteX0" fmla="*/ 3830056 w 9116518"/>
              <a:gd name="connsiteY0" fmla="*/ 3118993 h 6323586"/>
              <a:gd name="connsiteX1" fmla="*/ 617072 w 9116518"/>
              <a:gd name="connsiteY1" fmla="*/ 3102214 h 6323586"/>
              <a:gd name="connsiteX2" fmla="*/ 835186 w 9116518"/>
              <a:gd name="connsiteY2" fmla="*/ 283709 h 6323586"/>
              <a:gd name="connsiteX3" fmla="*/ 9116518 w 9116518"/>
              <a:gd name="connsiteY3" fmla="*/ 619073 h 6323586"/>
              <a:gd name="connsiteX4" fmla="*/ 9082962 w 9116518"/>
              <a:gd name="connsiteY4" fmla="*/ 6323586 h 6323586"/>
              <a:gd name="connsiteX5" fmla="*/ 3796500 w 9116518"/>
              <a:gd name="connsiteY5" fmla="*/ 6323586 h 6323586"/>
              <a:gd name="connsiteX6" fmla="*/ 3830056 w 9116518"/>
              <a:gd name="connsiteY6" fmla="*/ 3118993 h 6323586"/>
              <a:gd name="connsiteX0" fmla="*/ 3830056 w 9116518"/>
              <a:gd name="connsiteY0" fmla="*/ 2936571 h 6141164"/>
              <a:gd name="connsiteX1" fmla="*/ 617072 w 9116518"/>
              <a:gd name="connsiteY1" fmla="*/ 2919792 h 6141164"/>
              <a:gd name="connsiteX2" fmla="*/ 835186 w 9116518"/>
              <a:gd name="connsiteY2" fmla="*/ 101287 h 6141164"/>
              <a:gd name="connsiteX3" fmla="*/ 9116518 w 9116518"/>
              <a:gd name="connsiteY3" fmla="*/ 436651 h 6141164"/>
              <a:gd name="connsiteX4" fmla="*/ 9082962 w 9116518"/>
              <a:gd name="connsiteY4" fmla="*/ 6141164 h 6141164"/>
              <a:gd name="connsiteX5" fmla="*/ 3796500 w 9116518"/>
              <a:gd name="connsiteY5" fmla="*/ 6141164 h 6141164"/>
              <a:gd name="connsiteX6" fmla="*/ 3830056 w 9116518"/>
              <a:gd name="connsiteY6" fmla="*/ 2936571 h 6141164"/>
              <a:gd name="connsiteX0" fmla="*/ 3426910 w 8713372"/>
              <a:gd name="connsiteY0" fmla="*/ 2936571 h 6141164"/>
              <a:gd name="connsiteX1" fmla="*/ 213926 w 8713372"/>
              <a:gd name="connsiteY1" fmla="*/ 2919792 h 6141164"/>
              <a:gd name="connsiteX2" fmla="*/ 432040 w 8713372"/>
              <a:gd name="connsiteY2" fmla="*/ 101287 h 6141164"/>
              <a:gd name="connsiteX3" fmla="*/ 8713372 w 8713372"/>
              <a:gd name="connsiteY3" fmla="*/ 436651 h 6141164"/>
              <a:gd name="connsiteX4" fmla="*/ 8679816 w 8713372"/>
              <a:gd name="connsiteY4" fmla="*/ 6141164 h 6141164"/>
              <a:gd name="connsiteX5" fmla="*/ 3393354 w 8713372"/>
              <a:gd name="connsiteY5" fmla="*/ 6141164 h 6141164"/>
              <a:gd name="connsiteX6" fmla="*/ 3426910 w 8713372"/>
              <a:gd name="connsiteY6" fmla="*/ 2936571 h 6141164"/>
              <a:gd name="connsiteX0" fmla="*/ 3212991 w 8499453"/>
              <a:gd name="connsiteY0" fmla="*/ 2936571 h 6141164"/>
              <a:gd name="connsiteX1" fmla="*/ 7 w 8499453"/>
              <a:gd name="connsiteY1" fmla="*/ 2919792 h 6141164"/>
              <a:gd name="connsiteX2" fmla="*/ 218121 w 8499453"/>
              <a:gd name="connsiteY2" fmla="*/ 101287 h 6141164"/>
              <a:gd name="connsiteX3" fmla="*/ 8499453 w 8499453"/>
              <a:gd name="connsiteY3" fmla="*/ 436651 h 6141164"/>
              <a:gd name="connsiteX4" fmla="*/ 8465897 w 8499453"/>
              <a:gd name="connsiteY4" fmla="*/ 6141164 h 6141164"/>
              <a:gd name="connsiteX5" fmla="*/ 3179435 w 8499453"/>
              <a:gd name="connsiteY5" fmla="*/ 6141164 h 6141164"/>
              <a:gd name="connsiteX6" fmla="*/ 3212991 w 8499453"/>
              <a:gd name="connsiteY6" fmla="*/ 2936571 h 6141164"/>
              <a:gd name="connsiteX0" fmla="*/ 3213148 w 8499610"/>
              <a:gd name="connsiteY0" fmla="*/ 2877679 h 6082272"/>
              <a:gd name="connsiteX1" fmla="*/ 164 w 8499610"/>
              <a:gd name="connsiteY1" fmla="*/ 2860900 h 6082272"/>
              <a:gd name="connsiteX2" fmla="*/ 164 w 8499610"/>
              <a:gd name="connsiteY2" fmla="*/ 184840 h 6082272"/>
              <a:gd name="connsiteX3" fmla="*/ 8499610 w 8499610"/>
              <a:gd name="connsiteY3" fmla="*/ 377759 h 6082272"/>
              <a:gd name="connsiteX4" fmla="*/ 8466054 w 8499610"/>
              <a:gd name="connsiteY4" fmla="*/ 6082272 h 6082272"/>
              <a:gd name="connsiteX5" fmla="*/ 3179592 w 8499610"/>
              <a:gd name="connsiteY5" fmla="*/ 6082272 h 6082272"/>
              <a:gd name="connsiteX6" fmla="*/ 3213148 w 8499610"/>
              <a:gd name="connsiteY6" fmla="*/ 2877679 h 6082272"/>
              <a:gd name="connsiteX0" fmla="*/ 3213148 w 8499610"/>
              <a:gd name="connsiteY0" fmla="*/ 2877679 h 6082272"/>
              <a:gd name="connsiteX1" fmla="*/ 164 w 8499610"/>
              <a:gd name="connsiteY1" fmla="*/ 2860900 h 6082272"/>
              <a:gd name="connsiteX2" fmla="*/ 164 w 8499610"/>
              <a:gd name="connsiteY2" fmla="*/ 184840 h 6082272"/>
              <a:gd name="connsiteX3" fmla="*/ 8499610 w 8499610"/>
              <a:gd name="connsiteY3" fmla="*/ 377759 h 6082272"/>
              <a:gd name="connsiteX4" fmla="*/ 8466054 w 8499610"/>
              <a:gd name="connsiteY4" fmla="*/ 6082272 h 6082272"/>
              <a:gd name="connsiteX5" fmla="*/ 3179592 w 8499610"/>
              <a:gd name="connsiteY5" fmla="*/ 6082272 h 6082272"/>
              <a:gd name="connsiteX6" fmla="*/ 3213148 w 8499610"/>
              <a:gd name="connsiteY6" fmla="*/ 2877679 h 6082272"/>
              <a:gd name="connsiteX0" fmla="*/ 3213148 w 8499610"/>
              <a:gd name="connsiteY0" fmla="*/ 2692839 h 5897432"/>
              <a:gd name="connsiteX1" fmla="*/ 164 w 8499610"/>
              <a:gd name="connsiteY1" fmla="*/ 2676060 h 5897432"/>
              <a:gd name="connsiteX2" fmla="*/ 164 w 8499610"/>
              <a:gd name="connsiteY2" fmla="*/ 0 h 5897432"/>
              <a:gd name="connsiteX3" fmla="*/ 8499610 w 8499610"/>
              <a:gd name="connsiteY3" fmla="*/ 192919 h 5897432"/>
              <a:gd name="connsiteX4" fmla="*/ 8466054 w 8499610"/>
              <a:gd name="connsiteY4" fmla="*/ 5897432 h 5897432"/>
              <a:gd name="connsiteX5" fmla="*/ 3179592 w 8499610"/>
              <a:gd name="connsiteY5" fmla="*/ 5897432 h 5897432"/>
              <a:gd name="connsiteX6" fmla="*/ 3213148 w 8499610"/>
              <a:gd name="connsiteY6" fmla="*/ 2692839 h 5897432"/>
              <a:gd name="connsiteX0" fmla="*/ 3213148 w 8499610"/>
              <a:gd name="connsiteY0" fmla="*/ 2751295 h 5955888"/>
              <a:gd name="connsiteX1" fmla="*/ 164 w 8499610"/>
              <a:gd name="connsiteY1" fmla="*/ 2734516 h 5955888"/>
              <a:gd name="connsiteX2" fmla="*/ 164 w 8499610"/>
              <a:gd name="connsiteY2" fmla="*/ 58456 h 5955888"/>
              <a:gd name="connsiteX3" fmla="*/ 8499610 w 8499610"/>
              <a:gd name="connsiteY3" fmla="*/ 0 h 5955888"/>
              <a:gd name="connsiteX4" fmla="*/ 8466054 w 8499610"/>
              <a:gd name="connsiteY4" fmla="*/ 5955888 h 5955888"/>
              <a:gd name="connsiteX5" fmla="*/ 3179592 w 8499610"/>
              <a:gd name="connsiteY5" fmla="*/ 5955888 h 5955888"/>
              <a:gd name="connsiteX6" fmla="*/ 3213148 w 8499610"/>
              <a:gd name="connsiteY6" fmla="*/ 2751295 h 5955888"/>
              <a:gd name="connsiteX0" fmla="*/ 3254929 w 8541391"/>
              <a:gd name="connsiteY0" fmla="*/ 2759872 h 5964465"/>
              <a:gd name="connsiteX1" fmla="*/ 41945 w 8541391"/>
              <a:gd name="connsiteY1" fmla="*/ 2743093 h 5964465"/>
              <a:gd name="connsiteX2" fmla="*/ 0 w 8541391"/>
              <a:gd name="connsiteY2" fmla="*/ 0 h 5964465"/>
              <a:gd name="connsiteX3" fmla="*/ 8541391 w 8541391"/>
              <a:gd name="connsiteY3" fmla="*/ 8577 h 5964465"/>
              <a:gd name="connsiteX4" fmla="*/ 8507835 w 8541391"/>
              <a:gd name="connsiteY4" fmla="*/ 5964465 h 5964465"/>
              <a:gd name="connsiteX5" fmla="*/ 3221373 w 8541391"/>
              <a:gd name="connsiteY5" fmla="*/ 5964465 h 5964465"/>
              <a:gd name="connsiteX6" fmla="*/ 3254929 w 8541391"/>
              <a:gd name="connsiteY6" fmla="*/ 2759872 h 5964465"/>
              <a:gd name="connsiteX0" fmla="*/ 3187817 w 8541391"/>
              <a:gd name="connsiteY0" fmla="*/ 2759872 h 5964465"/>
              <a:gd name="connsiteX1" fmla="*/ 41945 w 8541391"/>
              <a:gd name="connsiteY1" fmla="*/ 2743093 h 5964465"/>
              <a:gd name="connsiteX2" fmla="*/ 0 w 8541391"/>
              <a:gd name="connsiteY2" fmla="*/ 0 h 5964465"/>
              <a:gd name="connsiteX3" fmla="*/ 8541391 w 8541391"/>
              <a:gd name="connsiteY3" fmla="*/ 8577 h 5964465"/>
              <a:gd name="connsiteX4" fmla="*/ 8507835 w 8541391"/>
              <a:gd name="connsiteY4" fmla="*/ 5964465 h 5964465"/>
              <a:gd name="connsiteX5" fmla="*/ 3221373 w 8541391"/>
              <a:gd name="connsiteY5" fmla="*/ 5964465 h 5964465"/>
              <a:gd name="connsiteX6" fmla="*/ 3187817 w 8541391"/>
              <a:gd name="connsiteY6" fmla="*/ 2759872 h 5964465"/>
              <a:gd name="connsiteX0" fmla="*/ 3187817 w 8541391"/>
              <a:gd name="connsiteY0" fmla="*/ 2759872 h 5964465"/>
              <a:gd name="connsiteX1" fmla="*/ 41945 w 8541391"/>
              <a:gd name="connsiteY1" fmla="*/ 2776609 h 5964465"/>
              <a:gd name="connsiteX2" fmla="*/ 0 w 8541391"/>
              <a:gd name="connsiteY2" fmla="*/ 0 h 5964465"/>
              <a:gd name="connsiteX3" fmla="*/ 8541391 w 8541391"/>
              <a:gd name="connsiteY3" fmla="*/ 8577 h 5964465"/>
              <a:gd name="connsiteX4" fmla="*/ 8507835 w 8541391"/>
              <a:gd name="connsiteY4" fmla="*/ 5964465 h 5964465"/>
              <a:gd name="connsiteX5" fmla="*/ 3221373 w 8541391"/>
              <a:gd name="connsiteY5" fmla="*/ 5964465 h 5964465"/>
              <a:gd name="connsiteX6" fmla="*/ 3187817 w 8541391"/>
              <a:gd name="connsiteY6" fmla="*/ 2759872 h 5964465"/>
              <a:gd name="connsiteX0" fmla="*/ 3187817 w 8541391"/>
              <a:gd name="connsiteY0" fmla="*/ 2759872 h 5964465"/>
              <a:gd name="connsiteX1" fmla="*/ 41945 w 8541391"/>
              <a:gd name="connsiteY1" fmla="*/ 2776609 h 5964465"/>
              <a:gd name="connsiteX2" fmla="*/ 0 w 8541391"/>
              <a:gd name="connsiteY2" fmla="*/ 0 h 5964465"/>
              <a:gd name="connsiteX3" fmla="*/ 8541391 w 8541391"/>
              <a:gd name="connsiteY3" fmla="*/ 8577 h 5964465"/>
              <a:gd name="connsiteX4" fmla="*/ 8507835 w 8541391"/>
              <a:gd name="connsiteY4" fmla="*/ 5964465 h 5964465"/>
              <a:gd name="connsiteX5" fmla="*/ 3221373 w 8541391"/>
              <a:gd name="connsiteY5" fmla="*/ 5964465 h 5964465"/>
              <a:gd name="connsiteX6" fmla="*/ 3187817 w 8541391"/>
              <a:gd name="connsiteY6" fmla="*/ 2759872 h 5964465"/>
              <a:gd name="connsiteX0" fmla="*/ 3187817 w 8541391"/>
              <a:gd name="connsiteY0" fmla="*/ 2759872 h 5964465"/>
              <a:gd name="connsiteX1" fmla="*/ 41945 w 8541391"/>
              <a:gd name="connsiteY1" fmla="*/ 2776609 h 5964465"/>
              <a:gd name="connsiteX2" fmla="*/ 0 w 8541391"/>
              <a:gd name="connsiteY2" fmla="*/ 0 h 5964465"/>
              <a:gd name="connsiteX3" fmla="*/ 8541391 w 8541391"/>
              <a:gd name="connsiteY3" fmla="*/ 8577 h 5964465"/>
              <a:gd name="connsiteX4" fmla="*/ 8507835 w 8541391"/>
              <a:gd name="connsiteY4" fmla="*/ 5964465 h 5964465"/>
              <a:gd name="connsiteX5" fmla="*/ 3221373 w 8541391"/>
              <a:gd name="connsiteY5" fmla="*/ 5964465 h 5964465"/>
              <a:gd name="connsiteX6" fmla="*/ 3187817 w 8541391"/>
              <a:gd name="connsiteY6" fmla="*/ 2759872 h 5964465"/>
              <a:gd name="connsiteX0" fmla="*/ 3196206 w 8549780"/>
              <a:gd name="connsiteY0" fmla="*/ 2776630 h 5981223"/>
              <a:gd name="connsiteX1" fmla="*/ 50334 w 8549780"/>
              <a:gd name="connsiteY1" fmla="*/ 2793367 h 5981223"/>
              <a:gd name="connsiteX2" fmla="*/ 0 w 8549780"/>
              <a:gd name="connsiteY2" fmla="*/ 0 h 5981223"/>
              <a:gd name="connsiteX3" fmla="*/ 8549780 w 8549780"/>
              <a:gd name="connsiteY3" fmla="*/ 25335 h 5981223"/>
              <a:gd name="connsiteX4" fmla="*/ 8516224 w 8549780"/>
              <a:gd name="connsiteY4" fmla="*/ 5981223 h 5981223"/>
              <a:gd name="connsiteX5" fmla="*/ 3229762 w 8549780"/>
              <a:gd name="connsiteY5" fmla="*/ 5981223 h 5981223"/>
              <a:gd name="connsiteX6" fmla="*/ 3196206 w 8549780"/>
              <a:gd name="connsiteY6" fmla="*/ 2776630 h 5981223"/>
              <a:gd name="connsiteX0" fmla="*/ 3196206 w 8549780"/>
              <a:gd name="connsiteY0" fmla="*/ 2776630 h 5981223"/>
              <a:gd name="connsiteX1" fmla="*/ 50334 w 8549780"/>
              <a:gd name="connsiteY1" fmla="*/ 2793367 h 5981223"/>
              <a:gd name="connsiteX2" fmla="*/ 0 w 8549780"/>
              <a:gd name="connsiteY2" fmla="*/ 0 h 5981223"/>
              <a:gd name="connsiteX3" fmla="*/ 8549780 w 8549780"/>
              <a:gd name="connsiteY3" fmla="*/ 25335 h 5981223"/>
              <a:gd name="connsiteX4" fmla="*/ 8516224 w 8549780"/>
              <a:gd name="connsiteY4" fmla="*/ 5981223 h 5981223"/>
              <a:gd name="connsiteX5" fmla="*/ 3229762 w 8549780"/>
              <a:gd name="connsiteY5" fmla="*/ 5981223 h 5981223"/>
              <a:gd name="connsiteX6" fmla="*/ 3196206 w 8549780"/>
              <a:gd name="connsiteY6" fmla="*/ 2776630 h 5981223"/>
              <a:gd name="connsiteX0" fmla="*/ 3196263 w 8549837"/>
              <a:gd name="connsiteY0" fmla="*/ 2776630 h 5981223"/>
              <a:gd name="connsiteX1" fmla="*/ 50391 w 8549837"/>
              <a:gd name="connsiteY1" fmla="*/ 2793367 h 5981223"/>
              <a:gd name="connsiteX2" fmla="*/ 57 w 8549837"/>
              <a:gd name="connsiteY2" fmla="*/ 0 h 5981223"/>
              <a:gd name="connsiteX3" fmla="*/ 8549837 w 8549837"/>
              <a:gd name="connsiteY3" fmla="*/ 25335 h 5981223"/>
              <a:gd name="connsiteX4" fmla="*/ 8516281 w 8549837"/>
              <a:gd name="connsiteY4" fmla="*/ 5981223 h 5981223"/>
              <a:gd name="connsiteX5" fmla="*/ 3229819 w 8549837"/>
              <a:gd name="connsiteY5" fmla="*/ 5981223 h 5981223"/>
              <a:gd name="connsiteX6" fmla="*/ 3196263 w 8549837"/>
              <a:gd name="connsiteY6" fmla="*/ 2776630 h 5981223"/>
              <a:gd name="connsiteX0" fmla="*/ 3199439 w 8553013"/>
              <a:gd name="connsiteY0" fmla="*/ 2776630 h 5981223"/>
              <a:gd name="connsiteX1" fmla="*/ 11623 w 8553013"/>
              <a:gd name="connsiteY1" fmla="*/ 2793367 h 5981223"/>
              <a:gd name="connsiteX2" fmla="*/ 3233 w 8553013"/>
              <a:gd name="connsiteY2" fmla="*/ 0 h 5981223"/>
              <a:gd name="connsiteX3" fmla="*/ 8553013 w 8553013"/>
              <a:gd name="connsiteY3" fmla="*/ 25335 h 5981223"/>
              <a:gd name="connsiteX4" fmla="*/ 8519457 w 8553013"/>
              <a:gd name="connsiteY4" fmla="*/ 5981223 h 5981223"/>
              <a:gd name="connsiteX5" fmla="*/ 3232995 w 8553013"/>
              <a:gd name="connsiteY5" fmla="*/ 5981223 h 5981223"/>
              <a:gd name="connsiteX6" fmla="*/ 3199439 w 8553013"/>
              <a:gd name="connsiteY6" fmla="*/ 2776630 h 5981223"/>
              <a:gd name="connsiteX0" fmla="*/ 3224606 w 8553013"/>
              <a:gd name="connsiteY0" fmla="*/ 2801768 h 5981223"/>
              <a:gd name="connsiteX1" fmla="*/ 11623 w 8553013"/>
              <a:gd name="connsiteY1" fmla="*/ 2793367 h 5981223"/>
              <a:gd name="connsiteX2" fmla="*/ 3233 w 8553013"/>
              <a:gd name="connsiteY2" fmla="*/ 0 h 5981223"/>
              <a:gd name="connsiteX3" fmla="*/ 8553013 w 8553013"/>
              <a:gd name="connsiteY3" fmla="*/ 25335 h 5981223"/>
              <a:gd name="connsiteX4" fmla="*/ 8519457 w 8553013"/>
              <a:gd name="connsiteY4" fmla="*/ 5981223 h 5981223"/>
              <a:gd name="connsiteX5" fmla="*/ 3232995 w 8553013"/>
              <a:gd name="connsiteY5" fmla="*/ 5981223 h 5981223"/>
              <a:gd name="connsiteX6" fmla="*/ 3224606 w 8553013"/>
              <a:gd name="connsiteY6" fmla="*/ 2801768 h 598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3013" h="5981223">
                <a:moveTo>
                  <a:pt x="3224606" y="2801768"/>
                </a:moveTo>
                <a:lnTo>
                  <a:pt x="11623" y="2793367"/>
                </a:lnTo>
                <a:cubicBezTo>
                  <a:pt x="-6553" y="44503"/>
                  <a:pt x="1601" y="955708"/>
                  <a:pt x="3233" y="0"/>
                </a:cubicBezTo>
                <a:lnTo>
                  <a:pt x="8553013" y="25335"/>
                </a:lnTo>
                <a:lnTo>
                  <a:pt x="8519457" y="5981223"/>
                </a:lnTo>
                <a:lnTo>
                  <a:pt x="3232995" y="5981223"/>
                </a:lnTo>
                <a:cubicBezTo>
                  <a:pt x="3227402" y="4980137"/>
                  <a:pt x="3230199" y="3802854"/>
                  <a:pt x="3224606" y="2801768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00485" y="4818439"/>
            <a:ext cx="2617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Support </a:t>
            </a:r>
          </a:p>
          <a:p>
            <a:r>
              <a:rPr lang="en-GB" sz="3200" b="1" dirty="0">
                <a:solidFill>
                  <a:srgbClr val="00B050"/>
                </a:solidFill>
              </a:rPr>
              <a:t>Worker</a:t>
            </a:r>
          </a:p>
          <a:p>
            <a:r>
              <a:rPr lang="en-GB" sz="3200" b="1" dirty="0">
                <a:solidFill>
                  <a:srgbClr val="00B050"/>
                </a:solidFill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31971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464</Words>
  <Application>Microsoft Office PowerPoint</Application>
  <PresentationFormat>On-screen Show (4:3)</PresentationFormat>
  <Paragraphs>152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Rapid diagnosis of gastrointestinal pathogens</vt:lpstr>
      <vt:lpstr>Learning Objectives:</vt:lpstr>
      <vt:lpstr>Introduction</vt:lpstr>
      <vt:lpstr>Causative Agents</vt:lpstr>
      <vt:lpstr>Causative Agents</vt:lpstr>
      <vt:lpstr>Traditional culture methods </vt:lpstr>
      <vt:lpstr>Title</vt:lpstr>
      <vt:lpstr>PowerPoint Presentation</vt:lpstr>
      <vt:lpstr>PowerPoint Presentation</vt:lpstr>
      <vt:lpstr>PowerPoint Presentation</vt:lpstr>
      <vt:lpstr>Target Performance</vt:lpstr>
      <vt:lpstr>PowerPoint Presentation</vt:lpstr>
      <vt:lpstr>PowerPoint Presentation</vt:lpstr>
      <vt:lpstr>Target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reading</dc:creator>
  <cp:lastModifiedBy>King, Joselyn</cp:lastModifiedBy>
  <cp:revision>22</cp:revision>
  <dcterms:created xsi:type="dcterms:W3CDTF">2018-10-15T17:07:39Z</dcterms:created>
  <dcterms:modified xsi:type="dcterms:W3CDTF">2018-10-24T10:16:13Z</dcterms:modified>
</cp:coreProperties>
</file>