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93" r:id="rId2"/>
    <p:sldId id="284" r:id="rId3"/>
    <p:sldId id="291" r:id="rId4"/>
    <p:sldId id="274" r:id="rId5"/>
    <p:sldId id="295" r:id="rId6"/>
    <p:sldId id="276" r:id="rId7"/>
    <p:sldId id="283" r:id="rId8"/>
    <p:sldId id="286" r:id="rId9"/>
    <p:sldId id="294" r:id="rId10"/>
    <p:sldId id="287" r:id="rId11"/>
    <p:sldId id="282" r:id="rId12"/>
    <p:sldId id="296" r:id="rId13"/>
    <p:sldId id="270" r:id="rId14"/>
    <p:sldId id="271" r:id="rId15"/>
    <p:sldId id="281" r:id="rId16"/>
    <p:sldId id="298" r:id="rId17"/>
    <p:sldId id="301" r:id="rId18"/>
    <p:sldId id="303" r:id="rId19"/>
    <p:sldId id="297" r:id="rId20"/>
    <p:sldId id="272" r:id="rId21"/>
    <p:sldId id="268" r:id="rId22"/>
    <p:sldId id="280" r:id="rId23"/>
    <p:sldId id="264" r:id="rId24"/>
    <p:sldId id="279" r:id="rId25"/>
    <p:sldId id="277" r:id="rId26"/>
    <p:sldId id="269" r:id="rId27"/>
    <p:sldId id="256" r:id="rId28"/>
    <p:sldId id="257" r:id="rId29"/>
    <p:sldId id="306" r:id="rId30"/>
    <p:sldId id="305" r:id="rId31"/>
    <p:sldId id="289" r:id="rId32"/>
    <p:sldId id="285" r:id="rId33"/>
    <p:sldId id="288" r:id="rId34"/>
    <p:sldId id="30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715"/>
  </p:normalViewPr>
  <p:slideViewPr>
    <p:cSldViewPr snapToGrid="0" snapToObjects="1">
      <p:cViewPr varScale="1">
        <p:scale>
          <a:sx n="114" d="100"/>
          <a:sy n="114" d="100"/>
        </p:scale>
        <p:origin x="1908" y="10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Sheet1!$A$2</c:f>
              <c:strCache>
                <c:ptCount val="1"/>
                <c:pt idx="0">
                  <c:v>African</c:v>
                </c:pt>
              </c:strCache>
            </c:strRef>
          </c:tx>
          <c:spPr>
            <a:solidFill>
              <a:srgbClr val="F8D70C"/>
            </a:solidFill>
            <a:ln>
              <a:noFill/>
            </a:ln>
            <a:effectLst/>
          </c:spPr>
          <c:invertIfNegative val="0"/>
          <c:cat>
            <c:strRef>
              <c:f>Sheet1!$B$1:$E$1</c:f>
              <c:strCache>
                <c:ptCount val="4"/>
                <c:pt idx="0">
                  <c:v>Infected</c:v>
                </c:pt>
                <c:pt idx="1">
                  <c:v>Diagnosed</c:v>
                </c:pt>
                <c:pt idx="2">
                  <c:v>Started on treatment in 2016</c:v>
                </c:pt>
                <c:pt idx="3">
                  <c:v>Cured in 2016</c:v>
                </c:pt>
              </c:strCache>
            </c:strRef>
          </c:cat>
          <c:val>
            <c:numRef>
              <c:f>Sheet1!$B$2:$E$2</c:f>
              <c:numCache>
                <c:formatCode>General</c:formatCode>
                <c:ptCount val="4"/>
                <c:pt idx="0">
                  <c:v>12.057971014492754</c:v>
                </c:pt>
                <c:pt idx="1">
                  <c:v>1.1594202898550725</c:v>
                </c:pt>
                <c:pt idx="2">
                  <c:v>0.2318840579710145</c:v>
                </c:pt>
                <c:pt idx="3">
                  <c:v>0.2318840579710145</c:v>
                </c:pt>
              </c:numCache>
            </c:numRef>
          </c:val>
          <c:extLst>
            <c:ext xmlns:c16="http://schemas.microsoft.com/office/drawing/2014/chart" uri="{C3380CC4-5D6E-409C-BE32-E72D297353CC}">
              <c16:uniqueId val="{00000000-95C8-41BC-B5BD-426A37B14380}"/>
            </c:ext>
          </c:extLst>
        </c:ser>
        <c:ser>
          <c:idx val="1"/>
          <c:order val="1"/>
          <c:tx>
            <c:strRef>
              <c:f>Sheet1!$A$3</c:f>
              <c:strCache>
                <c:ptCount val="1"/>
                <c:pt idx="0">
                  <c:v>American</c:v>
                </c:pt>
              </c:strCache>
            </c:strRef>
          </c:tx>
          <c:spPr>
            <a:solidFill>
              <a:srgbClr val="E7592D"/>
            </a:solidFill>
            <a:ln>
              <a:noFill/>
            </a:ln>
            <a:effectLst/>
          </c:spPr>
          <c:invertIfNegative val="0"/>
          <c:cat>
            <c:strRef>
              <c:f>Sheet1!$B$1:$E$1</c:f>
              <c:strCache>
                <c:ptCount val="4"/>
                <c:pt idx="0">
                  <c:v>Infected</c:v>
                </c:pt>
                <c:pt idx="1">
                  <c:v>Diagnosed</c:v>
                </c:pt>
                <c:pt idx="2">
                  <c:v>Started on treatment in 2016</c:v>
                </c:pt>
                <c:pt idx="3">
                  <c:v>Cured in 2016</c:v>
                </c:pt>
              </c:strCache>
            </c:strRef>
          </c:cat>
          <c:val>
            <c:numRef>
              <c:f>Sheet1!$B$3:$E$3</c:f>
              <c:numCache>
                <c:formatCode>General</c:formatCode>
                <c:ptCount val="4"/>
                <c:pt idx="0">
                  <c:v>4.753623188405796</c:v>
                </c:pt>
                <c:pt idx="1">
                  <c:v>1.6231884057971016</c:v>
                </c:pt>
                <c:pt idx="2">
                  <c:v>0.11594202898550725</c:v>
                </c:pt>
                <c:pt idx="3">
                  <c:v>0.11594202898550725</c:v>
                </c:pt>
              </c:numCache>
            </c:numRef>
          </c:val>
          <c:extLst>
            <c:ext xmlns:c16="http://schemas.microsoft.com/office/drawing/2014/chart" uri="{C3380CC4-5D6E-409C-BE32-E72D297353CC}">
              <c16:uniqueId val="{00000001-95C8-41BC-B5BD-426A37B14380}"/>
            </c:ext>
          </c:extLst>
        </c:ser>
        <c:ser>
          <c:idx val="2"/>
          <c:order val="2"/>
          <c:tx>
            <c:strRef>
              <c:f>Sheet1!$A$4</c:f>
              <c:strCache>
                <c:ptCount val="1"/>
                <c:pt idx="0">
                  <c:v>Eastern Mediterranean</c:v>
                </c:pt>
              </c:strCache>
            </c:strRef>
          </c:tx>
          <c:spPr>
            <a:solidFill>
              <a:srgbClr val="C82132"/>
            </a:solidFill>
            <a:ln>
              <a:noFill/>
            </a:ln>
            <a:effectLst/>
          </c:spPr>
          <c:invertIfNegative val="0"/>
          <c:cat>
            <c:strRef>
              <c:f>Sheet1!$B$1:$E$1</c:f>
              <c:strCache>
                <c:ptCount val="4"/>
                <c:pt idx="0">
                  <c:v>Infected</c:v>
                </c:pt>
                <c:pt idx="1">
                  <c:v>Diagnosed</c:v>
                </c:pt>
                <c:pt idx="2">
                  <c:v>Started on treatment in 2016</c:v>
                </c:pt>
                <c:pt idx="3">
                  <c:v>Cured in 2016</c:v>
                </c:pt>
              </c:strCache>
            </c:strRef>
          </c:cat>
          <c:val>
            <c:numRef>
              <c:f>Sheet1!$B$4:$E$4</c:f>
              <c:numCache>
                <c:formatCode>General</c:formatCode>
                <c:ptCount val="4"/>
                <c:pt idx="0">
                  <c:v>15.652173913043477</c:v>
                </c:pt>
                <c:pt idx="1">
                  <c:v>2.4347826086956523</c:v>
                </c:pt>
                <c:pt idx="2">
                  <c:v>0.46376811594202899</c:v>
                </c:pt>
                <c:pt idx="3">
                  <c:v>0.46376811594202899</c:v>
                </c:pt>
              </c:numCache>
            </c:numRef>
          </c:val>
          <c:extLst>
            <c:ext xmlns:c16="http://schemas.microsoft.com/office/drawing/2014/chart" uri="{C3380CC4-5D6E-409C-BE32-E72D297353CC}">
              <c16:uniqueId val="{00000002-95C8-41BC-B5BD-426A37B14380}"/>
            </c:ext>
          </c:extLst>
        </c:ser>
        <c:ser>
          <c:idx val="3"/>
          <c:order val="3"/>
          <c:tx>
            <c:strRef>
              <c:f>Sheet1!$A$5</c:f>
              <c:strCache>
                <c:ptCount val="1"/>
                <c:pt idx="0">
                  <c:v>European</c:v>
                </c:pt>
              </c:strCache>
            </c:strRef>
          </c:tx>
          <c:spPr>
            <a:solidFill>
              <a:srgbClr val="4CAE49"/>
            </a:solidFill>
            <a:ln>
              <a:noFill/>
            </a:ln>
            <a:effectLst/>
          </c:spPr>
          <c:invertIfNegative val="0"/>
          <c:cat>
            <c:strRef>
              <c:f>Sheet1!$B$1:$E$1</c:f>
              <c:strCache>
                <c:ptCount val="4"/>
                <c:pt idx="0">
                  <c:v>Infected</c:v>
                </c:pt>
                <c:pt idx="1">
                  <c:v>Diagnosed</c:v>
                </c:pt>
                <c:pt idx="2">
                  <c:v>Started on treatment in 2016</c:v>
                </c:pt>
                <c:pt idx="3">
                  <c:v>Cured in 2016</c:v>
                </c:pt>
              </c:strCache>
            </c:strRef>
          </c:cat>
          <c:val>
            <c:numRef>
              <c:f>Sheet1!$B$5:$E$5</c:f>
              <c:numCache>
                <c:formatCode>General</c:formatCode>
                <c:ptCount val="4"/>
                <c:pt idx="0">
                  <c:v>12.463768115942027</c:v>
                </c:pt>
                <c:pt idx="1">
                  <c:v>4.1739130434782599</c:v>
                </c:pt>
                <c:pt idx="2">
                  <c:v>0.57971014492753625</c:v>
                </c:pt>
                <c:pt idx="3">
                  <c:v>0.57971014492753625</c:v>
                </c:pt>
              </c:numCache>
            </c:numRef>
          </c:val>
          <c:extLst>
            <c:ext xmlns:c16="http://schemas.microsoft.com/office/drawing/2014/chart" uri="{C3380CC4-5D6E-409C-BE32-E72D297353CC}">
              <c16:uniqueId val="{00000003-95C8-41BC-B5BD-426A37B14380}"/>
            </c:ext>
          </c:extLst>
        </c:ser>
        <c:ser>
          <c:idx val="4"/>
          <c:order val="4"/>
          <c:tx>
            <c:strRef>
              <c:f>Sheet1!$A$6</c:f>
              <c:strCache>
                <c:ptCount val="1"/>
                <c:pt idx="0">
                  <c:v>South-East Asia</c:v>
                </c:pt>
              </c:strCache>
            </c:strRef>
          </c:tx>
          <c:spPr>
            <a:solidFill>
              <a:srgbClr val="336AB6"/>
            </a:solidFill>
            <a:ln>
              <a:noFill/>
            </a:ln>
            <a:effectLst/>
          </c:spPr>
          <c:invertIfNegative val="0"/>
          <c:cat>
            <c:strRef>
              <c:f>Sheet1!$B$1:$E$1</c:f>
              <c:strCache>
                <c:ptCount val="4"/>
                <c:pt idx="0">
                  <c:v>Infected</c:v>
                </c:pt>
                <c:pt idx="1">
                  <c:v>Diagnosed</c:v>
                </c:pt>
                <c:pt idx="2">
                  <c:v>Started on treatment in 2016</c:v>
                </c:pt>
                <c:pt idx="3">
                  <c:v>Cured in 2016</c:v>
                </c:pt>
              </c:strCache>
            </c:strRef>
          </c:cat>
          <c:val>
            <c:numRef>
              <c:f>Sheet1!$B$6:$E$6</c:f>
              <c:numCache>
                <c:formatCode>General</c:formatCode>
                <c:ptCount val="4"/>
                <c:pt idx="0">
                  <c:v>10.782608695652174</c:v>
                </c:pt>
                <c:pt idx="1">
                  <c:v>1.1594202898550725</c:v>
                </c:pt>
                <c:pt idx="2">
                  <c:v>0.11594202898550725</c:v>
                </c:pt>
                <c:pt idx="3">
                  <c:v>0.11594202898550725</c:v>
                </c:pt>
              </c:numCache>
            </c:numRef>
          </c:val>
          <c:extLst>
            <c:ext xmlns:c16="http://schemas.microsoft.com/office/drawing/2014/chart" uri="{C3380CC4-5D6E-409C-BE32-E72D297353CC}">
              <c16:uniqueId val="{00000004-95C8-41BC-B5BD-426A37B14380}"/>
            </c:ext>
          </c:extLst>
        </c:ser>
        <c:ser>
          <c:idx val="5"/>
          <c:order val="5"/>
          <c:tx>
            <c:strRef>
              <c:f>Sheet1!$A$7</c:f>
              <c:strCache>
                <c:ptCount val="1"/>
                <c:pt idx="0">
                  <c:v>Western Pacific</c:v>
                </c:pt>
              </c:strCache>
            </c:strRef>
          </c:tx>
          <c:spPr>
            <a:solidFill>
              <a:srgbClr val="89449A"/>
            </a:solidFill>
            <a:ln>
              <a:noFill/>
            </a:ln>
            <a:effectLst/>
          </c:spPr>
          <c:invertIfNegative val="0"/>
          <c:cat>
            <c:strRef>
              <c:f>Sheet1!$B$1:$E$1</c:f>
              <c:strCache>
                <c:ptCount val="4"/>
                <c:pt idx="0">
                  <c:v>Infected</c:v>
                </c:pt>
                <c:pt idx="1">
                  <c:v>Diagnosed</c:v>
                </c:pt>
                <c:pt idx="2">
                  <c:v>Started on treatment in 2016</c:v>
                </c:pt>
                <c:pt idx="3">
                  <c:v>Cured in 2016</c:v>
                </c:pt>
              </c:strCache>
            </c:strRef>
          </c:cat>
          <c:val>
            <c:numRef>
              <c:f>Sheet1!$B$7:$E$7</c:f>
              <c:numCache>
                <c:formatCode>General</c:formatCode>
                <c:ptCount val="4"/>
                <c:pt idx="0">
                  <c:v>13.333333333333332</c:v>
                </c:pt>
                <c:pt idx="1">
                  <c:v>2.4347826086956523</c:v>
                </c:pt>
                <c:pt idx="2">
                  <c:v>0.28985507246376813</c:v>
                </c:pt>
                <c:pt idx="3">
                  <c:v>0.28985507246376813</c:v>
                </c:pt>
              </c:numCache>
            </c:numRef>
          </c:val>
          <c:extLst>
            <c:ext xmlns:c16="http://schemas.microsoft.com/office/drawing/2014/chart" uri="{C3380CC4-5D6E-409C-BE32-E72D297353CC}">
              <c16:uniqueId val="{00000005-95C8-41BC-B5BD-426A37B14380}"/>
            </c:ext>
          </c:extLst>
        </c:ser>
        <c:ser>
          <c:idx val="6"/>
          <c:order val="6"/>
          <c:tx>
            <c:strRef>
              <c:f>Sheet1!$A$8</c:f>
              <c:strCache>
                <c:ptCount val="1"/>
                <c:pt idx="0">
                  <c:v>Gap</c:v>
                </c:pt>
              </c:strCache>
            </c:strRef>
          </c:tx>
          <c:spPr>
            <a:solidFill>
              <a:srgbClr val="D0D2D3"/>
            </a:solidFill>
            <a:ln>
              <a:noFill/>
            </a:ln>
            <a:effectLst/>
          </c:spPr>
          <c:invertIfNegative val="0"/>
          <c:cat>
            <c:strRef>
              <c:f>Sheet1!$B$1:$E$1</c:f>
              <c:strCache>
                <c:ptCount val="4"/>
                <c:pt idx="0">
                  <c:v>Infected</c:v>
                </c:pt>
                <c:pt idx="1">
                  <c:v>Diagnosed</c:v>
                </c:pt>
                <c:pt idx="2">
                  <c:v>Started on treatment in 2016</c:v>
                </c:pt>
                <c:pt idx="3">
                  <c:v>Cured in 2016</c:v>
                </c:pt>
              </c:strCache>
            </c:strRef>
          </c:cat>
          <c:val>
            <c:numRef>
              <c:f>Sheet1!$B$8:$E$8</c:f>
              <c:numCache>
                <c:formatCode>General</c:formatCode>
                <c:ptCount val="4"/>
                <c:pt idx="0">
                  <c:v>0</c:v>
                </c:pt>
                <c:pt idx="1">
                  <c:v>50.086956521739133</c:v>
                </c:pt>
                <c:pt idx="2">
                  <c:v>9.1594202898550723</c:v>
                </c:pt>
                <c:pt idx="3">
                  <c:v>0</c:v>
                </c:pt>
              </c:numCache>
            </c:numRef>
          </c:val>
          <c:extLst>
            <c:ext xmlns:c16="http://schemas.microsoft.com/office/drawing/2014/chart" uri="{C3380CC4-5D6E-409C-BE32-E72D297353CC}">
              <c16:uniqueId val="{00000006-95C8-41BC-B5BD-426A37B14380}"/>
            </c:ext>
          </c:extLst>
        </c:ser>
        <c:dLbls>
          <c:showLegendKey val="0"/>
          <c:showVal val="0"/>
          <c:showCatName val="0"/>
          <c:showSerName val="0"/>
          <c:showPercent val="0"/>
          <c:showBubbleSize val="0"/>
        </c:dLbls>
        <c:gapWidth val="150"/>
        <c:overlap val="100"/>
        <c:axId val="331967488"/>
        <c:axId val="331977472"/>
      </c:barChart>
      <c:catAx>
        <c:axId val="331967488"/>
        <c:scaling>
          <c:orientation val="minMax"/>
        </c:scaling>
        <c:delete val="0"/>
        <c:axPos val="b"/>
        <c:numFmt formatCode="General" sourceLinked="1"/>
        <c:majorTickMark val="out"/>
        <c:minorTickMark val="none"/>
        <c:tickLblPos val="nextTo"/>
        <c:spPr>
          <a:noFill/>
          <a:ln w="254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1977472"/>
        <c:crosses val="autoZero"/>
        <c:auto val="1"/>
        <c:lblAlgn val="ctr"/>
        <c:lblOffset val="100"/>
        <c:noMultiLvlLbl val="0"/>
      </c:catAx>
      <c:valAx>
        <c:axId val="331977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dirty="0">
                    <a:solidFill>
                      <a:schemeClr val="tx1"/>
                    </a:solidFill>
                    <a:latin typeface="Arial" panose="020B0604020202020204" pitchFamily="34" charset="0"/>
                    <a:cs typeface="Arial" panose="020B0604020202020204" pitchFamily="34" charset="0"/>
                  </a:rPr>
                  <a:t>Number of Persons (Millions)</a:t>
                </a:r>
              </a:p>
            </c:rich>
          </c:tx>
          <c:layout>
            <c:manualLayout>
              <c:xMode val="edge"/>
              <c:yMode val="edge"/>
              <c:x val="1.086790187450944E-2"/>
              <c:y val="0.11683823665823403"/>
            </c:manualLayout>
          </c:layout>
          <c:overlay val="0"/>
          <c:spPr>
            <a:noFill/>
            <a:ln>
              <a:noFill/>
            </a:ln>
            <a:effectLst/>
          </c:spPr>
        </c:title>
        <c:numFmt formatCode="General" sourceLinked="1"/>
        <c:majorTickMark val="out"/>
        <c:minorTickMark val="none"/>
        <c:tickLblPos val="nextTo"/>
        <c:spPr>
          <a:noFill/>
          <a:ln w="25400">
            <a:solidFill>
              <a:srgbClr val="000000"/>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1967488"/>
        <c:crosses val="autoZero"/>
        <c:crossBetween val="between"/>
      </c:valAx>
      <c:spPr>
        <a:noFill/>
        <a:ln>
          <a:noFill/>
        </a:ln>
        <a:effectLst/>
      </c:spPr>
    </c:plotArea>
    <c:legend>
      <c:legendPos val="l"/>
      <c:layout>
        <c:manualLayout>
          <c:xMode val="edge"/>
          <c:yMode val="edge"/>
          <c:x val="0.67006071052985849"/>
          <c:y val="5.2900489939150371E-2"/>
          <c:w val="0.30210836806603325"/>
          <c:h val="0.45155041778831623"/>
        </c:manualLayout>
      </c:layout>
      <c:overlay val="1"/>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84779438802032"/>
          <c:y val="3.2105067452815661E-2"/>
          <c:w val="0.51630441122395931"/>
          <c:h val="0.93578986509436868"/>
        </c:manualLayout>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A42-704B-A393-5492234C374C}"/>
              </c:ext>
            </c:extLst>
          </c:dPt>
          <c:dPt>
            <c:idx val="1"/>
            <c:bubble3D val="0"/>
            <c:spPr>
              <a:solidFill>
                <a:srgbClr val="FF0000"/>
              </a:solidFill>
              <a:ln w="19050">
                <a:noFill/>
              </a:ln>
              <a:effectLst/>
            </c:spPr>
            <c:extLst>
              <c:ext xmlns:c16="http://schemas.microsoft.com/office/drawing/2014/chart" uri="{C3380CC4-5D6E-409C-BE32-E72D297353CC}">
                <c16:uniqueId val="{00000002-DA42-704B-A393-5492234C374C}"/>
              </c:ext>
            </c:extLst>
          </c:dPt>
          <c:dPt>
            <c:idx val="2"/>
            <c:bubble3D val="0"/>
            <c:spPr>
              <a:solidFill>
                <a:srgbClr val="7030A0"/>
              </a:solidFill>
              <a:ln w="19050">
                <a:noFill/>
              </a:ln>
              <a:effectLst/>
            </c:spPr>
            <c:extLst>
              <c:ext xmlns:c16="http://schemas.microsoft.com/office/drawing/2014/chart" uri="{C3380CC4-5D6E-409C-BE32-E72D297353CC}">
                <c16:uniqueId val="{00000003-DA42-704B-A393-5492234C374C}"/>
              </c:ext>
            </c:extLst>
          </c:dPt>
          <c:dPt>
            <c:idx val="3"/>
            <c:bubble3D val="0"/>
            <c:spPr>
              <a:solidFill>
                <a:srgbClr val="FFFF00"/>
              </a:solidFill>
              <a:ln w="19050">
                <a:noFill/>
              </a:ln>
              <a:effectLst/>
            </c:spPr>
            <c:extLst>
              <c:ext xmlns:c16="http://schemas.microsoft.com/office/drawing/2014/chart" uri="{C3380CC4-5D6E-409C-BE32-E72D297353CC}">
                <c16:uniqueId val="{00000004-DA42-704B-A393-5492234C374C}"/>
              </c:ext>
            </c:extLst>
          </c:dPt>
          <c:dPt>
            <c:idx val="4"/>
            <c:bubble3D val="0"/>
            <c:spPr>
              <a:solidFill>
                <a:srgbClr val="0070C0"/>
              </a:solidFill>
              <a:ln w="19050">
                <a:noFill/>
              </a:ln>
              <a:effectLst/>
            </c:spPr>
            <c:extLst>
              <c:ext xmlns:c16="http://schemas.microsoft.com/office/drawing/2014/chart" uri="{C3380CC4-5D6E-409C-BE32-E72D297353CC}">
                <c16:uniqueId val="{00000005-DA42-704B-A393-5492234C374C}"/>
              </c:ext>
            </c:extLst>
          </c:dPt>
          <c:dPt>
            <c:idx val="5"/>
            <c:bubble3D val="0"/>
            <c:spPr>
              <a:solidFill>
                <a:schemeClr val="accent6"/>
              </a:solidFill>
              <a:ln w="19050">
                <a:noFill/>
              </a:ln>
              <a:effectLst/>
            </c:spPr>
            <c:extLst>
              <c:ext xmlns:c16="http://schemas.microsoft.com/office/drawing/2014/chart" uri="{C3380CC4-5D6E-409C-BE32-E72D297353CC}">
                <c16:uniqueId val="{00000006-DA42-704B-A393-5492234C374C}"/>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9-DA42-704B-A393-5492234C374C}"/>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8-DA42-704B-A393-5492234C374C}"/>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DA42-704B-A393-5492234C374C}"/>
                </c:ext>
              </c:extLst>
            </c:dLbl>
            <c:dLbl>
              <c:idx val="1"/>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DA42-704B-A393-5492234C374C}"/>
                </c:ext>
              </c:extLst>
            </c:dLbl>
            <c:dLbl>
              <c:idx val="2"/>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DA42-704B-A393-5492234C374C}"/>
                </c:ext>
              </c:extLst>
            </c:dLbl>
            <c:dLbl>
              <c:idx val="3"/>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DA42-704B-A393-5492234C374C}"/>
                </c:ext>
              </c:extLst>
            </c:dLbl>
            <c:dLbl>
              <c:idx val="4"/>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DA42-704B-A393-5492234C374C}"/>
                </c:ext>
              </c:extLst>
            </c:dLbl>
            <c:dLbl>
              <c:idx val="5"/>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DA42-704B-A393-5492234C374C}"/>
                </c:ext>
              </c:extLst>
            </c:dLbl>
            <c:dLbl>
              <c:idx val="6"/>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DA42-704B-A393-5492234C374C}"/>
                </c:ext>
              </c:extLst>
            </c:dLbl>
            <c:dLbl>
              <c:idx val="7"/>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8-DA42-704B-A393-5492234C374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H&amp;F</c:v>
                </c:pt>
                <c:pt idx="1">
                  <c:v>Cetral London (W'minster)</c:v>
                </c:pt>
                <c:pt idx="2">
                  <c:v>Ealing</c:v>
                </c:pt>
                <c:pt idx="3">
                  <c:v>Brent</c:v>
                </c:pt>
                <c:pt idx="4">
                  <c:v>W London (K&amp;C)</c:v>
                </c:pt>
                <c:pt idx="5">
                  <c:v>Hillingdon</c:v>
                </c:pt>
                <c:pt idx="6">
                  <c:v>Hounslow </c:v>
                </c:pt>
                <c:pt idx="7">
                  <c:v>Harrow </c:v>
                </c:pt>
              </c:strCache>
            </c:strRef>
          </c:cat>
          <c:val>
            <c:numRef>
              <c:f>Sheet1!$B$2:$B$9</c:f>
              <c:numCache>
                <c:formatCode>General</c:formatCode>
                <c:ptCount val="8"/>
                <c:pt idx="0">
                  <c:v>312</c:v>
                </c:pt>
                <c:pt idx="1">
                  <c:v>386</c:v>
                </c:pt>
                <c:pt idx="2">
                  <c:v>521</c:v>
                </c:pt>
                <c:pt idx="3">
                  <c:v>409</c:v>
                </c:pt>
                <c:pt idx="4">
                  <c:v>370</c:v>
                </c:pt>
                <c:pt idx="5">
                  <c:v>271</c:v>
                </c:pt>
                <c:pt idx="6">
                  <c:v>313</c:v>
                </c:pt>
                <c:pt idx="7">
                  <c:v>181</c:v>
                </c:pt>
              </c:numCache>
            </c:numRef>
          </c:val>
          <c:extLst>
            <c:ext xmlns:c16="http://schemas.microsoft.com/office/drawing/2014/chart" uri="{C3380CC4-5D6E-409C-BE32-E72D297353CC}">
              <c16:uniqueId val="{00000000-DA42-704B-A393-5492234C37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71574929945353"/>
          <c:y val="0.10798977234128904"/>
          <c:w val="0.47443645631252618"/>
          <c:h val="0.85990516020589525"/>
        </c:manualLayout>
      </c:layout>
      <c:pieChart>
        <c:varyColors val="1"/>
        <c:ser>
          <c:idx val="0"/>
          <c:order val="0"/>
          <c:tx>
            <c:strRef>
              <c:f>Sheet1!$B$1</c:f>
              <c:strCache>
                <c:ptCount val="1"/>
                <c:pt idx="0">
                  <c:v>Sales</c:v>
                </c:pt>
              </c:strCache>
            </c:strRef>
          </c:tx>
          <c:spPr>
            <a:solidFill>
              <a:srgbClr val="FFFF00"/>
            </a:solidFill>
            <a:ln>
              <a:noFill/>
            </a:ln>
          </c:spPr>
          <c:dPt>
            <c:idx val="0"/>
            <c:bubble3D val="0"/>
            <c:spPr>
              <a:solidFill>
                <a:srgbClr val="FFFF00"/>
              </a:solidFill>
              <a:ln w="19050">
                <a:noFill/>
              </a:ln>
              <a:effectLst/>
            </c:spPr>
            <c:extLst>
              <c:ext xmlns:c16="http://schemas.microsoft.com/office/drawing/2014/chart" uri="{C3380CC4-5D6E-409C-BE32-E72D297353CC}">
                <c16:uniqueId val="{00000001-9117-9841-ACBE-BD0A7D428494}"/>
              </c:ext>
            </c:extLst>
          </c:dPt>
          <c:dPt>
            <c:idx val="1"/>
            <c:bubble3D val="0"/>
            <c:spPr>
              <a:solidFill>
                <a:srgbClr val="FFC000"/>
              </a:solidFill>
              <a:ln w="19050">
                <a:noFill/>
              </a:ln>
              <a:effectLst/>
            </c:spPr>
            <c:extLst>
              <c:ext xmlns:c16="http://schemas.microsoft.com/office/drawing/2014/chart" uri="{C3380CC4-5D6E-409C-BE32-E72D297353CC}">
                <c16:uniqueId val="{00000001-B63A-244E-843A-5E37CB517638}"/>
              </c:ext>
            </c:extLst>
          </c:dPt>
          <c:dPt>
            <c:idx val="2"/>
            <c:bubble3D val="0"/>
            <c:spPr>
              <a:solidFill>
                <a:srgbClr val="FF0000"/>
              </a:solidFill>
              <a:ln w="19050">
                <a:noFill/>
              </a:ln>
              <a:effectLst/>
            </c:spPr>
            <c:extLst>
              <c:ext xmlns:c16="http://schemas.microsoft.com/office/drawing/2014/chart" uri="{C3380CC4-5D6E-409C-BE32-E72D297353CC}">
                <c16:uniqueId val="{00000002-B63A-244E-843A-5E37CB517638}"/>
              </c:ext>
            </c:extLst>
          </c:dPt>
          <c:dPt>
            <c:idx val="3"/>
            <c:bubble3D val="0"/>
            <c:spPr>
              <a:solidFill>
                <a:srgbClr val="00B0F0"/>
              </a:solidFill>
              <a:ln w="19050">
                <a:noFill/>
              </a:ln>
              <a:effectLst/>
            </c:spPr>
            <c:extLst>
              <c:ext xmlns:c16="http://schemas.microsoft.com/office/drawing/2014/chart" uri="{C3380CC4-5D6E-409C-BE32-E72D297353CC}">
                <c16:uniqueId val="{00000003-B63A-244E-843A-5E37CB517638}"/>
              </c:ext>
            </c:extLst>
          </c:dPt>
          <c:dPt>
            <c:idx val="4"/>
            <c:bubble3D val="0"/>
            <c:spPr>
              <a:solidFill>
                <a:srgbClr val="92D050"/>
              </a:solidFill>
              <a:ln w="19050">
                <a:noFill/>
              </a:ln>
              <a:effectLst/>
            </c:spPr>
            <c:extLst>
              <c:ext xmlns:c16="http://schemas.microsoft.com/office/drawing/2014/chart" uri="{C3380CC4-5D6E-409C-BE32-E72D297353CC}">
                <c16:uniqueId val="{00000004-B63A-244E-843A-5E37CB517638}"/>
              </c:ext>
            </c:extLst>
          </c:dPt>
          <c:dPt>
            <c:idx val="5"/>
            <c:bubble3D val="0"/>
            <c:spPr>
              <a:solidFill>
                <a:schemeClr val="tx1"/>
              </a:solidFill>
              <a:ln w="19050">
                <a:noFill/>
              </a:ln>
              <a:effectLst/>
            </c:spPr>
            <c:extLst>
              <c:ext xmlns:c16="http://schemas.microsoft.com/office/drawing/2014/chart" uri="{C3380CC4-5D6E-409C-BE32-E72D297353CC}">
                <c16:uniqueId val="{00000006-B63A-244E-843A-5E37CB51763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yellow</c:v>
                </c:pt>
                <c:pt idx="1">
                  <c:v>orange</c:v>
                </c:pt>
                <c:pt idx="2">
                  <c:v>red</c:v>
                </c:pt>
                <c:pt idx="3">
                  <c:v>blue</c:v>
                </c:pt>
                <c:pt idx="4">
                  <c:v>green</c:v>
                </c:pt>
                <c:pt idx="5">
                  <c:v>black</c:v>
                </c:pt>
              </c:strCache>
            </c:strRef>
          </c:cat>
          <c:val>
            <c:numRef>
              <c:f>Sheet1!$B$2:$B$7</c:f>
              <c:numCache>
                <c:formatCode>General</c:formatCode>
                <c:ptCount val="6"/>
                <c:pt idx="0">
                  <c:v>594</c:v>
                </c:pt>
                <c:pt idx="1">
                  <c:v>239</c:v>
                </c:pt>
                <c:pt idx="2">
                  <c:v>720</c:v>
                </c:pt>
                <c:pt idx="3">
                  <c:v>380</c:v>
                </c:pt>
                <c:pt idx="4">
                  <c:v>93</c:v>
                </c:pt>
                <c:pt idx="5">
                  <c:v>7</c:v>
                </c:pt>
              </c:numCache>
            </c:numRef>
          </c:val>
          <c:extLst>
            <c:ext xmlns:c16="http://schemas.microsoft.com/office/drawing/2014/chart" uri="{C3380CC4-5D6E-409C-BE32-E72D297353CC}">
              <c16:uniqueId val="{00000000-B63A-244E-843A-5E37CB5176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0.60197</cdr:x>
      <cdr:y>0.03364</cdr:y>
    </cdr:from>
    <cdr:to>
      <cdr:x>0.71792</cdr:x>
      <cdr:y>0.24379</cdr:y>
    </cdr:to>
    <cdr:sp macro="" textlink="">
      <cdr:nvSpPr>
        <cdr:cNvPr id="2" name="TextBox 1">
          <a:extLst xmlns:a="http://schemas.openxmlformats.org/drawingml/2006/main">
            <a:ext uri="{FF2B5EF4-FFF2-40B4-BE49-F238E27FC236}">
              <a16:creationId xmlns:a16="http://schemas.microsoft.com/office/drawing/2014/main" id="{077BFA57-3DE4-BE4C-A8FA-AF44879C4048}"/>
            </a:ext>
          </a:extLst>
        </cdr:cNvPr>
        <cdr:cNvSpPr txBox="1"/>
      </cdr:nvSpPr>
      <cdr:spPr>
        <a:xfrm xmlns:a="http://schemas.openxmlformats.org/drawingml/2006/main">
          <a:off x="4747582" y="14639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Hammersmith &amp; </a:t>
          </a:r>
          <a:r>
            <a:rPr lang="en-US" sz="1800" b="1" dirty="0" err="1"/>
            <a:t>Fulham</a:t>
          </a:r>
          <a:r>
            <a:rPr lang="en-US" sz="1800" b="1" dirty="0"/>
            <a:t> CCG</a:t>
          </a:r>
        </a:p>
      </cdr:txBody>
    </cdr:sp>
  </cdr:relSizeAnchor>
  <cdr:relSizeAnchor xmlns:cdr="http://schemas.openxmlformats.org/drawingml/2006/chartDrawing">
    <cdr:from>
      <cdr:x>0.73607</cdr:x>
      <cdr:y>0.25898</cdr:y>
    </cdr:from>
    <cdr:to>
      <cdr:x>0.85202</cdr:x>
      <cdr:y>0.46912</cdr:y>
    </cdr:to>
    <cdr:sp macro="" textlink="">
      <cdr:nvSpPr>
        <cdr:cNvPr id="3" name="TextBox 2">
          <a:extLst xmlns:a="http://schemas.openxmlformats.org/drawingml/2006/main">
            <a:ext uri="{FF2B5EF4-FFF2-40B4-BE49-F238E27FC236}">
              <a16:creationId xmlns:a16="http://schemas.microsoft.com/office/drawing/2014/main" id="{EF5F91DB-8738-7141-90B7-820BA439C747}"/>
            </a:ext>
          </a:extLst>
        </cdr:cNvPr>
        <cdr:cNvSpPr txBox="1"/>
      </cdr:nvSpPr>
      <cdr:spPr>
        <a:xfrm xmlns:a="http://schemas.openxmlformats.org/drawingml/2006/main">
          <a:off x="5805201" y="112689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Central London CCG</a:t>
          </a:r>
        </a:p>
        <a:p xmlns:a="http://schemas.openxmlformats.org/drawingml/2006/main">
          <a:r>
            <a:rPr lang="en-US" sz="1800" b="1" dirty="0"/>
            <a:t>(Westminster)</a:t>
          </a:r>
        </a:p>
      </cdr:txBody>
    </cdr:sp>
  </cdr:relSizeAnchor>
  <cdr:relSizeAnchor xmlns:cdr="http://schemas.openxmlformats.org/drawingml/2006/chartDrawing">
    <cdr:from>
      <cdr:x>0.70534</cdr:x>
      <cdr:y>0.74256</cdr:y>
    </cdr:from>
    <cdr:to>
      <cdr:x>0.82129</cdr:x>
      <cdr:y>0.9527</cdr:y>
    </cdr:to>
    <cdr:sp macro="" textlink="">
      <cdr:nvSpPr>
        <cdr:cNvPr id="4" name="TextBox 3">
          <a:extLst xmlns:a="http://schemas.openxmlformats.org/drawingml/2006/main">
            <a:ext uri="{FF2B5EF4-FFF2-40B4-BE49-F238E27FC236}">
              <a16:creationId xmlns:a16="http://schemas.microsoft.com/office/drawing/2014/main" id="{B3A018A0-28CB-8242-B297-EA4EF0EFB340}"/>
            </a:ext>
          </a:extLst>
        </cdr:cNvPr>
        <cdr:cNvSpPr txBox="1"/>
      </cdr:nvSpPr>
      <cdr:spPr>
        <a:xfrm xmlns:a="http://schemas.openxmlformats.org/drawingml/2006/main">
          <a:off x="5562830" y="32311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err="1"/>
            <a:t>Ealing</a:t>
          </a:r>
          <a:r>
            <a:rPr lang="en-US" sz="1800" b="1" dirty="0"/>
            <a:t> CCG</a:t>
          </a:r>
        </a:p>
      </cdr:txBody>
    </cdr:sp>
  </cdr:relSizeAnchor>
  <cdr:relSizeAnchor xmlns:cdr="http://schemas.openxmlformats.org/drawingml/2006/chartDrawing">
    <cdr:from>
      <cdr:x>0.42404</cdr:x>
      <cdr:y>0.94004</cdr:y>
    </cdr:from>
    <cdr:to>
      <cdr:x>0.5707</cdr:x>
      <cdr:y>1</cdr:y>
    </cdr:to>
    <cdr:sp macro="" textlink="">
      <cdr:nvSpPr>
        <cdr:cNvPr id="5" name="TextBox 1">
          <a:extLst xmlns:a="http://schemas.openxmlformats.org/drawingml/2006/main">
            <a:ext uri="{FF2B5EF4-FFF2-40B4-BE49-F238E27FC236}">
              <a16:creationId xmlns:a16="http://schemas.microsoft.com/office/drawing/2014/main" id="{49B1545E-070C-CB4E-93C9-9937C2C7AC11}"/>
            </a:ext>
          </a:extLst>
        </cdr:cNvPr>
        <cdr:cNvSpPr txBox="1"/>
      </cdr:nvSpPr>
      <cdr:spPr>
        <a:xfrm xmlns:a="http://schemas.openxmlformats.org/drawingml/2006/main">
          <a:off x="3344260" y="4320608"/>
          <a:ext cx="1156680" cy="2755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t>Brent CCG</a:t>
          </a:r>
        </a:p>
      </cdr:txBody>
    </cdr:sp>
  </cdr:relSizeAnchor>
  <cdr:relSizeAnchor xmlns:cdr="http://schemas.openxmlformats.org/drawingml/2006/chartDrawing">
    <cdr:from>
      <cdr:x>0.17119</cdr:x>
      <cdr:y>0.71625</cdr:y>
    </cdr:from>
    <cdr:to>
      <cdr:x>0.28713</cdr:x>
      <cdr:y>0.9264</cdr:y>
    </cdr:to>
    <cdr:sp macro="" textlink="">
      <cdr:nvSpPr>
        <cdr:cNvPr id="6" name="TextBox 1">
          <a:extLst xmlns:a="http://schemas.openxmlformats.org/drawingml/2006/main">
            <a:ext uri="{FF2B5EF4-FFF2-40B4-BE49-F238E27FC236}">
              <a16:creationId xmlns:a16="http://schemas.microsoft.com/office/drawing/2014/main" id="{EB6983FA-0912-794E-97D8-6CB631007A2D}"/>
            </a:ext>
          </a:extLst>
        </cdr:cNvPr>
        <cdr:cNvSpPr txBox="1"/>
      </cdr:nvSpPr>
      <cdr:spPr>
        <a:xfrm xmlns:a="http://schemas.openxmlformats.org/drawingml/2006/main">
          <a:off x="1350101" y="3116664"/>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t>West London CCG</a:t>
          </a:r>
        </a:p>
        <a:p xmlns:a="http://schemas.openxmlformats.org/drawingml/2006/main">
          <a:pPr algn="r"/>
          <a:r>
            <a:rPr lang="en-US" sz="1800" b="1" dirty="0"/>
            <a:t>(K&amp;C)</a:t>
          </a:r>
        </a:p>
      </cdr:txBody>
    </cdr:sp>
  </cdr:relSizeAnchor>
  <cdr:relSizeAnchor xmlns:cdr="http://schemas.openxmlformats.org/drawingml/2006/chartDrawing">
    <cdr:from>
      <cdr:x>0.04322</cdr:x>
      <cdr:y>0.39493</cdr:y>
    </cdr:from>
    <cdr:to>
      <cdr:x>0.15916</cdr:x>
      <cdr:y>0.60507</cdr:y>
    </cdr:to>
    <cdr:sp macro="" textlink="">
      <cdr:nvSpPr>
        <cdr:cNvPr id="7" name="TextBox 6">
          <a:extLst xmlns:a="http://schemas.openxmlformats.org/drawingml/2006/main">
            <a:ext uri="{FF2B5EF4-FFF2-40B4-BE49-F238E27FC236}">
              <a16:creationId xmlns:a16="http://schemas.microsoft.com/office/drawing/2014/main" id="{3876DB35-429A-8547-B8BF-2C5B9E53154B}"/>
            </a:ext>
          </a:extLst>
        </cdr:cNvPr>
        <cdr:cNvSpPr txBox="1"/>
      </cdr:nvSpPr>
      <cdr:spPr>
        <a:xfrm xmlns:a="http://schemas.openxmlformats.org/drawingml/2006/main">
          <a:off x="340834" y="171846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err="1"/>
            <a:t>Hillingdon</a:t>
          </a:r>
          <a:r>
            <a:rPr lang="en-US" sz="1800" b="1" dirty="0"/>
            <a:t> CCG</a:t>
          </a:r>
        </a:p>
      </cdr:txBody>
    </cdr:sp>
  </cdr:relSizeAnchor>
  <cdr:relSizeAnchor xmlns:cdr="http://schemas.openxmlformats.org/drawingml/2006/chartDrawing">
    <cdr:from>
      <cdr:x>0.11306</cdr:x>
      <cdr:y>0.12479</cdr:y>
    </cdr:from>
    <cdr:to>
      <cdr:x>0.229</cdr:x>
      <cdr:y>0.33493</cdr:y>
    </cdr:to>
    <cdr:sp macro="" textlink="">
      <cdr:nvSpPr>
        <cdr:cNvPr id="8" name="TextBox 7">
          <a:extLst xmlns:a="http://schemas.openxmlformats.org/drawingml/2006/main">
            <a:ext uri="{FF2B5EF4-FFF2-40B4-BE49-F238E27FC236}">
              <a16:creationId xmlns:a16="http://schemas.microsoft.com/office/drawing/2014/main" id="{9699EA67-A9A1-3044-B071-54B76D6D7543}"/>
            </a:ext>
          </a:extLst>
        </cdr:cNvPr>
        <cdr:cNvSpPr txBox="1"/>
      </cdr:nvSpPr>
      <cdr:spPr>
        <a:xfrm xmlns:a="http://schemas.openxmlformats.org/drawingml/2006/main">
          <a:off x="891678" y="5430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just"/>
          <a:r>
            <a:rPr lang="en-US" sz="1800" b="1" dirty="0"/>
            <a:t>Hounslow CCG</a:t>
          </a:r>
        </a:p>
      </cdr:txBody>
    </cdr:sp>
  </cdr:relSizeAnchor>
  <cdr:relSizeAnchor xmlns:cdr="http://schemas.openxmlformats.org/drawingml/2006/chartDrawing">
    <cdr:from>
      <cdr:x>0.25973</cdr:x>
      <cdr:y>0</cdr:y>
    </cdr:from>
    <cdr:to>
      <cdr:x>0.37568</cdr:x>
      <cdr:y>0.21014</cdr:y>
    </cdr:to>
    <cdr:sp macro="" textlink="">
      <cdr:nvSpPr>
        <cdr:cNvPr id="9" name="TextBox 8">
          <a:extLst xmlns:a="http://schemas.openxmlformats.org/drawingml/2006/main">
            <a:ext uri="{FF2B5EF4-FFF2-40B4-BE49-F238E27FC236}">
              <a16:creationId xmlns:a16="http://schemas.microsoft.com/office/drawing/2014/main" id="{00B05834-8F3B-4346-9535-8995A1B23E15}"/>
            </a:ext>
          </a:extLst>
        </cdr:cNvPr>
        <cdr:cNvSpPr txBox="1"/>
      </cdr:nvSpPr>
      <cdr:spPr>
        <a:xfrm xmlns:a="http://schemas.openxmlformats.org/drawingml/2006/main">
          <a:off x="2048449" y="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Harrow CCG</a:t>
          </a:r>
        </a:p>
      </cdr:txBody>
    </cdr:sp>
  </cdr:relSizeAnchor>
</c:userShapes>
</file>

<file path=ppt/drawings/drawing2.xml><?xml version="1.0" encoding="utf-8"?>
<c:userShapes xmlns:c="http://schemas.openxmlformats.org/drawingml/2006/chart">
  <cdr:relSizeAnchor xmlns:cdr="http://schemas.openxmlformats.org/drawingml/2006/chartDrawing">
    <cdr:from>
      <cdr:x>0.71783</cdr:x>
      <cdr:y>0.72415</cdr:y>
    </cdr:from>
    <cdr:to>
      <cdr:x>1</cdr:x>
      <cdr:y>1</cdr:y>
    </cdr:to>
    <cdr:sp macro="" textlink="">
      <cdr:nvSpPr>
        <cdr:cNvPr id="2" name="TextBox 1">
          <a:extLst xmlns:a="http://schemas.openxmlformats.org/drawingml/2006/main">
            <a:ext uri="{FF2B5EF4-FFF2-40B4-BE49-F238E27FC236}">
              <a16:creationId xmlns:a16="http://schemas.microsoft.com/office/drawing/2014/main" id="{B4A93CA8-FE30-CE42-B0B4-097CB94CA308}"/>
            </a:ext>
          </a:extLst>
        </cdr:cNvPr>
        <cdr:cNvSpPr txBox="1"/>
      </cdr:nvSpPr>
      <cdr:spPr>
        <a:xfrm xmlns:a="http://schemas.openxmlformats.org/drawingml/2006/main">
          <a:off x="5661292" y="3151009"/>
          <a:ext cx="2225408" cy="12003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Evidence of POS </a:t>
          </a:r>
        </a:p>
        <a:p xmlns:a="http://schemas.openxmlformats.org/drawingml/2006/main">
          <a:r>
            <a:rPr lang="en-US" sz="1800" dirty="0"/>
            <a:t>HCV-RNA but not </a:t>
          </a:r>
        </a:p>
        <a:p xmlns:a="http://schemas.openxmlformats.org/drawingml/2006/main">
          <a:r>
            <a:rPr lang="en-US" sz="1800" dirty="0"/>
            <a:t>known to be treated</a:t>
          </a:r>
        </a:p>
        <a:p xmlns:a="http://schemas.openxmlformats.org/drawingml/2006/main">
          <a:r>
            <a:rPr lang="en-US" sz="1800" b="1" dirty="0"/>
            <a:t>12.2%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51047-CFB0-3E4A-AFFD-72FE02CB5BC1}" type="datetimeFigureOut">
              <a:rPr lang="en-US" smtClean="0"/>
              <a:t>5/23/2019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7D637-C638-334A-83FD-D5B684AE0D14}" type="slidenum">
              <a:rPr lang="en-US" smtClean="0"/>
              <a:t>‹#›</a:t>
            </a:fld>
            <a:endParaRPr lang="en-US"/>
          </a:p>
        </p:txBody>
      </p:sp>
    </p:spTree>
    <p:extLst>
      <p:ext uri="{BB962C8B-B14F-4D97-AF65-F5344CB8AC3E}">
        <p14:creationId xmlns:p14="http://schemas.microsoft.com/office/powerpoint/2010/main" val="906442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F8FDB64-12D7-C346-AA62-C0016BAEFAEB}"/>
              </a:ext>
            </a:extLst>
          </p:cNvPr>
          <p:cNvSpPr>
            <a:spLocks noGrp="1" noChangeArrowheads="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3A2F61-8050-574E-9DF9-99A690CC6FD3}" type="slidenum">
              <a:rPr lang="en-GB" altLang="en-US"/>
              <a:pPr/>
              <a:t>1</a:t>
            </a:fld>
            <a:endParaRPr lang="en-GB" altLang="en-US"/>
          </a:p>
        </p:txBody>
      </p:sp>
      <p:sp>
        <p:nvSpPr>
          <p:cNvPr id="101379" name="Rectangle 7">
            <a:extLst>
              <a:ext uri="{FF2B5EF4-FFF2-40B4-BE49-F238E27FC236}">
                <a16:creationId xmlns:a16="http://schemas.microsoft.com/office/drawing/2014/main" id="{A9983B73-8947-8346-A823-75AAD32E152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BE68E9E-0DE6-104B-9AAD-831574A537A9}" type="slidenum">
              <a:rPr lang="en-GB" altLang="en-US" sz="1200"/>
              <a:pPr algn="r" eaLnBrk="1" hangingPunct="1"/>
              <a:t>1</a:t>
            </a:fld>
            <a:endParaRPr lang="en-GB" altLang="en-US" sz="1200"/>
          </a:p>
        </p:txBody>
      </p:sp>
      <p:sp>
        <p:nvSpPr>
          <p:cNvPr id="5123" name="Rectangle 2">
            <a:extLst>
              <a:ext uri="{FF2B5EF4-FFF2-40B4-BE49-F238E27FC236}">
                <a16:creationId xmlns:a16="http://schemas.microsoft.com/office/drawing/2014/main" id="{AF9AEF50-F6EA-3148-8844-3D17F806C7DB}"/>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EB25F215-13DC-5443-B0D6-76BB0F868786}"/>
              </a:ext>
            </a:extLst>
          </p:cNvPr>
          <p:cNvSpPr>
            <a:spLocks noGrp="1" noChangeArrowheads="1"/>
          </p:cNvSpPr>
          <p:nvPr>
            <p:ph type="body" idx="1"/>
          </p:nvPr>
        </p:nvSpPr>
        <p:spPr/>
        <p:txBody>
          <a:bodyPr/>
          <a:lstStyle/>
          <a:p>
            <a:pPr eaLnBrk="1" hangingPunct="1">
              <a:defRPr/>
            </a:pPr>
            <a:endParaRPr lang="en-US" altLang="en-US">
              <a:latin typeface="Arial" pitchFamily="34" charset="0"/>
            </a:endParaRPr>
          </a:p>
        </p:txBody>
      </p:sp>
    </p:spTree>
    <p:extLst>
      <p:ext uri="{BB962C8B-B14F-4D97-AF65-F5344CB8AC3E}">
        <p14:creationId xmlns:p14="http://schemas.microsoft.com/office/powerpoint/2010/main" val="386692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A4D0D-9507-5140-8A88-22CB12B29ACD}"/>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E0CA37AC-308A-9D49-9ECF-7888704C06E5}" type="slidenum">
              <a:rPr lang="en-GB" altLang="en-US"/>
              <a:pPr>
                <a:defRPr/>
              </a:pPr>
              <a:t>5</a:t>
            </a:fld>
            <a:endParaRPr lang="en-GB" altLang="en-US"/>
          </a:p>
        </p:txBody>
      </p:sp>
      <p:sp>
        <p:nvSpPr>
          <p:cNvPr id="22530" name="Rectangle 2">
            <a:extLst>
              <a:ext uri="{FF2B5EF4-FFF2-40B4-BE49-F238E27FC236}">
                <a16:creationId xmlns:a16="http://schemas.microsoft.com/office/drawing/2014/main" id="{47B110C5-6DDB-5B47-8B98-574CD60E2B84}"/>
              </a:ext>
            </a:extLst>
          </p:cNvPr>
          <p:cNvSpPr>
            <a:spLocks noGrp="1" noRot="1" noChangeAspect="1" noChangeArrowheads="1" noTextEdit="1"/>
          </p:cNvSpPr>
          <p:nvPr>
            <p:ph type="sldImg"/>
          </p:nvPr>
        </p:nvSpPr>
        <p:spPr>
          <a:xfrm>
            <a:off x="1343025" y="835025"/>
            <a:ext cx="4173538" cy="3130550"/>
          </a:xfrm>
          <a:ln w="12700" cap="flat">
            <a:solidFill>
              <a:schemeClr val="tx1"/>
            </a:solidFill>
          </a:ln>
          <a:extLst>
            <a:ext uri="{909E8E84-426E-40DD-AFC4-6F175D3DCCD1}">
              <a14:hiddenFill xmlns:a14="http://schemas.microsoft.com/office/drawing/2010/main">
                <a:noFill/>
              </a14:hiddenFill>
            </a:ext>
            <a:ext uri="{FAA26D3D-D897-4be2-8F04-BA451C77F1D7}">
              <ma14:placeholderFlag xmlns="" xmlns:ma14="http://schemas.microsoft.com/office/mac/drawingml/2011/main" val="1"/>
            </a:ext>
          </a:extLst>
        </p:spPr>
      </p:sp>
      <p:sp>
        <p:nvSpPr>
          <p:cNvPr id="22531" name="Rectangle 3">
            <a:extLst>
              <a:ext uri="{FF2B5EF4-FFF2-40B4-BE49-F238E27FC236}">
                <a16:creationId xmlns:a16="http://schemas.microsoft.com/office/drawing/2014/main" id="{B7DBD43E-B102-0045-B18D-B563E3BCB800}"/>
              </a:ext>
            </a:extLst>
          </p:cNvPr>
          <p:cNvSpPr>
            <a:spLocks noGrp="1" noChangeArrowheads="1"/>
          </p:cNvSpPr>
          <p:nvPr>
            <p:ph type="body" idx="1"/>
          </p:nvPr>
        </p:nvSpPr>
        <p:spPr>
          <a:xfrm>
            <a:off x="931863" y="4254500"/>
            <a:ext cx="4964112" cy="3282950"/>
          </a:xfrm>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173038" indent="-173038" eaLnBrk="1" hangingPunct="1">
              <a:spcBef>
                <a:spcPct val="50000"/>
              </a:spcBef>
              <a:buFontTx/>
              <a:buChar char="•"/>
              <a:defRPr/>
            </a:pPr>
            <a:r>
              <a:rPr lang="en-GB" altLang="en-US" sz="1000"/>
              <a:t>There are around 350 million chronic carriers of HBV worldwide, accounting for more than five percent of the world’s population. </a:t>
            </a:r>
          </a:p>
          <a:p>
            <a:pPr marL="173038" indent="-173038" eaLnBrk="1" hangingPunct="1">
              <a:spcBef>
                <a:spcPct val="50000"/>
              </a:spcBef>
              <a:buFontTx/>
              <a:buChar char="•"/>
              <a:defRPr/>
            </a:pPr>
            <a:r>
              <a:rPr lang="en-GB" altLang="en-US" sz="1000"/>
              <a:t>Though widely distributed, hepatitis B prevalence varies from a highly endemic disease in China, Southeast Asia, and Africa to a disease of low endemicity in North America, Western Europe and Australia. </a:t>
            </a:r>
          </a:p>
          <a:p>
            <a:pPr marL="173038" indent="-173038" eaLnBrk="1" hangingPunct="1">
              <a:spcBef>
                <a:spcPct val="50000"/>
              </a:spcBef>
              <a:buFontTx/>
              <a:buChar char="•"/>
              <a:defRPr/>
            </a:pPr>
            <a:r>
              <a:rPr lang="en-GB" altLang="en-US" sz="1000"/>
              <a:t>In most developed countries, the prevalence of chronic HBV infection is &lt;2 percent. Within these areas reside ethnic groups with HBV infection rates that are significantly higher than those of the general population e.g. Eskimo populations in Alaska and Canada and the New Zealand Maoris.</a:t>
            </a:r>
          </a:p>
          <a:p>
            <a:pPr marL="173038" indent="-173038" eaLnBrk="1" hangingPunct="1">
              <a:spcBef>
                <a:spcPct val="50000"/>
              </a:spcBef>
              <a:buFontTx/>
              <a:buChar char="•"/>
              <a:defRPr/>
            </a:pPr>
            <a:r>
              <a:rPr lang="en-GB" altLang="en-US" sz="1000"/>
              <a:t>About 44 percent of the global population live in areas with a high prevalence of chronic infection, 43 percent in areas with intermediate prevalence and 13 per cent in areas with a low prevalence. In areas of high endemicity, the majority of the infections occur during early childhood. </a:t>
            </a:r>
          </a:p>
          <a:p>
            <a:pPr marL="173038" indent="-173038" eaLnBrk="1" hangingPunct="1">
              <a:spcBef>
                <a:spcPct val="50000"/>
              </a:spcBef>
              <a:buFontTx/>
              <a:buChar char="•"/>
              <a:defRPr/>
            </a:pPr>
            <a:r>
              <a:rPr lang="en-GB" altLang="en-US" sz="1000"/>
              <a:t>In many countries, vaccination against hepatitis B will reduce the incidence of disease worldwide, although effective treatment of hepatitis B remains a priority for many millions of chronic carriers of HBV.</a:t>
            </a:r>
          </a:p>
          <a:p>
            <a:pPr marL="173038" indent="-173038" eaLnBrk="1" hangingPunct="1">
              <a:spcBef>
                <a:spcPct val="50000"/>
              </a:spcBef>
              <a:buFontTx/>
              <a:buChar char=" "/>
              <a:defRPr/>
            </a:pPr>
            <a:endParaRPr lang="en-GB" altLang="en-US" sz="1000"/>
          </a:p>
          <a:p>
            <a:pPr marL="173038" indent="-173038" eaLnBrk="1" hangingPunct="1">
              <a:spcBef>
                <a:spcPct val="50000"/>
              </a:spcBef>
              <a:buFontTx/>
              <a:buChar char=" "/>
              <a:defRPr/>
            </a:pPr>
            <a:r>
              <a:rPr lang="en-GB" altLang="en-US" sz="700"/>
              <a:t>Margolis HS, Alter MJ and Hadler SC. Hepatitis B; evolving epidemiology and implications for control. </a:t>
            </a:r>
            <a:r>
              <a:rPr lang="en-GB" altLang="en-US" sz="700" i="1"/>
              <a:t>Semin Liver Dis </a:t>
            </a:r>
            <a:r>
              <a:rPr lang="en-GB" altLang="en-US" sz="700"/>
              <a:t>1991;</a:t>
            </a:r>
            <a:r>
              <a:rPr lang="en-GB" altLang="en-US" sz="700" i="1"/>
              <a:t>11</a:t>
            </a:r>
            <a:r>
              <a:rPr lang="en-GB" altLang="en-US" sz="700"/>
              <a:t>:84-92</a:t>
            </a:r>
          </a:p>
        </p:txBody>
      </p:sp>
    </p:spTree>
    <p:extLst>
      <p:ext uri="{BB962C8B-B14F-4D97-AF65-F5344CB8AC3E}">
        <p14:creationId xmlns:p14="http://schemas.microsoft.com/office/powerpoint/2010/main" val="384929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F99E1-4C9F-984F-B657-9E0B1E311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46FE3-A9AA-FE4D-954D-29360F36E1CD}"/>
              </a:ext>
            </a:extLst>
          </p:cNvPr>
          <p:cNvSpPr>
            <a:spLocks noGrp="1"/>
          </p:cNvSpPr>
          <p:nvPr>
            <p:ph type="body" idx="1"/>
          </p:nvPr>
        </p:nvSpPr>
        <p:spPr/>
        <p:txBody>
          <a:bodyPr/>
          <a:lstStyle/>
          <a:p>
            <a:pPr>
              <a:defRPr/>
            </a:pPr>
            <a:endParaRPr lang="en-US">
              <a:latin typeface="Arial" pitchFamily="34" charset="0"/>
            </a:endParaRPr>
          </a:p>
        </p:txBody>
      </p:sp>
      <p:sp>
        <p:nvSpPr>
          <p:cNvPr id="4" name="Header Placeholder 3">
            <a:extLst>
              <a:ext uri="{FF2B5EF4-FFF2-40B4-BE49-F238E27FC236}">
                <a16:creationId xmlns:a16="http://schemas.microsoft.com/office/drawing/2014/main" id="{F34BBD60-90CC-1441-A6A5-375E6395B7BE}"/>
              </a:ext>
            </a:extLst>
          </p:cNvPr>
          <p:cNvSpPr>
            <a:spLocks noGrp="1"/>
          </p:cNvSpPr>
          <p:nvPr>
            <p:ph type="hdr" sz="quarter"/>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solidFill>
                <a:srgbClr val="000000"/>
              </a:solidFill>
            </a:endParaRPr>
          </a:p>
        </p:txBody>
      </p:sp>
      <p:sp>
        <p:nvSpPr>
          <p:cNvPr id="5" name="Footer Placeholder 4">
            <a:extLst>
              <a:ext uri="{FF2B5EF4-FFF2-40B4-BE49-F238E27FC236}">
                <a16:creationId xmlns:a16="http://schemas.microsoft.com/office/drawing/2014/main" id="{64021531-66C9-724F-BD23-194A548984EE}"/>
              </a:ext>
            </a:extLst>
          </p:cNvPr>
          <p:cNvSpPr>
            <a:spLocks noGrp="1"/>
          </p:cNvSpPr>
          <p:nvPr>
            <p:ph type="ftr" sz="quarter" idx="4"/>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solidFill>
                <a:srgbClr val="000000"/>
              </a:solidFill>
            </a:endParaRPr>
          </a:p>
        </p:txBody>
      </p:sp>
      <p:sp>
        <p:nvSpPr>
          <p:cNvPr id="6" name="Slide Number Placeholder 5">
            <a:extLst>
              <a:ext uri="{FF2B5EF4-FFF2-40B4-BE49-F238E27FC236}">
                <a16:creationId xmlns:a16="http://schemas.microsoft.com/office/drawing/2014/main" id="{37C9D50C-6745-AB4C-881E-42E14966D4EA}"/>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BF180D-C80B-AD46-9E55-428070792026}" type="slidenum">
              <a:rPr lang="en-US" altLang="en-US">
                <a:solidFill>
                  <a:srgbClr val="000000"/>
                </a:solidFill>
              </a:rPr>
              <a:pPr/>
              <a:t>15</a:t>
            </a:fld>
            <a:endParaRPr lang="en-US" altLang="en-US">
              <a:solidFill>
                <a:srgbClr val="000000"/>
              </a:solidFill>
            </a:endParaRPr>
          </a:p>
        </p:txBody>
      </p:sp>
    </p:spTree>
    <p:extLst>
      <p:ext uri="{BB962C8B-B14F-4D97-AF65-F5344CB8AC3E}">
        <p14:creationId xmlns:p14="http://schemas.microsoft.com/office/powerpoint/2010/main" val="95982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de-DE" dirty="0"/>
              <a:t>Choo QL, </a:t>
            </a:r>
            <a:r>
              <a:rPr lang="de-DE" i="1" dirty="0"/>
              <a:t>et al. Science </a:t>
            </a:r>
            <a:r>
              <a:rPr lang="de-DE" dirty="0"/>
              <a:t>1989; </a:t>
            </a:r>
            <a:r>
              <a:rPr lang="en-GB" sz="1200" b="1" i="0" kern="1200" dirty="0">
                <a:solidFill>
                  <a:schemeClr val="tx1"/>
                </a:solidFill>
                <a:effectLst/>
                <a:latin typeface="+mn-lt"/>
                <a:ea typeface="+mn-ea"/>
                <a:cs typeface="+mn-cs"/>
              </a:rPr>
              <a:t>244:</a:t>
            </a:r>
            <a:r>
              <a:rPr lang="en-GB" sz="1200" b="0" i="0" kern="1200" dirty="0">
                <a:solidFill>
                  <a:schemeClr val="tx1"/>
                </a:solidFill>
                <a:effectLst/>
                <a:latin typeface="+mn-lt"/>
                <a:ea typeface="+mn-ea"/>
                <a:cs typeface="+mn-cs"/>
              </a:rPr>
              <a:t>359–362.</a:t>
            </a:r>
          </a:p>
          <a:p>
            <a:pPr marL="0" indent="0">
              <a:buFont typeface="+mj-lt"/>
              <a:buNone/>
            </a:pPr>
            <a:r>
              <a:rPr lang="en-GB" sz="1200" b="0" i="0" kern="1200" dirty="0">
                <a:solidFill>
                  <a:schemeClr val="tx1"/>
                </a:solidFill>
                <a:effectLst/>
                <a:latin typeface="+mn-lt"/>
                <a:ea typeface="+mn-ea"/>
                <a:cs typeface="+mn-cs"/>
              </a:rPr>
              <a:t>WHO, Combating Hepatitis B And C to reach elimination by 2030, May 2016. Available online at: http://apps.who.int/iris/bitstream/handle/10665/206453/WHO_HIV_2016.04_eng.pdf?sequence=1 (accessed April 2018).</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69648-C023-4F54-A5B1-7D3F41C39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91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D55D15-9B28-A748-81C9-D6F71FD6C19B}" type="slidenum">
              <a:rPr kumimoji="0" lang="en-US"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421089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2537FB-35E4-BD40-912A-7A677D31C984}"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89211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537FB-35E4-BD40-912A-7A677D31C984}"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107003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537FB-35E4-BD40-912A-7A677D31C984}"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196982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footnotes)">
    <p:spTree>
      <p:nvGrpSpPr>
        <p:cNvPr id="1" name=""/>
        <p:cNvGrpSpPr/>
        <p:nvPr/>
      </p:nvGrpSpPr>
      <p:grpSpPr>
        <a:xfrm>
          <a:off x="0" y="0"/>
          <a:ext cx="0" cy="0"/>
          <a:chOff x="0" y="0"/>
          <a:chExt cx="0" cy="0"/>
        </a:xfrm>
      </p:grpSpPr>
      <p:sp>
        <p:nvSpPr>
          <p:cNvPr id="6" name="Text Placeholder 9"/>
          <p:cNvSpPr>
            <a:spLocks noGrp="1"/>
          </p:cNvSpPr>
          <p:nvPr>
            <p:ph type="body" sz="quarter" idx="13" hasCustomPrompt="1"/>
          </p:nvPr>
        </p:nvSpPr>
        <p:spPr>
          <a:xfrm>
            <a:off x="191691" y="6403485"/>
            <a:ext cx="912109" cy="103875"/>
          </a:xfrm>
        </p:spPr>
        <p:txBody>
          <a:bodyPr wrap="none" lIns="0" tIns="0" rIns="0" bIns="0" anchor="b">
            <a:spAutoFit/>
          </a:bodyPr>
          <a:lstStyle>
            <a:lvl1pPr marL="0" indent="0">
              <a:lnSpc>
                <a:spcPct val="90000"/>
              </a:lnSpc>
              <a:spcBef>
                <a:spcPts val="0"/>
              </a:spcBef>
              <a:buFontTx/>
              <a:buNone/>
              <a:defRPr sz="750"/>
            </a:lvl1pPr>
            <a:lvl2pPr marL="0" indent="0">
              <a:buNone/>
              <a:defRPr/>
            </a:lvl2pPr>
          </a:lstStyle>
          <a:p>
            <a:pPr lvl="0"/>
            <a:r>
              <a:rPr lang="en-US" dirty="0"/>
              <a:t>Edit Master Note styles</a:t>
            </a:r>
          </a:p>
        </p:txBody>
      </p:sp>
      <p:sp>
        <p:nvSpPr>
          <p:cNvPr id="8" name="Text Placeholder 9"/>
          <p:cNvSpPr>
            <a:spLocks noGrp="1"/>
          </p:cNvSpPr>
          <p:nvPr>
            <p:ph type="body" sz="quarter" idx="14" hasCustomPrompt="1"/>
          </p:nvPr>
        </p:nvSpPr>
        <p:spPr>
          <a:xfrm>
            <a:off x="7957716" y="6403485"/>
            <a:ext cx="987450" cy="103875"/>
          </a:xfrm>
        </p:spPr>
        <p:txBody>
          <a:bodyPr wrap="none" lIns="0" tIns="0" rIns="0" bIns="0" anchor="b">
            <a:spAutoFit/>
          </a:bodyPr>
          <a:lstStyle>
            <a:lvl1pPr marL="0" indent="0" algn="r">
              <a:lnSpc>
                <a:spcPct val="90000"/>
              </a:lnSpc>
              <a:spcBef>
                <a:spcPts val="0"/>
              </a:spcBef>
              <a:buFontTx/>
              <a:buNone/>
              <a:defRPr sz="750"/>
            </a:lvl1pPr>
            <a:lvl2pPr marL="0" indent="0">
              <a:buNone/>
              <a:defRPr/>
            </a:lvl2pPr>
          </a:lstStyle>
          <a:p>
            <a:pPr lvl="0"/>
            <a:r>
              <a:rPr lang="en-US" dirty="0"/>
              <a:t>Edit Master Source styles</a:t>
            </a:r>
          </a:p>
        </p:txBody>
      </p:sp>
      <p:sp>
        <p:nvSpPr>
          <p:cNvPr id="3" name="Title 2"/>
          <p:cNvSpPr>
            <a:spLocks noGrp="1"/>
          </p:cNvSpPr>
          <p:nvPr>
            <p:ph type="title"/>
          </p:nvPr>
        </p:nvSpPr>
        <p:spPr/>
        <p:txBody>
          <a:bodyPr/>
          <a:lstStyle/>
          <a:p>
            <a:r>
              <a:rPr lang="en-US"/>
              <a:t>Click to edit Master title style</a:t>
            </a:r>
            <a:endParaRPr lang="en-GB"/>
          </a:p>
        </p:txBody>
      </p:sp>
      <p:sp>
        <p:nvSpPr>
          <p:cNvPr id="5" name="Content Placeholder 4"/>
          <p:cNvSpPr>
            <a:spLocks noGrp="1"/>
          </p:cNvSpPr>
          <p:nvPr>
            <p:ph sz="quarter" idx="15"/>
          </p:nvPr>
        </p:nvSpPr>
        <p:spPr>
          <a:xfrm>
            <a:off x="332185" y="1052514"/>
            <a:ext cx="8612981" cy="5114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4990480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endParaRPr lang="en-GB" dirty="0"/>
          </a:p>
        </p:txBody>
      </p:sp>
      <p:sp>
        <p:nvSpPr>
          <p:cNvPr id="6" name="Text Placeholder 7"/>
          <p:cNvSpPr>
            <a:spLocks noGrp="1"/>
          </p:cNvSpPr>
          <p:nvPr>
            <p:ph type="body" sz="quarter" idx="11"/>
          </p:nvPr>
        </p:nvSpPr>
        <p:spPr>
          <a:xfrm>
            <a:off x="403224" y="6382050"/>
            <a:ext cx="1569340" cy="138499"/>
          </a:xfrm>
        </p:spPr>
        <p:txBody>
          <a:bodyPr wrap="none" anchor="b"/>
          <a:lstStyle>
            <a:lvl1pPr>
              <a:lnSpc>
                <a:spcPct val="90000"/>
              </a:lnSpc>
              <a:spcBef>
                <a:spcPts val="0"/>
              </a:spcBef>
              <a:spcAft>
                <a:spcPts val="0"/>
              </a:spcAft>
              <a:defRPr sz="1000"/>
            </a:lvl1pPr>
          </a:lstStyle>
          <a:p>
            <a:pPr lvl="0"/>
            <a:r>
              <a:rPr lang="en-US"/>
              <a:t>Edit Master text styles</a:t>
            </a:r>
          </a:p>
        </p:txBody>
      </p:sp>
      <p:sp>
        <p:nvSpPr>
          <p:cNvPr id="7" name="Text Placeholder 7"/>
          <p:cNvSpPr>
            <a:spLocks noGrp="1"/>
          </p:cNvSpPr>
          <p:nvPr>
            <p:ph type="body" sz="quarter" idx="12"/>
          </p:nvPr>
        </p:nvSpPr>
        <p:spPr>
          <a:xfrm>
            <a:off x="7166678" y="6382050"/>
            <a:ext cx="1569339" cy="138499"/>
          </a:xfrm>
        </p:spPr>
        <p:txBody>
          <a:bodyPr wrap="none" anchor="b"/>
          <a:lstStyle>
            <a:lvl1pPr algn="r">
              <a:lnSpc>
                <a:spcPct val="90000"/>
              </a:lnSpc>
              <a:spcBef>
                <a:spcPts val="0"/>
              </a:spcBef>
              <a:spcAft>
                <a:spcPts val="0"/>
              </a:spcAft>
              <a:defRPr sz="1000"/>
            </a:lvl1pPr>
          </a:lstStyle>
          <a:p>
            <a:pPr lvl="0"/>
            <a:r>
              <a:rPr lang="en-US"/>
              <a:t>Edit Master text styles</a:t>
            </a:r>
          </a:p>
        </p:txBody>
      </p:sp>
    </p:spTree>
    <p:extLst>
      <p:ext uri="{BB962C8B-B14F-4D97-AF65-F5344CB8AC3E}">
        <p14:creationId xmlns:p14="http://schemas.microsoft.com/office/powerpoint/2010/main" val="174018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quarter" idx="13"/>
          </p:nvPr>
        </p:nvSpPr>
        <p:spPr>
          <a:xfrm>
            <a:off x="411163" y="1152530"/>
            <a:ext cx="8324850" cy="4791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0496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537FB-35E4-BD40-912A-7A677D31C984}"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267102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2537FB-35E4-BD40-912A-7A677D31C984}"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249488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2537FB-35E4-BD40-912A-7A677D31C984}"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394524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2537FB-35E4-BD40-912A-7A677D31C984}"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135688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2537FB-35E4-BD40-912A-7A677D31C984}"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9100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537FB-35E4-BD40-912A-7A677D31C984}"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53377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2537FB-35E4-BD40-912A-7A677D31C984}"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133115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2537FB-35E4-BD40-912A-7A677D31C984}"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0FA271-F79F-0647-A480-5A9A2E773A3B}" type="slidenum">
              <a:rPr lang="en-US" smtClean="0"/>
              <a:t>‹#›</a:t>
            </a:fld>
            <a:endParaRPr lang="en-US"/>
          </a:p>
        </p:txBody>
      </p:sp>
    </p:spTree>
    <p:extLst>
      <p:ext uri="{BB962C8B-B14F-4D97-AF65-F5344CB8AC3E}">
        <p14:creationId xmlns:p14="http://schemas.microsoft.com/office/powerpoint/2010/main" val="730041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537FB-35E4-BD40-912A-7A677D31C984}" type="datetimeFigureOut">
              <a:rPr lang="en-US" smtClean="0"/>
              <a:t>5/23/2019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FA271-F79F-0647-A480-5A9A2E773A3B}" type="slidenum">
              <a:rPr lang="en-US" smtClean="0"/>
              <a:t>‹#›</a:t>
            </a:fld>
            <a:endParaRPr lang="en-US"/>
          </a:p>
        </p:txBody>
      </p:sp>
    </p:spTree>
    <p:extLst>
      <p:ext uri="{BB962C8B-B14F-4D97-AF65-F5344CB8AC3E}">
        <p14:creationId xmlns:p14="http://schemas.microsoft.com/office/powerpoint/2010/main" val="403081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hyperlink" Target="http://www.imperial.nhs.uk/prdcons/groups/public/@corporate/@communications/documents/websiteasset/id_011284.jpg" TargetMode="External"/><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6.jpeg"/><Relationship Id="rId5" Type="http://schemas.openxmlformats.org/officeDocument/2006/relationships/hyperlink" Target="http://www.imperial.nhs.uk/prdcons/groups/public/@corporate/@communications/documents/websiteasset/id_011283.jpg" TargetMode="External"/><Relationship Id="rId10" Type="http://schemas.openxmlformats.org/officeDocument/2006/relationships/image" Target="../media/image5.jpeg"/><Relationship Id="rId4" Type="http://schemas.openxmlformats.org/officeDocument/2006/relationships/image" Target="../media/image2.jpeg"/><Relationship Id="rId9" Type="http://schemas.openxmlformats.org/officeDocument/2006/relationships/hyperlink" Target="http://www.imperial.nhs.uk/prdcons/groups/public/@corporate/@communications/documents/websiteasset/id_011281.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jpeg"/><Relationship Id="rId7"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tiff"/></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www.google.com.au/url?sa=i&amp;rct=j&amp;q=&amp;esrc=s&amp;source=images&amp;cd=&amp;cad=rja&amp;uact=8&amp;ved=0ahUKEwjz7sneo_fOAhUEH5QKHR1yAm4QjRwIBA&amp;url=http://www.topranilabs.com/tour/Genexpert.htm&amp;psig=AFQjCNGQ4v9cGMgUy5Ecv3a2DW493v0IYA&amp;ust=1473132337203873" TargetMode="Externa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hyperlink" Target="https://www.google.com/url?sa=i&amp;rct=j&amp;q=&amp;esrc=s&amp;source=images&amp;cd=&amp;cad=rja&amp;uact=8&amp;ved=2ahUKEwi-1crth9LfAhV9gM4BHc0JAb8QjRx6BAgBEAU&amp;url=https://www.dpcleb.com/product/view/169&amp;psig=AOvVaw20DsxapF74oXcs4l3Sb6fL&amp;ust=1546620328659704" TargetMode="Externa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www.google.com/url?sa=i&amp;rct=j&amp;q=&amp;esrc=s&amp;source=images&amp;cd=&amp;cad=rja&amp;uact=8&amp;ved=2ahUKEwjbp4bNiNLfAhVDXhoKHS3LDbAQjRx6BAgBEAU&amp;url=http://www.orasure.com/news-events/news-events-orasure-news.asp&amp;psig=AOvVaw15A3XY_qlzLAMexojuqdSX&amp;ust=1546620505342707"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1.tiff"/></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Imperial.hcv@nhs.net" TargetMode="External"/><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D75D9A9-4256-6A4A-B887-229F8DD3A1E2}"/>
              </a:ext>
            </a:extLst>
          </p:cNvPr>
          <p:cNvSpPr>
            <a:spLocks noGrp="1" noChangeArrowheads="1"/>
          </p:cNvSpPr>
          <p:nvPr>
            <p:ph type="ctrTitle" idx="4294967295"/>
          </p:nvPr>
        </p:nvSpPr>
        <p:spPr>
          <a:xfrm>
            <a:off x="323850" y="1844675"/>
            <a:ext cx="8569325" cy="2727325"/>
          </a:xfrm>
        </p:spPr>
        <p:txBody>
          <a:bodyPr>
            <a:normAutofit/>
          </a:bodyPr>
          <a:lstStyle/>
          <a:p>
            <a:pPr algn="l" eaLnBrk="1" hangingPunct="1">
              <a:defRPr/>
            </a:pPr>
            <a:r>
              <a:rPr lang="en-US" altLang="en-US" sz="3200" b="1" dirty="0">
                <a:solidFill>
                  <a:srgbClr val="7030A0"/>
                </a:solidFill>
              </a:rPr>
              <a:t>GP Study Afternoon: Viral Hepatitis </a:t>
            </a:r>
            <a:r>
              <a:rPr lang="en-US" altLang="en-US" sz="2800" dirty="0">
                <a:solidFill>
                  <a:schemeClr val="accent2"/>
                </a:solidFill>
              </a:rPr>
              <a:t/>
            </a:r>
            <a:br>
              <a:rPr lang="en-US" altLang="en-US" sz="2800" dirty="0">
                <a:solidFill>
                  <a:schemeClr val="accent2"/>
                </a:solidFill>
              </a:rPr>
            </a:br>
            <a:r>
              <a:rPr lang="en-GB" altLang="en-US" sz="2000" dirty="0"/>
              <a:t/>
            </a:r>
            <a:br>
              <a:rPr lang="en-GB" altLang="en-US" sz="2000" dirty="0"/>
            </a:br>
            <a:r>
              <a:rPr lang="en-GB" altLang="en-US" sz="2000" dirty="0"/>
              <a:t>Cockburn Lecture Theatre, St Marys Hospital</a:t>
            </a:r>
            <a:br>
              <a:rPr lang="en-GB" altLang="en-US" sz="2000" dirty="0"/>
            </a:br>
            <a:r>
              <a:rPr lang="en-GB" altLang="en-US" sz="2000" dirty="0"/>
              <a:t>Wednesday 22</a:t>
            </a:r>
            <a:r>
              <a:rPr lang="en-GB" altLang="en-US" sz="2000" baseline="30000" dirty="0"/>
              <a:t>nd</a:t>
            </a:r>
            <a:r>
              <a:rPr lang="en-GB" altLang="en-US" sz="2000" dirty="0"/>
              <a:t> May </a:t>
            </a:r>
            <a:r>
              <a:rPr lang="en-US" altLang="en-US" dirty="0"/>
              <a:t/>
            </a:r>
            <a:br>
              <a:rPr lang="en-US" altLang="en-US" dirty="0"/>
            </a:br>
            <a:r>
              <a:rPr lang="en-US" altLang="en-US" dirty="0"/>
              <a:t/>
            </a:r>
            <a:br>
              <a:rPr lang="en-US" altLang="en-US" dirty="0"/>
            </a:br>
            <a:r>
              <a:rPr lang="en-US" altLang="en-US" sz="2400" dirty="0"/>
              <a:t>Prof Ashley Brown</a:t>
            </a:r>
            <a:br>
              <a:rPr lang="en-US" altLang="en-US" sz="2400" dirty="0"/>
            </a:br>
            <a:r>
              <a:rPr lang="en-US" altLang="en-US" sz="2400" dirty="0"/>
              <a:t>Imperial Healthcare NHS Trust</a:t>
            </a:r>
          </a:p>
        </p:txBody>
      </p:sp>
      <p:sp>
        <p:nvSpPr>
          <p:cNvPr id="16387" name="Line 3">
            <a:extLst>
              <a:ext uri="{FF2B5EF4-FFF2-40B4-BE49-F238E27FC236}">
                <a16:creationId xmlns:a16="http://schemas.microsoft.com/office/drawing/2014/main" id="{9184876E-E671-0246-A16D-D7D44C864E30}"/>
              </a:ext>
            </a:extLst>
          </p:cNvPr>
          <p:cNvSpPr>
            <a:spLocks noChangeShapeType="1"/>
          </p:cNvSpPr>
          <p:nvPr/>
        </p:nvSpPr>
        <p:spPr bwMode="auto">
          <a:xfrm>
            <a:off x="395288" y="3500438"/>
            <a:ext cx="8353425" cy="0"/>
          </a:xfrm>
          <a:prstGeom prst="line">
            <a:avLst/>
          </a:prstGeom>
          <a:noFill/>
          <a:ln w="19050">
            <a:solidFill>
              <a:srgbClr val="99CC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6388" name="Group 4">
            <a:extLst>
              <a:ext uri="{FF2B5EF4-FFF2-40B4-BE49-F238E27FC236}">
                <a16:creationId xmlns:a16="http://schemas.microsoft.com/office/drawing/2014/main" id="{7DD1891D-BD23-F34F-B518-6EF020474F73}"/>
              </a:ext>
            </a:extLst>
          </p:cNvPr>
          <p:cNvGrpSpPr>
            <a:grpSpLocks/>
          </p:cNvGrpSpPr>
          <p:nvPr/>
        </p:nvGrpSpPr>
        <p:grpSpPr bwMode="auto">
          <a:xfrm>
            <a:off x="250825" y="5013325"/>
            <a:ext cx="8569325" cy="1655763"/>
            <a:chOff x="158" y="3158"/>
            <a:chExt cx="5398" cy="1043"/>
          </a:xfrm>
        </p:grpSpPr>
        <p:pic>
          <p:nvPicPr>
            <p:cNvPr id="16391" name="Picture 5" descr="About Mary's">
              <a:extLst>
                <a:ext uri="{FF2B5EF4-FFF2-40B4-BE49-F238E27FC236}">
                  <a16:creationId xmlns:a16="http://schemas.microsoft.com/office/drawing/2014/main" id="{2EC094EA-CC59-E641-8090-E98BC78A3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 y="3158"/>
              <a:ext cx="1321"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descr="Hammersmith Hospital">
              <a:extLst>
                <a:ext uri="{FF2B5EF4-FFF2-40B4-BE49-F238E27FC236}">
                  <a16:creationId xmlns:a16="http://schemas.microsoft.com/office/drawing/2014/main" id="{F98A17A3-3D50-2A44-BC0A-B3C2083B9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 y="3158"/>
              <a:ext cx="1353"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7" descr="id_011275">
              <a:hlinkClick r:id="rId5"/>
              <a:extLst>
                <a:ext uri="{FF2B5EF4-FFF2-40B4-BE49-F238E27FC236}">
                  <a16:creationId xmlns:a16="http://schemas.microsoft.com/office/drawing/2014/main" id="{A425D1E8-2F9D-9E4C-AEB9-1154338DF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3158"/>
              <a:ext cx="1180"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8" descr="id_011276">
              <a:hlinkClick r:id="rId7"/>
              <a:extLst>
                <a:ext uri="{FF2B5EF4-FFF2-40B4-BE49-F238E27FC236}">
                  <a16:creationId xmlns:a16="http://schemas.microsoft.com/office/drawing/2014/main" id="{CF2DF2F4-B7CD-AF45-9EEA-CBCDCA9EBC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2" y="3158"/>
              <a:ext cx="12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9" descr="id_011273">
              <a:hlinkClick r:id="rId9"/>
              <a:extLst>
                <a:ext uri="{FF2B5EF4-FFF2-40B4-BE49-F238E27FC236}">
                  <a16:creationId xmlns:a16="http://schemas.microsoft.com/office/drawing/2014/main" id="{3794A3A1-8BEB-BF48-9BE9-F45B6554AC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5" y="3158"/>
              <a:ext cx="840"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9" name="Picture 10" descr="hhnt_007528">
            <a:extLst>
              <a:ext uri="{FF2B5EF4-FFF2-40B4-BE49-F238E27FC236}">
                <a16:creationId xmlns:a16="http://schemas.microsoft.com/office/drawing/2014/main" id="{80230085-BF1D-EB40-AC8B-1FF688E867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9338" y="188913"/>
            <a:ext cx="40671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1" descr="london">
            <a:extLst>
              <a:ext uri="{FF2B5EF4-FFF2-40B4-BE49-F238E27FC236}">
                <a16:creationId xmlns:a16="http://schemas.microsoft.com/office/drawing/2014/main" id="{392D88ED-7586-8845-87D7-99918D96ED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188913"/>
            <a:ext cx="29527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82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a:noAutofit/>
          </a:bodyPr>
          <a:lstStyle/>
          <a:p>
            <a:pPr algn="ctr"/>
            <a:r>
              <a:rPr lang="en-US" sz="3600" dirty="0">
                <a:solidFill>
                  <a:schemeClr val="bg1"/>
                </a:solidFill>
              </a:rPr>
              <a:t>Family Hepatitis Clinic</a:t>
            </a:r>
          </a:p>
        </p:txBody>
      </p:sp>
      <p:sp>
        <p:nvSpPr>
          <p:cNvPr id="3" name="Content Placeholder 2"/>
          <p:cNvSpPr>
            <a:spLocks noGrp="1"/>
          </p:cNvSpPr>
          <p:nvPr>
            <p:ph idx="1"/>
          </p:nvPr>
        </p:nvSpPr>
        <p:spPr>
          <a:xfrm>
            <a:off x="628648" y="1986455"/>
            <a:ext cx="5255056" cy="4610896"/>
          </a:xfrm>
        </p:spPr>
        <p:txBody>
          <a:bodyPr>
            <a:normAutofit fontScale="85000" lnSpcReduction="10000"/>
          </a:bodyPr>
          <a:lstStyle/>
          <a:p>
            <a:pPr>
              <a:lnSpc>
                <a:spcPct val="120000"/>
              </a:lnSpc>
            </a:pPr>
            <a:r>
              <a:rPr lang="en-US" dirty="0"/>
              <a:t>Once a month clinic at SMH run jointly with </a:t>
            </a:r>
            <a:r>
              <a:rPr lang="en-US" dirty="0" err="1"/>
              <a:t>paediatric</a:t>
            </a:r>
            <a:r>
              <a:rPr lang="en-US" dirty="0"/>
              <a:t> ID</a:t>
            </a:r>
          </a:p>
          <a:p>
            <a:pPr>
              <a:lnSpc>
                <a:spcPct val="120000"/>
              </a:lnSpc>
            </a:pPr>
            <a:r>
              <a:rPr lang="en-US" dirty="0"/>
              <a:t>Post vaccination testing of all children born to HBV/HCV positive mothers</a:t>
            </a:r>
          </a:p>
          <a:p>
            <a:pPr>
              <a:lnSpc>
                <a:spcPct val="120000"/>
              </a:lnSpc>
            </a:pPr>
            <a:r>
              <a:rPr lang="en-US" dirty="0"/>
              <a:t>Screening of other family members</a:t>
            </a:r>
          </a:p>
          <a:p>
            <a:pPr>
              <a:lnSpc>
                <a:spcPct val="120000"/>
              </a:lnSpc>
            </a:pPr>
            <a:r>
              <a:rPr lang="en-US" dirty="0"/>
              <a:t>Management of infected children</a:t>
            </a:r>
          </a:p>
          <a:p>
            <a:pPr>
              <a:lnSpc>
                <a:spcPct val="120000"/>
              </a:lnSpc>
            </a:pPr>
            <a:r>
              <a:rPr lang="en-US" dirty="0"/>
              <a:t>Transition/adolescent clinic</a:t>
            </a:r>
          </a:p>
          <a:p>
            <a:pPr>
              <a:lnSpc>
                <a:spcPct val="120000"/>
              </a:lnSpc>
            </a:pPr>
            <a:r>
              <a:rPr lang="en-US" dirty="0"/>
              <a:t>Happy to accept referrals for other children with liver disease</a:t>
            </a:r>
          </a:p>
          <a:p>
            <a:pPr lvl="1">
              <a:lnSpc>
                <a:spcPct val="120000"/>
              </a:lnSpc>
            </a:pPr>
            <a:endParaRPr lang="en-US" dirty="0"/>
          </a:p>
          <a:p>
            <a:pPr lvl="1">
              <a:lnSpc>
                <a:spcPct val="120000"/>
              </a:lnSpc>
            </a:pPr>
            <a:endParaRPr lang="en-US" dirty="0"/>
          </a:p>
        </p:txBody>
      </p:sp>
      <p:pic>
        <p:nvPicPr>
          <p:cNvPr id="5" name="Picture 4"/>
          <p:cNvPicPr>
            <a:picLocks noChangeAspect="1"/>
          </p:cNvPicPr>
          <p:nvPr/>
        </p:nvPicPr>
        <p:blipFill rotWithShape="1">
          <a:blip r:embed="rId2"/>
          <a:srcRect l="25588" r="29525"/>
          <a:stretch/>
        </p:blipFill>
        <p:spPr>
          <a:xfrm>
            <a:off x="5883706" y="2251832"/>
            <a:ext cx="2592894" cy="1805159"/>
          </a:xfrm>
          <a:prstGeom prst="rect">
            <a:avLst/>
          </a:prstGeom>
        </p:spPr>
      </p:pic>
      <p:sp>
        <p:nvSpPr>
          <p:cNvPr id="6" name="Content Placeholder 2"/>
          <p:cNvSpPr txBox="1">
            <a:spLocks/>
          </p:cNvSpPr>
          <p:nvPr/>
        </p:nvSpPr>
        <p:spPr>
          <a:xfrm>
            <a:off x="457200" y="4096019"/>
            <a:ext cx="8229600" cy="23573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a:p>
            <a:endParaRPr lang="en-US" dirty="0"/>
          </a:p>
        </p:txBody>
      </p:sp>
      <p:pic>
        <p:nvPicPr>
          <p:cNvPr id="7" name="Picture 6"/>
          <p:cNvPicPr>
            <a:picLocks noChangeAspect="1"/>
          </p:cNvPicPr>
          <p:nvPr/>
        </p:nvPicPr>
        <p:blipFill>
          <a:blip r:embed="rId3"/>
          <a:stretch>
            <a:fillRect/>
          </a:stretch>
        </p:blipFill>
        <p:spPr>
          <a:xfrm>
            <a:off x="5883705" y="4012444"/>
            <a:ext cx="2592895" cy="1557694"/>
          </a:xfrm>
          <a:prstGeom prst="rect">
            <a:avLst/>
          </a:prstGeom>
        </p:spPr>
      </p:pic>
    </p:spTree>
    <p:extLst>
      <p:ext uri="{BB962C8B-B14F-4D97-AF65-F5344CB8AC3E}">
        <p14:creationId xmlns:p14="http://schemas.microsoft.com/office/powerpoint/2010/main" val="2549627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5B43-DA41-9C41-B92D-B36497030F3F}"/>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HBV Vaccination</a:t>
            </a:r>
          </a:p>
        </p:txBody>
      </p:sp>
      <p:sp>
        <p:nvSpPr>
          <p:cNvPr id="3" name="Content Placeholder 2">
            <a:extLst>
              <a:ext uri="{FF2B5EF4-FFF2-40B4-BE49-F238E27FC236}">
                <a16:creationId xmlns:a16="http://schemas.microsoft.com/office/drawing/2014/main" id="{88938648-C8C9-5C45-972E-C6A307F8FFEB}"/>
              </a:ext>
            </a:extLst>
          </p:cNvPr>
          <p:cNvSpPr>
            <a:spLocks noGrp="1"/>
          </p:cNvSpPr>
          <p:nvPr>
            <p:ph idx="1"/>
          </p:nvPr>
        </p:nvSpPr>
        <p:spPr/>
        <p:txBody>
          <a:bodyPr/>
          <a:lstStyle/>
          <a:p>
            <a:r>
              <a:rPr lang="en-US" dirty="0"/>
              <a:t>Always test for </a:t>
            </a:r>
            <a:r>
              <a:rPr lang="en-US" dirty="0" err="1"/>
              <a:t>HBsAg</a:t>
            </a:r>
            <a:r>
              <a:rPr lang="en-US" dirty="0"/>
              <a:t> </a:t>
            </a:r>
            <a:r>
              <a:rPr lang="en-US" b="1" dirty="0">
                <a:solidFill>
                  <a:srgbClr val="FF0000"/>
                </a:solidFill>
              </a:rPr>
              <a:t>BEFORE</a:t>
            </a:r>
            <a:r>
              <a:rPr lang="en-US" dirty="0"/>
              <a:t> vaccinating</a:t>
            </a:r>
          </a:p>
          <a:p>
            <a:endParaRPr lang="en-US" dirty="0"/>
          </a:p>
          <a:p>
            <a:r>
              <a:rPr lang="en-US" dirty="0"/>
              <a:t>ALL household contacts of an HBV positive patient should be offered vaccination</a:t>
            </a:r>
          </a:p>
          <a:p>
            <a:r>
              <a:rPr lang="en-US" dirty="0"/>
              <a:t>ALL sexual partners of HBV positive patients should be offered vaccination</a:t>
            </a:r>
          </a:p>
          <a:p>
            <a:endParaRPr lang="en-US" dirty="0"/>
          </a:p>
          <a:p>
            <a:pPr marL="0" indent="0" algn="ctr">
              <a:buNone/>
            </a:pPr>
            <a:r>
              <a:rPr lang="en-US" dirty="0"/>
              <a:t>THESE VACCINATIONS MUST BE </a:t>
            </a:r>
            <a:r>
              <a:rPr lang="en-US" b="1" dirty="0">
                <a:solidFill>
                  <a:srgbClr val="FF0000"/>
                </a:solidFill>
              </a:rPr>
              <a:t>FREE OF CHARGE</a:t>
            </a:r>
          </a:p>
        </p:txBody>
      </p:sp>
    </p:spTree>
    <p:extLst>
      <p:ext uri="{BB962C8B-B14F-4D97-AF65-F5344CB8AC3E}">
        <p14:creationId xmlns:p14="http://schemas.microsoft.com/office/powerpoint/2010/main" val="2515403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24F9-A708-0047-B08A-EC63DEDF47A4}"/>
              </a:ext>
            </a:extLst>
          </p:cNvPr>
          <p:cNvSpPr>
            <a:spLocks noGrp="1"/>
          </p:cNvSpPr>
          <p:nvPr>
            <p:ph type="title"/>
          </p:nvPr>
        </p:nvSpPr>
        <p:spPr/>
        <p:txBody>
          <a:bodyPr anchor="ctr"/>
          <a:lstStyle/>
          <a:p>
            <a:pPr algn="ctr"/>
            <a:r>
              <a:rPr lang="en-US" dirty="0"/>
              <a:t>HCV</a:t>
            </a:r>
          </a:p>
        </p:txBody>
      </p:sp>
      <p:sp>
        <p:nvSpPr>
          <p:cNvPr id="3" name="Text Placeholder 2">
            <a:extLst>
              <a:ext uri="{FF2B5EF4-FFF2-40B4-BE49-F238E27FC236}">
                <a16:creationId xmlns:a16="http://schemas.microsoft.com/office/drawing/2014/main" id="{B1E251EE-DC7D-AB4E-91CD-B35C2593A8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1965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iopsy%20procedure">
            <a:extLst>
              <a:ext uri="{FF2B5EF4-FFF2-40B4-BE49-F238E27FC236}">
                <a16:creationId xmlns:a16="http://schemas.microsoft.com/office/drawing/2014/main" id="{E817CD72-E370-204B-AD54-B03A8B75D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836108"/>
            <a:ext cx="3786734" cy="283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egIntron%20Redipen%20150mcg%2002">
            <a:extLst>
              <a:ext uri="{FF2B5EF4-FFF2-40B4-BE49-F238E27FC236}">
                <a16:creationId xmlns:a16="http://schemas.microsoft.com/office/drawing/2014/main" id="{145E2918-7240-734C-8FFE-F789719B2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138" y="1836108"/>
            <a:ext cx="3702212" cy="283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783BB9F-A358-3045-AD6E-611B88041390}"/>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What everybody knows about HCV</a:t>
            </a:r>
          </a:p>
        </p:txBody>
      </p:sp>
      <p:sp>
        <p:nvSpPr>
          <p:cNvPr id="5" name="Content Placeholder 4">
            <a:extLst>
              <a:ext uri="{FF2B5EF4-FFF2-40B4-BE49-F238E27FC236}">
                <a16:creationId xmlns:a16="http://schemas.microsoft.com/office/drawing/2014/main" id="{CAE5CB91-EFF8-7149-B306-62774DAD0D07}"/>
              </a:ext>
            </a:extLst>
          </p:cNvPr>
          <p:cNvSpPr>
            <a:spLocks noGrp="1"/>
          </p:cNvSpPr>
          <p:nvPr>
            <p:ph idx="1"/>
          </p:nvPr>
        </p:nvSpPr>
        <p:spPr>
          <a:xfrm>
            <a:off x="628650" y="4845049"/>
            <a:ext cx="7886700" cy="1331913"/>
          </a:xfrm>
        </p:spPr>
        <p:txBody>
          <a:bodyPr/>
          <a:lstStyle/>
          <a:p>
            <a:pPr algn="ctr"/>
            <a:r>
              <a:rPr lang="en-US" b="1" dirty="0">
                <a:solidFill>
                  <a:srgbClr val="FF0000"/>
                </a:solidFill>
              </a:rPr>
              <a:t>WE DO NOT DO LIVER BIOPSIES ANYMORE</a:t>
            </a:r>
          </a:p>
          <a:p>
            <a:pPr algn="ctr"/>
            <a:r>
              <a:rPr lang="en-US" b="1" dirty="0">
                <a:solidFill>
                  <a:srgbClr val="FF0000"/>
                </a:solidFill>
              </a:rPr>
              <a:t>WE DO NOT USE INTERFERON ANYMORE</a:t>
            </a:r>
          </a:p>
        </p:txBody>
      </p:sp>
      <p:sp>
        <p:nvSpPr>
          <p:cNvPr id="6" name="TextBox 5">
            <a:extLst>
              <a:ext uri="{FF2B5EF4-FFF2-40B4-BE49-F238E27FC236}">
                <a16:creationId xmlns:a16="http://schemas.microsoft.com/office/drawing/2014/main" id="{9604F3B0-C521-3441-A9DD-67E967D3BE34}"/>
              </a:ext>
            </a:extLst>
          </p:cNvPr>
          <p:cNvSpPr txBox="1"/>
          <p:nvPr/>
        </p:nvSpPr>
        <p:spPr>
          <a:xfrm>
            <a:off x="1459226" y="1996965"/>
            <a:ext cx="2125582" cy="523220"/>
          </a:xfrm>
          <a:prstGeom prst="rect">
            <a:avLst/>
          </a:prstGeom>
          <a:solidFill>
            <a:schemeClr val="bg1"/>
          </a:solidFill>
        </p:spPr>
        <p:txBody>
          <a:bodyPr wrap="none" rtlCol="0">
            <a:spAutoFit/>
          </a:bodyPr>
          <a:lstStyle/>
          <a:p>
            <a:r>
              <a:rPr lang="en-US" sz="2800" dirty="0"/>
              <a:t>LIVER BIOPSY</a:t>
            </a:r>
          </a:p>
        </p:txBody>
      </p:sp>
      <p:sp>
        <p:nvSpPr>
          <p:cNvPr id="7" name="TextBox 6">
            <a:extLst>
              <a:ext uri="{FF2B5EF4-FFF2-40B4-BE49-F238E27FC236}">
                <a16:creationId xmlns:a16="http://schemas.microsoft.com/office/drawing/2014/main" id="{01ADE86C-115C-9A4C-979C-1F80638F9EB2}"/>
              </a:ext>
            </a:extLst>
          </p:cNvPr>
          <p:cNvSpPr txBox="1"/>
          <p:nvPr/>
        </p:nvSpPr>
        <p:spPr>
          <a:xfrm>
            <a:off x="5637520" y="1996965"/>
            <a:ext cx="2053447" cy="523220"/>
          </a:xfrm>
          <a:prstGeom prst="rect">
            <a:avLst/>
          </a:prstGeom>
          <a:solidFill>
            <a:schemeClr val="bg1"/>
          </a:solidFill>
        </p:spPr>
        <p:txBody>
          <a:bodyPr wrap="none" rtlCol="0">
            <a:spAutoFit/>
          </a:bodyPr>
          <a:lstStyle/>
          <a:p>
            <a:r>
              <a:rPr lang="en-US" sz="2800" dirty="0"/>
              <a:t>INTERFERON</a:t>
            </a:r>
          </a:p>
        </p:txBody>
      </p:sp>
      <p:cxnSp>
        <p:nvCxnSpPr>
          <p:cNvPr id="9" name="Straight Connector 8">
            <a:extLst>
              <a:ext uri="{FF2B5EF4-FFF2-40B4-BE49-F238E27FC236}">
                <a16:creationId xmlns:a16="http://schemas.microsoft.com/office/drawing/2014/main" id="{350A8E29-BB16-A943-9D77-5294E5F0F671}"/>
              </a:ext>
            </a:extLst>
          </p:cNvPr>
          <p:cNvCxnSpPr/>
          <p:nvPr/>
        </p:nvCxnSpPr>
        <p:spPr>
          <a:xfrm>
            <a:off x="628650" y="1836108"/>
            <a:ext cx="3786734" cy="2838095"/>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9358DA-471B-AB40-9582-15324B5988EC}"/>
              </a:ext>
            </a:extLst>
          </p:cNvPr>
          <p:cNvCxnSpPr>
            <a:cxnSpLocks/>
          </p:cNvCxnSpPr>
          <p:nvPr/>
        </p:nvCxnSpPr>
        <p:spPr>
          <a:xfrm flipV="1">
            <a:off x="628649" y="1853573"/>
            <a:ext cx="3786735" cy="2831113"/>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F000AD-C23E-F34C-B937-D6D07DBC5A93}"/>
              </a:ext>
            </a:extLst>
          </p:cNvPr>
          <p:cNvCxnSpPr>
            <a:cxnSpLocks/>
          </p:cNvCxnSpPr>
          <p:nvPr/>
        </p:nvCxnSpPr>
        <p:spPr>
          <a:xfrm flipV="1">
            <a:off x="4813138" y="1853573"/>
            <a:ext cx="3702211" cy="282063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9804B2-C0A1-3D49-8FD3-0F8E83CDFFA4}"/>
              </a:ext>
            </a:extLst>
          </p:cNvPr>
          <p:cNvCxnSpPr/>
          <p:nvPr/>
        </p:nvCxnSpPr>
        <p:spPr>
          <a:xfrm>
            <a:off x="4793291" y="1848822"/>
            <a:ext cx="3786734" cy="2838095"/>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86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6263D0DF-CA35-A042-8BED-FCBC1106BB3B}"/>
              </a:ext>
            </a:extLst>
          </p:cNvPr>
          <p:cNvSpPr>
            <a:spLocks noGrp="1"/>
          </p:cNvSpPr>
          <p:nvPr>
            <p:ph type="title"/>
          </p:nvPr>
        </p:nvSpPr>
        <p:spPr>
          <a:solidFill>
            <a:srgbClr val="7030A0"/>
          </a:solidFill>
        </p:spPr>
        <p:txBody>
          <a:bodyPr>
            <a:noAutofit/>
          </a:bodyPr>
          <a:lstStyle/>
          <a:p>
            <a:pPr algn="ctr" eaLnBrk="1" hangingPunct="1">
              <a:defRPr/>
            </a:pPr>
            <a:r>
              <a:rPr lang="en-GB" altLang="en-US" sz="3600" dirty="0">
                <a:solidFill>
                  <a:schemeClr val="bg1"/>
                </a:solidFill>
                <a:cs typeface="Arial" charset="0"/>
              </a:rPr>
              <a:t>HCV is the only chronic blood-borne virus </a:t>
            </a:r>
            <a:br>
              <a:rPr lang="en-GB" altLang="en-US" sz="3600" dirty="0">
                <a:solidFill>
                  <a:schemeClr val="bg1"/>
                </a:solidFill>
                <a:cs typeface="Arial" charset="0"/>
              </a:rPr>
            </a:br>
            <a:r>
              <a:rPr lang="en-GB" altLang="en-US" sz="3600" dirty="0">
                <a:solidFill>
                  <a:schemeClr val="bg1"/>
                </a:solidFill>
                <a:cs typeface="Arial" charset="0"/>
              </a:rPr>
              <a:t>that can be CURED</a:t>
            </a:r>
          </a:p>
        </p:txBody>
      </p:sp>
      <p:sp>
        <p:nvSpPr>
          <p:cNvPr id="74754" name="Content Placeholder 7">
            <a:extLst>
              <a:ext uri="{FF2B5EF4-FFF2-40B4-BE49-F238E27FC236}">
                <a16:creationId xmlns:a16="http://schemas.microsoft.com/office/drawing/2014/main" id="{32A0A094-6930-BF47-8F6E-9D48E8E4881D}"/>
              </a:ext>
            </a:extLst>
          </p:cNvPr>
          <p:cNvSpPr>
            <a:spLocks noGrp="1"/>
          </p:cNvSpPr>
          <p:nvPr>
            <p:ph idx="1"/>
          </p:nvPr>
        </p:nvSpPr>
        <p:spPr>
          <a:xfrm>
            <a:off x="457200" y="1773238"/>
            <a:ext cx="8229600" cy="4532312"/>
          </a:xfrm>
        </p:spPr>
        <p:txBody>
          <a:bodyPr>
            <a:normAutofit lnSpcReduction="10000"/>
          </a:bodyPr>
          <a:lstStyle/>
          <a:p>
            <a:pPr eaLnBrk="1" hangingPunct="1">
              <a:lnSpc>
                <a:spcPct val="90000"/>
              </a:lnSpc>
              <a:defRPr/>
            </a:pPr>
            <a:r>
              <a:rPr lang="en-GB" altLang="en-US" sz="2400">
                <a:cs typeface="Arial" pitchFamily="34" charset="0"/>
              </a:rPr>
              <a:t>Unlike HIV and HBV it is not a disease for life</a:t>
            </a:r>
          </a:p>
          <a:p>
            <a:pPr eaLnBrk="1" hangingPunct="1">
              <a:lnSpc>
                <a:spcPct val="90000"/>
              </a:lnSpc>
              <a:defRPr/>
            </a:pPr>
            <a:endParaRPr lang="en-GB" altLang="en-US" sz="2400">
              <a:cs typeface="Arial" pitchFamily="34" charset="0"/>
            </a:endParaRPr>
          </a:p>
          <a:p>
            <a:pPr eaLnBrk="1" hangingPunct="1">
              <a:lnSpc>
                <a:spcPct val="90000"/>
              </a:lnSpc>
              <a:defRPr/>
            </a:pPr>
            <a:endParaRPr lang="en-GB" altLang="en-US" sz="2400">
              <a:cs typeface="Arial" pitchFamily="34" charset="0"/>
            </a:endParaRPr>
          </a:p>
          <a:p>
            <a:pPr eaLnBrk="1" hangingPunct="1">
              <a:lnSpc>
                <a:spcPct val="90000"/>
              </a:lnSpc>
              <a:defRPr/>
            </a:pPr>
            <a:endParaRPr lang="en-GB" altLang="en-US" sz="2400">
              <a:cs typeface="Arial" pitchFamily="34" charset="0"/>
            </a:endParaRPr>
          </a:p>
          <a:p>
            <a:pPr eaLnBrk="1" hangingPunct="1">
              <a:lnSpc>
                <a:spcPct val="90000"/>
              </a:lnSpc>
              <a:buFontTx/>
              <a:buNone/>
              <a:defRPr/>
            </a:pPr>
            <a:r>
              <a:rPr lang="en-GB" altLang="en-US" sz="2400">
                <a:cs typeface="Arial" pitchFamily="34" charset="0"/>
              </a:rPr>
              <a:t/>
            </a:r>
            <a:br>
              <a:rPr lang="en-GB" altLang="en-US" sz="2400">
                <a:cs typeface="Arial" pitchFamily="34" charset="0"/>
              </a:rPr>
            </a:br>
            <a:endParaRPr lang="en-GB" altLang="en-US" sz="2400">
              <a:cs typeface="Arial" pitchFamily="34" charset="0"/>
            </a:endParaRPr>
          </a:p>
          <a:p>
            <a:pPr eaLnBrk="1" hangingPunct="1">
              <a:lnSpc>
                <a:spcPct val="90000"/>
              </a:lnSpc>
              <a:defRPr/>
            </a:pPr>
            <a:endParaRPr lang="en-GB" altLang="en-US" sz="2400">
              <a:cs typeface="Arial" pitchFamily="34" charset="0"/>
            </a:endParaRPr>
          </a:p>
          <a:p>
            <a:pPr eaLnBrk="1" hangingPunct="1">
              <a:lnSpc>
                <a:spcPct val="90000"/>
              </a:lnSpc>
              <a:defRPr/>
            </a:pPr>
            <a:endParaRPr lang="en-GB" altLang="en-US" sz="2400">
              <a:cs typeface="Arial" pitchFamily="34" charset="0"/>
            </a:endParaRPr>
          </a:p>
          <a:p>
            <a:pPr eaLnBrk="1" hangingPunct="1">
              <a:lnSpc>
                <a:spcPct val="90000"/>
              </a:lnSpc>
              <a:defRPr/>
            </a:pPr>
            <a:endParaRPr lang="en-GB" altLang="en-US" sz="2400">
              <a:cs typeface="Arial" pitchFamily="34" charset="0"/>
            </a:endParaRPr>
          </a:p>
          <a:p>
            <a:pPr eaLnBrk="1" hangingPunct="1">
              <a:lnSpc>
                <a:spcPct val="90000"/>
              </a:lnSpc>
              <a:defRPr/>
            </a:pPr>
            <a:r>
              <a:rPr lang="en-GB" altLang="en-US" sz="2400">
                <a:cs typeface="Arial" pitchFamily="34" charset="0"/>
              </a:rPr>
              <a:t>Sustained virological response (SVR) = </a:t>
            </a:r>
            <a:r>
              <a:rPr lang="en-GB" altLang="en-US" sz="2400" b="1">
                <a:solidFill>
                  <a:srgbClr val="FF0000"/>
                </a:solidFill>
                <a:cs typeface="Arial" pitchFamily="34" charset="0"/>
              </a:rPr>
              <a:t>CURE</a:t>
            </a:r>
          </a:p>
          <a:p>
            <a:pPr eaLnBrk="1" hangingPunct="1">
              <a:lnSpc>
                <a:spcPct val="90000"/>
              </a:lnSpc>
              <a:defRPr/>
            </a:pPr>
            <a:r>
              <a:rPr lang="en-GB" altLang="en-US" sz="2400">
                <a:cs typeface="Arial" pitchFamily="34" charset="0"/>
              </a:rPr>
              <a:t>SVR: reduced morbidity and mortality</a:t>
            </a:r>
          </a:p>
        </p:txBody>
      </p:sp>
      <p:sp>
        <p:nvSpPr>
          <p:cNvPr id="22532" name="Text Placeholder 10">
            <a:extLst>
              <a:ext uri="{FF2B5EF4-FFF2-40B4-BE49-F238E27FC236}">
                <a16:creationId xmlns:a16="http://schemas.microsoft.com/office/drawing/2014/main" id="{9C9F9EE5-B298-AE42-B53D-6C59F2832CF9}"/>
              </a:ext>
            </a:extLst>
          </p:cNvPr>
          <p:cNvSpPr txBox="1">
            <a:spLocks/>
          </p:cNvSpPr>
          <p:nvPr/>
        </p:nvSpPr>
        <p:spPr bwMode="auto">
          <a:xfrm>
            <a:off x="260350" y="6178550"/>
            <a:ext cx="49672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cs typeface="Arial" panose="020B0604020202020204" pitchFamily="34" charset="0"/>
              </a:rPr>
              <a:t>Pawlotsky JM. J Hepatol 2006;44:S10</a:t>
            </a:r>
            <a:r>
              <a:rPr lang="en-US" altLang="en-US" sz="1000">
                <a:cs typeface="Arial" panose="020B0604020202020204" pitchFamily="34" charset="0"/>
                <a:sym typeface="Arial" panose="020B0604020202020204" pitchFamily="34" charset="0"/>
              </a:rPr>
              <a:t>–</a:t>
            </a:r>
            <a:r>
              <a:rPr lang="en-US" altLang="en-US" sz="1000">
                <a:cs typeface="Arial" panose="020B0604020202020204" pitchFamily="34" charset="0"/>
              </a:rPr>
              <a:t>3;</a:t>
            </a:r>
            <a:br>
              <a:rPr lang="en-US" altLang="en-US" sz="1000">
                <a:cs typeface="Arial" panose="020B0604020202020204" pitchFamily="34" charset="0"/>
              </a:rPr>
            </a:br>
            <a:r>
              <a:rPr lang="en-US" altLang="en-US" sz="1000">
                <a:cs typeface="Arial" panose="020B0604020202020204" pitchFamily="34" charset="0"/>
              </a:rPr>
              <a:t>Siliciano JD, et al. J Antimicrob Chemother 2004;54:6</a:t>
            </a:r>
            <a:r>
              <a:rPr lang="en-US" altLang="en-US" sz="1000">
                <a:cs typeface="Arial" panose="020B0604020202020204" pitchFamily="34" charset="0"/>
                <a:sym typeface="Arial" panose="020B0604020202020204" pitchFamily="34" charset="0"/>
              </a:rPr>
              <a:t>–</a:t>
            </a:r>
            <a:r>
              <a:rPr lang="en-US" altLang="en-US" sz="1000">
                <a:cs typeface="Arial" panose="020B0604020202020204" pitchFamily="34" charset="0"/>
              </a:rPr>
              <a:t>9;</a:t>
            </a:r>
            <a:br>
              <a:rPr lang="en-US" altLang="en-US" sz="1000">
                <a:cs typeface="Arial" panose="020B0604020202020204" pitchFamily="34" charset="0"/>
              </a:rPr>
            </a:br>
            <a:r>
              <a:rPr lang="en-US" altLang="en-US" sz="1000">
                <a:cs typeface="Arial" panose="020B0604020202020204" pitchFamily="34" charset="0"/>
              </a:rPr>
              <a:t>Lucas GM. J Antimicrob Chemother 2005;55:413</a:t>
            </a:r>
            <a:r>
              <a:rPr lang="en-US" altLang="en-US" sz="1000">
                <a:cs typeface="Arial" panose="020B0604020202020204" pitchFamily="34" charset="0"/>
                <a:sym typeface="Arial" panose="020B0604020202020204" pitchFamily="34" charset="0"/>
              </a:rPr>
              <a:t>–</a:t>
            </a:r>
            <a:r>
              <a:rPr lang="en-US" altLang="en-US" sz="1000">
                <a:cs typeface="Arial" panose="020B0604020202020204" pitchFamily="34" charset="0"/>
              </a:rPr>
              <a:t>6</a:t>
            </a:r>
            <a:endParaRPr lang="en-GB" altLang="en-US" sz="1000">
              <a:cs typeface="Arial" panose="020B0604020202020204" pitchFamily="34" charset="0"/>
            </a:endParaRPr>
          </a:p>
        </p:txBody>
      </p:sp>
      <p:sp>
        <p:nvSpPr>
          <p:cNvPr id="22533" name="Text Placeholder 11">
            <a:extLst>
              <a:ext uri="{FF2B5EF4-FFF2-40B4-BE49-F238E27FC236}">
                <a16:creationId xmlns:a16="http://schemas.microsoft.com/office/drawing/2014/main" id="{54A7E039-81A5-9940-A205-9460918B62B5}"/>
              </a:ext>
            </a:extLst>
          </p:cNvPr>
          <p:cNvSpPr txBox="1">
            <a:spLocks/>
          </p:cNvSpPr>
          <p:nvPr/>
        </p:nvSpPr>
        <p:spPr bwMode="auto">
          <a:xfrm>
            <a:off x="4903788" y="6429375"/>
            <a:ext cx="399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cs typeface="Arial" panose="020B0604020202020204" pitchFamily="34" charset="0"/>
              </a:rPr>
              <a:t>cccDNA: covalently closed circular DNA</a:t>
            </a:r>
            <a:endParaRPr lang="en-GB" altLang="en-US" sz="1000">
              <a:cs typeface="Arial" panose="020B0604020202020204" pitchFamily="34" charset="0"/>
            </a:endParaRPr>
          </a:p>
        </p:txBody>
      </p:sp>
      <p:pic>
        <p:nvPicPr>
          <p:cNvPr id="22534" name="Picture 6">
            <a:extLst>
              <a:ext uri="{FF2B5EF4-FFF2-40B4-BE49-F238E27FC236}">
                <a16:creationId xmlns:a16="http://schemas.microsoft.com/office/drawing/2014/main" id="{E4CD30C5-F888-754F-8413-562D7DB0D9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2479675"/>
            <a:ext cx="605155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7383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23E4B3FF-A2B2-E64B-98F7-B657E58150D1}"/>
              </a:ext>
            </a:extLst>
          </p:cNvPr>
          <p:cNvSpPr>
            <a:spLocks noGrp="1"/>
          </p:cNvSpPr>
          <p:nvPr>
            <p:ph type="title"/>
          </p:nvPr>
        </p:nvSpPr>
        <p:spPr>
          <a:solidFill>
            <a:srgbClr val="7030A0"/>
          </a:solidFill>
        </p:spPr>
        <p:txBody>
          <a:bodyPr>
            <a:normAutofit/>
          </a:bodyPr>
          <a:lstStyle/>
          <a:p>
            <a:pPr algn="ctr">
              <a:defRPr/>
            </a:pPr>
            <a:r>
              <a:rPr lang="en-US" sz="3600" dirty="0">
                <a:solidFill>
                  <a:schemeClr val="bg1"/>
                </a:solidFill>
              </a:rPr>
              <a:t>The Directly Acting Antiviral Drugs</a:t>
            </a:r>
          </a:p>
        </p:txBody>
      </p:sp>
      <p:grpSp>
        <p:nvGrpSpPr>
          <p:cNvPr id="3" name="Group 2">
            <a:extLst>
              <a:ext uri="{FF2B5EF4-FFF2-40B4-BE49-F238E27FC236}">
                <a16:creationId xmlns:a16="http://schemas.microsoft.com/office/drawing/2014/main" id="{4C5C048D-8F06-F341-8BC6-1CFD059DE705}"/>
              </a:ext>
            </a:extLst>
          </p:cNvPr>
          <p:cNvGrpSpPr/>
          <p:nvPr/>
        </p:nvGrpSpPr>
        <p:grpSpPr>
          <a:xfrm>
            <a:off x="523081" y="1848335"/>
            <a:ext cx="5457298" cy="4782318"/>
            <a:chOff x="1729214" y="1353235"/>
            <a:chExt cx="5396797" cy="5077728"/>
          </a:xfrm>
        </p:grpSpPr>
        <p:grpSp>
          <p:nvGrpSpPr>
            <p:cNvPr id="2" name="Group 1">
              <a:extLst>
                <a:ext uri="{FF2B5EF4-FFF2-40B4-BE49-F238E27FC236}">
                  <a16:creationId xmlns:a16="http://schemas.microsoft.com/office/drawing/2014/main" id="{B03D8334-6447-6346-8E72-791CFE326085}"/>
                </a:ext>
              </a:extLst>
            </p:cNvPr>
            <p:cNvGrpSpPr/>
            <p:nvPr/>
          </p:nvGrpSpPr>
          <p:grpSpPr>
            <a:xfrm>
              <a:off x="1729234" y="2674300"/>
              <a:ext cx="5396777" cy="3756663"/>
              <a:chOff x="1757623" y="1718693"/>
              <a:chExt cx="6070340" cy="4712270"/>
            </a:xfrm>
          </p:grpSpPr>
          <p:pic>
            <p:nvPicPr>
              <p:cNvPr id="28674" name="Picture 28">
                <a:extLst>
                  <a:ext uri="{FF2B5EF4-FFF2-40B4-BE49-F238E27FC236}">
                    <a16:creationId xmlns:a16="http://schemas.microsoft.com/office/drawing/2014/main" id="{C0A9662D-0D66-D64D-B5FD-705C620754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5812940"/>
                <a:ext cx="401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9F1A23E-6FED-BF4F-8ABE-F858FF843FEE}"/>
                  </a:ext>
                </a:extLst>
              </p:cNvPr>
              <p:cNvSpPr/>
              <p:nvPr/>
            </p:nvSpPr>
            <p:spPr bwMode="auto">
              <a:xfrm>
                <a:off x="2332038" y="2479675"/>
                <a:ext cx="2022475" cy="7334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7" name="Rectangle 6">
                <a:extLst>
                  <a:ext uri="{FF2B5EF4-FFF2-40B4-BE49-F238E27FC236}">
                    <a16:creationId xmlns:a16="http://schemas.microsoft.com/office/drawing/2014/main" id="{955F2DCC-0ED0-C44D-AF70-F772F93A91A4}"/>
                  </a:ext>
                </a:extLst>
              </p:cNvPr>
              <p:cNvSpPr/>
              <p:nvPr/>
            </p:nvSpPr>
            <p:spPr bwMode="auto">
              <a:xfrm>
                <a:off x="4840288" y="2479675"/>
                <a:ext cx="2087562" cy="7334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grpSp>
            <p:nvGrpSpPr>
              <p:cNvPr id="28679" name="Group 1">
                <a:extLst>
                  <a:ext uri="{FF2B5EF4-FFF2-40B4-BE49-F238E27FC236}">
                    <a16:creationId xmlns:a16="http://schemas.microsoft.com/office/drawing/2014/main" id="{475FF7F7-97B4-EF4A-B796-FB12399439F8}"/>
                  </a:ext>
                </a:extLst>
              </p:cNvPr>
              <p:cNvGrpSpPr>
                <a:grpSpLocks/>
              </p:cNvGrpSpPr>
              <p:nvPr/>
            </p:nvGrpSpPr>
            <p:grpSpPr bwMode="auto">
              <a:xfrm>
                <a:off x="1836647" y="1718693"/>
                <a:ext cx="5957686" cy="1793525"/>
                <a:chOff x="644537" y="1773359"/>
                <a:chExt cx="7456475" cy="2348695"/>
              </a:xfrm>
            </p:grpSpPr>
            <p:grpSp>
              <p:nvGrpSpPr>
                <p:cNvPr id="28709" name="Group 1">
                  <a:extLst>
                    <a:ext uri="{FF2B5EF4-FFF2-40B4-BE49-F238E27FC236}">
                      <a16:creationId xmlns:a16="http://schemas.microsoft.com/office/drawing/2014/main" id="{E50F63EB-6885-CC49-84A3-4D23F1F0E1D0}"/>
                    </a:ext>
                  </a:extLst>
                </p:cNvPr>
                <p:cNvGrpSpPr>
                  <a:grpSpLocks/>
                </p:cNvGrpSpPr>
                <p:nvPr/>
              </p:nvGrpSpPr>
              <p:grpSpPr bwMode="auto">
                <a:xfrm>
                  <a:off x="644537" y="1773359"/>
                  <a:ext cx="7456475" cy="2348695"/>
                  <a:chOff x="644537" y="1773359"/>
                  <a:chExt cx="7456475" cy="2348695"/>
                </a:xfrm>
              </p:grpSpPr>
              <p:sp>
                <p:nvSpPr>
                  <p:cNvPr id="34" name="Round Same Side Corner Rectangle 33">
                    <a:extLst>
                      <a:ext uri="{FF2B5EF4-FFF2-40B4-BE49-F238E27FC236}">
                        <a16:creationId xmlns:a16="http://schemas.microsoft.com/office/drawing/2014/main" id="{C2D0DDD0-11D7-9341-9836-4887DA415256}"/>
                      </a:ext>
                    </a:extLst>
                  </p:cNvPr>
                  <p:cNvSpPr/>
                  <p:nvPr/>
                </p:nvSpPr>
                <p:spPr>
                  <a:xfrm rot="16200000">
                    <a:off x="3405038" y="2526195"/>
                    <a:ext cx="914711" cy="1281532"/>
                  </a:xfrm>
                  <a:prstGeom prst="round2SameRect">
                    <a:avLst>
                      <a:gd name="adj1" fmla="val 49423"/>
                      <a:gd name="adj2" fmla="val 0"/>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5" name="Rectangle 4">
                    <a:extLst>
                      <a:ext uri="{FF2B5EF4-FFF2-40B4-BE49-F238E27FC236}">
                        <a16:creationId xmlns:a16="http://schemas.microsoft.com/office/drawing/2014/main" id="{A2587FDE-7620-0143-92AC-5175576295F7}"/>
                      </a:ext>
                    </a:extLst>
                  </p:cNvPr>
                  <p:cNvSpPr/>
                  <p:nvPr/>
                </p:nvSpPr>
                <p:spPr>
                  <a:xfrm>
                    <a:off x="1092217" y="2268883"/>
                    <a:ext cx="2531275" cy="64445"/>
                  </a:xfrm>
                  <a:prstGeom prst="rect">
                    <a:avLst/>
                  </a:prstGeom>
                  <a:solidFill>
                    <a:schemeClr val="accent6">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28713" name="TextBox 5">
                    <a:extLst>
                      <a:ext uri="{FF2B5EF4-FFF2-40B4-BE49-F238E27FC236}">
                        <a16:creationId xmlns:a16="http://schemas.microsoft.com/office/drawing/2014/main" id="{288F0088-9F12-754A-91E6-AB2B3981E4D1}"/>
                      </a:ext>
                    </a:extLst>
                  </p:cNvPr>
                  <p:cNvSpPr txBox="1">
                    <a:spLocks noChangeArrowheads="1"/>
                  </p:cNvSpPr>
                  <p:nvPr/>
                </p:nvSpPr>
                <p:spPr bwMode="auto">
                  <a:xfrm>
                    <a:off x="644537" y="1846684"/>
                    <a:ext cx="3385929" cy="45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26D0B4"/>
                      </a:buClr>
                    </a:pPr>
                    <a:r>
                      <a:rPr lang="en-US" altLang="en-US" sz="1200" dirty="0">
                        <a:solidFill>
                          <a:srgbClr val="000000"/>
                        </a:solidFill>
                      </a:rPr>
                      <a:t>HCV NS3/4A protease inhibitor</a:t>
                    </a:r>
                  </a:p>
                </p:txBody>
              </p:sp>
              <p:sp>
                <p:nvSpPr>
                  <p:cNvPr id="8" name="Rectangle 7">
                    <a:extLst>
                      <a:ext uri="{FF2B5EF4-FFF2-40B4-BE49-F238E27FC236}">
                        <a16:creationId xmlns:a16="http://schemas.microsoft.com/office/drawing/2014/main" id="{76AF787E-3B00-7C48-A7FC-0281A9458DAE}"/>
                      </a:ext>
                    </a:extLst>
                  </p:cNvPr>
                  <p:cNvSpPr/>
                  <p:nvPr/>
                </p:nvSpPr>
                <p:spPr>
                  <a:xfrm>
                    <a:off x="5368910" y="2237698"/>
                    <a:ext cx="2046476" cy="93926"/>
                  </a:xfrm>
                  <a:prstGeom prst="rect">
                    <a:avLst/>
                  </a:prstGeom>
                  <a:solidFill>
                    <a:srgbClr val="EE42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grpSp>
                <p:nvGrpSpPr>
                  <p:cNvPr id="28715" name="Group 13">
                    <a:extLst>
                      <a:ext uri="{FF2B5EF4-FFF2-40B4-BE49-F238E27FC236}">
                        <a16:creationId xmlns:a16="http://schemas.microsoft.com/office/drawing/2014/main" id="{BF22B226-61B9-B84B-92D7-7DEDCD0EA935}"/>
                      </a:ext>
                    </a:extLst>
                  </p:cNvPr>
                  <p:cNvGrpSpPr>
                    <a:grpSpLocks/>
                  </p:cNvGrpSpPr>
                  <p:nvPr/>
                </p:nvGrpSpPr>
                <p:grpSpPr bwMode="auto">
                  <a:xfrm>
                    <a:off x="3635375" y="2339975"/>
                    <a:ext cx="1728788" cy="352425"/>
                    <a:chOff x="2683565" y="2358136"/>
                    <a:chExt cx="3689074" cy="785189"/>
                  </a:xfrm>
                </p:grpSpPr>
                <p:cxnSp>
                  <p:nvCxnSpPr>
                    <p:cNvPr id="15" name="Straight Connector 14">
                      <a:extLst>
                        <a:ext uri="{FF2B5EF4-FFF2-40B4-BE49-F238E27FC236}">
                          <a16:creationId xmlns:a16="http://schemas.microsoft.com/office/drawing/2014/main" id="{D406E3DF-E287-E243-AFDF-84CAD51E0F57}"/>
                        </a:ext>
                      </a:extLst>
                    </p:cNvPr>
                    <p:cNvCxnSpPr/>
                    <p:nvPr/>
                  </p:nvCxnSpPr>
                  <p:spPr>
                    <a:xfrm flipV="1">
                      <a:off x="2686783" y="2357220"/>
                      <a:ext cx="0" cy="787386"/>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407307-1F59-5A4F-9862-468D1BE175A6}"/>
                        </a:ext>
                      </a:extLst>
                    </p:cNvPr>
                    <p:cNvCxnSpPr/>
                    <p:nvPr/>
                  </p:nvCxnSpPr>
                  <p:spPr>
                    <a:xfrm flipV="1">
                      <a:off x="6375409" y="2357220"/>
                      <a:ext cx="0" cy="787386"/>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sp>
                <p:nvSpPr>
                  <p:cNvPr id="28716" name="TextBox 22">
                    <a:extLst>
                      <a:ext uri="{FF2B5EF4-FFF2-40B4-BE49-F238E27FC236}">
                        <a16:creationId xmlns:a16="http://schemas.microsoft.com/office/drawing/2014/main" id="{9C7807DE-4FE3-FE49-A5D0-03B916CB3FCE}"/>
                      </a:ext>
                    </a:extLst>
                  </p:cNvPr>
                  <p:cNvSpPr txBox="1">
                    <a:spLocks noChangeArrowheads="1"/>
                  </p:cNvSpPr>
                  <p:nvPr/>
                </p:nvSpPr>
                <p:spPr bwMode="auto">
                  <a:xfrm>
                    <a:off x="5173661" y="1773359"/>
                    <a:ext cx="2927351" cy="36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00ACE2"/>
                      </a:buClr>
                    </a:pPr>
                    <a:r>
                      <a:rPr lang="en-US" altLang="en-US" sz="1200">
                        <a:solidFill>
                          <a:srgbClr val="000000"/>
                        </a:solidFill>
                      </a:rPr>
                      <a:t>HCV NS5A inhibitor</a:t>
                    </a:r>
                  </a:p>
                </p:txBody>
              </p:sp>
              <p:pic>
                <p:nvPicPr>
                  <p:cNvPr id="28717" name="Picture 28">
                    <a:extLst>
                      <a:ext uri="{FF2B5EF4-FFF2-40B4-BE49-F238E27FC236}">
                        <a16:creationId xmlns:a16="http://schemas.microsoft.com/office/drawing/2014/main" id="{A9EA66C9-C875-9341-B75A-6E42367AE0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25" y="3512452"/>
                    <a:ext cx="4010025" cy="60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 Same Side Corner Rectangle 29">
                    <a:extLst>
                      <a:ext uri="{FF2B5EF4-FFF2-40B4-BE49-F238E27FC236}">
                        <a16:creationId xmlns:a16="http://schemas.microsoft.com/office/drawing/2014/main" id="{C2BF1490-B537-9844-973E-39935AC03BF4}"/>
                      </a:ext>
                    </a:extLst>
                  </p:cNvPr>
                  <p:cNvSpPr/>
                  <p:nvPr/>
                </p:nvSpPr>
                <p:spPr>
                  <a:xfrm rot="5400000" flipH="1">
                    <a:off x="4731275" y="2481490"/>
                    <a:ext cx="914711" cy="1370941"/>
                  </a:xfrm>
                  <a:prstGeom prst="round2SameRect">
                    <a:avLst>
                      <a:gd name="adj1" fmla="val 50000"/>
                      <a:gd name="adj2" fmla="val 0"/>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28719" name="Rectangle 36">
                    <a:extLst>
                      <a:ext uri="{FF2B5EF4-FFF2-40B4-BE49-F238E27FC236}">
                        <a16:creationId xmlns:a16="http://schemas.microsoft.com/office/drawing/2014/main" id="{A8B5F17E-F941-584D-AF6D-86923FE26B83}"/>
                      </a:ext>
                    </a:extLst>
                  </p:cNvPr>
                  <p:cNvSpPr>
                    <a:spLocks noChangeArrowheads="1"/>
                  </p:cNvSpPr>
                  <p:nvPr/>
                </p:nvSpPr>
                <p:spPr bwMode="auto">
                  <a:xfrm>
                    <a:off x="2992439" y="2974339"/>
                    <a:ext cx="1724025" cy="34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solidFill>
                          <a:srgbClr val="FFFFFF"/>
                        </a:solidFill>
                        <a:cs typeface="Arial" panose="020B0604020202020204" pitchFamily="34" charset="0"/>
                      </a:rPr>
                      <a:t>Grazoprevir</a:t>
                    </a:r>
                  </a:p>
                </p:txBody>
              </p:sp>
              <p:sp>
                <p:nvSpPr>
                  <p:cNvPr id="28720" name="TextBox 34">
                    <a:extLst>
                      <a:ext uri="{FF2B5EF4-FFF2-40B4-BE49-F238E27FC236}">
                        <a16:creationId xmlns:a16="http://schemas.microsoft.com/office/drawing/2014/main" id="{FED7A383-AC7E-164D-A3FA-9CDF07F8E9E3}"/>
                      </a:ext>
                    </a:extLst>
                  </p:cNvPr>
                  <p:cNvSpPr txBox="1">
                    <a:spLocks noChangeArrowheads="1"/>
                  </p:cNvSpPr>
                  <p:nvPr/>
                </p:nvSpPr>
                <p:spPr bwMode="auto">
                  <a:xfrm>
                    <a:off x="4500563" y="2944018"/>
                    <a:ext cx="1023938" cy="42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err="1">
                        <a:cs typeface="Arial" panose="020B0604020202020204" pitchFamily="34" charset="0"/>
                      </a:rPr>
                      <a:t>Elbasvir</a:t>
                    </a:r>
                    <a:endParaRPr lang="en-US" altLang="en-US" sz="1100" b="1" dirty="0">
                      <a:cs typeface="Arial" panose="020B0604020202020204" pitchFamily="34" charset="0"/>
                    </a:endParaRPr>
                  </a:p>
                </p:txBody>
              </p:sp>
              <p:sp>
                <p:nvSpPr>
                  <p:cNvPr id="33" name="Rectangle 32">
                    <a:extLst>
                      <a:ext uri="{FF2B5EF4-FFF2-40B4-BE49-F238E27FC236}">
                        <a16:creationId xmlns:a16="http://schemas.microsoft.com/office/drawing/2014/main" id="{8DC59D13-A907-4146-A0CF-1352587113BF}"/>
                      </a:ext>
                    </a:extLst>
                  </p:cNvPr>
                  <p:cNvSpPr/>
                  <p:nvPr/>
                </p:nvSpPr>
                <p:spPr>
                  <a:xfrm>
                    <a:off x="1475168" y="3158646"/>
                    <a:ext cx="2529286" cy="9604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40" name="Rectangle 39">
                    <a:extLst>
                      <a:ext uri="{FF2B5EF4-FFF2-40B4-BE49-F238E27FC236}">
                        <a16:creationId xmlns:a16="http://schemas.microsoft.com/office/drawing/2014/main" id="{39DE1E94-78E0-644C-A28E-7C562479D2D3}"/>
                      </a:ext>
                    </a:extLst>
                  </p:cNvPr>
                  <p:cNvSpPr/>
                  <p:nvPr/>
                </p:nvSpPr>
                <p:spPr>
                  <a:xfrm>
                    <a:off x="4612437" y="2832260"/>
                    <a:ext cx="2614722" cy="9604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grpSp>
            <p:sp>
              <p:nvSpPr>
                <p:cNvPr id="28710" name="TextBox 19">
                  <a:extLst>
                    <a:ext uri="{FF2B5EF4-FFF2-40B4-BE49-F238E27FC236}">
                      <a16:creationId xmlns:a16="http://schemas.microsoft.com/office/drawing/2014/main" id="{AA08EC99-D436-1147-B0AE-B6FB4F335AEE}"/>
                    </a:ext>
                  </a:extLst>
                </p:cNvPr>
                <p:cNvSpPr txBox="1">
                  <a:spLocks noChangeArrowheads="1"/>
                </p:cNvSpPr>
                <p:nvPr/>
              </p:nvSpPr>
              <p:spPr bwMode="auto">
                <a:xfrm>
                  <a:off x="1013288" y="2936875"/>
                  <a:ext cx="1616074" cy="606686"/>
                </a:xfrm>
                <a:prstGeom prst="rect">
                  <a:avLst/>
                </a:prstGeom>
                <a:solidFill>
                  <a:srgbClr val="FFFF00"/>
                </a:solidFill>
                <a:ln w="571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err="1"/>
                    <a:t>Zepatier</a:t>
                  </a:r>
                  <a:endParaRPr lang="en-US" altLang="en-US" dirty="0"/>
                </a:p>
              </p:txBody>
            </p:sp>
          </p:grpSp>
          <p:sp>
            <p:nvSpPr>
              <p:cNvPr id="25" name="Round Same Side Corner Rectangle 24">
                <a:extLst>
                  <a:ext uri="{FF2B5EF4-FFF2-40B4-BE49-F238E27FC236}">
                    <a16:creationId xmlns:a16="http://schemas.microsoft.com/office/drawing/2014/main" id="{1A41B4F9-1AF7-2645-8D48-72513DD0979C}"/>
                  </a:ext>
                </a:extLst>
              </p:cNvPr>
              <p:cNvSpPr/>
              <p:nvPr/>
            </p:nvSpPr>
            <p:spPr bwMode="auto">
              <a:xfrm rot="16200000">
                <a:off x="4056856" y="3763169"/>
                <a:ext cx="700088" cy="1022350"/>
              </a:xfrm>
              <a:prstGeom prst="round2SameRect">
                <a:avLst>
                  <a:gd name="adj1" fmla="val 49423"/>
                  <a:gd name="adj2" fmla="val 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26" name="Rectangle 25">
                <a:extLst>
                  <a:ext uri="{FF2B5EF4-FFF2-40B4-BE49-F238E27FC236}">
                    <a16:creationId xmlns:a16="http://schemas.microsoft.com/office/drawing/2014/main" id="{08EBF226-1655-1D43-9734-6BA2972C5902}"/>
                  </a:ext>
                </a:extLst>
              </p:cNvPr>
              <p:cNvSpPr/>
              <p:nvPr/>
            </p:nvSpPr>
            <p:spPr bwMode="auto">
              <a:xfrm>
                <a:off x="2206022" y="3587750"/>
                <a:ext cx="2022475" cy="49214"/>
              </a:xfrm>
              <a:prstGeom prst="rect">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28682" name="TextBox 5">
                <a:extLst>
                  <a:ext uri="{FF2B5EF4-FFF2-40B4-BE49-F238E27FC236}">
                    <a16:creationId xmlns:a16="http://schemas.microsoft.com/office/drawing/2014/main" id="{523286FF-B48B-D24F-9035-0DF666162748}"/>
                  </a:ext>
                </a:extLst>
              </p:cNvPr>
              <p:cNvSpPr txBox="1">
                <a:spLocks noChangeArrowheads="1"/>
              </p:cNvSpPr>
              <p:nvPr/>
            </p:nvSpPr>
            <p:spPr bwMode="auto">
              <a:xfrm>
                <a:off x="1757623" y="3293649"/>
                <a:ext cx="2704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26D0B4"/>
                  </a:buClr>
                </a:pPr>
                <a:r>
                  <a:rPr lang="en-US" altLang="en-US" sz="1200" dirty="0">
                    <a:solidFill>
                      <a:srgbClr val="000000"/>
                    </a:solidFill>
                  </a:rPr>
                  <a:t>HCV NS5B polymerase inhibitor</a:t>
                </a:r>
              </a:p>
            </p:txBody>
          </p:sp>
          <p:sp>
            <p:nvSpPr>
              <p:cNvPr id="28" name="Rectangle 27">
                <a:extLst>
                  <a:ext uri="{FF2B5EF4-FFF2-40B4-BE49-F238E27FC236}">
                    <a16:creationId xmlns:a16="http://schemas.microsoft.com/office/drawing/2014/main" id="{892438C3-4C34-9841-BA8C-34832E17FEFE}"/>
                  </a:ext>
                </a:extLst>
              </p:cNvPr>
              <p:cNvSpPr/>
              <p:nvPr/>
            </p:nvSpPr>
            <p:spPr bwMode="auto">
              <a:xfrm>
                <a:off x="5623082" y="3550776"/>
                <a:ext cx="1635125" cy="90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grpSp>
            <p:nvGrpSpPr>
              <p:cNvPr id="28684" name="Group 13">
                <a:extLst>
                  <a:ext uri="{FF2B5EF4-FFF2-40B4-BE49-F238E27FC236}">
                    <a16:creationId xmlns:a16="http://schemas.microsoft.com/office/drawing/2014/main" id="{0613B05E-1C24-D149-9F95-B89AA7D2EA5A}"/>
                  </a:ext>
                </a:extLst>
              </p:cNvPr>
              <p:cNvGrpSpPr>
                <a:grpSpLocks/>
              </p:cNvGrpSpPr>
              <p:nvPr/>
            </p:nvGrpSpPr>
            <p:grpSpPr bwMode="auto">
              <a:xfrm>
                <a:off x="4226525" y="3642345"/>
                <a:ext cx="1381293" cy="269122"/>
                <a:chOff x="2683565" y="2358136"/>
                <a:chExt cx="3689074" cy="785189"/>
              </a:xfrm>
            </p:grpSpPr>
            <p:cxnSp>
              <p:nvCxnSpPr>
                <p:cNvPr id="42" name="Straight Connector 41">
                  <a:extLst>
                    <a:ext uri="{FF2B5EF4-FFF2-40B4-BE49-F238E27FC236}">
                      <a16:creationId xmlns:a16="http://schemas.microsoft.com/office/drawing/2014/main" id="{21EB9F44-B54E-784F-A59D-A681D6E796CE}"/>
                    </a:ext>
                  </a:extLst>
                </p:cNvPr>
                <p:cNvCxnSpPr/>
                <p:nvPr/>
              </p:nvCxnSpPr>
              <p:spPr>
                <a:xfrm flipV="1">
                  <a:off x="2681963" y="2356327"/>
                  <a:ext cx="0" cy="787386"/>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FB2B4E1-D0F7-9E4E-9A5C-419F3BBABAAE}"/>
                    </a:ext>
                  </a:extLst>
                </p:cNvPr>
                <p:cNvCxnSpPr/>
                <p:nvPr/>
              </p:nvCxnSpPr>
              <p:spPr>
                <a:xfrm flipV="1">
                  <a:off x="6370588" y="2356327"/>
                  <a:ext cx="0" cy="787386"/>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sp>
            <p:nvSpPr>
              <p:cNvPr id="28685" name="TextBox 22">
                <a:extLst>
                  <a:ext uri="{FF2B5EF4-FFF2-40B4-BE49-F238E27FC236}">
                    <a16:creationId xmlns:a16="http://schemas.microsoft.com/office/drawing/2014/main" id="{6352992B-D038-5549-8C0E-D23A5AD6B1A9}"/>
                  </a:ext>
                </a:extLst>
              </p:cNvPr>
              <p:cNvSpPr txBox="1">
                <a:spLocks noChangeArrowheads="1"/>
              </p:cNvSpPr>
              <p:nvPr/>
            </p:nvSpPr>
            <p:spPr bwMode="auto">
              <a:xfrm>
                <a:off x="5455611" y="3251656"/>
                <a:ext cx="2338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00ACE2"/>
                  </a:buClr>
                </a:pPr>
                <a:r>
                  <a:rPr lang="en-US" altLang="en-US" sz="1200" dirty="0">
                    <a:solidFill>
                      <a:srgbClr val="000000"/>
                    </a:solidFill>
                  </a:rPr>
                  <a:t>HCV NS5A inhibitor</a:t>
                </a:r>
              </a:p>
            </p:txBody>
          </p:sp>
          <p:pic>
            <p:nvPicPr>
              <p:cNvPr id="28686" name="Picture 28">
                <a:extLst>
                  <a:ext uri="{FF2B5EF4-FFF2-40B4-BE49-F238E27FC236}">
                    <a16:creationId xmlns:a16="http://schemas.microsoft.com/office/drawing/2014/main" id="{FD64301C-FEE3-5743-8B9B-33777F973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7906" y="4474623"/>
                <a:ext cx="3203990" cy="46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 Same Side Corner Rectangle 34">
                <a:extLst>
                  <a:ext uri="{FF2B5EF4-FFF2-40B4-BE49-F238E27FC236}">
                    <a16:creationId xmlns:a16="http://schemas.microsoft.com/office/drawing/2014/main" id="{A5697A48-1407-2A4F-83D8-E1ADADCC6370}"/>
                  </a:ext>
                </a:extLst>
              </p:cNvPr>
              <p:cNvSpPr/>
              <p:nvPr/>
            </p:nvSpPr>
            <p:spPr bwMode="auto">
              <a:xfrm rot="5400000" flipH="1">
                <a:off x="5116513" y="3725862"/>
                <a:ext cx="700088" cy="1096963"/>
              </a:xfrm>
              <a:prstGeom prst="round2SameRect">
                <a:avLst>
                  <a:gd name="adj1" fmla="val 50000"/>
                  <a:gd name="adj2" fmla="val 0"/>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28688" name="Rectangle 36">
                <a:extLst>
                  <a:ext uri="{FF2B5EF4-FFF2-40B4-BE49-F238E27FC236}">
                    <a16:creationId xmlns:a16="http://schemas.microsoft.com/office/drawing/2014/main" id="{DCD67AE7-C466-B84C-ABA2-D51DFAC25D45}"/>
                  </a:ext>
                </a:extLst>
              </p:cNvPr>
              <p:cNvSpPr>
                <a:spLocks noChangeArrowheads="1"/>
              </p:cNvSpPr>
              <p:nvPr/>
            </p:nvSpPr>
            <p:spPr bwMode="auto">
              <a:xfrm>
                <a:off x="3712821" y="4126763"/>
                <a:ext cx="13774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solidFill>
                      <a:srgbClr val="FFFFFF"/>
                    </a:solidFill>
                    <a:cs typeface="Arial" panose="020B0604020202020204" pitchFamily="34" charset="0"/>
                  </a:rPr>
                  <a:t>Sofosbuvir</a:t>
                </a:r>
              </a:p>
            </p:txBody>
          </p:sp>
          <p:sp>
            <p:nvSpPr>
              <p:cNvPr id="28689" name="TextBox 34">
                <a:extLst>
                  <a:ext uri="{FF2B5EF4-FFF2-40B4-BE49-F238E27FC236}">
                    <a16:creationId xmlns:a16="http://schemas.microsoft.com/office/drawing/2014/main" id="{BF33DBC6-56B6-D24E-B843-A659F5265698}"/>
                  </a:ext>
                </a:extLst>
              </p:cNvPr>
              <p:cNvSpPr txBox="1">
                <a:spLocks noChangeArrowheads="1"/>
              </p:cNvSpPr>
              <p:nvPr/>
            </p:nvSpPr>
            <p:spPr bwMode="auto">
              <a:xfrm>
                <a:off x="4917805" y="4116793"/>
                <a:ext cx="1049187" cy="3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err="1">
                    <a:solidFill>
                      <a:srgbClr val="FFFFFF"/>
                    </a:solidFill>
                    <a:cs typeface="Arial" panose="020B0604020202020204" pitchFamily="34" charset="0"/>
                  </a:rPr>
                  <a:t>Velpatasvir</a:t>
                </a:r>
                <a:endParaRPr lang="en-US" altLang="en-US" sz="1100" b="1" dirty="0">
                  <a:solidFill>
                    <a:srgbClr val="FFFFFF"/>
                  </a:solidFill>
                  <a:cs typeface="Arial" panose="020B0604020202020204" pitchFamily="34" charset="0"/>
                </a:endParaRPr>
              </a:p>
            </p:txBody>
          </p:sp>
          <p:sp>
            <p:nvSpPr>
              <p:cNvPr id="38" name="Rectangle 37">
                <a:extLst>
                  <a:ext uri="{FF2B5EF4-FFF2-40B4-BE49-F238E27FC236}">
                    <a16:creationId xmlns:a16="http://schemas.microsoft.com/office/drawing/2014/main" id="{9DAD5E94-CAD4-E348-8835-D57E67028128}"/>
                  </a:ext>
                </a:extLst>
              </p:cNvPr>
              <p:cNvSpPr/>
              <p:nvPr/>
            </p:nvSpPr>
            <p:spPr bwMode="auto">
              <a:xfrm>
                <a:off x="2498725" y="4268788"/>
                <a:ext cx="2022475" cy="731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39" name="Rectangle 38">
                <a:extLst>
                  <a:ext uri="{FF2B5EF4-FFF2-40B4-BE49-F238E27FC236}">
                    <a16:creationId xmlns:a16="http://schemas.microsoft.com/office/drawing/2014/main" id="{299D069D-9549-E840-8932-B334EABA0C1F}"/>
                  </a:ext>
                </a:extLst>
              </p:cNvPr>
              <p:cNvSpPr/>
              <p:nvPr/>
            </p:nvSpPr>
            <p:spPr bwMode="auto">
              <a:xfrm>
                <a:off x="5006975" y="4017963"/>
                <a:ext cx="2087563" cy="7334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28692" name="TextBox 19">
                <a:extLst>
                  <a:ext uri="{FF2B5EF4-FFF2-40B4-BE49-F238E27FC236}">
                    <a16:creationId xmlns:a16="http://schemas.microsoft.com/office/drawing/2014/main" id="{C18EEDBC-34DC-424D-B97C-1F640CEC5622}"/>
                  </a:ext>
                </a:extLst>
              </p:cNvPr>
              <p:cNvSpPr txBox="1">
                <a:spLocks noChangeArrowheads="1"/>
              </p:cNvSpPr>
              <p:nvPr/>
            </p:nvSpPr>
            <p:spPr bwMode="auto">
              <a:xfrm>
                <a:off x="2156473" y="4055044"/>
                <a:ext cx="1334362" cy="463281"/>
              </a:xfrm>
              <a:prstGeom prst="rect">
                <a:avLst/>
              </a:prstGeom>
              <a:solidFill>
                <a:srgbClr val="FFFF00"/>
              </a:solidFill>
              <a:ln w="571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err="1"/>
                  <a:t>Epclusa</a:t>
                </a:r>
                <a:endParaRPr lang="en-US" altLang="en-US" dirty="0"/>
              </a:p>
            </p:txBody>
          </p:sp>
          <p:sp>
            <p:nvSpPr>
              <p:cNvPr id="45" name="Round Same Side Corner Rectangle 44">
                <a:extLst>
                  <a:ext uri="{FF2B5EF4-FFF2-40B4-BE49-F238E27FC236}">
                    <a16:creationId xmlns:a16="http://schemas.microsoft.com/office/drawing/2014/main" id="{52F62F1C-137A-DE4C-B3DE-0D21042EA433}"/>
                  </a:ext>
                </a:extLst>
              </p:cNvPr>
              <p:cNvSpPr/>
              <p:nvPr/>
            </p:nvSpPr>
            <p:spPr bwMode="auto">
              <a:xfrm rot="16200000">
                <a:off x="4090194" y="5191919"/>
                <a:ext cx="700088" cy="1022350"/>
              </a:xfrm>
              <a:prstGeom prst="round2SameRect">
                <a:avLst>
                  <a:gd name="adj1" fmla="val 49423"/>
                  <a:gd name="adj2" fmla="val 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46" name="Rectangle 45">
                <a:extLst>
                  <a:ext uri="{FF2B5EF4-FFF2-40B4-BE49-F238E27FC236}">
                    <a16:creationId xmlns:a16="http://schemas.microsoft.com/office/drawing/2014/main" id="{84D9CC27-CE3D-3D4A-A951-A66DCC6ED293}"/>
                  </a:ext>
                </a:extLst>
              </p:cNvPr>
              <p:cNvSpPr/>
              <p:nvPr/>
            </p:nvSpPr>
            <p:spPr bwMode="auto">
              <a:xfrm>
                <a:off x="2239365" y="5018087"/>
                <a:ext cx="2020888" cy="476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28695" name="TextBox 5">
                <a:extLst>
                  <a:ext uri="{FF2B5EF4-FFF2-40B4-BE49-F238E27FC236}">
                    <a16:creationId xmlns:a16="http://schemas.microsoft.com/office/drawing/2014/main" id="{BBFCAF91-1BB9-8847-B8B3-51E5091B7806}"/>
                  </a:ext>
                </a:extLst>
              </p:cNvPr>
              <p:cNvSpPr txBox="1">
                <a:spLocks noChangeArrowheads="1"/>
              </p:cNvSpPr>
              <p:nvPr/>
            </p:nvSpPr>
            <p:spPr bwMode="auto">
              <a:xfrm>
                <a:off x="1822327" y="4695328"/>
                <a:ext cx="2898045" cy="34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26D0B4"/>
                  </a:buClr>
                </a:pPr>
                <a:r>
                  <a:rPr lang="en-US" altLang="en-US" sz="1200" dirty="0">
                    <a:solidFill>
                      <a:srgbClr val="000000"/>
                    </a:solidFill>
                  </a:rPr>
                  <a:t>HCV NS3/4A protease inhibitor</a:t>
                </a:r>
              </a:p>
            </p:txBody>
          </p:sp>
          <p:sp>
            <p:nvSpPr>
              <p:cNvPr id="48" name="Rectangle 47">
                <a:extLst>
                  <a:ext uri="{FF2B5EF4-FFF2-40B4-BE49-F238E27FC236}">
                    <a16:creationId xmlns:a16="http://schemas.microsoft.com/office/drawing/2014/main" id="{C27FC0B0-7674-D94E-8051-4EF67C8FBF73}"/>
                  </a:ext>
                </a:extLst>
              </p:cNvPr>
              <p:cNvSpPr/>
              <p:nvPr/>
            </p:nvSpPr>
            <p:spPr bwMode="auto">
              <a:xfrm>
                <a:off x="5654832" y="4994275"/>
                <a:ext cx="1603375" cy="60891"/>
              </a:xfrm>
              <a:prstGeom prst="rect">
                <a:avLst/>
              </a:prstGeom>
              <a:solidFill>
                <a:srgbClr val="EE42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grpSp>
            <p:nvGrpSpPr>
              <p:cNvPr id="28697" name="Group 13">
                <a:extLst>
                  <a:ext uri="{FF2B5EF4-FFF2-40B4-BE49-F238E27FC236}">
                    <a16:creationId xmlns:a16="http://schemas.microsoft.com/office/drawing/2014/main" id="{DD09AEBF-87C0-C44F-80C2-499559765329}"/>
                  </a:ext>
                </a:extLst>
              </p:cNvPr>
              <p:cNvGrpSpPr>
                <a:grpSpLocks/>
              </p:cNvGrpSpPr>
              <p:nvPr/>
            </p:nvGrpSpPr>
            <p:grpSpPr bwMode="auto">
              <a:xfrm>
                <a:off x="4259941" y="5072018"/>
                <a:ext cx="1381293" cy="269122"/>
                <a:chOff x="2683565" y="2358136"/>
                <a:chExt cx="3689074" cy="785189"/>
              </a:xfrm>
            </p:grpSpPr>
            <p:cxnSp>
              <p:nvCxnSpPr>
                <p:cNvPr id="58" name="Straight Connector 57">
                  <a:extLst>
                    <a:ext uri="{FF2B5EF4-FFF2-40B4-BE49-F238E27FC236}">
                      <a16:creationId xmlns:a16="http://schemas.microsoft.com/office/drawing/2014/main" id="{FD641F19-3E77-364A-9A41-AD7F08298660}"/>
                    </a:ext>
                  </a:extLst>
                </p:cNvPr>
                <p:cNvCxnSpPr/>
                <p:nvPr/>
              </p:nvCxnSpPr>
              <p:spPr>
                <a:xfrm flipV="1">
                  <a:off x="2681754" y="2358267"/>
                  <a:ext cx="0" cy="782753"/>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6F7C47-06EC-784C-A0CF-796D52816A9B}"/>
                    </a:ext>
                  </a:extLst>
                </p:cNvPr>
                <p:cNvCxnSpPr/>
                <p:nvPr/>
              </p:nvCxnSpPr>
              <p:spPr>
                <a:xfrm flipV="1">
                  <a:off x="6374618" y="2358267"/>
                  <a:ext cx="0" cy="782753"/>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sp>
            <p:nvSpPr>
              <p:cNvPr id="28698" name="TextBox 22">
                <a:extLst>
                  <a:ext uri="{FF2B5EF4-FFF2-40B4-BE49-F238E27FC236}">
                    <a16:creationId xmlns:a16="http://schemas.microsoft.com/office/drawing/2014/main" id="{7E67A55F-D84B-8544-88E6-0F3022DEB38A}"/>
                  </a:ext>
                </a:extLst>
              </p:cNvPr>
              <p:cNvSpPr txBox="1">
                <a:spLocks noChangeArrowheads="1"/>
              </p:cNvSpPr>
              <p:nvPr/>
            </p:nvSpPr>
            <p:spPr bwMode="auto">
              <a:xfrm>
                <a:off x="5489024" y="4667331"/>
                <a:ext cx="2338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00ACE2"/>
                  </a:buClr>
                </a:pPr>
                <a:r>
                  <a:rPr lang="en-US" altLang="en-US" sz="1200" dirty="0">
                    <a:solidFill>
                      <a:srgbClr val="000000"/>
                    </a:solidFill>
                  </a:rPr>
                  <a:t>HCV NS5A inhibitor</a:t>
                </a:r>
              </a:p>
            </p:txBody>
          </p:sp>
          <p:sp>
            <p:nvSpPr>
              <p:cNvPr id="52" name="Round Same Side Corner Rectangle 51">
                <a:extLst>
                  <a:ext uri="{FF2B5EF4-FFF2-40B4-BE49-F238E27FC236}">
                    <a16:creationId xmlns:a16="http://schemas.microsoft.com/office/drawing/2014/main" id="{8EFF3C06-B85E-594B-8EE1-295784A56C98}"/>
                  </a:ext>
                </a:extLst>
              </p:cNvPr>
              <p:cNvSpPr/>
              <p:nvPr/>
            </p:nvSpPr>
            <p:spPr bwMode="auto">
              <a:xfrm rot="5400000" flipH="1">
                <a:off x="5149850" y="5154613"/>
                <a:ext cx="700088" cy="1096962"/>
              </a:xfrm>
              <a:prstGeom prst="round2SameRect">
                <a:avLst>
                  <a:gd name="adj1" fmla="val 50000"/>
                  <a:gd name="adj2" fmla="val 0"/>
                </a:avLst>
              </a:prstGeom>
              <a:gradFill flip="none" rotWithShape="1">
                <a:gsLst>
                  <a:gs pos="0">
                    <a:srgbClr val="EE42DC">
                      <a:shade val="30000"/>
                      <a:satMod val="115000"/>
                    </a:srgbClr>
                  </a:gs>
                  <a:gs pos="50000">
                    <a:srgbClr val="EE42DC">
                      <a:shade val="67500"/>
                      <a:satMod val="115000"/>
                    </a:srgbClr>
                  </a:gs>
                  <a:gs pos="100000">
                    <a:srgbClr val="EE42D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28700" name="Rectangle 36">
                <a:extLst>
                  <a:ext uri="{FF2B5EF4-FFF2-40B4-BE49-F238E27FC236}">
                    <a16:creationId xmlns:a16="http://schemas.microsoft.com/office/drawing/2014/main" id="{E5CED69A-7CD6-D44B-9639-7B0AF2EAC452}"/>
                  </a:ext>
                </a:extLst>
              </p:cNvPr>
              <p:cNvSpPr>
                <a:spLocks noChangeArrowheads="1"/>
              </p:cNvSpPr>
              <p:nvPr/>
            </p:nvSpPr>
            <p:spPr bwMode="auto">
              <a:xfrm>
                <a:off x="3746238" y="5556436"/>
                <a:ext cx="13774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solidFill>
                      <a:srgbClr val="FFFFFF"/>
                    </a:solidFill>
                    <a:cs typeface="Arial" panose="020B0604020202020204" pitchFamily="34" charset="0"/>
                  </a:rPr>
                  <a:t>Glecaprevir</a:t>
                </a:r>
              </a:p>
            </p:txBody>
          </p:sp>
          <p:sp>
            <p:nvSpPr>
              <p:cNvPr id="28701" name="TextBox 34">
                <a:extLst>
                  <a:ext uri="{FF2B5EF4-FFF2-40B4-BE49-F238E27FC236}">
                    <a16:creationId xmlns:a16="http://schemas.microsoft.com/office/drawing/2014/main" id="{B7C1FF65-729D-9942-91D4-0A2933FC773F}"/>
                  </a:ext>
                </a:extLst>
              </p:cNvPr>
              <p:cNvSpPr txBox="1">
                <a:spLocks noChangeArrowheads="1"/>
              </p:cNvSpPr>
              <p:nvPr/>
            </p:nvSpPr>
            <p:spPr bwMode="auto">
              <a:xfrm>
                <a:off x="4840288" y="5546465"/>
                <a:ext cx="1208087" cy="3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err="1">
                    <a:solidFill>
                      <a:srgbClr val="FFFFFF"/>
                    </a:solidFill>
                    <a:cs typeface="Arial" panose="020B0604020202020204" pitchFamily="34" charset="0"/>
                  </a:rPr>
                  <a:t>Pibrentasvir</a:t>
                </a:r>
                <a:endParaRPr lang="en-US" altLang="en-US" sz="1100" b="1" dirty="0">
                  <a:solidFill>
                    <a:srgbClr val="FFFFFF"/>
                  </a:solidFill>
                  <a:cs typeface="Arial" panose="020B0604020202020204" pitchFamily="34" charset="0"/>
                </a:endParaRPr>
              </a:p>
            </p:txBody>
          </p:sp>
          <p:sp>
            <p:nvSpPr>
              <p:cNvPr id="55" name="Rectangle 54">
                <a:extLst>
                  <a:ext uri="{FF2B5EF4-FFF2-40B4-BE49-F238E27FC236}">
                    <a16:creationId xmlns:a16="http://schemas.microsoft.com/office/drawing/2014/main" id="{D7C973B2-9D2E-BC42-94FB-4744D55E6492}"/>
                  </a:ext>
                </a:extLst>
              </p:cNvPr>
              <p:cNvSpPr/>
              <p:nvPr/>
            </p:nvSpPr>
            <p:spPr bwMode="auto">
              <a:xfrm>
                <a:off x="2532063" y="5697538"/>
                <a:ext cx="2022475" cy="7334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56" name="Rectangle 55">
                <a:extLst>
                  <a:ext uri="{FF2B5EF4-FFF2-40B4-BE49-F238E27FC236}">
                    <a16:creationId xmlns:a16="http://schemas.microsoft.com/office/drawing/2014/main" id="{1F808FBF-1019-D44F-8E79-A3CC2A2EB7A5}"/>
                  </a:ext>
                </a:extLst>
              </p:cNvPr>
              <p:cNvSpPr/>
              <p:nvPr/>
            </p:nvSpPr>
            <p:spPr bwMode="auto">
              <a:xfrm>
                <a:off x="5040313" y="5448300"/>
                <a:ext cx="2089150" cy="7334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28704" name="TextBox 19">
                <a:extLst>
                  <a:ext uri="{FF2B5EF4-FFF2-40B4-BE49-F238E27FC236}">
                    <a16:creationId xmlns:a16="http://schemas.microsoft.com/office/drawing/2014/main" id="{85060DA3-9C5B-6645-83CF-0F85AF284193}"/>
                  </a:ext>
                </a:extLst>
              </p:cNvPr>
              <p:cNvSpPr txBox="1">
                <a:spLocks noChangeArrowheads="1"/>
              </p:cNvSpPr>
              <p:nvPr/>
            </p:nvSpPr>
            <p:spPr bwMode="auto">
              <a:xfrm>
                <a:off x="2144316" y="5487217"/>
                <a:ext cx="1241769" cy="463281"/>
              </a:xfrm>
              <a:prstGeom prst="rect">
                <a:avLst/>
              </a:prstGeom>
              <a:solidFill>
                <a:srgbClr val="FFFF00"/>
              </a:solidFill>
              <a:ln w="571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err="1"/>
                  <a:t>Maviret</a:t>
                </a:r>
                <a:endParaRPr lang="en-US" altLang="en-US" dirty="0"/>
              </a:p>
            </p:txBody>
          </p:sp>
        </p:grpSp>
        <p:grpSp>
          <p:nvGrpSpPr>
            <p:cNvPr id="54" name="Group 53">
              <a:extLst>
                <a:ext uri="{FF2B5EF4-FFF2-40B4-BE49-F238E27FC236}">
                  <a16:creationId xmlns:a16="http://schemas.microsoft.com/office/drawing/2014/main" id="{37E3A1A1-6A1E-9A42-8D08-A1673C3E5E21}"/>
                </a:ext>
              </a:extLst>
            </p:cNvPr>
            <p:cNvGrpSpPr/>
            <p:nvPr/>
          </p:nvGrpSpPr>
          <p:grpSpPr>
            <a:xfrm>
              <a:off x="1729214" y="1353235"/>
              <a:ext cx="5366906" cy="1379727"/>
              <a:chOff x="1757604" y="3281999"/>
              <a:chExt cx="6036945" cy="1658132"/>
            </a:xfrm>
          </p:grpSpPr>
          <p:grpSp>
            <p:nvGrpSpPr>
              <p:cNvPr id="57" name="Group 56">
                <a:extLst>
                  <a:ext uri="{FF2B5EF4-FFF2-40B4-BE49-F238E27FC236}">
                    <a16:creationId xmlns:a16="http://schemas.microsoft.com/office/drawing/2014/main" id="{F92833A6-6BDC-B641-B5F1-D58FF4D98998}"/>
                  </a:ext>
                </a:extLst>
              </p:cNvPr>
              <p:cNvGrpSpPr/>
              <p:nvPr/>
            </p:nvGrpSpPr>
            <p:grpSpPr>
              <a:xfrm>
                <a:off x="1757604" y="3281999"/>
                <a:ext cx="6036945" cy="1658132"/>
                <a:chOff x="1757604" y="3281999"/>
                <a:chExt cx="6036945" cy="1658132"/>
              </a:xfrm>
            </p:grpSpPr>
            <p:sp>
              <p:nvSpPr>
                <p:cNvPr id="62" name="Round Same Side Corner Rectangle 61">
                  <a:extLst>
                    <a:ext uri="{FF2B5EF4-FFF2-40B4-BE49-F238E27FC236}">
                      <a16:creationId xmlns:a16="http://schemas.microsoft.com/office/drawing/2014/main" id="{813D1CDF-166F-7A41-B436-BEBABE69B22C}"/>
                    </a:ext>
                  </a:extLst>
                </p:cNvPr>
                <p:cNvSpPr/>
                <p:nvPr/>
              </p:nvSpPr>
              <p:spPr bwMode="auto">
                <a:xfrm rot="16200000">
                  <a:off x="4056856" y="3763169"/>
                  <a:ext cx="700088" cy="1022350"/>
                </a:xfrm>
                <a:prstGeom prst="round2SameRect">
                  <a:avLst>
                    <a:gd name="adj1" fmla="val 49423"/>
                    <a:gd name="adj2" fmla="val 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63" name="TextBox 5">
                  <a:extLst>
                    <a:ext uri="{FF2B5EF4-FFF2-40B4-BE49-F238E27FC236}">
                      <a16:creationId xmlns:a16="http://schemas.microsoft.com/office/drawing/2014/main" id="{0D358555-BBF7-2342-99F6-65CFCD789165}"/>
                    </a:ext>
                  </a:extLst>
                </p:cNvPr>
                <p:cNvSpPr txBox="1">
                  <a:spLocks noChangeArrowheads="1"/>
                </p:cNvSpPr>
                <p:nvPr/>
              </p:nvSpPr>
              <p:spPr bwMode="auto">
                <a:xfrm>
                  <a:off x="1757604" y="3281999"/>
                  <a:ext cx="2704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26D0B4"/>
                    </a:buClr>
                  </a:pPr>
                  <a:r>
                    <a:rPr lang="en-US" altLang="en-US" sz="1200" dirty="0">
                      <a:solidFill>
                        <a:srgbClr val="000000"/>
                      </a:solidFill>
                    </a:rPr>
                    <a:t>HCV NS5B polymerase inhibitor</a:t>
                  </a:r>
                </a:p>
              </p:txBody>
            </p:sp>
            <p:grpSp>
              <p:nvGrpSpPr>
                <p:cNvPr id="64" name="Group 13">
                  <a:extLst>
                    <a:ext uri="{FF2B5EF4-FFF2-40B4-BE49-F238E27FC236}">
                      <a16:creationId xmlns:a16="http://schemas.microsoft.com/office/drawing/2014/main" id="{A456E51F-7D45-FC47-9593-357D3649B35B}"/>
                    </a:ext>
                  </a:extLst>
                </p:cNvPr>
                <p:cNvGrpSpPr>
                  <a:grpSpLocks/>
                </p:cNvGrpSpPr>
                <p:nvPr/>
              </p:nvGrpSpPr>
              <p:grpSpPr bwMode="auto">
                <a:xfrm>
                  <a:off x="4226525" y="3642345"/>
                  <a:ext cx="1381293" cy="269122"/>
                  <a:chOff x="2683565" y="2358136"/>
                  <a:chExt cx="3689074" cy="785189"/>
                </a:xfrm>
              </p:grpSpPr>
              <p:cxnSp>
                <p:nvCxnSpPr>
                  <p:cNvPr id="71" name="Straight Connector 70">
                    <a:extLst>
                      <a:ext uri="{FF2B5EF4-FFF2-40B4-BE49-F238E27FC236}">
                        <a16:creationId xmlns:a16="http://schemas.microsoft.com/office/drawing/2014/main" id="{B3744C9E-7F75-3E40-BEE1-40A9D27081CC}"/>
                      </a:ext>
                    </a:extLst>
                  </p:cNvPr>
                  <p:cNvCxnSpPr/>
                  <p:nvPr/>
                </p:nvCxnSpPr>
                <p:spPr>
                  <a:xfrm flipV="1">
                    <a:off x="2681963" y="2356327"/>
                    <a:ext cx="0" cy="787386"/>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6C853E0-C0CA-F041-AAE7-47EBC56C5D80}"/>
                      </a:ext>
                    </a:extLst>
                  </p:cNvPr>
                  <p:cNvCxnSpPr/>
                  <p:nvPr/>
                </p:nvCxnSpPr>
                <p:spPr>
                  <a:xfrm flipV="1">
                    <a:off x="6370588" y="2356327"/>
                    <a:ext cx="0" cy="787386"/>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grpSp>
            <p:sp>
              <p:nvSpPr>
                <p:cNvPr id="65" name="TextBox 22">
                  <a:extLst>
                    <a:ext uri="{FF2B5EF4-FFF2-40B4-BE49-F238E27FC236}">
                      <a16:creationId xmlns:a16="http://schemas.microsoft.com/office/drawing/2014/main" id="{1D872AE6-AB1A-5B49-9A73-0D87FFD20AD8}"/>
                    </a:ext>
                  </a:extLst>
                </p:cNvPr>
                <p:cNvSpPr txBox="1">
                  <a:spLocks noChangeArrowheads="1"/>
                </p:cNvSpPr>
                <p:nvPr/>
              </p:nvSpPr>
              <p:spPr bwMode="auto">
                <a:xfrm>
                  <a:off x="5455610" y="3335643"/>
                  <a:ext cx="2338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00ACE2"/>
                    </a:buClr>
                  </a:pPr>
                  <a:r>
                    <a:rPr lang="en-US" altLang="en-US" sz="1200">
                      <a:solidFill>
                        <a:srgbClr val="000000"/>
                      </a:solidFill>
                    </a:rPr>
                    <a:t>HCV NS5A inhibitor</a:t>
                  </a:r>
                </a:p>
              </p:txBody>
            </p:sp>
            <p:pic>
              <p:nvPicPr>
                <p:cNvPr id="66" name="Picture 28">
                  <a:extLst>
                    <a:ext uri="{FF2B5EF4-FFF2-40B4-BE49-F238E27FC236}">
                      <a16:creationId xmlns:a16="http://schemas.microsoft.com/office/drawing/2014/main" id="{706824A4-48E4-2243-8266-B8AF0B59C8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7906" y="4474623"/>
                  <a:ext cx="3203990" cy="46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ound Same Side Corner Rectangle 66">
                  <a:extLst>
                    <a:ext uri="{FF2B5EF4-FFF2-40B4-BE49-F238E27FC236}">
                      <a16:creationId xmlns:a16="http://schemas.microsoft.com/office/drawing/2014/main" id="{94952776-E7DC-BE43-8FE0-37B57ED4A5C0}"/>
                    </a:ext>
                  </a:extLst>
                </p:cNvPr>
                <p:cNvSpPr/>
                <p:nvPr/>
              </p:nvSpPr>
              <p:spPr bwMode="auto">
                <a:xfrm rot="5400000" flipH="1">
                  <a:off x="5116513" y="3725862"/>
                  <a:ext cx="700088" cy="1096963"/>
                </a:xfrm>
                <a:prstGeom prst="round2SameRect">
                  <a:avLst>
                    <a:gd name="adj1" fmla="val 50000"/>
                    <a:gd name="adj2" fmla="val 0"/>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FFFFFF"/>
                    </a:solidFill>
                  </a:endParaRPr>
                </a:p>
              </p:txBody>
            </p:sp>
            <p:sp>
              <p:nvSpPr>
                <p:cNvPr id="68" name="Rectangle 36">
                  <a:extLst>
                    <a:ext uri="{FF2B5EF4-FFF2-40B4-BE49-F238E27FC236}">
                      <a16:creationId xmlns:a16="http://schemas.microsoft.com/office/drawing/2014/main" id="{8A445038-42AA-6647-AB21-BCF75D384F35}"/>
                    </a:ext>
                  </a:extLst>
                </p:cNvPr>
                <p:cNvSpPr>
                  <a:spLocks noChangeArrowheads="1"/>
                </p:cNvSpPr>
                <p:nvPr/>
              </p:nvSpPr>
              <p:spPr bwMode="auto">
                <a:xfrm>
                  <a:off x="3712821" y="4126763"/>
                  <a:ext cx="13774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solidFill>
                        <a:srgbClr val="FFFFFF"/>
                      </a:solidFill>
                      <a:cs typeface="Arial" panose="020B0604020202020204" pitchFamily="34" charset="0"/>
                    </a:rPr>
                    <a:t>Sofosbuvir</a:t>
                  </a:r>
                </a:p>
              </p:txBody>
            </p:sp>
            <p:sp>
              <p:nvSpPr>
                <p:cNvPr id="69" name="TextBox 34">
                  <a:extLst>
                    <a:ext uri="{FF2B5EF4-FFF2-40B4-BE49-F238E27FC236}">
                      <a16:creationId xmlns:a16="http://schemas.microsoft.com/office/drawing/2014/main" id="{429807CC-D634-3A4B-9039-8532EF3C763E}"/>
                    </a:ext>
                  </a:extLst>
                </p:cNvPr>
                <p:cNvSpPr txBox="1">
                  <a:spLocks noChangeArrowheads="1"/>
                </p:cNvSpPr>
                <p:nvPr/>
              </p:nvSpPr>
              <p:spPr bwMode="auto">
                <a:xfrm>
                  <a:off x="4917805" y="4116112"/>
                  <a:ext cx="9995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err="1">
                      <a:cs typeface="Arial" panose="020B0604020202020204" pitchFamily="34" charset="0"/>
                    </a:rPr>
                    <a:t>Ledipasvir</a:t>
                  </a:r>
                  <a:endParaRPr lang="en-US" altLang="en-US" sz="1100" b="1" dirty="0">
                    <a:cs typeface="Arial" panose="020B0604020202020204" pitchFamily="34" charset="0"/>
                  </a:endParaRPr>
                </a:p>
              </p:txBody>
            </p:sp>
            <p:sp>
              <p:nvSpPr>
                <p:cNvPr id="70" name="TextBox 19">
                  <a:extLst>
                    <a:ext uri="{FF2B5EF4-FFF2-40B4-BE49-F238E27FC236}">
                      <a16:creationId xmlns:a16="http://schemas.microsoft.com/office/drawing/2014/main" id="{AB78C32A-5291-0046-96D5-99E4C18B94ED}"/>
                    </a:ext>
                  </a:extLst>
                </p:cNvPr>
                <p:cNvSpPr txBox="1">
                  <a:spLocks noChangeArrowheads="1"/>
                </p:cNvSpPr>
                <p:nvPr/>
              </p:nvSpPr>
              <p:spPr bwMode="auto">
                <a:xfrm>
                  <a:off x="2098031" y="4055044"/>
                  <a:ext cx="1334363" cy="443857"/>
                </a:xfrm>
                <a:prstGeom prst="rect">
                  <a:avLst/>
                </a:prstGeom>
                <a:solidFill>
                  <a:srgbClr val="FFFF00"/>
                </a:solidFill>
                <a:ln w="571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err="1"/>
                    <a:t>Harvoni</a:t>
                  </a:r>
                  <a:endParaRPr lang="en-US" altLang="en-US" sz="2000" dirty="0"/>
                </a:p>
              </p:txBody>
            </p:sp>
          </p:grpSp>
          <p:sp>
            <p:nvSpPr>
              <p:cNvPr id="60" name="Rectangle 59">
                <a:extLst>
                  <a:ext uri="{FF2B5EF4-FFF2-40B4-BE49-F238E27FC236}">
                    <a16:creationId xmlns:a16="http://schemas.microsoft.com/office/drawing/2014/main" id="{E3FA5442-4254-A840-A147-DEE7CDAB723F}"/>
                  </a:ext>
                </a:extLst>
              </p:cNvPr>
              <p:cNvSpPr/>
              <p:nvPr/>
            </p:nvSpPr>
            <p:spPr bwMode="auto">
              <a:xfrm>
                <a:off x="5581298" y="3630993"/>
                <a:ext cx="1548360" cy="763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sp>
            <p:nvSpPr>
              <p:cNvPr id="61" name="Rectangle 60">
                <a:extLst>
                  <a:ext uri="{FF2B5EF4-FFF2-40B4-BE49-F238E27FC236}">
                    <a16:creationId xmlns:a16="http://schemas.microsoft.com/office/drawing/2014/main" id="{E7610ED8-D7BB-454D-BE1A-CD1A65CAAB87}"/>
                  </a:ext>
                </a:extLst>
              </p:cNvPr>
              <p:cNvSpPr/>
              <p:nvPr/>
            </p:nvSpPr>
            <p:spPr bwMode="auto">
              <a:xfrm>
                <a:off x="2138363" y="3579092"/>
                <a:ext cx="2087562" cy="777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grpSp>
      </p:grpSp>
      <p:sp>
        <p:nvSpPr>
          <p:cNvPr id="6" name="TextBox 5">
            <a:extLst>
              <a:ext uri="{FF2B5EF4-FFF2-40B4-BE49-F238E27FC236}">
                <a16:creationId xmlns:a16="http://schemas.microsoft.com/office/drawing/2014/main" id="{6A03C5B2-96C5-974A-B2F6-3E3D6E0BC1A7}"/>
              </a:ext>
            </a:extLst>
          </p:cNvPr>
          <p:cNvSpPr txBox="1"/>
          <p:nvPr/>
        </p:nvSpPr>
        <p:spPr>
          <a:xfrm>
            <a:off x="5864772" y="2065416"/>
            <a:ext cx="3066289" cy="2677656"/>
          </a:xfrm>
          <a:prstGeom prst="rect">
            <a:avLst/>
          </a:prstGeom>
          <a:noFill/>
          <a:ln>
            <a:solidFill>
              <a:schemeClr val="tx1"/>
            </a:solidFill>
          </a:ln>
        </p:spPr>
        <p:txBody>
          <a:bodyPr wrap="none" rtlCol="0">
            <a:spAutoFit/>
          </a:bodyPr>
          <a:lstStyle/>
          <a:p>
            <a:pPr marL="342900" indent="-342900">
              <a:buFont typeface="Arial" panose="020B0604020202020204" pitchFamily="34" charset="0"/>
              <a:buChar char="•"/>
            </a:pPr>
            <a:r>
              <a:rPr lang="en-US" sz="2400" dirty="0"/>
              <a:t>8-12 weeks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Once daily dosing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Minimal side-effects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&gt;95% cure rate</a:t>
            </a:r>
          </a:p>
        </p:txBody>
      </p:sp>
    </p:spTree>
    <p:extLst>
      <p:ext uri="{BB962C8B-B14F-4D97-AF65-F5344CB8AC3E}">
        <p14:creationId xmlns:p14="http://schemas.microsoft.com/office/powerpoint/2010/main" val="40739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7030A0"/>
          </a:solidFill>
        </p:spPr>
        <p:txBody>
          <a:bodyPr>
            <a:normAutofit/>
          </a:bodyPr>
          <a:lstStyle/>
          <a:p>
            <a:pPr algn="ctr"/>
            <a:r>
              <a:rPr lang="en-GB" sz="3600" dirty="0">
                <a:solidFill>
                  <a:schemeClr val="bg1"/>
                </a:solidFill>
              </a:rPr>
              <a:t>From Virus Discovery to Plans for Elimination in 30 Years </a:t>
            </a:r>
          </a:p>
        </p:txBody>
      </p:sp>
      <p:grpSp>
        <p:nvGrpSpPr>
          <p:cNvPr id="23" name="Group 22"/>
          <p:cNvGrpSpPr/>
          <p:nvPr/>
        </p:nvGrpSpPr>
        <p:grpSpPr>
          <a:xfrm>
            <a:off x="96715" y="1854526"/>
            <a:ext cx="8998214" cy="3083861"/>
            <a:chOff x="128953" y="1472200"/>
            <a:chExt cx="11997619" cy="4111815"/>
          </a:xfrm>
        </p:grpSpPr>
        <p:cxnSp>
          <p:nvCxnSpPr>
            <p:cNvPr id="86" name="Straight Connector 85"/>
            <p:cNvCxnSpPr/>
            <p:nvPr/>
          </p:nvCxnSpPr>
          <p:spPr>
            <a:xfrm>
              <a:off x="794333" y="3858980"/>
              <a:ext cx="0" cy="147502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37634" y="3828858"/>
              <a:ext cx="0" cy="766588"/>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516864" y="1869952"/>
              <a:ext cx="0" cy="1630592"/>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711574" y="3041496"/>
              <a:ext cx="0" cy="54264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125847" y="2549560"/>
              <a:ext cx="0" cy="95098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0269414" y="3901716"/>
              <a:ext cx="0" cy="168229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0374922" y="1818245"/>
              <a:ext cx="0" cy="168229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Arrow: Right 20"/>
            <p:cNvSpPr/>
            <p:nvPr/>
          </p:nvSpPr>
          <p:spPr>
            <a:xfrm>
              <a:off x="128953" y="3314459"/>
              <a:ext cx="11852031" cy="765172"/>
            </a:xfrm>
            <a:prstGeom prst="rightArrow">
              <a:avLst/>
            </a:prstGeom>
            <a:solidFill>
              <a:schemeClr val="accent1">
                <a:lumMod val="60000"/>
                <a:lumOff val="40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dirty="0">
                <a:solidFill>
                  <a:srgbClr val="2D2926"/>
                </a:solidFill>
                <a:latin typeface="Calibri"/>
              </a:endParaRPr>
            </a:p>
          </p:txBody>
        </p:sp>
        <p:sp>
          <p:nvSpPr>
            <p:cNvPr id="72" name="TextBox 71"/>
            <p:cNvSpPr txBox="1"/>
            <p:nvPr/>
          </p:nvSpPr>
          <p:spPr>
            <a:xfrm>
              <a:off x="278821"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1986</a:t>
              </a:r>
            </a:p>
          </p:txBody>
        </p:sp>
        <p:sp>
          <p:nvSpPr>
            <p:cNvPr id="73" name="TextBox 72"/>
            <p:cNvSpPr txBox="1"/>
            <p:nvPr/>
          </p:nvSpPr>
          <p:spPr>
            <a:xfrm>
              <a:off x="1286800"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1989</a:t>
              </a:r>
            </a:p>
          </p:txBody>
        </p:sp>
        <p:sp>
          <p:nvSpPr>
            <p:cNvPr id="74" name="TextBox 73"/>
            <p:cNvSpPr txBox="1"/>
            <p:nvPr/>
          </p:nvSpPr>
          <p:spPr>
            <a:xfrm>
              <a:off x="2666196"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1998</a:t>
              </a:r>
            </a:p>
          </p:txBody>
        </p:sp>
        <p:sp>
          <p:nvSpPr>
            <p:cNvPr id="75" name="TextBox 74"/>
            <p:cNvSpPr txBox="1"/>
            <p:nvPr/>
          </p:nvSpPr>
          <p:spPr>
            <a:xfrm>
              <a:off x="3963530"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2001</a:t>
              </a:r>
            </a:p>
          </p:txBody>
        </p:sp>
        <p:sp>
          <p:nvSpPr>
            <p:cNvPr id="76" name="TextBox 75"/>
            <p:cNvSpPr txBox="1"/>
            <p:nvPr/>
          </p:nvSpPr>
          <p:spPr>
            <a:xfrm>
              <a:off x="6865329"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2013</a:t>
              </a:r>
            </a:p>
          </p:txBody>
        </p:sp>
        <p:sp>
          <p:nvSpPr>
            <p:cNvPr id="77" name="TextBox 76"/>
            <p:cNvSpPr txBox="1"/>
            <p:nvPr/>
          </p:nvSpPr>
          <p:spPr>
            <a:xfrm>
              <a:off x="7893811"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2014</a:t>
              </a:r>
            </a:p>
          </p:txBody>
        </p:sp>
        <p:sp>
          <p:nvSpPr>
            <p:cNvPr id="78" name="TextBox 77"/>
            <p:cNvSpPr txBox="1"/>
            <p:nvPr/>
          </p:nvSpPr>
          <p:spPr>
            <a:xfrm>
              <a:off x="8922293"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2015</a:t>
              </a:r>
            </a:p>
          </p:txBody>
        </p:sp>
        <p:sp>
          <p:nvSpPr>
            <p:cNvPr id="79" name="TextBox 78"/>
            <p:cNvSpPr txBox="1"/>
            <p:nvPr/>
          </p:nvSpPr>
          <p:spPr>
            <a:xfrm>
              <a:off x="9950775" y="3568960"/>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2016</a:t>
              </a:r>
            </a:p>
          </p:txBody>
        </p:sp>
        <p:sp>
          <p:nvSpPr>
            <p:cNvPr id="80" name="TextBox 79"/>
            <p:cNvSpPr txBox="1"/>
            <p:nvPr/>
          </p:nvSpPr>
          <p:spPr>
            <a:xfrm>
              <a:off x="11037767" y="3568960"/>
              <a:ext cx="630515"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2018…</a:t>
              </a:r>
            </a:p>
          </p:txBody>
        </p:sp>
        <p:sp>
          <p:nvSpPr>
            <p:cNvPr id="81" name="TextBox 80"/>
            <p:cNvSpPr txBox="1"/>
            <p:nvPr/>
          </p:nvSpPr>
          <p:spPr>
            <a:xfrm>
              <a:off x="5471880" y="3566592"/>
              <a:ext cx="470216" cy="276999"/>
            </a:xfrm>
            <a:prstGeom prst="rect">
              <a:avLst/>
            </a:prstGeom>
            <a:noFill/>
          </p:spPr>
          <p:txBody>
            <a:bodyPr wrap="none" lIns="0" tIns="0" rIns="0" bIns="0" rtlCol="0">
              <a:spAutoFit/>
            </a:bodyPr>
            <a:lstStyle/>
            <a:p>
              <a:pPr algn="ctr" defTabSz="685800">
                <a:defRPr/>
              </a:pPr>
              <a:r>
                <a:rPr lang="en-GB" sz="1350" dirty="0">
                  <a:solidFill>
                    <a:srgbClr val="2D2926"/>
                  </a:solidFill>
                  <a:latin typeface="Calibri"/>
                </a:rPr>
                <a:t>2011</a:t>
              </a:r>
            </a:p>
          </p:txBody>
        </p:sp>
        <p:sp>
          <p:nvSpPr>
            <p:cNvPr id="44" name="Arrow: Chevron 43"/>
            <p:cNvSpPr/>
            <p:nvPr/>
          </p:nvSpPr>
          <p:spPr>
            <a:xfrm>
              <a:off x="537634" y="5088075"/>
              <a:ext cx="6672057" cy="378000"/>
            </a:xfrm>
            <a:prstGeom prst="chevron">
              <a:avLst/>
            </a:prstGeom>
            <a:solidFill>
              <a:srgbClr val="7DA1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r>
                <a:rPr lang="en-GB" sz="1200" b="1" dirty="0">
                  <a:solidFill>
                    <a:srgbClr val="FFFFFF"/>
                  </a:solidFill>
                  <a:latin typeface="Calibri"/>
                </a:rPr>
                <a:t>The IFN era</a:t>
              </a:r>
            </a:p>
          </p:txBody>
        </p:sp>
        <p:sp>
          <p:nvSpPr>
            <p:cNvPr id="46" name="Arrow: Chevron 45"/>
            <p:cNvSpPr/>
            <p:nvPr/>
          </p:nvSpPr>
          <p:spPr>
            <a:xfrm>
              <a:off x="9944565" y="1472200"/>
              <a:ext cx="2182007" cy="377334"/>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r>
                <a:rPr lang="en-GB" sz="1200" b="1" dirty="0">
                  <a:solidFill>
                    <a:srgbClr val="FFFFFF"/>
                  </a:solidFill>
                  <a:latin typeface="Calibri"/>
                </a:rPr>
                <a:t>Pan-genotypic era</a:t>
              </a:r>
            </a:p>
          </p:txBody>
        </p:sp>
        <p:sp>
          <p:nvSpPr>
            <p:cNvPr id="42" name="Rectangle: Rounded Corners 41"/>
            <p:cNvSpPr/>
            <p:nvPr/>
          </p:nvSpPr>
          <p:spPr>
            <a:xfrm>
              <a:off x="150772" y="4120930"/>
              <a:ext cx="1663336" cy="621936"/>
            </a:xfrm>
            <a:prstGeom prst="roundRect">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1200" b="1" dirty="0">
                  <a:solidFill>
                    <a:srgbClr val="2D2926"/>
                  </a:solidFill>
                  <a:latin typeface="Calibri"/>
                </a:rPr>
                <a:t>“Non-A, non-B” hepatitis</a:t>
              </a:r>
            </a:p>
          </p:txBody>
        </p:sp>
        <p:sp>
          <p:nvSpPr>
            <p:cNvPr id="45" name="Arrow: Chevron 44"/>
            <p:cNvSpPr/>
            <p:nvPr/>
          </p:nvSpPr>
          <p:spPr>
            <a:xfrm>
              <a:off x="5308980" y="2934817"/>
              <a:ext cx="2142698" cy="378000"/>
            </a:xfrm>
            <a:prstGeom prst="chevron">
              <a:avLst/>
            </a:prstGeom>
            <a:solidFill>
              <a:srgbClr val="6BBB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r>
                <a:rPr lang="en-GB" sz="1200" b="1" dirty="0">
                  <a:solidFill>
                    <a:srgbClr val="FFFFFF"/>
                  </a:solidFill>
                  <a:latin typeface="Calibri"/>
                </a:rPr>
                <a:t>Early era of DAAs</a:t>
              </a:r>
            </a:p>
          </p:txBody>
        </p:sp>
        <p:sp>
          <p:nvSpPr>
            <p:cNvPr id="41" name="Arrow: Chevron 40"/>
            <p:cNvSpPr/>
            <p:nvPr/>
          </p:nvSpPr>
          <p:spPr>
            <a:xfrm>
              <a:off x="7971271" y="2203176"/>
              <a:ext cx="2333313" cy="378000"/>
            </a:xfrm>
            <a:prstGeom prst="chevron">
              <a:avLst/>
            </a:prstGeom>
            <a:solidFill>
              <a:srgbClr val="7020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r>
                <a:rPr lang="en-GB" sz="1200" b="1" dirty="0">
                  <a:solidFill>
                    <a:srgbClr val="FFFFFF"/>
                  </a:solidFill>
                  <a:latin typeface="Calibri"/>
                </a:rPr>
                <a:t>“DAA revolution”</a:t>
              </a:r>
            </a:p>
          </p:txBody>
        </p:sp>
      </p:grpSp>
      <p:grpSp>
        <p:nvGrpSpPr>
          <p:cNvPr id="117" name="Group 116"/>
          <p:cNvGrpSpPr/>
          <p:nvPr/>
        </p:nvGrpSpPr>
        <p:grpSpPr>
          <a:xfrm>
            <a:off x="2565324" y="1725928"/>
            <a:ext cx="6157681" cy="3904163"/>
            <a:chOff x="3420431" y="1158237"/>
            <a:chExt cx="8210241" cy="5205550"/>
          </a:xfrm>
        </p:grpSpPr>
        <p:grpSp>
          <p:nvGrpSpPr>
            <p:cNvPr id="118" name="Group 117"/>
            <p:cNvGrpSpPr>
              <a:grpSpLocks noChangeAspect="1"/>
            </p:cNvGrpSpPr>
            <p:nvPr/>
          </p:nvGrpSpPr>
          <p:grpSpPr>
            <a:xfrm>
              <a:off x="3773667" y="5416131"/>
              <a:ext cx="115328" cy="471014"/>
              <a:chOff x="2919830" y="4964611"/>
              <a:chExt cx="143815" cy="587360"/>
            </a:xfrm>
          </p:grpSpPr>
          <p:sp>
            <p:nvSpPr>
              <p:cNvPr id="142" name="Oval 141"/>
              <p:cNvSpPr/>
              <p:nvPr/>
            </p:nvSpPr>
            <p:spPr bwMode="auto">
              <a:xfrm>
                <a:off x="2919830" y="4964611"/>
                <a:ext cx="143815" cy="126001"/>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cxnSp>
            <p:nvCxnSpPr>
              <p:cNvPr id="143" name="Straight Connector 142"/>
              <p:cNvCxnSpPr/>
              <p:nvPr/>
            </p:nvCxnSpPr>
            <p:spPr bwMode="auto">
              <a:xfrm rot="16200000" flipH="1">
                <a:off x="2729558" y="5289791"/>
                <a:ext cx="524360" cy="0"/>
              </a:xfrm>
              <a:prstGeom prst="line">
                <a:avLst/>
              </a:prstGeom>
              <a:solidFill>
                <a:schemeClr val="tx2"/>
              </a:solidFill>
              <a:ln w="19050" cap="flat" cmpd="sng" algn="ctr">
                <a:solidFill>
                  <a:schemeClr val="bg1">
                    <a:lumMod val="95000"/>
                  </a:schemeClr>
                </a:solidFill>
                <a:prstDash val="solid"/>
                <a:round/>
                <a:headEnd type="none" w="med" len="med"/>
                <a:tailEnd type="none" w="med" len="med"/>
              </a:ln>
              <a:effectLst/>
            </p:spPr>
          </p:cxnSp>
        </p:grpSp>
        <p:sp>
          <p:nvSpPr>
            <p:cNvPr id="119" name="Oval 118"/>
            <p:cNvSpPr/>
            <p:nvPr/>
          </p:nvSpPr>
          <p:spPr bwMode="auto">
            <a:xfrm rot="16200000">
              <a:off x="3457309" y="5578864"/>
              <a:ext cx="748045" cy="821801"/>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sp>
          <p:nvSpPr>
            <p:cNvPr id="120" name="Freeform 126"/>
            <p:cNvSpPr>
              <a:spLocks noEditPoints="1"/>
            </p:cNvSpPr>
            <p:nvPr/>
          </p:nvSpPr>
          <p:spPr bwMode="auto">
            <a:xfrm rot="16200000">
              <a:off x="3620725" y="5701112"/>
              <a:ext cx="418575" cy="558653"/>
            </a:xfrm>
            <a:custGeom>
              <a:avLst/>
              <a:gdLst>
                <a:gd name="T0" fmla="*/ 177 w 213"/>
                <a:gd name="T1" fmla="*/ 2 h 214"/>
                <a:gd name="T2" fmla="*/ 163 w 213"/>
                <a:gd name="T3" fmla="*/ 32 h 214"/>
                <a:gd name="T4" fmla="*/ 151 w 213"/>
                <a:gd name="T5" fmla="*/ 32 h 214"/>
                <a:gd name="T6" fmla="*/ 46 w 213"/>
                <a:gd name="T7" fmla="*/ 137 h 214"/>
                <a:gd name="T8" fmla="*/ 39 w 213"/>
                <a:gd name="T9" fmla="*/ 162 h 214"/>
                <a:gd name="T10" fmla="*/ 1 w 213"/>
                <a:gd name="T11" fmla="*/ 213 h 214"/>
                <a:gd name="T12" fmla="*/ 52 w 213"/>
                <a:gd name="T13" fmla="*/ 174 h 214"/>
                <a:gd name="T14" fmla="*/ 76 w 213"/>
                <a:gd name="T15" fmla="*/ 168 h 214"/>
                <a:gd name="T16" fmla="*/ 127 w 213"/>
                <a:gd name="T17" fmla="*/ 117 h 214"/>
                <a:gd name="T18" fmla="*/ 187 w 213"/>
                <a:gd name="T19" fmla="*/ 56 h 214"/>
                <a:gd name="T20" fmla="*/ 206 w 213"/>
                <a:gd name="T21" fmla="*/ 37 h 214"/>
                <a:gd name="T22" fmla="*/ 3 w 213"/>
                <a:gd name="T23" fmla="*/ 211 h 214"/>
                <a:gd name="T24" fmla="*/ 48 w 213"/>
                <a:gd name="T25" fmla="*/ 170 h 214"/>
                <a:gd name="T26" fmla="*/ 103 w 213"/>
                <a:gd name="T27" fmla="*/ 95 h 214"/>
                <a:gd name="T28" fmla="*/ 96 w 213"/>
                <a:gd name="T29" fmla="*/ 94 h 214"/>
                <a:gd name="T30" fmla="*/ 95 w 213"/>
                <a:gd name="T31" fmla="*/ 102 h 214"/>
                <a:gd name="T32" fmla="*/ 92 w 213"/>
                <a:gd name="T33" fmla="*/ 99 h 214"/>
                <a:gd name="T34" fmla="*/ 84 w 213"/>
                <a:gd name="T35" fmla="*/ 114 h 214"/>
                <a:gd name="T36" fmla="*/ 76 w 213"/>
                <a:gd name="T37" fmla="*/ 114 h 214"/>
                <a:gd name="T38" fmla="*/ 73 w 213"/>
                <a:gd name="T39" fmla="*/ 117 h 214"/>
                <a:gd name="T40" fmla="*/ 72 w 213"/>
                <a:gd name="T41" fmla="*/ 126 h 214"/>
                <a:gd name="T42" fmla="*/ 69 w 213"/>
                <a:gd name="T43" fmla="*/ 122 h 214"/>
                <a:gd name="T44" fmla="*/ 61 w 213"/>
                <a:gd name="T45" fmla="*/ 137 h 214"/>
                <a:gd name="T46" fmla="*/ 70 w 213"/>
                <a:gd name="T47" fmla="*/ 153 h 214"/>
                <a:gd name="T48" fmla="*/ 73 w 213"/>
                <a:gd name="T49" fmla="*/ 150 h 214"/>
                <a:gd name="T50" fmla="*/ 62 w 213"/>
                <a:gd name="T51" fmla="*/ 128 h 214"/>
                <a:gd name="T52" fmla="*/ 78 w 213"/>
                <a:gd name="T53" fmla="*/ 145 h 214"/>
                <a:gd name="T54" fmla="*/ 72 w 213"/>
                <a:gd name="T55" fmla="*/ 118 h 214"/>
                <a:gd name="T56" fmla="*/ 94 w 213"/>
                <a:gd name="T57" fmla="*/ 129 h 214"/>
                <a:gd name="T58" fmla="*/ 96 w 213"/>
                <a:gd name="T59" fmla="*/ 127 h 214"/>
                <a:gd name="T60" fmla="*/ 85 w 213"/>
                <a:gd name="T61" fmla="*/ 105 h 214"/>
                <a:gd name="T62" fmla="*/ 101 w 213"/>
                <a:gd name="T63" fmla="*/ 122 h 214"/>
                <a:gd name="T64" fmla="*/ 95 w 213"/>
                <a:gd name="T65" fmla="*/ 95 h 214"/>
                <a:gd name="T66" fmla="*/ 186 w 213"/>
                <a:gd name="T67" fmla="*/ 57 h 214"/>
                <a:gd name="T68" fmla="*/ 182 w 213"/>
                <a:gd name="T69" fmla="*/ 61 h 214"/>
                <a:gd name="T70" fmla="*/ 121 w 213"/>
                <a:gd name="T71" fmla="*/ 104 h 214"/>
                <a:gd name="T72" fmla="*/ 124 w 213"/>
                <a:gd name="T73" fmla="*/ 101 h 214"/>
                <a:gd name="T74" fmla="*/ 120 w 213"/>
                <a:gd name="T75" fmla="*/ 80 h 214"/>
                <a:gd name="T76" fmla="*/ 124 w 213"/>
                <a:gd name="T77" fmla="*/ 76 h 214"/>
                <a:gd name="T78" fmla="*/ 144 w 213"/>
                <a:gd name="T79" fmla="*/ 81 h 214"/>
                <a:gd name="T80" fmla="*/ 148 w 213"/>
                <a:gd name="T81" fmla="*/ 77 h 214"/>
                <a:gd name="T82" fmla="*/ 146 w 213"/>
                <a:gd name="T83" fmla="*/ 54 h 214"/>
                <a:gd name="T84" fmla="*/ 129 w 213"/>
                <a:gd name="T85" fmla="*/ 59 h 214"/>
                <a:gd name="T86" fmla="*/ 118 w 213"/>
                <a:gd name="T87" fmla="*/ 70 h 214"/>
                <a:gd name="T88" fmla="*/ 106 w 213"/>
                <a:gd name="T89" fmla="*/ 82 h 214"/>
                <a:gd name="T90" fmla="*/ 98 w 213"/>
                <a:gd name="T91" fmla="*/ 87 h 214"/>
                <a:gd name="T92" fmla="*/ 153 w 213"/>
                <a:gd name="T93" fmla="*/ 28 h 214"/>
                <a:gd name="T94" fmla="*/ 211 w 213"/>
                <a:gd name="T95" fmla="*/ 36 h 214"/>
                <a:gd name="T96" fmla="*/ 180 w 213"/>
                <a:gd name="T97" fmla="*/ 50 h 214"/>
                <a:gd name="T98" fmla="*/ 178 w 213"/>
                <a:gd name="T99" fmla="*/ 7 h 214"/>
                <a:gd name="T100" fmla="*/ 211 w 213"/>
                <a:gd name="T101" fmla="*/ 3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 h="214">
                  <a:moveTo>
                    <a:pt x="212" y="31"/>
                  </a:moveTo>
                  <a:cubicBezTo>
                    <a:pt x="183" y="2"/>
                    <a:pt x="183" y="2"/>
                    <a:pt x="183" y="2"/>
                  </a:cubicBezTo>
                  <a:cubicBezTo>
                    <a:pt x="181" y="0"/>
                    <a:pt x="179" y="0"/>
                    <a:pt x="177" y="2"/>
                  </a:cubicBezTo>
                  <a:cubicBezTo>
                    <a:pt x="176" y="4"/>
                    <a:pt x="176" y="6"/>
                    <a:pt x="177" y="8"/>
                  </a:cubicBezTo>
                  <a:cubicBezTo>
                    <a:pt x="182" y="13"/>
                    <a:pt x="182" y="13"/>
                    <a:pt x="182" y="13"/>
                  </a:cubicBezTo>
                  <a:cubicBezTo>
                    <a:pt x="163" y="32"/>
                    <a:pt x="163" y="32"/>
                    <a:pt x="163" y="32"/>
                  </a:cubicBezTo>
                  <a:cubicBezTo>
                    <a:pt x="158" y="27"/>
                    <a:pt x="158" y="27"/>
                    <a:pt x="158" y="27"/>
                  </a:cubicBezTo>
                  <a:cubicBezTo>
                    <a:pt x="156" y="25"/>
                    <a:pt x="154" y="25"/>
                    <a:pt x="152" y="27"/>
                  </a:cubicBezTo>
                  <a:cubicBezTo>
                    <a:pt x="151" y="28"/>
                    <a:pt x="151" y="30"/>
                    <a:pt x="151" y="32"/>
                  </a:cubicBezTo>
                  <a:cubicBezTo>
                    <a:pt x="97" y="86"/>
                    <a:pt x="97" y="86"/>
                    <a:pt x="97" y="86"/>
                  </a:cubicBezTo>
                  <a:cubicBezTo>
                    <a:pt x="97" y="86"/>
                    <a:pt x="97" y="86"/>
                    <a:pt x="97" y="86"/>
                  </a:cubicBezTo>
                  <a:cubicBezTo>
                    <a:pt x="46" y="137"/>
                    <a:pt x="46" y="137"/>
                    <a:pt x="46" y="137"/>
                  </a:cubicBezTo>
                  <a:cubicBezTo>
                    <a:pt x="46" y="155"/>
                    <a:pt x="46" y="155"/>
                    <a:pt x="46" y="155"/>
                  </a:cubicBezTo>
                  <a:cubicBezTo>
                    <a:pt x="46" y="155"/>
                    <a:pt x="46" y="155"/>
                    <a:pt x="46" y="155"/>
                  </a:cubicBezTo>
                  <a:cubicBezTo>
                    <a:pt x="39" y="162"/>
                    <a:pt x="39" y="162"/>
                    <a:pt x="39" y="162"/>
                  </a:cubicBezTo>
                  <a:cubicBezTo>
                    <a:pt x="43" y="165"/>
                    <a:pt x="43" y="165"/>
                    <a:pt x="43" y="165"/>
                  </a:cubicBezTo>
                  <a:cubicBezTo>
                    <a:pt x="1" y="210"/>
                    <a:pt x="1" y="210"/>
                    <a:pt x="1" y="210"/>
                  </a:cubicBezTo>
                  <a:cubicBezTo>
                    <a:pt x="0" y="211"/>
                    <a:pt x="0" y="212"/>
                    <a:pt x="1" y="213"/>
                  </a:cubicBezTo>
                  <a:cubicBezTo>
                    <a:pt x="2" y="214"/>
                    <a:pt x="3" y="214"/>
                    <a:pt x="4" y="213"/>
                  </a:cubicBezTo>
                  <a:cubicBezTo>
                    <a:pt x="49" y="171"/>
                    <a:pt x="49" y="171"/>
                    <a:pt x="49" y="171"/>
                  </a:cubicBezTo>
                  <a:cubicBezTo>
                    <a:pt x="52" y="174"/>
                    <a:pt x="52" y="174"/>
                    <a:pt x="52" y="174"/>
                  </a:cubicBezTo>
                  <a:cubicBezTo>
                    <a:pt x="58" y="168"/>
                    <a:pt x="58" y="168"/>
                    <a:pt x="58" y="168"/>
                  </a:cubicBezTo>
                  <a:cubicBezTo>
                    <a:pt x="58" y="168"/>
                    <a:pt x="58" y="168"/>
                    <a:pt x="58" y="168"/>
                  </a:cubicBezTo>
                  <a:cubicBezTo>
                    <a:pt x="76" y="168"/>
                    <a:pt x="76" y="168"/>
                    <a:pt x="76" y="168"/>
                  </a:cubicBezTo>
                  <a:cubicBezTo>
                    <a:pt x="79" y="165"/>
                    <a:pt x="79" y="165"/>
                    <a:pt x="79" y="165"/>
                  </a:cubicBezTo>
                  <a:cubicBezTo>
                    <a:pt x="79" y="165"/>
                    <a:pt x="79" y="165"/>
                    <a:pt x="79" y="165"/>
                  </a:cubicBezTo>
                  <a:cubicBezTo>
                    <a:pt x="127" y="117"/>
                    <a:pt x="127" y="117"/>
                    <a:pt x="127" y="117"/>
                  </a:cubicBezTo>
                  <a:cubicBezTo>
                    <a:pt x="182" y="63"/>
                    <a:pt x="182" y="63"/>
                    <a:pt x="182" y="63"/>
                  </a:cubicBezTo>
                  <a:cubicBezTo>
                    <a:pt x="184" y="63"/>
                    <a:pt x="186" y="63"/>
                    <a:pt x="187" y="62"/>
                  </a:cubicBezTo>
                  <a:cubicBezTo>
                    <a:pt x="188" y="60"/>
                    <a:pt x="188" y="58"/>
                    <a:pt x="187" y="56"/>
                  </a:cubicBezTo>
                  <a:cubicBezTo>
                    <a:pt x="181" y="51"/>
                    <a:pt x="181" y="51"/>
                    <a:pt x="181" y="51"/>
                  </a:cubicBezTo>
                  <a:cubicBezTo>
                    <a:pt x="201" y="31"/>
                    <a:pt x="201" y="31"/>
                    <a:pt x="201" y="31"/>
                  </a:cubicBezTo>
                  <a:cubicBezTo>
                    <a:pt x="206" y="37"/>
                    <a:pt x="206" y="37"/>
                    <a:pt x="206" y="37"/>
                  </a:cubicBezTo>
                  <a:cubicBezTo>
                    <a:pt x="208" y="38"/>
                    <a:pt x="210" y="38"/>
                    <a:pt x="212" y="37"/>
                  </a:cubicBezTo>
                  <a:cubicBezTo>
                    <a:pt x="213" y="35"/>
                    <a:pt x="213" y="32"/>
                    <a:pt x="212" y="31"/>
                  </a:cubicBezTo>
                  <a:close/>
                  <a:moveTo>
                    <a:pt x="3" y="211"/>
                  </a:moveTo>
                  <a:cubicBezTo>
                    <a:pt x="2" y="210"/>
                    <a:pt x="2" y="210"/>
                    <a:pt x="2" y="210"/>
                  </a:cubicBezTo>
                  <a:cubicBezTo>
                    <a:pt x="44" y="166"/>
                    <a:pt x="44" y="166"/>
                    <a:pt x="44" y="166"/>
                  </a:cubicBezTo>
                  <a:cubicBezTo>
                    <a:pt x="48" y="170"/>
                    <a:pt x="48" y="170"/>
                    <a:pt x="48" y="170"/>
                  </a:cubicBezTo>
                  <a:lnTo>
                    <a:pt x="3" y="211"/>
                  </a:lnTo>
                  <a:close/>
                  <a:moveTo>
                    <a:pt x="99" y="91"/>
                  </a:moveTo>
                  <a:cubicBezTo>
                    <a:pt x="103" y="95"/>
                    <a:pt x="103" y="95"/>
                    <a:pt x="103" y="95"/>
                  </a:cubicBezTo>
                  <a:cubicBezTo>
                    <a:pt x="103" y="95"/>
                    <a:pt x="103" y="95"/>
                    <a:pt x="103" y="95"/>
                  </a:cubicBezTo>
                  <a:cubicBezTo>
                    <a:pt x="100" y="98"/>
                    <a:pt x="100" y="98"/>
                    <a:pt x="100" y="98"/>
                  </a:cubicBezTo>
                  <a:cubicBezTo>
                    <a:pt x="96" y="94"/>
                    <a:pt x="96" y="94"/>
                    <a:pt x="96" y="94"/>
                  </a:cubicBezTo>
                  <a:lnTo>
                    <a:pt x="99" y="91"/>
                  </a:lnTo>
                  <a:close/>
                  <a:moveTo>
                    <a:pt x="92" y="99"/>
                  </a:moveTo>
                  <a:cubicBezTo>
                    <a:pt x="95" y="102"/>
                    <a:pt x="95" y="102"/>
                    <a:pt x="95" y="102"/>
                  </a:cubicBezTo>
                  <a:cubicBezTo>
                    <a:pt x="92" y="106"/>
                    <a:pt x="92" y="106"/>
                    <a:pt x="92" y="106"/>
                  </a:cubicBezTo>
                  <a:cubicBezTo>
                    <a:pt x="88" y="102"/>
                    <a:pt x="88" y="102"/>
                    <a:pt x="88" y="102"/>
                  </a:cubicBezTo>
                  <a:lnTo>
                    <a:pt x="92" y="99"/>
                  </a:lnTo>
                  <a:close/>
                  <a:moveTo>
                    <a:pt x="84" y="106"/>
                  </a:moveTo>
                  <a:cubicBezTo>
                    <a:pt x="88" y="110"/>
                    <a:pt x="88" y="110"/>
                    <a:pt x="88" y="110"/>
                  </a:cubicBezTo>
                  <a:cubicBezTo>
                    <a:pt x="84" y="114"/>
                    <a:pt x="84" y="114"/>
                    <a:pt x="84" y="114"/>
                  </a:cubicBezTo>
                  <a:cubicBezTo>
                    <a:pt x="81" y="110"/>
                    <a:pt x="81" y="110"/>
                    <a:pt x="81" y="110"/>
                  </a:cubicBezTo>
                  <a:lnTo>
                    <a:pt x="84" y="106"/>
                  </a:lnTo>
                  <a:close/>
                  <a:moveTo>
                    <a:pt x="76" y="114"/>
                  </a:moveTo>
                  <a:cubicBezTo>
                    <a:pt x="80" y="118"/>
                    <a:pt x="80" y="118"/>
                    <a:pt x="80" y="118"/>
                  </a:cubicBezTo>
                  <a:cubicBezTo>
                    <a:pt x="77" y="121"/>
                    <a:pt x="77" y="121"/>
                    <a:pt x="77" y="121"/>
                  </a:cubicBezTo>
                  <a:cubicBezTo>
                    <a:pt x="73" y="117"/>
                    <a:pt x="73" y="117"/>
                    <a:pt x="73" y="117"/>
                  </a:cubicBezTo>
                  <a:lnTo>
                    <a:pt x="76" y="114"/>
                  </a:lnTo>
                  <a:close/>
                  <a:moveTo>
                    <a:pt x="69" y="122"/>
                  </a:moveTo>
                  <a:cubicBezTo>
                    <a:pt x="72" y="126"/>
                    <a:pt x="72" y="126"/>
                    <a:pt x="72" y="126"/>
                  </a:cubicBezTo>
                  <a:cubicBezTo>
                    <a:pt x="69" y="129"/>
                    <a:pt x="69" y="129"/>
                    <a:pt x="69" y="129"/>
                  </a:cubicBezTo>
                  <a:cubicBezTo>
                    <a:pt x="65" y="125"/>
                    <a:pt x="65" y="125"/>
                    <a:pt x="65" y="125"/>
                  </a:cubicBezTo>
                  <a:lnTo>
                    <a:pt x="69" y="122"/>
                  </a:lnTo>
                  <a:close/>
                  <a:moveTo>
                    <a:pt x="61" y="129"/>
                  </a:moveTo>
                  <a:cubicBezTo>
                    <a:pt x="65" y="133"/>
                    <a:pt x="65" y="133"/>
                    <a:pt x="65" y="133"/>
                  </a:cubicBezTo>
                  <a:cubicBezTo>
                    <a:pt x="61" y="137"/>
                    <a:pt x="61" y="137"/>
                    <a:pt x="61" y="137"/>
                  </a:cubicBezTo>
                  <a:cubicBezTo>
                    <a:pt x="57" y="133"/>
                    <a:pt x="57" y="133"/>
                    <a:pt x="57" y="133"/>
                  </a:cubicBezTo>
                  <a:lnTo>
                    <a:pt x="61" y="129"/>
                  </a:lnTo>
                  <a:close/>
                  <a:moveTo>
                    <a:pt x="70" y="153"/>
                  </a:moveTo>
                  <a:cubicBezTo>
                    <a:pt x="54" y="136"/>
                    <a:pt x="54" y="136"/>
                    <a:pt x="54" y="136"/>
                  </a:cubicBezTo>
                  <a:cubicBezTo>
                    <a:pt x="56" y="134"/>
                    <a:pt x="56" y="134"/>
                    <a:pt x="56" y="134"/>
                  </a:cubicBezTo>
                  <a:cubicBezTo>
                    <a:pt x="73" y="150"/>
                    <a:pt x="73" y="150"/>
                    <a:pt x="73" y="150"/>
                  </a:cubicBezTo>
                  <a:lnTo>
                    <a:pt x="70" y="153"/>
                  </a:lnTo>
                  <a:close/>
                  <a:moveTo>
                    <a:pt x="78" y="145"/>
                  </a:moveTo>
                  <a:cubicBezTo>
                    <a:pt x="62" y="128"/>
                    <a:pt x="62" y="128"/>
                    <a:pt x="62" y="128"/>
                  </a:cubicBezTo>
                  <a:cubicBezTo>
                    <a:pt x="64" y="126"/>
                    <a:pt x="64" y="126"/>
                    <a:pt x="64" y="126"/>
                  </a:cubicBezTo>
                  <a:cubicBezTo>
                    <a:pt x="81" y="142"/>
                    <a:pt x="81" y="142"/>
                    <a:pt x="81" y="142"/>
                  </a:cubicBezTo>
                  <a:lnTo>
                    <a:pt x="78" y="145"/>
                  </a:lnTo>
                  <a:close/>
                  <a:moveTo>
                    <a:pt x="86" y="137"/>
                  </a:moveTo>
                  <a:cubicBezTo>
                    <a:pt x="69" y="121"/>
                    <a:pt x="69" y="121"/>
                    <a:pt x="69" y="121"/>
                  </a:cubicBezTo>
                  <a:cubicBezTo>
                    <a:pt x="72" y="118"/>
                    <a:pt x="72" y="118"/>
                    <a:pt x="72" y="118"/>
                  </a:cubicBezTo>
                  <a:cubicBezTo>
                    <a:pt x="88" y="135"/>
                    <a:pt x="88" y="135"/>
                    <a:pt x="88" y="135"/>
                  </a:cubicBezTo>
                  <a:lnTo>
                    <a:pt x="86" y="137"/>
                  </a:lnTo>
                  <a:close/>
                  <a:moveTo>
                    <a:pt x="94" y="129"/>
                  </a:moveTo>
                  <a:cubicBezTo>
                    <a:pt x="77" y="113"/>
                    <a:pt x="77" y="113"/>
                    <a:pt x="77" y="113"/>
                  </a:cubicBezTo>
                  <a:cubicBezTo>
                    <a:pt x="80" y="111"/>
                    <a:pt x="80" y="111"/>
                    <a:pt x="80" y="111"/>
                  </a:cubicBezTo>
                  <a:cubicBezTo>
                    <a:pt x="96" y="127"/>
                    <a:pt x="96" y="127"/>
                    <a:pt x="96" y="127"/>
                  </a:cubicBezTo>
                  <a:lnTo>
                    <a:pt x="94" y="129"/>
                  </a:lnTo>
                  <a:close/>
                  <a:moveTo>
                    <a:pt x="101" y="122"/>
                  </a:moveTo>
                  <a:cubicBezTo>
                    <a:pt x="85" y="105"/>
                    <a:pt x="85" y="105"/>
                    <a:pt x="85" y="105"/>
                  </a:cubicBezTo>
                  <a:cubicBezTo>
                    <a:pt x="87" y="103"/>
                    <a:pt x="87" y="103"/>
                    <a:pt x="87" y="103"/>
                  </a:cubicBezTo>
                  <a:cubicBezTo>
                    <a:pt x="104" y="119"/>
                    <a:pt x="104" y="119"/>
                    <a:pt x="104" y="119"/>
                  </a:cubicBezTo>
                  <a:lnTo>
                    <a:pt x="101" y="122"/>
                  </a:lnTo>
                  <a:close/>
                  <a:moveTo>
                    <a:pt x="109" y="114"/>
                  </a:moveTo>
                  <a:cubicBezTo>
                    <a:pt x="93" y="98"/>
                    <a:pt x="93" y="98"/>
                    <a:pt x="93" y="98"/>
                  </a:cubicBezTo>
                  <a:cubicBezTo>
                    <a:pt x="95" y="95"/>
                    <a:pt x="95" y="95"/>
                    <a:pt x="95" y="95"/>
                  </a:cubicBezTo>
                  <a:cubicBezTo>
                    <a:pt x="111" y="112"/>
                    <a:pt x="111" y="112"/>
                    <a:pt x="111" y="112"/>
                  </a:cubicBezTo>
                  <a:lnTo>
                    <a:pt x="109" y="114"/>
                  </a:lnTo>
                  <a:close/>
                  <a:moveTo>
                    <a:pt x="186" y="57"/>
                  </a:moveTo>
                  <a:cubicBezTo>
                    <a:pt x="187" y="58"/>
                    <a:pt x="187" y="60"/>
                    <a:pt x="186" y="61"/>
                  </a:cubicBezTo>
                  <a:cubicBezTo>
                    <a:pt x="185" y="62"/>
                    <a:pt x="183" y="62"/>
                    <a:pt x="182" y="61"/>
                  </a:cubicBezTo>
                  <a:cubicBezTo>
                    <a:pt x="182" y="61"/>
                    <a:pt x="182" y="61"/>
                    <a:pt x="182" y="61"/>
                  </a:cubicBezTo>
                  <a:cubicBezTo>
                    <a:pt x="127" y="116"/>
                    <a:pt x="127" y="116"/>
                    <a:pt x="127" y="116"/>
                  </a:cubicBezTo>
                  <a:cubicBezTo>
                    <a:pt x="118" y="107"/>
                    <a:pt x="118" y="107"/>
                    <a:pt x="118" y="107"/>
                  </a:cubicBezTo>
                  <a:cubicBezTo>
                    <a:pt x="121" y="104"/>
                    <a:pt x="121" y="104"/>
                    <a:pt x="121" y="104"/>
                  </a:cubicBezTo>
                  <a:cubicBezTo>
                    <a:pt x="108" y="91"/>
                    <a:pt x="108" y="91"/>
                    <a:pt x="108" y="91"/>
                  </a:cubicBezTo>
                  <a:cubicBezTo>
                    <a:pt x="112" y="88"/>
                    <a:pt x="112" y="88"/>
                    <a:pt x="112" y="88"/>
                  </a:cubicBezTo>
                  <a:cubicBezTo>
                    <a:pt x="124" y="101"/>
                    <a:pt x="124" y="101"/>
                    <a:pt x="124" y="101"/>
                  </a:cubicBezTo>
                  <a:cubicBezTo>
                    <a:pt x="129" y="96"/>
                    <a:pt x="129" y="96"/>
                    <a:pt x="129" y="96"/>
                  </a:cubicBezTo>
                  <a:cubicBezTo>
                    <a:pt x="116" y="84"/>
                    <a:pt x="116" y="84"/>
                    <a:pt x="116" y="84"/>
                  </a:cubicBezTo>
                  <a:cubicBezTo>
                    <a:pt x="120" y="80"/>
                    <a:pt x="120" y="80"/>
                    <a:pt x="120" y="80"/>
                  </a:cubicBezTo>
                  <a:cubicBezTo>
                    <a:pt x="132" y="93"/>
                    <a:pt x="132" y="93"/>
                    <a:pt x="132" y="93"/>
                  </a:cubicBezTo>
                  <a:cubicBezTo>
                    <a:pt x="136" y="88"/>
                    <a:pt x="136" y="88"/>
                    <a:pt x="136" y="88"/>
                  </a:cubicBezTo>
                  <a:cubicBezTo>
                    <a:pt x="124" y="76"/>
                    <a:pt x="124" y="76"/>
                    <a:pt x="124" y="76"/>
                  </a:cubicBezTo>
                  <a:cubicBezTo>
                    <a:pt x="127" y="73"/>
                    <a:pt x="127" y="73"/>
                    <a:pt x="127" y="73"/>
                  </a:cubicBezTo>
                  <a:cubicBezTo>
                    <a:pt x="140" y="85"/>
                    <a:pt x="140" y="85"/>
                    <a:pt x="140" y="85"/>
                  </a:cubicBezTo>
                  <a:cubicBezTo>
                    <a:pt x="144" y="81"/>
                    <a:pt x="144" y="81"/>
                    <a:pt x="144" y="81"/>
                  </a:cubicBezTo>
                  <a:cubicBezTo>
                    <a:pt x="132" y="68"/>
                    <a:pt x="132" y="68"/>
                    <a:pt x="132" y="68"/>
                  </a:cubicBezTo>
                  <a:cubicBezTo>
                    <a:pt x="135" y="65"/>
                    <a:pt x="135" y="65"/>
                    <a:pt x="135" y="65"/>
                  </a:cubicBezTo>
                  <a:cubicBezTo>
                    <a:pt x="148" y="77"/>
                    <a:pt x="148" y="77"/>
                    <a:pt x="148" y="77"/>
                  </a:cubicBezTo>
                  <a:cubicBezTo>
                    <a:pt x="152" y="73"/>
                    <a:pt x="152" y="73"/>
                    <a:pt x="152" y="73"/>
                  </a:cubicBezTo>
                  <a:cubicBezTo>
                    <a:pt x="139" y="61"/>
                    <a:pt x="139" y="61"/>
                    <a:pt x="139" y="61"/>
                  </a:cubicBezTo>
                  <a:cubicBezTo>
                    <a:pt x="146" y="54"/>
                    <a:pt x="146" y="54"/>
                    <a:pt x="146" y="54"/>
                  </a:cubicBezTo>
                  <a:cubicBezTo>
                    <a:pt x="140" y="48"/>
                    <a:pt x="140" y="48"/>
                    <a:pt x="140" y="48"/>
                  </a:cubicBezTo>
                  <a:cubicBezTo>
                    <a:pt x="134" y="55"/>
                    <a:pt x="134" y="55"/>
                    <a:pt x="134" y="55"/>
                  </a:cubicBezTo>
                  <a:cubicBezTo>
                    <a:pt x="129" y="59"/>
                    <a:pt x="129" y="59"/>
                    <a:pt x="129" y="59"/>
                  </a:cubicBezTo>
                  <a:cubicBezTo>
                    <a:pt x="126" y="62"/>
                    <a:pt x="126" y="62"/>
                    <a:pt x="126" y="62"/>
                  </a:cubicBezTo>
                  <a:cubicBezTo>
                    <a:pt x="121" y="67"/>
                    <a:pt x="121" y="67"/>
                    <a:pt x="121" y="67"/>
                  </a:cubicBezTo>
                  <a:cubicBezTo>
                    <a:pt x="118" y="70"/>
                    <a:pt x="118" y="70"/>
                    <a:pt x="118" y="70"/>
                  </a:cubicBezTo>
                  <a:cubicBezTo>
                    <a:pt x="114" y="74"/>
                    <a:pt x="114" y="74"/>
                    <a:pt x="114" y="74"/>
                  </a:cubicBezTo>
                  <a:cubicBezTo>
                    <a:pt x="110" y="78"/>
                    <a:pt x="110" y="78"/>
                    <a:pt x="110" y="78"/>
                  </a:cubicBezTo>
                  <a:cubicBezTo>
                    <a:pt x="106" y="82"/>
                    <a:pt x="106" y="82"/>
                    <a:pt x="106" y="82"/>
                  </a:cubicBezTo>
                  <a:cubicBezTo>
                    <a:pt x="103" y="86"/>
                    <a:pt x="103" y="86"/>
                    <a:pt x="103" y="86"/>
                  </a:cubicBezTo>
                  <a:cubicBezTo>
                    <a:pt x="99" y="89"/>
                    <a:pt x="99" y="89"/>
                    <a:pt x="99" y="89"/>
                  </a:cubicBezTo>
                  <a:cubicBezTo>
                    <a:pt x="98" y="87"/>
                    <a:pt x="98" y="87"/>
                    <a:pt x="98" y="87"/>
                  </a:cubicBezTo>
                  <a:cubicBezTo>
                    <a:pt x="153" y="32"/>
                    <a:pt x="153" y="32"/>
                    <a:pt x="153" y="32"/>
                  </a:cubicBezTo>
                  <a:cubicBezTo>
                    <a:pt x="153" y="31"/>
                    <a:pt x="153" y="31"/>
                    <a:pt x="153" y="31"/>
                  </a:cubicBezTo>
                  <a:cubicBezTo>
                    <a:pt x="152" y="30"/>
                    <a:pt x="152" y="29"/>
                    <a:pt x="153" y="28"/>
                  </a:cubicBezTo>
                  <a:cubicBezTo>
                    <a:pt x="154" y="27"/>
                    <a:pt x="156" y="27"/>
                    <a:pt x="157" y="28"/>
                  </a:cubicBezTo>
                  <a:lnTo>
                    <a:pt x="186" y="57"/>
                  </a:lnTo>
                  <a:close/>
                  <a:moveTo>
                    <a:pt x="211" y="36"/>
                  </a:moveTo>
                  <a:cubicBezTo>
                    <a:pt x="210" y="37"/>
                    <a:pt x="208" y="37"/>
                    <a:pt x="207" y="36"/>
                  </a:cubicBezTo>
                  <a:cubicBezTo>
                    <a:pt x="201" y="29"/>
                    <a:pt x="201" y="29"/>
                    <a:pt x="201" y="29"/>
                  </a:cubicBezTo>
                  <a:cubicBezTo>
                    <a:pt x="180" y="50"/>
                    <a:pt x="180" y="50"/>
                    <a:pt x="180" y="50"/>
                  </a:cubicBezTo>
                  <a:cubicBezTo>
                    <a:pt x="164" y="33"/>
                    <a:pt x="164" y="33"/>
                    <a:pt x="164" y="33"/>
                  </a:cubicBezTo>
                  <a:cubicBezTo>
                    <a:pt x="184" y="13"/>
                    <a:pt x="184" y="13"/>
                    <a:pt x="184" y="13"/>
                  </a:cubicBezTo>
                  <a:cubicBezTo>
                    <a:pt x="178" y="7"/>
                    <a:pt x="178" y="7"/>
                    <a:pt x="178" y="7"/>
                  </a:cubicBezTo>
                  <a:cubicBezTo>
                    <a:pt x="177" y="6"/>
                    <a:pt x="177" y="4"/>
                    <a:pt x="178" y="3"/>
                  </a:cubicBezTo>
                  <a:cubicBezTo>
                    <a:pt x="179" y="2"/>
                    <a:pt x="181" y="2"/>
                    <a:pt x="182" y="3"/>
                  </a:cubicBezTo>
                  <a:cubicBezTo>
                    <a:pt x="211" y="32"/>
                    <a:pt x="211" y="32"/>
                    <a:pt x="211" y="32"/>
                  </a:cubicBezTo>
                  <a:cubicBezTo>
                    <a:pt x="212" y="33"/>
                    <a:pt x="212" y="35"/>
                    <a:pt x="211" y="36"/>
                  </a:cubicBezTo>
                  <a:close/>
                </a:path>
              </a:pathLst>
            </a:custGeom>
            <a:solidFill>
              <a:srgbClr val="7DA1C4"/>
            </a:solidFill>
            <a:ln>
              <a:noFill/>
            </a:ln>
          </p:spPr>
          <p:txBody>
            <a:bodyPr vert="horz" wrap="square" lIns="68580" tIns="34290" rIns="68580" bIns="34290" numCol="1" anchor="t" anchorCtr="0" compatLnSpc="1">
              <a:prstTxWarp prst="textNoShape">
                <a:avLst/>
              </a:prstTxWarp>
            </a:bodyPr>
            <a:lstStyle/>
            <a:p>
              <a:pPr defTabSz="685800">
                <a:defRPr/>
              </a:pPr>
              <a:endParaRPr lang="en-GB" sz="1350" dirty="0">
                <a:solidFill>
                  <a:srgbClr val="2D2926"/>
                </a:solidFill>
                <a:latin typeface="Calibri"/>
              </a:endParaRPr>
            </a:p>
          </p:txBody>
        </p:sp>
        <p:grpSp>
          <p:nvGrpSpPr>
            <p:cNvPr id="121" name="Group 120"/>
            <p:cNvGrpSpPr/>
            <p:nvPr/>
          </p:nvGrpSpPr>
          <p:grpSpPr>
            <a:xfrm>
              <a:off x="5848823" y="1158237"/>
              <a:ext cx="5781849" cy="1917440"/>
              <a:chOff x="5848823" y="1158237"/>
              <a:chExt cx="5781849" cy="1917440"/>
            </a:xfrm>
          </p:grpSpPr>
          <p:sp>
            <p:nvSpPr>
              <p:cNvPr id="122" name="Oval 121"/>
              <p:cNvSpPr/>
              <p:nvPr/>
            </p:nvSpPr>
            <p:spPr bwMode="auto">
              <a:xfrm rot="16200000">
                <a:off x="5899724" y="1666055"/>
                <a:ext cx="720000" cy="821801"/>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grpSp>
            <p:nvGrpSpPr>
              <p:cNvPr id="123" name="Group 122"/>
              <p:cNvGrpSpPr/>
              <p:nvPr/>
            </p:nvGrpSpPr>
            <p:grpSpPr>
              <a:xfrm>
                <a:off x="6100322" y="1827970"/>
                <a:ext cx="392662" cy="514763"/>
                <a:chOff x="2251075" y="1617663"/>
                <a:chExt cx="1017588" cy="1603376"/>
              </a:xfrm>
              <a:solidFill>
                <a:srgbClr val="6BBBAE"/>
              </a:solidFill>
            </p:grpSpPr>
            <p:sp>
              <p:nvSpPr>
                <p:cNvPr id="140" name="Freeform 11"/>
                <p:cNvSpPr>
                  <a:spLocks noEditPoints="1"/>
                </p:cNvSpPr>
                <p:nvPr/>
              </p:nvSpPr>
              <p:spPr bwMode="auto">
                <a:xfrm>
                  <a:off x="2251075" y="1617663"/>
                  <a:ext cx="808038" cy="1504950"/>
                </a:xfrm>
                <a:custGeom>
                  <a:avLst/>
                  <a:gdLst>
                    <a:gd name="T0" fmla="*/ 493 w 3238"/>
                    <a:gd name="T1" fmla="*/ 993 h 6034"/>
                    <a:gd name="T2" fmla="*/ 592 w 3238"/>
                    <a:gd name="T3" fmla="*/ 1177 h 6034"/>
                    <a:gd name="T4" fmla="*/ 493 w 3238"/>
                    <a:gd name="T5" fmla="*/ 532 h 6034"/>
                    <a:gd name="T6" fmla="*/ 366 w 3238"/>
                    <a:gd name="T7" fmla="*/ 2754 h 6034"/>
                    <a:gd name="T8" fmla="*/ 579 w 3238"/>
                    <a:gd name="T9" fmla="*/ 2930 h 6034"/>
                    <a:gd name="T10" fmla="*/ 725 w 3238"/>
                    <a:gd name="T11" fmla="*/ 2508 h 6034"/>
                    <a:gd name="T12" fmla="*/ 514 w 3238"/>
                    <a:gd name="T13" fmla="*/ 2331 h 6034"/>
                    <a:gd name="T14" fmla="*/ 366 w 3238"/>
                    <a:gd name="T15" fmla="*/ 3360 h 6034"/>
                    <a:gd name="T16" fmla="*/ 495 w 3238"/>
                    <a:gd name="T17" fmla="*/ 5204 h 6034"/>
                    <a:gd name="T18" fmla="*/ 725 w 3238"/>
                    <a:gd name="T19" fmla="*/ 5032 h 6034"/>
                    <a:gd name="T20" fmla="*/ 589 w 3238"/>
                    <a:gd name="T21" fmla="*/ 3186 h 6034"/>
                    <a:gd name="T22" fmla="*/ 366 w 3238"/>
                    <a:gd name="T23" fmla="*/ 3360 h 6034"/>
                    <a:gd name="T24" fmla="*/ 50 w 3238"/>
                    <a:gd name="T25" fmla="*/ 4905 h 6034"/>
                    <a:gd name="T26" fmla="*/ 172 w 3238"/>
                    <a:gd name="T27" fmla="*/ 2022 h 6034"/>
                    <a:gd name="T28" fmla="*/ 717 w 3238"/>
                    <a:gd name="T29" fmla="*/ 1378 h 6034"/>
                    <a:gd name="T30" fmla="*/ 2571 w 3238"/>
                    <a:gd name="T31" fmla="*/ 1378 h 6034"/>
                    <a:gd name="T32" fmla="*/ 3116 w 3238"/>
                    <a:gd name="T33" fmla="*/ 2022 h 6034"/>
                    <a:gd name="T34" fmla="*/ 3238 w 3238"/>
                    <a:gd name="T35" fmla="*/ 4730 h 6034"/>
                    <a:gd name="T36" fmla="*/ 2493 w 3238"/>
                    <a:gd name="T37" fmla="*/ 4695 h 6034"/>
                    <a:gd name="T38" fmla="*/ 2331 w 3238"/>
                    <a:gd name="T39" fmla="*/ 4863 h 6034"/>
                    <a:gd name="T40" fmla="*/ 2235 w 3238"/>
                    <a:gd name="T41" fmla="*/ 5238 h 6034"/>
                    <a:gd name="T42" fmla="*/ 1202 w 3238"/>
                    <a:gd name="T43" fmla="*/ 5381 h 6034"/>
                    <a:gd name="T44" fmla="*/ 983 w 3238"/>
                    <a:gd name="T45" fmla="*/ 5859 h 6034"/>
                    <a:gd name="T46" fmla="*/ 1012 w 3238"/>
                    <a:gd name="T47" fmla="*/ 6034 h 6034"/>
                    <a:gd name="T48" fmla="*/ 665 w 3238"/>
                    <a:gd name="T49" fmla="*/ 1218 h 6034"/>
                    <a:gd name="T50" fmla="*/ 795 w 3238"/>
                    <a:gd name="T51" fmla="*/ 673 h 6034"/>
                    <a:gd name="T52" fmla="*/ 665 w 3238"/>
                    <a:gd name="T53" fmla="*/ 1218 h 6034"/>
                    <a:gd name="T54" fmla="*/ 997 w 3238"/>
                    <a:gd name="T55" fmla="*/ 1321 h 6034"/>
                    <a:gd name="T56" fmla="*/ 868 w 3238"/>
                    <a:gd name="T57" fmla="*/ 693 h 6034"/>
                    <a:gd name="T58" fmla="*/ 1070 w 3238"/>
                    <a:gd name="T59" fmla="*/ 1334 h 6034"/>
                    <a:gd name="T60" fmla="*/ 1200 w 3238"/>
                    <a:gd name="T61" fmla="*/ 753 h 6034"/>
                    <a:gd name="T62" fmla="*/ 1070 w 3238"/>
                    <a:gd name="T63" fmla="*/ 1334 h 6034"/>
                    <a:gd name="T64" fmla="*/ 1403 w 3238"/>
                    <a:gd name="T65" fmla="*/ 1372 h 6034"/>
                    <a:gd name="T66" fmla="*/ 1273 w 3238"/>
                    <a:gd name="T67" fmla="*/ 761 h 6034"/>
                    <a:gd name="T68" fmla="*/ 1476 w 3238"/>
                    <a:gd name="T69" fmla="*/ 1376 h 6034"/>
                    <a:gd name="T70" fmla="*/ 1606 w 3238"/>
                    <a:gd name="T71" fmla="*/ 778 h 6034"/>
                    <a:gd name="T72" fmla="*/ 1476 w 3238"/>
                    <a:gd name="T73" fmla="*/ 1376 h 6034"/>
                    <a:gd name="T74" fmla="*/ 1809 w 3238"/>
                    <a:gd name="T75" fmla="*/ 1376 h 6034"/>
                    <a:gd name="T76" fmla="*/ 1679 w 3238"/>
                    <a:gd name="T77" fmla="*/ 778 h 6034"/>
                    <a:gd name="T78" fmla="*/ 1882 w 3238"/>
                    <a:gd name="T79" fmla="*/ 1372 h 6034"/>
                    <a:gd name="T80" fmla="*/ 2011 w 3238"/>
                    <a:gd name="T81" fmla="*/ 761 h 6034"/>
                    <a:gd name="T82" fmla="*/ 1882 w 3238"/>
                    <a:gd name="T83" fmla="*/ 1372 h 6034"/>
                    <a:gd name="T84" fmla="*/ 2214 w 3238"/>
                    <a:gd name="T85" fmla="*/ 1334 h 6034"/>
                    <a:gd name="T86" fmla="*/ 2085 w 3238"/>
                    <a:gd name="T87" fmla="*/ 753 h 6034"/>
                    <a:gd name="T88" fmla="*/ 2287 w 3238"/>
                    <a:gd name="T89" fmla="*/ 1320 h 6034"/>
                    <a:gd name="T90" fmla="*/ 2417 w 3238"/>
                    <a:gd name="T91" fmla="*/ 693 h 6034"/>
                    <a:gd name="T92" fmla="*/ 2287 w 3238"/>
                    <a:gd name="T93" fmla="*/ 1320 h 6034"/>
                    <a:gd name="T94" fmla="*/ 2620 w 3238"/>
                    <a:gd name="T95" fmla="*/ 1218 h 6034"/>
                    <a:gd name="T96" fmla="*/ 2490 w 3238"/>
                    <a:gd name="T97" fmla="*/ 673 h 6034"/>
                    <a:gd name="T98" fmla="*/ 2693 w 3238"/>
                    <a:gd name="T99" fmla="*/ 1177 h 6034"/>
                    <a:gd name="T100" fmla="*/ 2792 w 3238"/>
                    <a:gd name="T101" fmla="*/ 960 h 6034"/>
                    <a:gd name="T102" fmla="*/ 2693 w 3238"/>
                    <a:gd name="T103" fmla="*/ 595 h 6034"/>
                    <a:gd name="T104" fmla="*/ 1642 w 3238"/>
                    <a:gd name="T105" fmla="*/ 0 h 6034"/>
                    <a:gd name="T106" fmla="*/ 1642 w 3238"/>
                    <a:gd name="T107" fmla="*/ 681 h 6034"/>
                    <a:gd name="T108" fmla="*/ 1642 w 3238"/>
                    <a:gd name="T109" fmla="*/ 0 h 6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8" h="6034">
                      <a:moveTo>
                        <a:pt x="493" y="532"/>
                      </a:moveTo>
                      <a:cubicBezTo>
                        <a:pt x="493" y="993"/>
                        <a:pt x="493" y="993"/>
                        <a:pt x="493" y="993"/>
                      </a:cubicBezTo>
                      <a:cubicBezTo>
                        <a:pt x="493" y="1018"/>
                        <a:pt x="490" y="1049"/>
                        <a:pt x="498" y="1073"/>
                      </a:cubicBezTo>
                      <a:cubicBezTo>
                        <a:pt x="511" y="1109"/>
                        <a:pt x="543" y="1145"/>
                        <a:pt x="592" y="1177"/>
                      </a:cubicBezTo>
                      <a:cubicBezTo>
                        <a:pt x="592" y="596"/>
                        <a:pt x="592" y="596"/>
                        <a:pt x="592" y="596"/>
                      </a:cubicBezTo>
                      <a:cubicBezTo>
                        <a:pt x="553" y="576"/>
                        <a:pt x="519" y="554"/>
                        <a:pt x="493" y="532"/>
                      </a:cubicBezTo>
                      <a:close/>
                      <a:moveTo>
                        <a:pt x="366" y="2508"/>
                      </a:moveTo>
                      <a:cubicBezTo>
                        <a:pt x="366" y="2754"/>
                        <a:pt x="366" y="2754"/>
                        <a:pt x="366" y="2754"/>
                      </a:cubicBezTo>
                      <a:cubicBezTo>
                        <a:pt x="366" y="2834"/>
                        <a:pt x="420" y="2903"/>
                        <a:pt x="494" y="2926"/>
                      </a:cubicBezTo>
                      <a:cubicBezTo>
                        <a:pt x="522" y="2934"/>
                        <a:pt x="551" y="2935"/>
                        <a:pt x="579" y="2930"/>
                      </a:cubicBezTo>
                      <a:cubicBezTo>
                        <a:pt x="662" y="2914"/>
                        <a:pt x="725" y="2841"/>
                        <a:pt x="725" y="2754"/>
                      </a:cubicBezTo>
                      <a:cubicBezTo>
                        <a:pt x="725" y="2508"/>
                        <a:pt x="725" y="2508"/>
                        <a:pt x="725" y="2508"/>
                      </a:cubicBezTo>
                      <a:cubicBezTo>
                        <a:pt x="725" y="2421"/>
                        <a:pt x="663" y="2348"/>
                        <a:pt x="580" y="2331"/>
                      </a:cubicBezTo>
                      <a:cubicBezTo>
                        <a:pt x="558" y="2327"/>
                        <a:pt x="536" y="2327"/>
                        <a:pt x="514" y="2331"/>
                      </a:cubicBezTo>
                      <a:cubicBezTo>
                        <a:pt x="430" y="2346"/>
                        <a:pt x="366" y="2420"/>
                        <a:pt x="366" y="2508"/>
                      </a:cubicBezTo>
                      <a:close/>
                      <a:moveTo>
                        <a:pt x="366" y="3360"/>
                      </a:moveTo>
                      <a:cubicBezTo>
                        <a:pt x="366" y="5032"/>
                        <a:pt x="366" y="5032"/>
                        <a:pt x="366" y="5032"/>
                      </a:cubicBezTo>
                      <a:cubicBezTo>
                        <a:pt x="366" y="5113"/>
                        <a:pt x="421" y="5182"/>
                        <a:pt x="495" y="5204"/>
                      </a:cubicBezTo>
                      <a:cubicBezTo>
                        <a:pt x="525" y="5213"/>
                        <a:pt x="557" y="5214"/>
                        <a:pt x="587" y="5206"/>
                      </a:cubicBezTo>
                      <a:cubicBezTo>
                        <a:pt x="666" y="5187"/>
                        <a:pt x="725" y="5116"/>
                        <a:pt x="725" y="5032"/>
                      </a:cubicBezTo>
                      <a:cubicBezTo>
                        <a:pt x="725" y="3360"/>
                        <a:pt x="725" y="3360"/>
                        <a:pt x="725" y="3360"/>
                      </a:cubicBezTo>
                      <a:cubicBezTo>
                        <a:pt x="725" y="3276"/>
                        <a:pt x="667" y="3205"/>
                        <a:pt x="589" y="3186"/>
                      </a:cubicBezTo>
                      <a:cubicBezTo>
                        <a:pt x="561" y="3178"/>
                        <a:pt x="530" y="3178"/>
                        <a:pt x="501" y="3186"/>
                      </a:cubicBezTo>
                      <a:cubicBezTo>
                        <a:pt x="424" y="3206"/>
                        <a:pt x="366" y="3276"/>
                        <a:pt x="366" y="3360"/>
                      </a:cubicBezTo>
                      <a:close/>
                      <a:moveTo>
                        <a:pt x="709" y="5972"/>
                      </a:moveTo>
                      <a:cubicBezTo>
                        <a:pt x="0" y="5788"/>
                        <a:pt x="50" y="5488"/>
                        <a:pt x="50" y="4905"/>
                      </a:cubicBezTo>
                      <a:cubicBezTo>
                        <a:pt x="50" y="2621"/>
                        <a:pt x="50" y="2621"/>
                        <a:pt x="50" y="2621"/>
                      </a:cubicBezTo>
                      <a:cubicBezTo>
                        <a:pt x="50" y="2284"/>
                        <a:pt x="87" y="2137"/>
                        <a:pt x="172" y="2022"/>
                      </a:cubicBezTo>
                      <a:cubicBezTo>
                        <a:pt x="309" y="1835"/>
                        <a:pt x="521" y="1797"/>
                        <a:pt x="653" y="1640"/>
                      </a:cubicBezTo>
                      <a:cubicBezTo>
                        <a:pt x="701" y="1584"/>
                        <a:pt x="713" y="1494"/>
                        <a:pt x="717" y="1378"/>
                      </a:cubicBezTo>
                      <a:cubicBezTo>
                        <a:pt x="949" y="1454"/>
                        <a:pt x="1278" y="1501"/>
                        <a:pt x="1643" y="1501"/>
                      </a:cubicBezTo>
                      <a:cubicBezTo>
                        <a:pt x="2009" y="1501"/>
                        <a:pt x="2339" y="1454"/>
                        <a:pt x="2571" y="1378"/>
                      </a:cubicBezTo>
                      <a:cubicBezTo>
                        <a:pt x="2575" y="1493"/>
                        <a:pt x="2587" y="1583"/>
                        <a:pt x="2635" y="1640"/>
                      </a:cubicBezTo>
                      <a:cubicBezTo>
                        <a:pt x="2767" y="1797"/>
                        <a:pt x="2979" y="1835"/>
                        <a:pt x="3116" y="2022"/>
                      </a:cubicBezTo>
                      <a:cubicBezTo>
                        <a:pt x="3201" y="2137"/>
                        <a:pt x="3238" y="2284"/>
                        <a:pt x="3238" y="2621"/>
                      </a:cubicBezTo>
                      <a:cubicBezTo>
                        <a:pt x="3238" y="4730"/>
                        <a:pt x="3238" y="4730"/>
                        <a:pt x="3238" y="4730"/>
                      </a:cubicBezTo>
                      <a:cubicBezTo>
                        <a:pt x="3138" y="4646"/>
                        <a:pt x="3018" y="4598"/>
                        <a:pt x="2896" y="4587"/>
                      </a:cubicBezTo>
                      <a:cubicBezTo>
                        <a:pt x="2757" y="4575"/>
                        <a:pt x="2613" y="4611"/>
                        <a:pt x="2493" y="4695"/>
                      </a:cubicBezTo>
                      <a:cubicBezTo>
                        <a:pt x="2460" y="4718"/>
                        <a:pt x="2430" y="4744"/>
                        <a:pt x="2403" y="4772"/>
                      </a:cubicBezTo>
                      <a:cubicBezTo>
                        <a:pt x="2377" y="4799"/>
                        <a:pt x="2352" y="4830"/>
                        <a:pt x="2331" y="4863"/>
                      </a:cubicBezTo>
                      <a:cubicBezTo>
                        <a:pt x="2272" y="4954"/>
                        <a:pt x="2240" y="5058"/>
                        <a:pt x="2234" y="5162"/>
                      </a:cubicBezTo>
                      <a:cubicBezTo>
                        <a:pt x="2233" y="5188"/>
                        <a:pt x="2233" y="5213"/>
                        <a:pt x="2235" y="5238"/>
                      </a:cubicBezTo>
                      <a:cubicBezTo>
                        <a:pt x="1593" y="5238"/>
                        <a:pt x="1593" y="5238"/>
                        <a:pt x="1593" y="5238"/>
                      </a:cubicBezTo>
                      <a:cubicBezTo>
                        <a:pt x="1445" y="5238"/>
                        <a:pt x="1308" y="5292"/>
                        <a:pt x="1202" y="5381"/>
                      </a:cubicBezTo>
                      <a:cubicBezTo>
                        <a:pt x="1094" y="5471"/>
                        <a:pt x="1018" y="5598"/>
                        <a:pt x="992" y="5743"/>
                      </a:cubicBezTo>
                      <a:cubicBezTo>
                        <a:pt x="986" y="5779"/>
                        <a:pt x="983" y="5818"/>
                        <a:pt x="983" y="5859"/>
                      </a:cubicBezTo>
                      <a:cubicBezTo>
                        <a:pt x="984" y="5899"/>
                        <a:pt x="989" y="5938"/>
                        <a:pt x="996" y="5975"/>
                      </a:cubicBezTo>
                      <a:cubicBezTo>
                        <a:pt x="1001" y="5995"/>
                        <a:pt x="1006" y="6015"/>
                        <a:pt x="1012" y="6034"/>
                      </a:cubicBezTo>
                      <a:cubicBezTo>
                        <a:pt x="906" y="6018"/>
                        <a:pt x="804" y="5997"/>
                        <a:pt x="709" y="5972"/>
                      </a:cubicBezTo>
                      <a:close/>
                      <a:moveTo>
                        <a:pt x="665" y="1218"/>
                      </a:moveTo>
                      <a:cubicBezTo>
                        <a:pt x="703" y="1236"/>
                        <a:pt x="746" y="1253"/>
                        <a:pt x="795" y="1269"/>
                      </a:cubicBezTo>
                      <a:cubicBezTo>
                        <a:pt x="795" y="673"/>
                        <a:pt x="795" y="673"/>
                        <a:pt x="795" y="673"/>
                      </a:cubicBezTo>
                      <a:cubicBezTo>
                        <a:pt x="748" y="660"/>
                        <a:pt x="704" y="645"/>
                        <a:pt x="665" y="629"/>
                      </a:cubicBezTo>
                      <a:cubicBezTo>
                        <a:pt x="665" y="1218"/>
                        <a:pt x="665" y="1218"/>
                        <a:pt x="665" y="1218"/>
                      </a:cubicBezTo>
                      <a:close/>
                      <a:moveTo>
                        <a:pt x="868" y="1290"/>
                      </a:moveTo>
                      <a:cubicBezTo>
                        <a:pt x="908" y="1301"/>
                        <a:pt x="952" y="1311"/>
                        <a:pt x="997" y="1321"/>
                      </a:cubicBezTo>
                      <a:cubicBezTo>
                        <a:pt x="997" y="722"/>
                        <a:pt x="997" y="722"/>
                        <a:pt x="997" y="722"/>
                      </a:cubicBezTo>
                      <a:cubicBezTo>
                        <a:pt x="952" y="713"/>
                        <a:pt x="909" y="704"/>
                        <a:pt x="868" y="693"/>
                      </a:cubicBezTo>
                      <a:cubicBezTo>
                        <a:pt x="868" y="1290"/>
                        <a:pt x="868" y="1290"/>
                        <a:pt x="868" y="1290"/>
                      </a:cubicBezTo>
                      <a:close/>
                      <a:moveTo>
                        <a:pt x="1070" y="1334"/>
                      </a:moveTo>
                      <a:cubicBezTo>
                        <a:pt x="1112" y="1341"/>
                        <a:pt x="1155" y="1348"/>
                        <a:pt x="1200" y="1353"/>
                      </a:cubicBezTo>
                      <a:cubicBezTo>
                        <a:pt x="1200" y="753"/>
                        <a:pt x="1200" y="753"/>
                        <a:pt x="1200" y="753"/>
                      </a:cubicBezTo>
                      <a:cubicBezTo>
                        <a:pt x="1156" y="748"/>
                        <a:pt x="1112" y="742"/>
                        <a:pt x="1070" y="735"/>
                      </a:cubicBezTo>
                      <a:cubicBezTo>
                        <a:pt x="1070" y="1334"/>
                        <a:pt x="1070" y="1334"/>
                        <a:pt x="1070" y="1334"/>
                      </a:cubicBezTo>
                      <a:close/>
                      <a:moveTo>
                        <a:pt x="1273" y="1361"/>
                      </a:moveTo>
                      <a:cubicBezTo>
                        <a:pt x="1315" y="1365"/>
                        <a:pt x="1359" y="1369"/>
                        <a:pt x="1403" y="1372"/>
                      </a:cubicBezTo>
                      <a:cubicBezTo>
                        <a:pt x="1403" y="771"/>
                        <a:pt x="1403" y="771"/>
                        <a:pt x="1403" y="771"/>
                      </a:cubicBezTo>
                      <a:cubicBezTo>
                        <a:pt x="1359" y="769"/>
                        <a:pt x="1316" y="765"/>
                        <a:pt x="1273" y="761"/>
                      </a:cubicBezTo>
                      <a:cubicBezTo>
                        <a:pt x="1273" y="1361"/>
                        <a:pt x="1273" y="1361"/>
                        <a:pt x="1273" y="1361"/>
                      </a:cubicBezTo>
                      <a:close/>
                      <a:moveTo>
                        <a:pt x="1476" y="1376"/>
                      </a:moveTo>
                      <a:cubicBezTo>
                        <a:pt x="1519" y="1377"/>
                        <a:pt x="1562" y="1379"/>
                        <a:pt x="1606" y="1379"/>
                      </a:cubicBezTo>
                      <a:cubicBezTo>
                        <a:pt x="1606" y="778"/>
                        <a:pt x="1606" y="778"/>
                        <a:pt x="1606" y="778"/>
                      </a:cubicBezTo>
                      <a:cubicBezTo>
                        <a:pt x="1562" y="778"/>
                        <a:pt x="1519" y="777"/>
                        <a:pt x="1476" y="775"/>
                      </a:cubicBezTo>
                      <a:cubicBezTo>
                        <a:pt x="1476" y="1376"/>
                        <a:pt x="1476" y="1376"/>
                        <a:pt x="1476" y="1376"/>
                      </a:cubicBezTo>
                      <a:close/>
                      <a:moveTo>
                        <a:pt x="1679" y="1379"/>
                      </a:moveTo>
                      <a:cubicBezTo>
                        <a:pt x="1723" y="1379"/>
                        <a:pt x="1766" y="1377"/>
                        <a:pt x="1809" y="1376"/>
                      </a:cubicBezTo>
                      <a:cubicBezTo>
                        <a:pt x="1809" y="775"/>
                        <a:pt x="1809" y="775"/>
                        <a:pt x="1809" y="775"/>
                      </a:cubicBezTo>
                      <a:cubicBezTo>
                        <a:pt x="1766" y="777"/>
                        <a:pt x="1723" y="778"/>
                        <a:pt x="1679" y="778"/>
                      </a:cubicBezTo>
                      <a:cubicBezTo>
                        <a:pt x="1679" y="1379"/>
                        <a:pt x="1679" y="1379"/>
                        <a:pt x="1679" y="1379"/>
                      </a:cubicBezTo>
                      <a:close/>
                      <a:moveTo>
                        <a:pt x="1882" y="1372"/>
                      </a:moveTo>
                      <a:cubicBezTo>
                        <a:pt x="1926" y="1369"/>
                        <a:pt x="1969" y="1365"/>
                        <a:pt x="2011" y="1361"/>
                      </a:cubicBezTo>
                      <a:cubicBezTo>
                        <a:pt x="2011" y="761"/>
                        <a:pt x="2011" y="761"/>
                        <a:pt x="2011" y="761"/>
                      </a:cubicBezTo>
                      <a:cubicBezTo>
                        <a:pt x="1969" y="765"/>
                        <a:pt x="1926" y="768"/>
                        <a:pt x="1882" y="771"/>
                      </a:cubicBezTo>
                      <a:cubicBezTo>
                        <a:pt x="1882" y="1372"/>
                        <a:pt x="1882" y="1372"/>
                        <a:pt x="1882" y="1372"/>
                      </a:cubicBezTo>
                      <a:close/>
                      <a:moveTo>
                        <a:pt x="2085" y="1353"/>
                      </a:moveTo>
                      <a:cubicBezTo>
                        <a:pt x="2129" y="1347"/>
                        <a:pt x="2173" y="1341"/>
                        <a:pt x="2214" y="1334"/>
                      </a:cubicBezTo>
                      <a:cubicBezTo>
                        <a:pt x="2214" y="735"/>
                        <a:pt x="2214" y="735"/>
                        <a:pt x="2214" y="735"/>
                      </a:cubicBezTo>
                      <a:cubicBezTo>
                        <a:pt x="2172" y="742"/>
                        <a:pt x="2129" y="748"/>
                        <a:pt x="2085" y="753"/>
                      </a:cubicBezTo>
                      <a:cubicBezTo>
                        <a:pt x="2085" y="1353"/>
                        <a:pt x="2085" y="1353"/>
                        <a:pt x="2085" y="1353"/>
                      </a:cubicBezTo>
                      <a:close/>
                      <a:moveTo>
                        <a:pt x="2287" y="1320"/>
                      </a:moveTo>
                      <a:cubicBezTo>
                        <a:pt x="2333" y="1311"/>
                        <a:pt x="2376" y="1301"/>
                        <a:pt x="2417" y="1290"/>
                      </a:cubicBezTo>
                      <a:cubicBezTo>
                        <a:pt x="2417" y="693"/>
                        <a:pt x="2417" y="693"/>
                        <a:pt x="2417" y="693"/>
                      </a:cubicBezTo>
                      <a:cubicBezTo>
                        <a:pt x="2376" y="704"/>
                        <a:pt x="2333" y="713"/>
                        <a:pt x="2287" y="722"/>
                      </a:cubicBezTo>
                      <a:cubicBezTo>
                        <a:pt x="2287" y="1320"/>
                        <a:pt x="2287" y="1320"/>
                        <a:pt x="2287" y="1320"/>
                      </a:cubicBezTo>
                      <a:close/>
                      <a:moveTo>
                        <a:pt x="2490" y="1269"/>
                      </a:moveTo>
                      <a:cubicBezTo>
                        <a:pt x="2538" y="1253"/>
                        <a:pt x="2582" y="1236"/>
                        <a:pt x="2620" y="1218"/>
                      </a:cubicBezTo>
                      <a:cubicBezTo>
                        <a:pt x="2620" y="629"/>
                        <a:pt x="2620" y="629"/>
                        <a:pt x="2620" y="629"/>
                      </a:cubicBezTo>
                      <a:cubicBezTo>
                        <a:pt x="2581" y="645"/>
                        <a:pt x="2537" y="660"/>
                        <a:pt x="2490" y="673"/>
                      </a:cubicBezTo>
                      <a:cubicBezTo>
                        <a:pt x="2490" y="1269"/>
                        <a:pt x="2490" y="1269"/>
                        <a:pt x="2490" y="1269"/>
                      </a:cubicBezTo>
                      <a:close/>
                      <a:moveTo>
                        <a:pt x="2693" y="1177"/>
                      </a:moveTo>
                      <a:cubicBezTo>
                        <a:pt x="2730" y="1153"/>
                        <a:pt x="2757" y="1127"/>
                        <a:pt x="2773" y="1100"/>
                      </a:cubicBezTo>
                      <a:cubicBezTo>
                        <a:pt x="2799" y="1058"/>
                        <a:pt x="2792" y="1006"/>
                        <a:pt x="2792" y="960"/>
                      </a:cubicBezTo>
                      <a:cubicBezTo>
                        <a:pt x="2792" y="532"/>
                        <a:pt x="2792" y="532"/>
                        <a:pt x="2792" y="532"/>
                      </a:cubicBezTo>
                      <a:cubicBezTo>
                        <a:pt x="2765" y="554"/>
                        <a:pt x="2732" y="575"/>
                        <a:pt x="2693" y="595"/>
                      </a:cubicBezTo>
                      <a:cubicBezTo>
                        <a:pt x="2693" y="1177"/>
                        <a:pt x="2693" y="1177"/>
                        <a:pt x="2693" y="1177"/>
                      </a:cubicBezTo>
                      <a:close/>
                      <a:moveTo>
                        <a:pt x="1642" y="0"/>
                      </a:moveTo>
                      <a:cubicBezTo>
                        <a:pt x="2277" y="0"/>
                        <a:pt x="2792" y="152"/>
                        <a:pt x="2792" y="340"/>
                      </a:cubicBezTo>
                      <a:cubicBezTo>
                        <a:pt x="2792" y="529"/>
                        <a:pt x="2277" y="681"/>
                        <a:pt x="1642" y="681"/>
                      </a:cubicBezTo>
                      <a:cubicBezTo>
                        <a:pt x="1007" y="681"/>
                        <a:pt x="492" y="529"/>
                        <a:pt x="492" y="340"/>
                      </a:cubicBezTo>
                      <a:cubicBezTo>
                        <a:pt x="492" y="152"/>
                        <a:pt x="1007" y="0"/>
                        <a:pt x="16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dirty="0">
                    <a:solidFill>
                      <a:srgbClr val="2D2926"/>
                    </a:solidFill>
                    <a:latin typeface="Calibri"/>
                  </a:endParaRPr>
                </a:p>
              </p:txBody>
            </p:sp>
            <p:sp>
              <p:nvSpPr>
                <p:cNvPr id="141" name="Freeform 12"/>
                <p:cNvSpPr>
                  <a:spLocks noEditPoints="1"/>
                </p:cNvSpPr>
                <p:nvPr/>
              </p:nvSpPr>
              <p:spPr bwMode="auto">
                <a:xfrm>
                  <a:off x="2535238" y="2790826"/>
                  <a:ext cx="733425" cy="430213"/>
                </a:xfrm>
                <a:custGeom>
                  <a:avLst/>
                  <a:gdLst>
                    <a:gd name="T0" fmla="*/ 1883 w 2938"/>
                    <a:gd name="T1" fmla="*/ 268 h 1726"/>
                    <a:gd name="T2" fmla="*/ 1874 w 2938"/>
                    <a:gd name="T3" fmla="*/ 384 h 1726"/>
                    <a:gd name="T4" fmla="*/ 1675 w 2938"/>
                    <a:gd name="T5" fmla="*/ 277 h 1726"/>
                    <a:gd name="T6" fmla="*/ 1687 w 2938"/>
                    <a:gd name="T7" fmla="*/ 158 h 1726"/>
                    <a:gd name="T8" fmla="*/ 281 w 2938"/>
                    <a:gd name="T9" fmla="*/ 860 h 1726"/>
                    <a:gd name="T10" fmla="*/ 497 w 2938"/>
                    <a:gd name="T11" fmla="*/ 919 h 1726"/>
                    <a:gd name="T12" fmla="*/ 423 w 2938"/>
                    <a:gd name="T13" fmla="*/ 1013 h 1726"/>
                    <a:gd name="T14" fmla="*/ 208 w 2938"/>
                    <a:gd name="T15" fmla="*/ 959 h 1726"/>
                    <a:gd name="T16" fmla="*/ 281 w 2938"/>
                    <a:gd name="T17" fmla="*/ 860 h 1726"/>
                    <a:gd name="T18" fmla="*/ 10 w 2938"/>
                    <a:gd name="T19" fmla="*/ 1067 h 1726"/>
                    <a:gd name="T20" fmla="*/ 453 w 2938"/>
                    <a:gd name="T21" fmla="*/ 1596 h 1726"/>
                    <a:gd name="T22" fmla="*/ 1870 w 2938"/>
                    <a:gd name="T23" fmla="*/ 1408 h 1726"/>
                    <a:gd name="T24" fmla="*/ 995 w 2938"/>
                    <a:gd name="T25" fmla="*/ 1013 h 1726"/>
                    <a:gd name="T26" fmla="*/ 889 w 2938"/>
                    <a:gd name="T27" fmla="*/ 1348 h 1726"/>
                    <a:gd name="T28" fmla="*/ 697 w 2938"/>
                    <a:gd name="T29" fmla="*/ 1013 h 1726"/>
                    <a:gd name="T30" fmla="*/ 623 w 2938"/>
                    <a:gd name="T31" fmla="*/ 915 h 1726"/>
                    <a:gd name="T32" fmla="*/ 881 w 2938"/>
                    <a:gd name="T33" fmla="*/ 860 h 1726"/>
                    <a:gd name="T34" fmla="*/ 453 w 2938"/>
                    <a:gd name="T35" fmla="*/ 695 h 1726"/>
                    <a:gd name="T36" fmla="*/ 1024 w 2938"/>
                    <a:gd name="T37" fmla="*/ 860 h 1726"/>
                    <a:gd name="T38" fmla="*/ 1213 w 2938"/>
                    <a:gd name="T39" fmla="*/ 695 h 1726"/>
                    <a:gd name="T40" fmla="*/ 2021 w 2938"/>
                    <a:gd name="T41" fmla="*/ 173 h 1726"/>
                    <a:gd name="T42" fmla="*/ 1325 w 2938"/>
                    <a:gd name="T43" fmla="*/ 247 h 1726"/>
                    <a:gd name="T44" fmla="*/ 2128 w 2938"/>
                    <a:gd name="T45" fmla="*/ 1553 h 1726"/>
                    <a:gd name="T46" fmla="*/ 2822 w 2938"/>
                    <a:gd name="T47" fmla="*/ 1484 h 1726"/>
                    <a:gd name="T48" fmla="*/ 2465 w 2938"/>
                    <a:gd name="T49" fmla="*/ 616 h 1726"/>
                    <a:gd name="T50" fmla="*/ 2668 w 2938"/>
                    <a:gd name="T51" fmla="*/ 1052 h 1726"/>
                    <a:gd name="T52" fmla="*/ 2657 w 2938"/>
                    <a:gd name="T53" fmla="*/ 1170 h 1726"/>
                    <a:gd name="T54" fmla="*/ 2180 w 2938"/>
                    <a:gd name="T55" fmla="*/ 781 h 1726"/>
                    <a:gd name="T56" fmla="*/ 1867 w 2938"/>
                    <a:gd name="T57" fmla="*/ 943 h 1726"/>
                    <a:gd name="T58" fmla="*/ 1968 w 2938"/>
                    <a:gd name="T59" fmla="*/ 570 h 1726"/>
                    <a:gd name="T60" fmla="*/ 1978 w 2938"/>
                    <a:gd name="T61" fmla="*/ 453 h 1726"/>
                    <a:gd name="T62" fmla="*/ 2207 w 2938"/>
                    <a:gd name="T63" fmla="*/ 592 h 1726"/>
                    <a:gd name="T64" fmla="*/ 2021 w 2938"/>
                    <a:gd name="T65" fmla="*/ 17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8" h="1726">
                      <a:moveTo>
                        <a:pt x="1783" y="168"/>
                      </a:moveTo>
                      <a:cubicBezTo>
                        <a:pt x="1883" y="268"/>
                        <a:pt x="1883" y="268"/>
                        <a:pt x="1883" y="268"/>
                      </a:cubicBezTo>
                      <a:cubicBezTo>
                        <a:pt x="1910" y="295"/>
                        <a:pt x="1913" y="337"/>
                        <a:pt x="1891" y="367"/>
                      </a:cubicBezTo>
                      <a:cubicBezTo>
                        <a:pt x="1887" y="374"/>
                        <a:pt x="1881" y="380"/>
                        <a:pt x="1874" y="384"/>
                      </a:cubicBezTo>
                      <a:cubicBezTo>
                        <a:pt x="1844" y="406"/>
                        <a:pt x="1802" y="403"/>
                        <a:pt x="1775" y="377"/>
                      </a:cubicBezTo>
                      <a:cubicBezTo>
                        <a:pt x="1675" y="277"/>
                        <a:pt x="1675" y="277"/>
                        <a:pt x="1675" y="277"/>
                      </a:cubicBezTo>
                      <a:cubicBezTo>
                        <a:pt x="1649" y="251"/>
                        <a:pt x="1645" y="212"/>
                        <a:pt x="1664" y="182"/>
                      </a:cubicBezTo>
                      <a:cubicBezTo>
                        <a:pt x="1670" y="172"/>
                        <a:pt x="1678" y="164"/>
                        <a:pt x="1687" y="158"/>
                      </a:cubicBezTo>
                      <a:cubicBezTo>
                        <a:pt x="1717" y="139"/>
                        <a:pt x="1757" y="142"/>
                        <a:pt x="1783" y="168"/>
                      </a:cubicBezTo>
                      <a:close/>
                      <a:moveTo>
                        <a:pt x="281" y="860"/>
                      </a:moveTo>
                      <a:cubicBezTo>
                        <a:pt x="423" y="860"/>
                        <a:pt x="423" y="860"/>
                        <a:pt x="423" y="860"/>
                      </a:cubicBezTo>
                      <a:cubicBezTo>
                        <a:pt x="459" y="860"/>
                        <a:pt x="489" y="885"/>
                        <a:pt x="497" y="919"/>
                      </a:cubicBezTo>
                      <a:cubicBezTo>
                        <a:pt x="500" y="930"/>
                        <a:pt x="500" y="941"/>
                        <a:pt x="498" y="953"/>
                      </a:cubicBezTo>
                      <a:cubicBezTo>
                        <a:pt x="490" y="987"/>
                        <a:pt x="459" y="1013"/>
                        <a:pt x="423" y="1013"/>
                      </a:cubicBezTo>
                      <a:cubicBezTo>
                        <a:pt x="281" y="1013"/>
                        <a:pt x="281" y="1013"/>
                        <a:pt x="281" y="1013"/>
                      </a:cubicBezTo>
                      <a:cubicBezTo>
                        <a:pt x="247" y="1013"/>
                        <a:pt x="218" y="990"/>
                        <a:pt x="208" y="959"/>
                      </a:cubicBezTo>
                      <a:cubicBezTo>
                        <a:pt x="203" y="943"/>
                        <a:pt x="204" y="926"/>
                        <a:pt x="209" y="910"/>
                      </a:cubicBezTo>
                      <a:cubicBezTo>
                        <a:pt x="220" y="881"/>
                        <a:pt x="249" y="860"/>
                        <a:pt x="281" y="860"/>
                      </a:cubicBezTo>
                      <a:close/>
                      <a:moveTo>
                        <a:pt x="453" y="695"/>
                      </a:moveTo>
                      <a:cubicBezTo>
                        <a:pt x="232" y="695"/>
                        <a:pt x="47" y="856"/>
                        <a:pt x="10" y="1067"/>
                      </a:cubicBezTo>
                      <a:cubicBezTo>
                        <a:pt x="0" y="1124"/>
                        <a:pt x="1" y="1183"/>
                        <a:pt x="13" y="1239"/>
                      </a:cubicBezTo>
                      <a:cubicBezTo>
                        <a:pt x="56" y="1442"/>
                        <a:pt x="238" y="1596"/>
                        <a:pt x="453" y="1596"/>
                      </a:cubicBezTo>
                      <a:cubicBezTo>
                        <a:pt x="1504" y="1596"/>
                        <a:pt x="1504" y="1596"/>
                        <a:pt x="1504" y="1596"/>
                      </a:cubicBezTo>
                      <a:cubicBezTo>
                        <a:pt x="1654" y="1596"/>
                        <a:pt x="1788" y="1522"/>
                        <a:pt x="1870" y="1408"/>
                      </a:cubicBezTo>
                      <a:cubicBezTo>
                        <a:pt x="1474" y="1013"/>
                        <a:pt x="1474" y="1013"/>
                        <a:pt x="1474" y="1013"/>
                      </a:cubicBezTo>
                      <a:cubicBezTo>
                        <a:pt x="995" y="1013"/>
                        <a:pt x="995" y="1013"/>
                        <a:pt x="995" y="1013"/>
                      </a:cubicBezTo>
                      <a:cubicBezTo>
                        <a:pt x="979" y="1137"/>
                        <a:pt x="977" y="1256"/>
                        <a:pt x="989" y="1328"/>
                      </a:cubicBezTo>
                      <a:cubicBezTo>
                        <a:pt x="1013" y="1466"/>
                        <a:pt x="909" y="1468"/>
                        <a:pt x="889" y="1348"/>
                      </a:cubicBezTo>
                      <a:cubicBezTo>
                        <a:pt x="870" y="1240"/>
                        <a:pt x="862" y="1127"/>
                        <a:pt x="867" y="1013"/>
                      </a:cubicBezTo>
                      <a:cubicBezTo>
                        <a:pt x="697" y="1013"/>
                        <a:pt x="697" y="1013"/>
                        <a:pt x="697" y="1013"/>
                      </a:cubicBezTo>
                      <a:cubicBezTo>
                        <a:pt x="662" y="1013"/>
                        <a:pt x="633" y="990"/>
                        <a:pt x="623" y="958"/>
                      </a:cubicBezTo>
                      <a:cubicBezTo>
                        <a:pt x="619" y="944"/>
                        <a:pt x="619" y="929"/>
                        <a:pt x="623" y="915"/>
                      </a:cubicBezTo>
                      <a:cubicBezTo>
                        <a:pt x="632" y="883"/>
                        <a:pt x="662" y="860"/>
                        <a:pt x="697" y="860"/>
                      </a:cubicBezTo>
                      <a:cubicBezTo>
                        <a:pt x="881" y="860"/>
                        <a:pt x="881" y="860"/>
                        <a:pt x="881" y="860"/>
                      </a:cubicBezTo>
                      <a:cubicBezTo>
                        <a:pt x="889" y="803"/>
                        <a:pt x="900" y="748"/>
                        <a:pt x="913" y="695"/>
                      </a:cubicBezTo>
                      <a:cubicBezTo>
                        <a:pt x="453" y="695"/>
                        <a:pt x="453" y="695"/>
                        <a:pt x="453" y="695"/>
                      </a:cubicBezTo>
                      <a:close/>
                      <a:moveTo>
                        <a:pt x="1321" y="860"/>
                      </a:moveTo>
                      <a:cubicBezTo>
                        <a:pt x="1024" y="860"/>
                        <a:pt x="1024" y="860"/>
                        <a:pt x="1024" y="860"/>
                      </a:cubicBezTo>
                      <a:cubicBezTo>
                        <a:pt x="1039" y="799"/>
                        <a:pt x="1058" y="742"/>
                        <a:pt x="1081" y="695"/>
                      </a:cubicBezTo>
                      <a:cubicBezTo>
                        <a:pt x="1213" y="695"/>
                        <a:pt x="1213" y="695"/>
                        <a:pt x="1213" y="695"/>
                      </a:cubicBezTo>
                      <a:cubicBezTo>
                        <a:pt x="1238" y="755"/>
                        <a:pt x="1274" y="811"/>
                        <a:pt x="1321" y="860"/>
                      </a:cubicBezTo>
                      <a:close/>
                      <a:moveTo>
                        <a:pt x="2021" y="173"/>
                      </a:moveTo>
                      <a:cubicBezTo>
                        <a:pt x="1865" y="17"/>
                        <a:pt x="1620" y="0"/>
                        <a:pt x="1444" y="123"/>
                      </a:cubicBezTo>
                      <a:cubicBezTo>
                        <a:pt x="1397" y="156"/>
                        <a:pt x="1356" y="198"/>
                        <a:pt x="1325" y="247"/>
                      </a:cubicBezTo>
                      <a:cubicBezTo>
                        <a:pt x="1212" y="421"/>
                        <a:pt x="1232" y="658"/>
                        <a:pt x="1384" y="811"/>
                      </a:cubicBezTo>
                      <a:cubicBezTo>
                        <a:pt x="2128" y="1553"/>
                        <a:pt x="2128" y="1553"/>
                        <a:pt x="2128" y="1553"/>
                      </a:cubicBezTo>
                      <a:cubicBezTo>
                        <a:pt x="2285" y="1710"/>
                        <a:pt x="2530" y="1726"/>
                        <a:pt x="2706" y="1603"/>
                      </a:cubicBezTo>
                      <a:cubicBezTo>
                        <a:pt x="2751" y="1571"/>
                        <a:pt x="2791" y="1530"/>
                        <a:pt x="2822" y="1484"/>
                      </a:cubicBezTo>
                      <a:cubicBezTo>
                        <a:pt x="2938" y="1309"/>
                        <a:pt x="2919" y="1069"/>
                        <a:pt x="2765" y="916"/>
                      </a:cubicBezTo>
                      <a:cubicBezTo>
                        <a:pt x="2465" y="616"/>
                        <a:pt x="2465" y="616"/>
                        <a:pt x="2465" y="616"/>
                      </a:cubicBezTo>
                      <a:cubicBezTo>
                        <a:pt x="2415" y="634"/>
                        <a:pt x="2362" y="660"/>
                        <a:pt x="2309" y="693"/>
                      </a:cubicBezTo>
                      <a:cubicBezTo>
                        <a:pt x="2668" y="1052"/>
                        <a:pt x="2668" y="1052"/>
                        <a:pt x="2668" y="1052"/>
                      </a:cubicBezTo>
                      <a:cubicBezTo>
                        <a:pt x="2694" y="1078"/>
                        <a:pt x="2698" y="1119"/>
                        <a:pt x="2678" y="1149"/>
                      </a:cubicBezTo>
                      <a:cubicBezTo>
                        <a:pt x="2673" y="1157"/>
                        <a:pt x="2665" y="1164"/>
                        <a:pt x="2657" y="1170"/>
                      </a:cubicBezTo>
                      <a:cubicBezTo>
                        <a:pt x="2627" y="1190"/>
                        <a:pt x="2586" y="1187"/>
                        <a:pt x="2560" y="1160"/>
                      </a:cubicBezTo>
                      <a:cubicBezTo>
                        <a:pt x="2180" y="781"/>
                        <a:pt x="2180" y="781"/>
                        <a:pt x="2180" y="781"/>
                      </a:cubicBezTo>
                      <a:cubicBezTo>
                        <a:pt x="2081" y="857"/>
                        <a:pt x="1995" y="940"/>
                        <a:pt x="1953" y="999"/>
                      </a:cubicBezTo>
                      <a:cubicBezTo>
                        <a:pt x="1873" y="1114"/>
                        <a:pt x="1798" y="1042"/>
                        <a:pt x="1867" y="943"/>
                      </a:cubicBezTo>
                      <a:cubicBezTo>
                        <a:pt x="1931" y="853"/>
                        <a:pt x="2005" y="768"/>
                        <a:pt x="2089" y="690"/>
                      </a:cubicBezTo>
                      <a:cubicBezTo>
                        <a:pt x="1968" y="570"/>
                        <a:pt x="1968" y="570"/>
                        <a:pt x="1968" y="570"/>
                      </a:cubicBezTo>
                      <a:cubicBezTo>
                        <a:pt x="1942" y="543"/>
                        <a:pt x="1939" y="502"/>
                        <a:pt x="1960" y="472"/>
                      </a:cubicBezTo>
                      <a:cubicBezTo>
                        <a:pt x="1965" y="465"/>
                        <a:pt x="1971" y="459"/>
                        <a:pt x="1978" y="453"/>
                      </a:cubicBezTo>
                      <a:cubicBezTo>
                        <a:pt x="2008" y="432"/>
                        <a:pt x="2050" y="435"/>
                        <a:pt x="2077" y="461"/>
                      </a:cubicBezTo>
                      <a:cubicBezTo>
                        <a:pt x="2207" y="592"/>
                        <a:pt x="2207" y="592"/>
                        <a:pt x="2207" y="592"/>
                      </a:cubicBezTo>
                      <a:cubicBezTo>
                        <a:pt x="2253" y="558"/>
                        <a:pt x="2299" y="526"/>
                        <a:pt x="2347" y="498"/>
                      </a:cubicBezTo>
                      <a:lnTo>
                        <a:pt x="2021"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dirty="0">
                    <a:solidFill>
                      <a:srgbClr val="2D2926"/>
                    </a:solidFill>
                    <a:latin typeface="Calibri"/>
                  </a:endParaRPr>
                </a:p>
              </p:txBody>
            </p:sp>
          </p:grpSp>
          <p:grpSp>
            <p:nvGrpSpPr>
              <p:cNvPr id="124" name="Group 123"/>
              <p:cNvGrpSpPr/>
              <p:nvPr/>
            </p:nvGrpSpPr>
            <p:grpSpPr>
              <a:xfrm rot="10800000">
                <a:off x="6193514" y="2228562"/>
                <a:ext cx="143815" cy="551817"/>
                <a:chOff x="4555989" y="2103561"/>
                <a:chExt cx="143815" cy="551817"/>
              </a:xfrm>
            </p:grpSpPr>
            <p:cxnSp>
              <p:nvCxnSpPr>
                <p:cNvPr id="138" name="Straight Connector 137"/>
                <p:cNvCxnSpPr/>
                <p:nvPr/>
              </p:nvCxnSpPr>
              <p:spPr bwMode="auto">
                <a:xfrm rot="16200000" flipH="1">
                  <a:off x="4365340" y="2393198"/>
                  <a:ext cx="524360" cy="0"/>
                </a:xfrm>
                <a:prstGeom prst="line">
                  <a:avLst/>
                </a:prstGeom>
                <a:solidFill>
                  <a:schemeClr val="tx2"/>
                </a:solidFill>
                <a:ln w="19050" cap="flat" cmpd="sng" algn="ctr">
                  <a:solidFill>
                    <a:schemeClr val="bg1">
                      <a:lumMod val="95000"/>
                    </a:schemeClr>
                  </a:solidFill>
                  <a:prstDash val="solid"/>
                  <a:round/>
                  <a:headEnd type="none" w="med" len="med"/>
                  <a:tailEnd type="none" w="med" len="med"/>
                </a:ln>
                <a:effectLst/>
              </p:spPr>
            </p:cxnSp>
            <p:sp>
              <p:nvSpPr>
                <p:cNvPr id="139" name="Oval 138"/>
                <p:cNvSpPr/>
                <p:nvPr/>
              </p:nvSpPr>
              <p:spPr bwMode="auto">
                <a:xfrm>
                  <a:off x="4555989" y="2103561"/>
                  <a:ext cx="143815" cy="126000"/>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grpSp>
          <p:grpSp>
            <p:nvGrpSpPr>
              <p:cNvPr id="125" name="Group 124"/>
              <p:cNvGrpSpPr/>
              <p:nvPr/>
            </p:nvGrpSpPr>
            <p:grpSpPr>
              <a:xfrm>
                <a:off x="8615687" y="1158237"/>
                <a:ext cx="3014985" cy="1917440"/>
                <a:chOff x="8615687" y="1158237"/>
                <a:chExt cx="3014985" cy="1917440"/>
              </a:xfrm>
            </p:grpSpPr>
            <p:sp>
              <p:nvSpPr>
                <p:cNvPr id="126" name="Oval 125"/>
                <p:cNvSpPr/>
                <p:nvPr/>
              </p:nvSpPr>
              <p:spPr bwMode="auto">
                <a:xfrm rot="16200000">
                  <a:off x="8666588" y="1107336"/>
                  <a:ext cx="720000" cy="821801"/>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grpSp>
              <p:nvGrpSpPr>
                <p:cNvPr id="127" name="Group 126"/>
                <p:cNvGrpSpPr/>
                <p:nvPr/>
              </p:nvGrpSpPr>
              <p:grpSpPr>
                <a:xfrm>
                  <a:off x="8927959" y="1255056"/>
                  <a:ext cx="253559" cy="526358"/>
                  <a:chOff x="3419475" y="1423988"/>
                  <a:chExt cx="917576" cy="1785938"/>
                </a:xfrm>
                <a:solidFill>
                  <a:srgbClr val="702082"/>
                </a:solidFill>
              </p:grpSpPr>
              <p:sp>
                <p:nvSpPr>
                  <p:cNvPr id="136" name="Freeform 21"/>
                  <p:cNvSpPr>
                    <a:spLocks noEditPoints="1"/>
                  </p:cNvSpPr>
                  <p:nvPr/>
                </p:nvSpPr>
                <p:spPr bwMode="auto">
                  <a:xfrm>
                    <a:off x="3419475" y="1423988"/>
                    <a:ext cx="625475" cy="1674813"/>
                  </a:xfrm>
                  <a:custGeom>
                    <a:avLst/>
                    <a:gdLst>
                      <a:gd name="T0" fmla="*/ 5 w 2504"/>
                      <a:gd name="T1" fmla="*/ 615 h 6713"/>
                      <a:gd name="T2" fmla="*/ 118 w 2504"/>
                      <a:gd name="T3" fmla="*/ 777 h 6713"/>
                      <a:gd name="T4" fmla="*/ 5 w 2504"/>
                      <a:gd name="T5" fmla="*/ 424 h 6713"/>
                      <a:gd name="T6" fmla="*/ 174 w 2504"/>
                      <a:gd name="T7" fmla="*/ 5947 h 6713"/>
                      <a:gd name="T8" fmla="*/ 1253 w 2504"/>
                      <a:gd name="T9" fmla="*/ 1064 h 6713"/>
                      <a:gd name="T10" fmla="*/ 2333 w 2504"/>
                      <a:gd name="T11" fmla="*/ 5543 h 6713"/>
                      <a:gd name="T12" fmla="*/ 2068 w 2504"/>
                      <a:gd name="T13" fmla="*/ 5816 h 6713"/>
                      <a:gd name="T14" fmla="*/ 1392 w 2504"/>
                      <a:gd name="T15" fmla="*/ 5899 h 6713"/>
                      <a:gd name="T16" fmla="*/ 1003 w 2504"/>
                      <a:gd name="T17" fmla="*/ 6355 h 6713"/>
                      <a:gd name="T18" fmla="*/ 1003 w 2504"/>
                      <a:gd name="T19" fmla="*/ 6713 h 6713"/>
                      <a:gd name="T20" fmla="*/ 489 w 2504"/>
                      <a:gd name="T21" fmla="*/ 1586 h 6713"/>
                      <a:gd name="T22" fmla="*/ 609 w 2504"/>
                      <a:gd name="T23" fmla="*/ 2337 h 6713"/>
                      <a:gd name="T24" fmla="*/ 848 w 2504"/>
                      <a:gd name="T25" fmla="*/ 2167 h 6713"/>
                      <a:gd name="T26" fmla="*/ 720 w 2504"/>
                      <a:gd name="T27" fmla="*/ 1414 h 6713"/>
                      <a:gd name="T28" fmla="*/ 489 w 2504"/>
                      <a:gd name="T29" fmla="*/ 1586 h 6713"/>
                      <a:gd name="T30" fmla="*/ 489 w 2504"/>
                      <a:gd name="T31" fmla="*/ 5705 h 6713"/>
                      <a:gd name="T32" fmla="*/ 719 w 2504"/>
                      <a:gd name="T33" fmla="*/ 5878 h 6713"/>
                      <a:gd name="T34" fmla="*/ 848 w 2504"/>
                      <a:gd name="T35" fmla="*/ 2910 h 6713"/>
                      <a:gd name="T36" fmla="*/ 617 w 2504"/>
                      <a:gd name="T37" fmla="*/ 2738 h 6713"/>
                      <a:gd name="T38" fmla="*/ 197 w 2504"/>
                      <a:gd name="T39" fmla="*/ 810 h 6713"/>
                      <a:gd name="T40" fmla="*/ 317 w 2504"/>
                      <a:gd name="T41" fmla="*/ 542 h 6713"/>
                      <a:gd name="T42" fmla="*/ 197 w 2504"/>
                      <a:gd name="T43" fmla="*/ 810 h 6713"/>
                      <a:gd name="T44" fmla="*/ 516 w 2504"/>
                      <a:gd name="T45" fmla="*/ 886 h 6713"/>
                      <a:gd name="T46" fmla="*/ 396 w 2504"/>
                      <a:gd name="T47" fmla="*/ 559 h 6713"/>
                      <a:gd name="T48" fmla="*/ 595 w 2504"/>
                      <a:gd name="T49" fmla="*/ 898 h 6713"/>
                      <a:gd name="T50" fmla="*/ 715 w 2504"/>
                      <a:gd name="T51" fmla="*/ 608 h 6713"/>
                      <a:gd name="T52" fmla="*/ 595 w 2504"/>
                      <a:gd name="T53" fmla="*/ 898 h 6713"/>
                      <a:gd name="T54" fmla="*/ 914 w 2504"/>
                      <a:gd name="T55" fmla="*/ 929 h 6713"/>
                      <a:gd name="T56" fmla="*/ 794 w 2504"/>
                      <a:gd name="T57" fmla="*/ 615 h 6713"/>
                      <a:gd name="T58" fmla="*/ 994 w 2504"/>
                      <a:gd name="T59" fmla="*/ 934 h 6713"/>
                      <a:gd name="T60" fmla="*/ 1113 w 2504"/>
                      <a:gd name="T61" fmla="*/ 633 h 6713"/>
                      <a:gd name="T62" fmla="*/ 994 w 2504"/>
                      <a:gd name="T63" fmla="*/ 934 h 6713"/>
                      <a:gd name="T64" fmla="*/ 1253 w 2504"/>
                      <a:gd name="T65" fmla="*/ 940 h 6713"/>
                      <a:gd name="T66" fmla="*/ 1313 w 2504"/>
                      <a:gd name="T67" fmla="*/ 635 h 6713"/>
                      <a:gd name="T68" fmla="*/ 1193 w 2504"/>
                      <a:gd name="T69" fmla="*/ 635 h 6713"/>
                      <a:gd name="T70" fmla="*/ 1392 w 2504"/>
                      <a:gd name="T71" fmla="*/ 938 h 6713"/>
                      <a:gd name="T72" fmla="*/ 1512 w 2504"/>
                      <a:gd name="T73" fmla="*/ 629 h 6713"/>
                      <a:gd name="T74" fmla="*/ 1392 w 2504"/>
                      <a:gd name="T75" fmla="*/ 938 h 6713"/>
                      <a:gd name="T76" fmla="*/ 1711 w 2504"/>
                      <a:gd name="T77" fmla="*/ 920 h 6713"/>
                      <a:gd name="T78" fmla="*/ 1591 w 2504"/>
                      <a:gd name="T79" fmla="*/ 624 h 6713"/>
                      <a:gd name="T80" fmla="*/ 1790 w 2504"/>
                      <a:gd name="T81" fmla="*/ 912 h 6713"/>
                      <a:gd name="T82" fmla="*/ 1910 w 2504"/>
                      <a:gd name="T83" fmla="*/ 593 h 6713"/>
                      <a:gd name="T84" fmla="*/ 1790 w 2504"/>
                      <a:gd name="T85" fmla="*/ 912 h 6713"/>
                      <a:gd name="T86" fmla="*/ 2109 w 2504"/>
                      <a:gd name="T87" fmla="*/ 864 h 6713"/>
                      <a:gd name="T88" fmla="*/ 1989 w 2504"/>
                      <a:gd name="T89" fmla="*/ 581 h 6713"/>
                      <a:gd name="T90" fmla="*/ 2188 w 2504"/>
                      <a:gd name="T91" fmla="*/ 845 h 6713"/>
                      <a:gd name="T92" fmla="*/ 2308 w 2504"/>
                      <a:gd name="T93" fmla="*/ 509 h 6713"/>
                      <a:gd name="T94" fmla="*/ 2188 w 2504"/>
                      <a:gd name="T95" fmla="*/ 845 h 6713"/>
                      <a:gd name="T96" fmla="*/ 2485 w 2504"/>
                      <a:gd name="T97" fmla="*/ 705 h 6713"/>
                      <a:gd name="T98" fmla="*/ 2500 w 2504"/>
                      <a:gd name="T99" fmla="*/ 425 h 6713"/>
                      <a:gd name="T100" fmla="*/ 2387 w 2504"/>
                      <a:gd name="T101" fmla="*/ 777 h 6713"/>
                      <a:gd name="T102" fmla="*/ 2500 w 2504"/>
                      <a:gd name="T103" fmla="*/ 278 h 6713"/>
                      <a:gd name="T104" fmla="*/ 5 w 2504"/>
                      <a:gd name="T105" fmla="*/ 278 h 6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4" h="6713">
                        <a:moveTo>
                          <a:pt x="5" y="424"/>
                        </a:moveTo>
                        <a:cubicBezTo>
                          <a:pt x="5" y="615"/>
                          <a:pt x="5" y="615"/>
                          <a:pt x="5" y="615"/>
                        </a:cubicBezTo>
                        <a:cubicBezTo>
                          <a:pt x="5" y="650"/>
                          <a:pt x="0" y="677"/>
                          <a:pt x="22" y="707"/>
                        </a:cubicBezTo>
                        <a:cubicBezTo>
                          <a:pt x="40" y="732"/>
                          <a:pt x="73" y="755"/>
                          <a:pt x="118" y="777"/>
                        </a:cubicBezTo>
                        <a:cubicBezTo>
                          <a:pt x="118" y="481"/>
                          <a:pt x="118" y="481"/>
                          <a:pt x="118" y="481"/>
                        </a:cubicBezTo>
                        <a:cubicBezTo>
                          <a:pt x="73" y="463"/>
                          <a:pt x="35" y="444"/>
                          <a:pt x="5" y="424"/>
                        </a:cubicBezTo>
                        <a:close/>
                        <a:moveTo>
                          <a:pt x="371" y="6536"/>
                        </a:moveTo>
                        <a:cubicBezTo>
                          <a:pt x="167" y="6418"/>
                          <a:pt x="174" y="6156"/>
                          <a:pt x="174" y="5947"/>
                        </a:cubicBezTo>
                        <a:cubicBezTo>
                          <a:pt x="174" y="944"/>
                          <a:pt x="174" y="944"/>
                          <a:pt x="174" y="944"/>
                        </a:cubicBezTo>
                        <a:cubicBezTo>
                          <a:pt x="426" y="1017"/>
                          <a:pt x="816" y="1064"/>
                          <a:pt x="1253" y="1064"/>
                        </a:cubicBezTo>
                        <a:cubicBezTo>
                          <a:pt x="1691" y="1064"/>
                          <a:pt x="2081" y="1017"/>
                          <a:pt x="2333" y="943"/>
                        </a:cubicBezTo>
                        <a:cubicBezTo>
                          <a:pt x="2333" y="5543"/>
                          <a:pt x="2333" y="5543"/>
                          <a:pt x="2333" y="5543"/>
                        </a:cubicBezTo>
                        <a:cubicBezTo>
                          <a:pt x="2122" y="5823"/>
                          <a:pt x="2122" y="5823"/>
                          <a:pt x="2122" y="5823"/>
                        </a:cubicBezTo>
                        <a:cubicBezTo>
                          <a:pt x="2104" y="5820"/>
                          <a:pt x="2086" y="5818"/>
                          <a:pt x="2068" y="5816"/>
                        </a:cubicBezTo>
                        <a:cubicBezTo>
                          <a:pt x="2013" y="5811"/>
                          <a:pt x="1960" y="5808"/>
                          <a:pt x="1909" y="5808"/>
                        </a:cubicBezTo>
                        <a:cubicBezTo>
                          <a:pt x="1716" y="5808"/>
                          <a:pt x="1536" y="5843"/>
                          <a:pt x="1392" y="5899"/>
                        </a:cubicBezTo>
                        <a:cubicBezTo>
                          <a:pt x="1221" y="5966"/>
                          <a:pt x="1092" y="6067"/>
                          <a:pt x="1037" y="6182"/>
                        </a:cubicBezTo>
                        <a:cubicBezTo>
                          <a:pt x="1002" y="6255"/>
                          <a:pt x="1002" y="6296"/>
                          <a:pt x="1003" y="6355"/>
                        </a:cubicBezTo>
                        <a:cubicBezTo>
                          <a:pt x="1004" y="6364"/>
                          <a:pt x="1003" y="6336"/>
                          <a:pt x="1003" y="6375"/>
                        </a:cubicBezTo>
                        <a:cubicBezTo>
                          <a:pt x="1003" y="6713"/>
                          <a:pt x="1003" y="6713"/>
                          <a:pt x="1003" y="6713"/>
                        </a:cubicBezTo>
                        <a:cubicBezTo>
                          <a:pt x="760" y="6689"/>
                          <a:pt x="533" y="6630"/>
                          <a:pt x="371" y="6536"/>
                        </a:cubicBezTo>
                        <a:close/>
                        <a:moveTo>
                          <a:pt x="489" y="1586"/>
                        </a:moveTo>
                        <a:cubicBezTo>
                          <a:pt x="489" y="2167"/>
                          <a:pt x="489" y="2167"/>
                          <a:pt x="489" y="2167"/>
                        </a:cubicBezTo>
                        <a:cubicBezTo>
                          <a:pt x="489" y="2245"/>
                          <a:pt x="539" y="2312"/>
                          <a:pt x="609" y="2337"/>
                        </a:cubicBezTo>
                        <a:cubicBezTo>
                          <a:pt x="648" y="2351"/>
                          <a:pt x="691" y="2350"/>
                          <a:pt x="730" y="2336"/>
                        </a:cubicBezTo>
                        <a:cubicBezTo>
                          <a:pt x="799" y="2311"/>
                          <a:pt x="848" y="2244"/>
                          <a:pt x="848" y="2167"/>
                        </a:cubicBezTo>
                        <a:cubicBezTo>
                          <a:pt x="848" y="1586"/>
                          <a:pt x="848" y="1586"/>
                          <a:pt x="848" y="1586"/>
                        </a:cubicBezTo>
                        <a:cubicBezTo>
                          <a:pt x="848" y="1505"/>
                          <a:pt x="794" y="1436"/>
                          <a:pt x="720" y="1414"/>
                        </a:cubicBezTo>
                        <a:cubicBezTo>
                          <a:pt x="689" y="1405"/>
                          <a:pt x="657" y="1404"/>
                          <a:pt x="626" y="1412"/>
                        </a:cubicBezTo>
                        <a:cubicBezTo>
                          <a:pt x="548" y="1431"/>
                          <a:pt x="489" y="1502"/>
                          <a:pt x="489" y="1586"/>
                        </a:cubicBezTo>
                        <a:close/>
                        <a:moveTo>
                          <a:pt x="489" y="2910"/>
                        </a:moveTo>
                        <a:cubicBezTo>
                          <a:pt x="489" y="5705"/>
                          <a:pt x="489" y="5705"/>
                          <a:pt x="489" y="5705"/>
                        </a:cubicBezTo>
                        <a:cubicBezTo>
                          <a:pt x="489" y="5786"/>
                          <a:pt x="543" y="5855"/>
                          <a:pt x="616" y="5877"/>
                        </a:cubicBezTo>
                        <a:cubicBezTo>
                          <a:pt x="650" y="5887"/>
                          <a:pt x="686" y="5888"/>
                          <a:pt x="719" y="5878"/>
                        </a:cubicBezTo>
                        <a:cubicBezTo>
                          <a:pt x="794" y="5856"/>
                          <a:pt x="848" y="5787"/>
                          <a:pt x="848" y="5705"/>
                        </a:cubicBezTo>
                        <a:cubicBezTo>
                          <a:pt x="848" y="2910"/>
                          <a:pt x="848" y="2910"/>
                          <a:pt x="848" y="2910"/>
                        </a:cubicBezTo>
                        <a:cubicBezTo>
                          <a:pt x="848" y="2828"/>
                          <a:pt x="792" y="2758"/>
                          <a:pt x="716" y="2737"/>
                        </a:cubicBezTo>
                        <a:cubicBezTo>
                          <a:pt x="683" y="2728"/>
                          <a:pt x="649" y="2729"/>
                          <a:pt x="617" y="2738"/>
                        </a:cubicBezTo>
                        <a:cubicBezTo>
                          <a:pt x="543" y="2761"/>
                          <a:pt x="489" y="2829"/>
                          <a:pt x="489" y="2910"/>
                        </a:cubicBezTo>
                        <a:close/>
                        <a:moveTo>
                          <a:pt x="197" y="810"/>
                        </a:moveTo>
                        <a:cubicBezTo>
                          <a:pt x="233" y="822"/>
                          <a:pt x="273" y="834"/>
                          <a:pt x="317" y="845"/>
                        </a:cubicBezTo>
                        <a:cubicBezTo>
                          <a:pt x="317" y="542"/>
                          <a:pt x="317" y="542"/>
                          <a:pt x="317" y="542"/>
                        </a:cubicBezTo>
                        <a:cubicBezTo>
                          <a:pt x="274" y="531"/>
                          <a:pt x="234" y="520"/>
                          <a:pt x="197" y="509"/>
                        </a:cubicBezTo>
                        <a:cubicBezTo>
                          <a:pt x="197" y="810"/>
                          <a:pt x="197" y="810"/>
                          <a:pt x="197" y="810"/>
                        </a:cubicBezTo>
                        <a:close/>
                        <a:moveTo>
                          <a:pt x="396" y="864"/>
                        </a:moveTo>
                        <a:cubicBezTo>
                          <a:pt x="434" y="872"/>
                          <a:pt x="474" y="879"/>
                          <a:pt x="516" y="886"/>
                        </a:cubicBezTo>
                        <a:cubicBezTo>
                          <a:pt x="516" y="581"/>
                          <a:pt x="516" y="581"/>
                          <a:pt x="516" y="581"/>
                        </a:cubicBezTo>
                        <a:cubicBezTo>
                          <a:pt x="474" y="574"/>
                          <a:pt x="434" y="567"/>
                          <a:pt x="396" y="559"/>
                        </a:cubicBezTo>
                        <a:cubicBezTo>
                          <a:pt x="396" y="864"/>
                          <a:pt x="396" y="864"/>
                          <a:pt x="396" y="864"/>
                        </a:cubicBezTo>
                        <a:close/>
                        <a:moveTo>
                          <a:pt x="595" y="898"/>
                        </a:moveTo>
                        <a:cubicBezTo>
                          <a:pt x="634" y="903"/>
                          <a:pt x="674" y="908"/>
                          <a:pt x="715" y="912"/>
                        </a:cubicBezTo>
                        <a:cubicBezTo>
                          <a:pt x="715" y="608"/>
                          <a:pt x="715" y="608"/>
                          <a:pt x="715" y="608"/>
                        </a:cubicBezTo>
                        <a:cubicBezTo>
                          <a:pt x="674" y="603"/>
                          <a:pt x="634" y="598"/>
                          <a:pt x="595" y="593"/>
                        </a:cubicBezTo>
                        <a:cubicBezTo>
                          <a:pt x="595" y="898"/>
                          <a:pt x="595" y="898"/>
                          <a:pt x="595" y="898"/>
                        </a:cubicBezTo>
                        <a:close/>
                        <a:moveTo>
                          <a:pt x="794" y="920"/>
                        </a:moveTo>
                        <a:cubicBezTo>
                          <a:pt x="833" y="924"/>
                          <a:pt x="873" y="927"/>
                          <a:pt x="914" y="929"/>
                        </a:cubicBezTo>
                        <a:cubicBezTo>
                          <a:pt x="914" y="624"/>
                          <a:pt x="914" y="624"/>
                          <a:pt x="914" y="624"/>
                        </a:cubicBezTo>
                        <a:cubicBezTo>
                          <a:pt x="874" y="622"/>
                          <a:pt x="834" y="619"/>
                          <a:pt x="794" y="615"/>
                        </a:cubicBezTo>
                        <a:cubicBezTo>
                          <a:pt x="794" y="920"/>
                          <a:pt x="794" y="920"/>
                          <a:pt x="794" y="920"/>
                        </a:cubicBezTo>
                        <a:close/>
                        <a:moveTo>
                          <a:pt x="994" y="934"/>
                        </a:moveTo>
                        <a:cubicBezTo>
                          <a:pt x="1033" y="935"/>
                          <a:pt x="1073" y="937"/>
                          <a:pt x="1113" y="938"/>
                        </a:cubicBezTo>
                        <a:cubicBezTo>
                          <a:pt x="1113" y="633"/>
                          <a:pt x="1113" y="633"/>
                          <a:pt x="1113" y="633"/>
                        </a:cubicBezTo>
                        <a:cubicBezTo>
                          <a:pt x="1073" y="632"/>
                          <a:pt x="1033" y="631"/>
                          <a:pt x="994" y="629"/>
                        </a:cubicBezTo>
                        <a:cubicBezTo>
                          <a:pt x="994" y="934"/>
                          <a:pt x="994" y="934"/>
                          <a:pt x="994" y="934"/>
                        </a:cubicBezTo>
                        <a:close/>
                        <a:moveTo>
                          <a:pt x="1193" y="939"/>
                        </a:moveTo>
                        <a:cubicBezTo>
                          <a:pt x="1213" y="939"/>
                          <a:pt x="1233" y="940"/>
                          <a:pt x="1253" y="940"/>
                        </a:cubicBezTo>
                        <a:cubicBezTo>
                          <a:pt x="1273" y="940"/>
                          <a:pt x="1293" y="939"/>
                          <a:pt x="1313" y="939"/>
                        </a:cubicBezTo>
                        <a:cubicBezTo>
                          <a:pt x="1313" y="635"/>
                          <a:pt x="1313" y="635"/>
                          <a:pt x="1313" y="635"/>
                        </a:cubicBezTo>
                        <a:cubicBezTo>
                          <a:pt x="1293" y="635"/>
                          <a:pt x="1273" y="635"/>
                          <a:pt x="1253" y="635"/>
                        </a:cubicBezTo>
                        <a:cubicBezTo>
                          <a:pt x="1233" y="635"/>
                          <a:pt x="1213" y="635"/>
                          <a:pt x="1193" y="635"/>
                        </a:cubicBezTo>
                        <a:cubicBezTo>
                          <a:pt x="1193" y="939"/>
                          <a:pt x="1193" y="939"/>
                          <a:pt x="1193" y="939"/>
                        </a:cubicBezTo>
                        <a:close/>
                        <a:moveTo>
                          <a:pt x="1392" y="938"/>
                        </a:moveTo>
                        <a:cubicBezTo>
                          <a:pt x="1432" y="937"/>
                          <a:pt x="1472" y="935"/>
                          <a:pt x="1512" y="934"/>
                        </a:cubicBezTo>
                        <a:cubicBezTo>
                          <a:pt x="1512" y="629"/>
                          <a:pt x="1512" y="629"/>
                          <a:pt x="1512" y="629"/>
                        </a:cubicBezTo>
                        <a:cubicBezTo>
                          <a:pt x="1472" y="631"/>
                          <a:pt x="1432" y="632"/>
                          <a:pt x="1392" y="633"/>
                        </a:cubicBezTo>
                        <a:cubicBezTo>
                          <a:pt x="1392" y="938"/>
                          <a:pt x="1392" y="938"/>
                          <a:pt x="1392" y="938"/>
                        </a:cubicBezTo>
                        <a:close/>
                        <a:moveTo>
                          <a:pt x="1591" y="929"/>
                        </a:moveTo>
                        <a:cubicBezTo>
                          <a:pt x="1632" y="927"/>
                          <a:pt x="1672" y="924"/>
                          <a:pt x="1711" y="920"/>
                        </a:cubicBezTo>
                        <a:cubicBezTo>
                          <a:pt x="1711" y="615"/>
                          <a:pt x="1711" y="615"/>
                          <a:pt x="1711" y="615"/>
                        </a:cubicBezTo>
                        <a:cubicBezTo>
                          <a:pt x="1672" y="619"/>
                          <a:pt x="1632" y="622"/>
                          <a:pt x="1591" y="624"/>
                        </a:cubicBezTo>
                        <a:cubicBezTo>
                          <a:pt x="1591" y="929"/>
                          <a:pt x="1591" y="929"/>
                          <a:pt x="1591" y="929"/>
                        </a:cubicBezTo>
                        <a:close/>
                        <a:moveTo>
                          <a:pt x="1790" y="912"/>
                        </a:moveTo>
                        <a:cubicBezTo>
                          <a:pt x="1831" y="908"/>
                          <a:pt x="1871" y="903"/>
                          <a:pt x="1910" y="898"/>
                        </a:cubicBezTo>
                        <a:cubicBezTo>
                          <a:pt x="1910" y="593"/>
                          <a:pt x="1910" y="593"/>
                          <a:pt x="1910" y="593"/>
                        </a:cubicBezTo>
                        <a:cubicBezTo>
                          <a:pt x="1871" y="598"/>
                          <a:pt x="1831" y="603"/>
                          <a:pt x="1790" y="608"/>
                        </a:cubicBezTo>
                        <a:cubicBezTo>
                          <a:pt x="1790" y="912"/>
                          <a:pt x="1790" y="912"/>
                          <a:pt x="1790" y="912"/>
                        </a:cubicBezTo>
                        <a:close/>
                        <a:moveTo>
                          <a:pt x="1989" y="886"/>
                        </a:moveTo>
                        <a:cubicBezTo>
                          <a:pt x="2031" y="879"/>
                          <a:pt x="2071" y="872"/>
                          <a:pt x="2109" y="864"/>
                        </a:cubicBezTo>
                        <a:cubicBezTo>
                          <a:pt x="2109" y="559"/>
                          <a:pt x="2109" y="559"/>
                          <a:pt x="2109" y="559"/>
                        </a:cubicBezTo>
                        <a:cubicBezTo>
                          <a:pt x="2071" y="567"/>
                          <a:pt x="2031" y="574"/>
                          <a:pt x="1989" y="581"/>
                        </a:cubicBezTo>
                        <a:cubicBezTo>
                          <a:pt x="1989" y="886"/>
                          <a:pt x="1989" y="886"/>
                          <a:pt x="1989" y="886"/>
                        </a:cubicBezTo>
                        <a:close/>
                        <a:moveTo>
                          <a:pt x="2188" y="845"/>
                        </a:moveTo>
                        <a:cubicBezTo>
                          <a:pt x="2232" y="834"/>
                          <a:pt x="2272" y="822"/>
                          <a:pt x="2308" y="810"/>
                        </a:cubicBezTo>
                        <a:cubicBezTo>
                          <a:pt x="2308" y="509"/>
                          <a:pt x="2308" y="509"/>
                          <a:pt x="2308" y="509"/>
                        </a:cubicBezTo>
                        <a:cubicBezTo>
                          <a:pt x="2271" y="520"/>
                          <a:pt x="2231" y="531"/>
                          <a:pt x="2188" y="542"/>
                        </a:cubicBezTo>
                        <a:cubicBezTo>
                          <a:pt x="2188" y="845"/>
                          <a:pt x="2188" y="845"/>
                          <a:pt x="2188" y="845"/>
                        </a:cubicBezTo>
                        <a:close/>
                        <a:moveTo>
                          <a:pt x="2387" y="777"/>
                        </a:moveTo>
                        <a:cubicBezTo>
                          <a:pt x="2434" y="755"/>
                          <a:pt x="2467" y="730"/>
                          <a:pt x="2485" y="705"/>
                        </a:cubicBezTo>
                        <a:cubicBezTo>
                          <a:pt x="2504" y="677"/>
                          <a:pt x="2500" y="653"/>
                          <a:pt x="2500" y="621"/>
                        </a:cubicBezTo>
                        <a:cubicBezTo>
                          <a:pt x="2500" y="425"/>
                          <a:pt x="2500" y="425"/>
                          <a:pt x="2500" y="425"/>
                        </a:cubicBezTo>
                        <a:cubicBezTo>
                          <a:pt x="2470" y="444"/>
                          <a:pt x="2432" y="463"/>
                          <a:pt x="2387" y="481"/>
                        </a:cubicBezTo>
                        <a:cubicBezTo>
                          <a:pt x="2387" y="777"/>
                          <a:pt x="2387" y="777"/>
                          <a:pt x="2387" y="777"/>
                        </a:cubicBezTo>
                        <a:close/>
                        <a:moveTo>
                          <a:pt x="1253" y="0"/>
                        </a:moveTo>
                        <a:cubicBezTo>
                          <a:pt x="1941" y="0"/>
                          <a:pt x="2500" y="124"/>
                          <a:pt x="2500" y="278"/>
                        </a:cubicBezTo>
                        <a:cubicBezTo>
                          <a:pt x="2500" y="431"/>
                          <a:pt x="1941" y="556"/>
                          <a:pt x="1253" y="556"/>
                        </a:cubicBezTo>
                        <a:cubicBezTo>
                          <a:pt x="564" y="556"/>
                          <a:pt x="5" y="431"/>
                          <a:pt x="5" y="278"/>
                        </a:cubicBezTo>
                        <a:cubicBezTo>
                          <a:pt x="5" y="124"/>
                          <a:pt x="564" y="0"/>
                          <a:pt x="12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dirty="0">
                      <a:solidFill>
                        <a:srgbClr val="2D2926"/>
                      </a:solidFill>
                      <a:latin typeface="Calibri"/>
                    </a:endParaRPr>
                  </a:p>
                </p:txBody>
              </p:sp>
              <p:sp>
                <p:nvSpPr>
                  <p:cNvPr id="137" name="Freeform 22"/>
                  <p:cNvSpPr>
                    <a:spLocks noEditPoints="1"/>
                  </p:cNvSpPr>
                  <p:nvPr/>
                </p:nvSpPr>
                <p:spPr bwMode="auto">
                  <a:xfrm>
                    <a:off x="3709988" y="2808288"/>
                    <a:ext cx="627063" cy="401638"/>
                  </a:xfrm>
                  <a:custGeom>
                    <a:avLst/>
                    <a:gdLst>
                      <a:gd name="T0" fmla="*/ 950 w 2514"/>
                      <a:gd name="T1" fmla="*/ 554 h 1609"/>
                      <a:gd name="T2" fmla="*/ 1348 w 2514"/>
                      <a:gd name="T3" fmla="*/ 1263 h 1609"/>
                      <a:gd name="T4" fmla="*/ 2128 w 2514"/>
                      <a:gd name="T5" fmla="*/ 1455 h 1609"/>
                      <a:gd name="T6" fmla="*/ 2184 w 2514"/>
                      <a:gd name="T7" fmla="*/ 1390 h 1609"/>
                      <a:gd name="T8" fmla="*/ 2326 w 2514"/>
                      <a:gd name="T9" fmla="*/ 1201 h 1609"/>
                      <a:gd name="T10" fmla="*/ 1594 w 2514"/>
                      <a:gd name="T11" fmla="*/ 934 h 1609"/>
                      <a:gd name="T12" fmla="*/ 1131 w 2514"/>
                      <a:gd name="T13" fmla="*/ 308 h 1609"/>
                      <a:gd name="T14" fmla="*/ 986 w 2514"/>
                      <a:gd name="T15" fmla="*/ 502 h 1609"/>
                      <a:gd name="T16" fmla="*/ 950 w 2514"/>
                      <a:gd name="T17" fmla="*/ 554 h 1609"/>
                      <a:gd name="T18" fmla="*/ 4 w 2514"/>
                      <a:gd name="T19" fmla="*/ 1281 h 1609"/>
                      <a:gd name="T20" fmla="*/ 1 w 2514"/>
                      <a:gd name="T21" fmla="*/ 1217 h 1609"/>
                      <a:gd name="T22" fmla="*/ 1 w 2514"/>
                      <a:gd name="T23" fmla="*/ 975 h 1609"/>
                      <a:gd name="T24" fmla="*/ 747 w 2514"/>
                      <a:gd name="T25" fmla="*/ 1199 h 1609"/>
                      <a:gd name="T26" fmla="*/ 1112 w 2514"/>
                      <a:gd name="T27" fmla="*/ 1160 h 1609"/>
                      <a:gd name="T28" fmla="*/ 1300 w 2514"/>
                      <a:gd name="T29" fmla="*/ 1327 h 1609"/>
                      <a:gd name="T30" fmla="*/ 1415 w 2514"/>
                      <a:gd name="T31" fmla="*/ 1405 h 1609"/>
                      <a:gd name="T32" fmla="*/ 747 w 2514"/>
                      <a:gd name="T33" fmla="*/ 1609 h 1609"/>
                      <a:gd name="T34" fmla="*/ 4 w 2514"/>
                      <a:gd name="T35" fmla="*/ 1281 h 1609"/>
                      <a:gd name="T36" fmla="*/ 747 w 2514"/>
                      <a:gd name="T37" fmla="*/ 415 h 1609"/>
                      <a:gd name="T38" fmla="*/ 909 w 2514"/>
                      <a:gd name="T39" fmla="*/ 424 h 1609"/>
                      <a:gd name="T40" fmla="*/ 436 w 2514"/>
                      <a:gd name="T41" fmla="*/ 798 h 1609"/>
                      <a:gd name="T42" fmla="*/ 573 w 2514"/>
                      <a:gd name="T43" fmla="*/ 835 h 1609"/>
                      <a:gd name="T44" fmla="*/ 853 w 2514"/>
                      <a:gd name="T45" fmla="*/ 609 h 1609"/>
                      <a:gd name="T46" fmla="*/ 938 w 2514"/>
                      <a:gd name="T47" fmla="*/ 928 h 1609"/>
                      <a:gd name="T48" fmla="*/ 1036 w 2514"/>
                      <a:gd name="T49" fmla="*/ 1072 h 1609"/>
                      <a:gd name="T50" fmla="*/ 747 w 2514"/>
                      <a:gd name="T51" fmla="*/ 1098 h 1609"/>
                      <a:gd name="T52" fmla="*/ 1 w 2514"/>
                      <a:gd name="T53" fmla="*/ 771 h 1609"/>
                      <a:gd name="T54" fmla="*/ 747 w 2514"/>
                      <a:gd name="T55" fmla="*/ 415 h 1609"/>
                      <a:gd name="T56" fmla="*/ 2064 w 2514"/>
                      <a:gd name="T57" fmla="*/ 306 h 1609"/>
                      <a:gd name="T58" fmla="*/ 2188 w 2514"/>
                      <a:gd name="T59" fmla="*/ 411 h 1609"/>
                      <a:gd name="T60" fmla="*/ 1585 w 2514"/>
                      <a:gd name="T61" fmla="*/ 426 h 1609"/>
                      <a:gd name="T62" fmla="*/ 1673 w 2514"/>
                      <a:gd name="T63" fmla="*/ 538 h 1609"/>
                      <a:gd name="T64" fmla="*/ 2364 w 2514"/>
                      <a:gd name="T65" fmla="*/ 616 h 1609"/>
                      <a:gd name="T66" fmla="*/ 2448 w 2514"/>
                      <a:gd name="T67" fmla="*/ 1038 h 1609"/>
                      <a:gd name="T68" fmla="*/ 1655 w 2514"/>
                      <a:gd name="T69" fmla="*/ 853 h 1609"/>
                      <a:gd name="T70" fmla="*/ 1253 w 2514"/>
                      <a:gd name="T71" fmla="*/ 144 h 1609"/>
                      <a:gd name="T72" fmla="*/ 2064 w 2514"/>
                      <a:gd name="T73" fmla="*/ 30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4" h="1609">
                        <a:moveTo>
                          <a:pt x="950" y="554"/>
                        </a:moveTo>
                        <a:cubicBezTo>
                          <a:pt x="873" y="710"/>
                          <a:pt x="1035" y="1028"/>
                          <a:pt x="1348" y="1263"/>
                        </a:cubicBezTo>
                        <a:cubicBezTo>
                          <a:pt x="1652" y="1490"/>
                          <a:pt x="1991" y="1558"/>
                          <a:pt x="2128" y="1455"/>
                        </a:cubicBezTo>
                        <a:cubicBezTo>
                          <a:pt x="2151" y="1438"/>
                          <a:pt x="2167" y="1413"/>
                          <a:pt x="2184" y="1390"/>
                        </a:cubicBezTo>
                        <a:cubicBezTo>
                          <a:pt x="2326" y="1201"/>
                          <a:pt x="2326" y="1201"/>
                          <a:pt x="2326" y="1201"/>
                        </a:cubicBezTo>
                        <a:cubicBezTo>
                          <a:pt x="2146" y="1232"/>
                          <a:pt x="1861" y="1134"/>
                          <a:pt x="1594" y="934"/>
                        </a:cubicBezTo>
                        <a:cubicBezTo>
                          <a:pt x="1327" y="734"/>
                          <a:pt x="1153" y="489"/>
                          <a:pt x="1131" y="308"/>
                        </a:cubicBezTo>
                        <a:cubicBezTo>
                          <a:pt x="986" y="502"/>
                          <a:pt x="986" y="502"/>
                          <a:pt x="986" y="502"/>
                        </a:cubicBezTo>
                        <a:cubicBezTo>
                          <a:pt x="975" y="517"/>
                          <a:pt x="958" y="537"/>
                          <a:pt x="950" y="554"/>
                        </a:cubicBezTo>
                        <a:close/>
                        <a:moveTo>
                          <a:pt x="4" y="1281"/>
                        </a:moveTo>
                        <a:cubicBezTo>
                          <a:pt x="0" y="1262"/>
                          <a:pt x="1" y="1236"/>
                          <a:pt x="1" y="1217"/>
                        </a:cubicBezTo>
                        <a:cubicBezTo>
                          <a:pt x="1" y="975"/>
                          <a:pt x="1" y="975"/>
                          <a:pt x="1" y="975"/>
                        </a:cubicBezTo>
                        <a:cubicBezTo>
                          <a:pt x="127" y="1107"/>
                          <a:pt x="414" y="1199"/>
                          <a:pt x="747" y="1199"/>
                        </a:cubicBezTo>
                        <a:cubicBezTo>
                          <a:pt x="878" y="1199"/>
                          <a:pt x="1002" y="1185"/>
                          <a:pt x="1112" y="1160"/>
                        </a:cubicBezTo>
                        <a:cubicBezTo>
                          <a:pt x="1167" y="1218"/>
                          <a:pt x="1230" y="1274"/>
                          <a:pt x="1300" y="1327"/>
                        </a:cubicBezTo>
                        <a:cubicBezTo>
                          <a:pt x="1338" y="1355"/>
                          <a:pt x="1376" y="1381"/>
                          <a:pt x="1415" y="1405"/>
                        </a:cubicBezTo>
                        <a:cubicBezTo>
                          <a:pt x="1293" y="1521"/>
                          <a:pt x="1040" y="1609"/>
                          <a:pt x="747" y="1609"/>
                        </a:cubicBezTo>
                        <a:cubicBezTo>
                          <a:pt x="356" y="1609"/>
                          <a:pt x="35" y="1451"/>
                          <a:pt x="4" y="1281"/>
                        </a:cubicBezTo>
                        <a:close/>
                        <a:moveTo>
                          <a:pt x="747" y="415"/>
                        </a:moveTo>
                        <a:cubicBezTo>
                          <a:pt x="802" y="415"/>
                          <a:pt x="857" y="418"/>
                          <a:pt x="909" y="424"/>
                        </a:cubicBezTo>
                        <a:cubicBezTo>
                          <a:pt x="753" y="485"/>
                          <a:pt x="588" y="611"/>
                          <a:pt x="436" y="798"/>
                        </a:cubicBezTo>
                        <a:cubicBezTo>
                          <a:pt x="375" y="873"/>
                          <a:pt x="481" y="939"/>
                          <a:pt x="573" y="835"/>
                        </a:cubicBezTo>
                        <a:cubicBezTo>
                          <a:pt x="654" y="742"/>
                          <a:pt x="749" y="668"/>
                          <a:pt x="853" y="609"/>
                        </a:cubicBezTo>
                        <a:cubicBezTo>
                          <a:pt x="843" y="702"/>
                          <a:pt x="873" y="813"/>
                          <a:pt x="938" y="928"/>
                        </a:cubicBezTo>
                        <a:cubicBezTo>
                          <a:pt x="965" y="975"/>
                          <a:pt x="997" y="1024"/>
                          <a:pt x="1036" y="1072"/>
                        </a:cubicBezTo>
                        <a:cubicBezTo>
                          <a:pt x="947" y="1089"/>
                          <a:pt x="849" y="1098"/>
                          <a:pt x="747" y="1098"/>
                        </a:cubicBezTo>
                        <a:cubicBezTo>
                          <a:pt x="335" y="1098"/>
                          <a:pt x="1" y="951"/>
                          <a:pt x="1" y="771"/>
                        </a:cubicBezTo>
                        <a:cubicBezTo>
                          <a:pt x="1" y="590"/>
                          <a:pt x="335" y="415"/>
                          <a:pt x="747" y="415"/>
                        </a:cubicBezTo>
                        <a:close/>
                        <a:moveTo>
                          <a:pt x="2064" y="306"/>
                        </a:moveTo>
                        <a:cubicBezTo>
                          <a:pt x="2108" y="340"/>
                          <a:pt x="2150" y="375"/>
                          <a:pt x="2188" y="411"/>
                        </a:cubicBezTo>
                        <a:cubicBezTo>
                          <a:pt x="2027" y="366"/>
                          <a:pt x="1819" y="368"/>
                          <a:pt x="1585" y="426"/>
                        </a:cubicBezTo>
                        <a:cubicBezTo>
                          <a:pt x="1492" y="450"/>
                          <a:pt x="1536" y="567"/>
                          <a:pt x="1673" y="538"/>
                        </a:cubicBezTo>
                        <a:cubicBezTo>
                          <a:pt x="1909" y="488"/>
                          <a:pt x="2142" y="525"/>
                          <a:pt x="2364" y="616"/>
                        </a:cubicBezTo>
                        <a:cubicBezTo>
                          <a:pt x="2478" y="786"/>
                          <a:pt x="2514" y="949"/>
                          <a:pt x="2448" y="1038"/>
                        </a:cubicBezTo>
                        <a:cubicBezTo>
                          <a:pt x="2339" y="1182"/>
                          <a:pt x="1984" y="1100"/>
                          <a:pt x="1655" y="853"/>
                        </a:cubicBezTo>
                        <a:cubicBezTo>
                          <a:pt x="1325" y="606"/>
                          <a:pt x="1145" y="289"/>
                          <a:pt x="1253" y="144"/>
                        </a:cubicBezTo>
                        <a:cubicBezTo>
                          <a:pt x="1362" y="0"/>
                          <a:pt x="1734" y="59"/>
                          <a:pt x="2064"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dirty="0">
                      <a:solidFill>
                        <a:srgbClr val="2D2926"/>
                      </a:solidFill>
                      <a:latin typeface="Calibri"/>
                    </a:endParaRPr>
                  </a:p>
                </p:txBody>
              </p:sp>
            </p:grpSp>
            <p:grpSp>
              <p:nvGrpSpPr>
                <p:cNvPr id="128" name="Group 127"/>
                <p:cNvGrpSpPr/>
                <p:nvPr/>
              </p:nvGrpSpPr>
              <p:grpSpPr>
                <a:xfrm rot="10800000">
                  <a:off x="8955781" y="1710870"/>
                  <a:ext cx="143815" cy="339942"/>
                  <a:chOff x="8317600" y="1105057"/>
                  <a:chExt cx="143815" cy="339942"/>
                </a:xfrm>
              </p:grpSpPr>
              <p:sp>
                <p:nvSpPr>
                  <p:cNvPr id="134" name="Oval 133"/>
                  <p:cNvSpPr/>
                  <p:nvPr/>
                </p:nvSpPr>
                <p:spPr bwMode="auto">
                  <a:xfrm>
                    <a:off x="8317600" y="1105057"/>
                    <a:ext cx="143815" cy="126000"/>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cxnSp>
                <p:nvCxnSpPr>
                  <p:cNvPr id="135" name="Straight Connector 134"/>
                  <p:cNvCxnSpPr>
                    <a:cxnSpLocks/>
                  </p:cNvCxnSpPr>
                  <p:nvPr/>
                </p:nvCxnSpPr>
                <p:spPr bwMode="auto">
                  <a:xfrm rot="5400000">
                    <a:off x="8228608" y="1282999"/>
                    <a:ext cx="324000" cy="0"/>
                  </a:xfrm>
                  <a:prstGeom prst="line">
                    <a:avLst/>
                  </a:prstGeom>
                  <a:solidFill>
                    <a:schemeClr val="tx2"/>
                  </a:solidFill>
                  <a:ln w="19050" cap="flat" cmpd="sng" algn="ctr">
                    <a:solidFill>
                      <a:schemeClr val="bg1">
                        <a:lumMod val="95000"/>
                      </a:schemeClr>
                    </a:solidFill>
                    <a:prstDash val="solid"/>
                    <a:round/>
                    <a:headEnd type="none" w="med" len="med"/>
                    <a:tailEnd type="none" w="med" len="med"/>
                  </a:ln>
                  <a:effectLst/>
                </p:spPr>
              </p:cxnSp>
            </p:grpSp>
            <p:grpSp>
              <p:nvGrpSpPr>
                <p:cNvPr id="129" name="Group 128"/>
                <p:cNvGrpSpPr/>
                <p:nvPr/>
              </p:nvGrpSpPr>
              <p:grpSpPr>
                <a:xfrm>
                  <a:off x="10808871" y="1818245"/>
                  <a:ext cx="821801" cy="1257432"/>
                  <a:chOff x="9949825" y="274017"/>
                  <a:chExt cx="821801" cy="1257432"/>
                </a:xfrm>
              </p:grpSpPr>
              <p:sp>
                <p:nvSpPr>
                  <p:cNvPr id="130" name="Oval 129"/>
                  <p:cNvSpPr/>
                  <p:nvPr/>
                </p:nvSpPr>
                <p:spPr bwMode="auto">
                  <a:xfrm>
                    <a:off x="9949825" y="811449"/>
                    <a:ext cx="821801" cy="720000"/>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sp>
                <p:nvSpPr>
                  <p:cNvPr id="131" name="Freeform 8"/>
                  <p:cNvSpPr>
                    <a:spLocks noEditPoints="1"/>
                  </p:cNvSpPr>
                  <p:nvPr/>
                </p:nvSpPr>
                <p:spPr bwMode="auto">
                  <a:xfrm>
                    <a:off x="10086267" y="1015129"/>
                    <a:ext cx="577308" cy="312637"/>
                  </a:xfrm>
                  <a:custGeom>
                    <a:avLst/>
                    <a:gdLst>
                      <a:gd name="T0" fmla="*/ 402 w 2791"/>
                      <a:gd name="T1" fmla="*/ 817 h 1640"/>
                      <a:gd name="T2" fmla="*/ 473 w 2791"/>
                      <a:gd name="T3" fmla="*/ 904 h 1640"/>
                      <a:gd name="T4" fmla="*/ 268 w 2791"/>
                      <a:gd name="T5" fmla="*/ 963 h 1640"/>
                      <a:gd name="T6" fmla="*/ 196 w 2791"/>
                      <a:gd name="T7" fmla="*/ 874 h 1640"/>
                      <a:gd name="T8" fmla="*/ 1920 w 2791"/>
                      <a:gd name="T9" fmla="*/ 164 h 1640"/>
                      <a:gd name="T10" fmla="*/ 2097 w 2791"/>
                      <a:gd name="T11" fmla="*/ 562 h 1640"/>
                      <a:gd name="T12" fmla="*/ 1883 w 2791"/>
                      <a:gd name="T13" fmla="*/ 429 h 1640"/>
                      <a:gd name="T14" fmla="*/ 1870 w 2791"/>
                      <a:gd name="T15" fmla="*/ 542 h 1640"/>
                      <a:gd name="T16" fmla="*/ 1774 w 2791"/>
                      <a:gd name="T17" fmla="*/ 896 h 1640"/>
                      <a:gd name="T18" fmla="*/ 2071 w 2791"/>
                      <a:gd name="T19" fmla="*/ 742 h 1640"/>
                      <a:gd name="T20" fmla="*/ 2519 w 2791"/>
                      <a:gd name="T21" fmla="*/ 1115 h 1640"/>
                      <a:gd name="T22" fmla="*/ 2535 w 2791"/>
                      <a:gd name="T23" fmla="*/ 999 h 1640"/>
                      <a:gd name="T24" fmla="*/ 2342 w 2791"/>
                      <a:gd name="T25" fmla="*/ 586 h 1640"/>
                      <a:gd name="T26" fmla="*/ 2681 w 2791"/>
                      <a:gd name="T27" fmla="*/ 1410 h 1640"/>
                      <a:gd name="T28" fmla="*/ 2022 w 2791"/>
                      <a:gd name="T29" fmla="*/ 1476 h 1640"/>
                      <a:gd name="T30" fmla="*/ 1259 w 2791"/>
                      <a:gd name="T31" fmla="*/ 235 h 1640"/>
                      <a:gd name="T32" fmla="*/ 1920 w 2791"/>
                      <a:gd name="T33" fmla="*/ 164 h 1640"/>
                      <a:gd name="T34" fmla="*/ 1604 w 2791"/>
                      <a:gd name="T35" fmla="*/ 149 h 1640"/>
                      <a:gd name="T36" fmla="*/ 1591 w 2791"/>
                      <a:gd name="T37" fmla="*/ 263 h 1640"/>
                      <a:gd name="T38" fmla="*/ 1781 w 2791"/>
                      <a:gd name="T39" fmla="*/ 365 h 1640"/>
                      <a:gd name="T40" fmla="*/ 1789 w 2791"/>
                      <a:gd name="T41" fmla="*/ 255 h 1640"/>
                      <a:gd name="T42" fmla="*/ 431 w 2791"/>
                      <a:gd name="T43" fmla="*/ 660 h 1640"/>
                      <a:gd name="T44" fmla="*/ 12 w 2791"/>
                      <a:gd name="T45" fmla="*/ 1177 h 1640"/>
                      <a:gd name="T46" fmla="*/ 1429 w 2791"/>
                      <a:gd name="T47" fmla="*/ 1516 h 1640"/>
                      <a:gd name="T48" fmla="*/ 1390 w 2791"/>
                      <a:gd name="T49" fmla="*/ 963 h 1640"/>
                      <a:gd name="T50" fmla="*/ 940 w 2791"/>
                      <a:gd name="T51" fmla="*/ 1261 h 1640"/>
                      <a:gd name="T52" fmla="*/ 824 w 2791"/>
                      <a:gd name="T53" fmla="*/ 963 h 1640"/>
                      <a:gd name="T54" fmla="*/ 591 w 2791"/>
                      <a:gd name="T55" fmla="*/ 907 h 1640"/>
                      <a:gd name="T56" fmla="*/ 662 w 2791"/>
                      <a:gd name="T57" fmla="*/ 817 h 1640"/>
                      <a:gd name="T58" fmla="*/ 868 w 2791"/>
                      <a:gd name="T59" fmla="*/ 660 h 1640"/>
                      <a:gd name="T60" fmla="*/ 1244 w 2791"/>
                      <a:gd name="T61" fmla="*/ 817 h 1640"/>
                      <a:gd name="T62" fmla="*/ 1027 w 2791"/>
                      <a:gd name="T63" fmla="*/ 660 h 1640"/>
                      <a:gd name="T64" fmla="*/ 1244 w 2791"/>
                      <a:gd name="T65" fmla="*/ 817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1" h="1640">
                        <a:moveTo>
                          <a:pt x="268" y="817"/>
                        </a:moveTo>
                        <a:cubicBezTo>
                          <a:pt x="402" y="817"/>
                          <a:pt x="402" y="817"/>
                          <a:pt x="402" y="817"/>
                        </a:cubicBezTo>
                        <a:cubicBezTo>
                          <a:pt x="437" y="817"/>
                          <a:pt x="467" y="842"/>
                          <a:pt x="473" y="876"/>
                        </a:cubicBezTo>
                        <a:cubicBezTo>
                          <a:pt x="475" y="885"/>
                          <a:pt x="475" y="895"/>
                          <a:pt x="473" y="904"/>
                        </a:cubicBezTo>
                        <a:cubicBezTo>
                          <a:pt x="467" y="937"/>
                          <a:pt x="437" y="963"/>
                          <a:pt x="402" y="963"/>
                        </a:cubicBezTo>
                        <a:cubicBezTo>
                          <a:pt x="268" y="963"/>
                          <a:pt x="268" y="963"/>
                          <a:pt x="268" y="963"/>
                        </a:cubicBezTo>
                        <a:cubicBezTo>
                          <a:pt x="233" y="963"/>
                          <a:pt x="204" y="939"/>
                          <a:pt x="197" y="907"/>
                        </a:cubicBezTo>
                        <a:cubicBezTo>
                          <a:pt x="194" y="896"/>
                          <a:pt x="194" y="885"/>
                          <a:pt x="196" y="874"/>
                        </a:cubicBezTo>
                        <a:cubicBezTo>
                          <a:pt x="204" y="841"/>
                          <a:pt x="233" y="817"/>
                          <a:pt x="268" y="817"/>
                        </a:cubicBezTo>
                        <a:close/>
                        <a:moveTo>
                          <a:pt x="1920" y="164"/>
                        </a:moveTo>
                        <a:cubicBezTo>
                          <a:pt x="2230" y="473"/>
                          <a:pt x="2230" y="473"/>
                          <a:pt x="2230" y="473"/>
                        </a:cubicBezTo>
                        <a:cubicBezTo>
                          <a:pt x="2185" y="500"/>
                          <a:pt x="2140" y="530"/>
                          <a:pt x="2097" y="562"/>
                        </a:cubicBezTo>
                        <a:cubicBezTo>
                          <a:pt x="1973" y="438"/>
                          <a:pt x="1973" y="438"/>
                          <a:pt x="1973" y="438"/>
                        </a:cubicBezTo>
                        <a:cubicBezTo>
                          <a:pt x="1949" y="414"/>
                          <a:pt x="1911" y="411"/>
                          <a:pt x="1883" y="429"/>
                        </a:cubicBezTo>
                        <a:cubicBezTo>
                          <a:pt x="1872" y="435"/>
                          <a:pt x="1866" y="442"/>
                          <a:pt x="1859" y="453"/>
                        </a:cubicBezTo>
                        <a:cubicBezTo>
                          <a:pt x="1843" y="481"/>
                          <a:pt x="1846" y="518"/>
                          <a:pt x="1870" y="542"/>
                        </a:cubicBezTo>
                        <a:cubicBezTo>
                          <a:pt x="1985" y="656"/>
                          <a:pt x="1985" y="656"/>
                          <a:pt x="1985" y="656"/>
                        </a:cubicBezTo>
                        <a:cubicBezTo>
                          <a:pt x="1905" y="730"/>
                          <a:pt x="1835" y="810"/>
                          <a:pt x="1774" y="896"/>
                        </a:cubicBezTo>
                        <a:cubicBezTo>
                          <a:pt x="1708" y="991"/>
                          <a:pt x="1780" y="1058"/>
                          <a:pt x="1856" y="950"/>
                        </a:cubicBezTo>
                        <a:cubicBezTo>
                          <a:pt x="1896" y="893"/>
                          <a:pt x="1977" y="814"/>
                          <a:pt x="2071" y="742"/>
                        </a:cubicBezTo>
                        <a:cubicBezTo>
                          <a:pt x="2432" y="1103"/>
                          <a:pt x="2432" y="1103"/>
                          <a:pt x="2432" y="1103"/>
                        </a:cubicBezTo>
                        <a:cubicBezTo>
                          <a:pt x="2456" y="1126"/>
                          <a:pt x="2492" y="1130"/>
                          <a:pt x="2519" y="1115"/>
                        </a:cubicBezTo>
                        <a:cubicBezTo>
                          <a:pt x="2530" y="1109"/>
                          <a:pt x="2541" y="1098"/>
                          <a:pt x="2547" y="1088"/>
                        </a:cubicBezTo>
                        <a:cubicBezTo>
                          <a:pt x="2563" y="1060"/>
                          <a:pt x="2559" y="1023"/>
                          <a:pt x="2535" y="999"/>
                        </a:cubicBezTo>
                        <a:cubicBezTo>
                          <a:pt x="2194" y="658"/>
                          <a:pt x="2194" y="658"/>
                          <a:pt x="2194" y="658"/>
                        </a:cubicBezTo>
                        <a:cubicBezTo>
                          <a:pt x="2244" y="628"/>
                          <a:pt x="2295" y="602"/>
                          <a:pt x="2342" y="586"/>
                        </a:cubicBezTo>
                        <a:cubicBezTo>
                          <a:pt x="2627" y="870"/>
                          <a:pt x="2627" y="870"/>
                          <a:pt x="2627" y="870"/>
                        </a:cubicBezTo>
                        <a:cubicBezTo>
                          <a:pt x="2773" y="1016"/>
                          <a:pt x="2791" y="1244"/>
                          <a:pt x="2681" y="1410"/>
                        </a:cubicBezTo>
                        <a:cubicBezTo>
                          <a:pt x="2652" y="1454"/>
                          <a:pt x="2614" y="1493"/>
                          <a:pt x="2571" y="1523"/>
                        </a:cubicBezTo>
                        <a:cubicBezTo>
                          <a:pt x="2404" y="1640"/>
                          <a:pt x="2171" y="1624"/>
                          <a:pt x="2022" y="1476"/>
                        </a:cubicBezTo>
                        <a:cubicBezTo>
                          <a:pt x="1316" y="770"/>
                          <a:pt x="1316" y="770"/>
                          <a:pt x="1316" y="770"/>
                        </a:cubicBezTo>
                        <a:cubicBezTo>
                          <a:pt x="1171" y="625"/>
                          <a:pt x="1152" y="400"/>
                          <a:pt x="1259" y="235"/>
                        </a:cubicBezTo>
                        <a:cubicBezTo>
                          <a:pt x="1289" y="189"/>
                          <a:pt x="1327" y="148"/>
                          <a:pt x="1372" y="117"/>
                        </a:cubicBezTo>
                        <a:cubicBezTo>
                          <a:pt x="1539" y="0"/>
                          <a:pt x="1772" y="16"/>
                          <a:pt x="1920" y="164"/>
                        </a:cubicBezTo>
                        <a:close/>
                        <a:moveTo>
                          <a:pt x="1694" y="160"/>
                        </a:moveTo>
                        <a:cubicBezTo>
                          <a:pt x="1670" y="136"/>
                          <a:pt x="1632" y="132"/>
                          <a:pt x="1604" y="149"/>
                        </a:cubicBezTo>
                        <a:cubicBezTo>
                          <a:pt x="1596" y="155"/>
                          <a:pt x="1588" y="162"/>
                          <a:pt x="1582" y="171"/>
                        </a:cubicBezTo>
                        <a:cubicBezTo>
                          <a:pt x="1563" y="199"/>
                          <a:pt x="1566" y="238"/>
                          <a:pt x="1591" y="263"/>
                        </a:cubicBezTo>
                        <a:cubicBezTo>
                          <a:pt x="1686" y="358"/>
                          <a:pt x="1686" y="358"/>
                          <a:pt x="1686" y="358"/>
                        </a:cubicBezTo>
                        <a:cubicBezTo>
                          <a:pt x="1712" y="383"/>
                          <a:pt x="1752" y="386"/>
                          <a:pt x="1781" y="365"/>
                        </a:cubicBezTo>
                        <a:cubicBezTo>
                          <a:pt x="1787" y="361"/>
                          <a:pt x="1792" y="355"/>
                          <a:pt x="1797" y="349"/>
                        </a:cubicBezTo>
                        <a:cubicBezTo>
                          <a:pt x="1817" y="321"/>
                          <a:pt x="1815" y="280"/>
                          <a:pt x="1789" y="255"/>
                        </a:cubicBezTo>
                        <a:cubicBezTo>
                          <a:pt x="1694" y="160"/>
                          <a:pt x="1694" y="160"/>
                          <a:pt x="1694" y="160"/>
                        </a:cubicBezTo>
                        <a:close/>
                        <a:moveTo>
                          <a:pt x="431" y="660"/>
                        </a:moveTo>
                        <a:cubicBezTo>
                          <a:pt x="221" y="660"/>
                          <a:pt x="45" y="814"/>
                          <a:pt x="9" y="1014"/>
                        </a:cubicBezTo>
                        <a:cubicBezTo>
                          <a:pt x="0" y="1068"/>
                          <a:pt x="1" y="1124"/>
                          <a:pt x="12" y="1177"/>
                        </a:cubicBezTo>
                        <a:cubicBezTo>
                          <a:pt x="53" y="1370"/>
                          <a:pt x="226" y="1516"/>
                          <a:pt x="431" y="1516"/>
                        </a:cubicBezTo>
                        <a:cubicBezTo>
                          <a:pt x="1429" y="1516"/>
                          <a:pt x="1429" y="1516"/>
                          <a:pt x="1429" y="1516"/>
                        </a:cubicBezTo>
                        <a:cubicBezTo>
                          <a:pt x="1569" y="1516"/>
                          <a:pt x="1694" y="1448"/>
                          <a:pt x="1772" y="1344"/>
                        </a:cubicBezTo>
                        <a:cubicBezTo>
                          <a:pt x="1390" y="963"/>
                          <a:pt x="1390" y="963"/>
                          <a:pt x="1390" y="963"/>
                        </a:cubicBezTo>
                        <a:cubicBezTo>
                          <a:pt x="946" y="963"/>
                          <a:pt x="946" y="963"/>
                          <a:pt x="946" y="963"/>
                        </a:cubicBezTo>
                        <a:cubicBezTo>
                          <a:pt x="930" y="1080"/>
                          <a:pt x="928" y="1194"/>
                          <a:pt x="940" y="1261"/>
                        </a:cubicBezTo>
                        <a:cubicBezTo>
                          <a:pt x="963" y="1393"/>
                          <a:pt x="864" y="1395"/>
                          <a:pt x="844" y="1281"/>
                        </a:cubicBezTo>
                        <a:cubicBezTo>
                          <a:pt x="827" y="1178"/>
                          <a:pt x="819" y="1071"/>
                          <a:pt x="824" y="963"/>
                        </a:cubicBezTo>
                        <a:cubicBezTo>
                          <a:pt x="662" y="963"/>
                          <a:pt x="662" y="963"/>
                          <a:pt x="662" y="963"/>
                        </a:cubicBezTo>
                        <a:cubicBezTo>
                          <a:pt x="628" y="963"/>
                          <a:pt x="599" y="939"/>
                          <a:pt x="591" y="907"/>
                        </a:cubicBezTo>
                        <a:cubicBezTo>
                          <a:pt x="588" y="896"/>
                          <a:pt x="588" y="883"/>
                          <a:pt x="591" y="872"/>
                        </a:cubicBezTo>
                        <a:cubicBezTo>
                          <a:pt x="599" y="840"/>
                          <a:pt x="628" y="817"/>
                          <a:pt x="662" y="817"/>
                        </a:cubicBezTo>
                        <a:cubicBezTo>
                          <a:pt x="837" y="817"/>
                          <a:pt x="837" y="817"/>
                          <a:pt x="837" y="817"/>
                        </a:cubicBezTo>
                        <a:cubicBezTo>
                          <a:pt x="845" y="763"/>
                          <a:pt x="855" y="711"/>
                          <a:pt x="868" y="660"/>
                        </a:cubicBezTo>
                        <a:cubicBezTo>
                          <a:pt x="431" y="660"/>
                          <a:pt x="431" y="660"/>
                          <a:pt x="431" y="660"/>
                        </a:cubicBezTo>
                        <a:close/>
                        <a:moveTo>
                          <a:pt x="1244" y="817"/>
                        </a:moveTo>
                        <a:cubicBezTo>
                          <a:pt x="1200" y="770"/>
                          <a:pt x="1167" y="717"/>
                          <a:pt x="1144" y="660"/>
                        </a:cubicBezTo>
                        <a:cubicBezTo>
                          <a:pt x="1027" y="660"/>
                          <a:pt x="1027" y="660"/>
                          <a:pt x="1027" y="660"/>
                        </a:cubicBezTo>
                        <a:cubicBezTo>
                          <a:pt x="1005" y="705"/>
                          <a:pt x="987" y="759"/>
                          <a:pt x="973" y="817"/>
                        </a:cubicBezTo>
                        <a:lnTo>
                          <a:pt x="1244" y="817"/>
                        </a:lnTo>
                        <a:close/>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pPr defTabSz="685800">
                      <a:defRPr/>
                    </a:pPr>
                    <a:endParaRPr lang="en-GB" sz="1350" dirty="0">
                      <a:solidFill>
                        <a:srgbClr val="2D2926"/>
                      </a:solidFill>
                      <a:latin typeface="Calibri"/>
                    </a:endParaRPr>
                  </a:p>
                </p:txBody>
              </p:sp>
              <p:sp>
                <p:nvSpPr>
                  <p:cNvPr id="132" name="Oval 131"/>
                  <p:cNvSpPr/>
                  <p:nvPr/>
                </p:nvSpPr>
                <p:spPr bwMode="auto">
                  <a:xfrm>
                    <a:off x="10288818" y="274017"/>
                    <a:ext cx="143815" cy="126000"/>
                  </a:xfrm>
                  <a:prstGeom prst="ellipse">
                    <a:avLst/>
                  </a:prstGeom>
                  <a:solidFill>
                    <a:schemeClr val="bg1">
                      <a:lumMod val="95000"/>
                    </a:schemeClr>
                  </a:solidFill>
                  <a:ln w="28575" cap="sq"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fontAlgn="base">
                      <a:spcBef>
                        <a:spcPct val="50000"/>
                      </a:spcBef>
                      <a:spcAft>
                        <a:spcPct val="50000"/>
                      </a:spcAft>
                      <a:defRPr/>
                    </a:pPr>
                    <a:endParaRPr lang="en-GB" sz="1350" dirty="0">
                      <a:solidFill>
                        <a:srgbClr val="2D2926"/>
                      </a:solidFill>
                      <a:latin typeface="Arial" charset="0"/>
                    </a:endParaRPr>
                  </a:p>
                </p:txBody>
              </p:sp>
              <p:cxnSp>
                <p:nvCxnSpPr>
                  <p:cNvPr id="133" name="Straight Connector 132"/>
                  <p:cNvCxnSpPr/>
                  <p:nvPr/>
                </p:nvCxnSpPr>
                <p:spPr bwMode="auto">
                  <a:xfrm rot="16200000" flipH="1">
                    <a:off x="10098545" y="646089"/>
                    <a:ext cx="524360" cy="0"/>
                  </a:xfrm>
                  <a:prstGeom prst="line">
                    <a:avLst/>
                  </a:prstGeom>
                  <a:solidFill>
                    <a:schemeClr val="tx2"/>
                  </a:solidFill>
                  <a:ln w="19050" cap="flat" cmpd="sng" algn="ctr">
                    <a:solidFill>
                      <a:schemeClr val="bg1">
                        <a:lumMod val="95000"/>
                      </a:schemeClr>
                    </a:solidFill>
                    <a:prstDash val="solid"/>
                    <a:round/>
                    <a:headEnd type="none" w="med" len="med"/>
                    <a:tailEnd type="none" w="med" len="med"/>
                  </a:ln>
                  <a:effectLst/>
                </p:spPr>
              </p:cxnSp>
            </p:grpSp>
          </p:grpSp>
        </p:grpSp>
      </p:grpSp>
      <p:sp>
        <p:nvSpPr>
          <p:cNvPr id="24" name="Rectangle 23"/>
          <p:cNvSpPr/>
          <p:nvPr/>
        </p:nvSpPr>
        <p:spPr>
          <a:xfrm>
            <a:off x="-1" y="1638661"/>
            <a:ext cx="9099000" cy="398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dirty="0">
              <a:solidFill>
                <a:srgbClr val="2D2926"/>
              </a:solidFill>
              <a:latin typeface="Calibri"/>
            </a:endParaRPr>
          </a:p>
        </p:txBody>
      </p:sp>
      <p:grpSp>
        <p:nvGrpSpPr>
          <p:cNvPr id="92" name="Group 91"/>
          <p:cNvGrpSpPr/>
          <p:nvPr/>
        </p:nvGrpSpPr>
        <p:grpSpPr>
          <a:xfrm>
            <a:off x="560975" y="1988533"/>
            <a:ext cx="3798278" cy="3180254"/>
            <a:chOff x="832337" y="1632922"/>
            <a:chExt cx="5064370" cy="4240339"/>
          </a:xfrm>
        </p:grpSpPr>
        <p:sp>
          <p:nvSpPr>
            <p:cNvPr id="93" name="Rectangle: Rounded Corners 92"/>
            <p:cNvSpPr/>
            <p:nvPr/>
          </p:nvSpPr>
          <p:spPr>
            <a:xfrm>
              <a:off x="832337" y="1632922"/>
              <a:ext cx="5064370" cy="4240339"/>
            </a:xfrm>
            <a:prstGeom prst="roundRect">
              <a:avLst/>
            </a:prstGeom>
            <a:solidFill>
              <a:srgbClr val="BEEBFF"/>
            </a:solidFill>
            <a:ln>
              <a:solidFill>
                <a:srgbClr val="BEEB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r>
                <a:rPr lang="en-GB" sz="2100" b="1" dirty="0">
                  <a:solidFill>
                    <a:srgbClr val="2D2926"/>
                  </a:solidFill>
                  <a:latin typeface="Calibri"/>
                </a:rPr>
                <a:t>1989:</a:t>
              </a:r>
              <a:r>
                <a:rPr lang="en-GB" sz="2100" dirty="0">
                  <a:solidFill>
                    <a:srgbClr val="2D2926"/>
                  </a:solidFill>
                  <a:latin typeface="Calibri"/>
                </a:rPr>
                <a:t> Identification of HCV</a:t>
              </a:r>
            </a:p>
          </p:txBody>
        </p:sp>
        <p:pic>
          <p:nvPicPr>
            <p:cNvPr id="94" name="Bild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6459" y="2981077"/>
              <a:ext cx="4736125" cy="166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2142141A-5FF3-4FC7-9239-21A08D727BDD}"/>
              </a:ext>
            </a:extLst>
          </p:cNvPr>
          <p:cNvGrpSpPr/>
          <p:nvPr/>
        </p:nvGrpSpPr>
        <p:grpSpPr>
          <a:xfrm>
            <a:off x="4763608" y="1985480"/>
            <a:ext cx="3798278" cy="3180254"/>
            <a:chOff x="6604972" y="1608486"/>
            <a:chExt cx="5064370" cy="4240339"/>
          </a:xfrm>
        </p:grpSpPr>
        <p:grpSp>
          <p:nvGrpSpPr>
            <p:cNvPr id="87" name="Group 86"/>
            <p:cNvGrpSpPr/>
            <p:nvPr/>
          </p:nvGrpSpPr>
          <p:grpSpPr>
            <a:xfrm>
              <a:off x="6604972" y="1608486"/>
              <a:ext cx="5064370" cy="4240339"/>
              <a:chOff x="6323620" y="1608486"/>
              <a:chExt cx="5064370" cy="4240339"/>
            </a:xfrm>
          </p:grpSpPr>
          <p:sp>
            <p:nvSpPr>
              <p:cNvPr id="88" name="Rectangle: Rounded Corners 87"/>
              <p:cNvSpPr/>
              <p:nvPr/>
            </p:nvSpPr>
            <p:spPr>
              <a:xfrm>
                <a:off x="6323620" y="1608486"/>
                <a:ext cx="5064370" cy="4240339"/>
              </a:xfrm>
              <a:prstGeom prst="roundRect">
                <a:avLst/>
              </a:prstGeom>
              <a:solidFill>
                <a:srgbClr val="BEEBFF"/>
              </a:solidFill>
              <a:ln>
                <a:solidFill>
                  <a:srgbClr val="BEEB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r>
                  <a:rPr lang="en-GB" sz="2100" b="1" dirty="0">
                    <a:solidFill>
                      <a:srgbClr val="2D2926"/>
                    </a:solidFill>
                    <a:latin typeface="Calibri"/>
                  </a:rPr>
                  <a:t>2016:</a:t>
                </a:r>
                <a:r>
                  <a:rPr lang="en-GB" sz="2100" dirty="0">
                    <a:solidFill>
                      <a:srgbClr val="2D2926"/>
                    </a:solidFill>
                    <a:latin typeface="Calibri"/>
                  </a:rPr>
                  <a:t> The WHO Global Health Sector established the goal of HCV elimination as a major public health target by 2030</a:t>
                </a:r>
              </a:p>
            </p:txBody>
          </p:sp>
          <p:sp>
            <p:nvSpPr>
              <p:cNvPr id="90" name="Rectangle: Rounded Corners 89"/>
              <p:cNvSpPr/>
              <p:nvPr/>
            </p:nvSpPr>
            <p:spPr bwMode="auto">
              <a:xfrm>
                <a:off x="7104844" y="4217005"/>
                <a:ext cx="3563156" cy="12490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endParaRPr lang="en-GB" sz="1013" kern="0" dirty="0">
                  <a:solidFill>
                    <a:srgbClr val="2D2926"/>
                  </a:solidFill>
                  <a:latin typeface="Calibri"/>
                </a:endParaRPr>
              </a:p>
            </p:txBody>
          </p:sp>
        </p:grpSp>
        <p:pic>
          <p:nvPicPr>
            <p:cNvPr id="43" name="Picture 42">
              <a:extLst>
                <a:ext uri="{FF2B5EF4-FFF2-40B4-BE49-F238E27FC236}">
                  <a16:creationId xmlns:a16="http://schemas.microsoft.com/office/drawing/2014/main" id="{3B2E644A-B8AA-42CD-B7B7-4C82021B6586}"/>
                </a:ext>
              </a:extLst>
            </p:cNvPr>
            <p:cNvPicPr>
              <a:picLocks noChangeAspect="1"/>
            </p:cNvPicPr>
            <p:nvPr/>
          </p:nvPicPr>
          <p:blipFill rotWithShape="1">
            <a:blip r:embed="rId4"/>
            <a:srcRect t="9090"/>
            <a:stretch/>
          </p:blipFill>
          <p:spPr>
            <a:xfrm>
              <a:off x="7515683" y="4287149"/>
              <a:ext cx="3283433" cy="1116551"/>
            </a:xfrm>
            <a:prstGeom prst="rect">
              <a:avLst/>
            </a:prstGeom>
          </p:spPr>
        </p:pic>
      </p:grpSp>
      <p:sp>
        <p:nvSpPr>
          <p:cNvPr id="8" name="Text Placeholder 7">
            <a:extLst>
              <a:ext uri="{FF2B5EF4-FFF2-40B4-BE49-F238E27FC236}">
                <a16:creationId xmlns:a16="http://schemas.microsoft.com/office/drawing/2014/main" id="{948E9045-6BD4-4899-A0B3-0A81DD3B4F07}"/>
              </a:ext>
            </a:extLst>
          </p:cNvPr>
          <p:cNvSpPr>
            <a:spLocks noGrp="1"/>
          </p:cNvSpPr>
          <p:nvPr>
            <p:ph type="body" sz="quarter" idx="14"/>
          </p:nvPr>
        </p:nvSpPr>
        <p:spPr>
          <a:xfrm>
            <a:off x="2384476" y="6560032"/>
            <a:ext cx="6560690" cy="207749"/>
          </a:xfrm>
        </p:spPr>
        <p:txBody>
          <a:bodyPr/>
          <a:lstStyle/>
          <a:p>
            <a:r>
              <a:rPr lang="en-GB" dirty="0"/>
              <a:t>Pawlotsky JM, </a:t>
            </a:r>
            <a:r>
              <a:rPr lang="en-GB" i="1" dirty="0"/>
              <a:t>et al. J Hepatol </a:t>
            </a:r>
            <a:r>
              <a:rPr lang="en-GB" dirty="0"/>
              <a:t>2015; </a:t>
            </a:r>
            <a:r>
              <a:rPr lang="en-GB" b="1" dirty="0"/>
              <a:t>62:</a:t>
            </a:r>
            <a:r>
              <a:rPr lang="en-GB" dirty="0"/>
              <a:t>S87–99; Manns MP, </a:t>
            </a:r>
            <a:r>
              <a:rPr lang="en-GB" i="1" dirty="0"/>
              <a:t>et al. Nat Rev Dis Primers</a:t>
            </a:r>
            <a:r>
              <a:rPr lang="en-GB" dirty="0"/>
              <a:t> 2017; </a:t>
            </a:r>
            <a:r>
              <a:rPr lang="en-GB" b="1" dirty="0"/>
              <a:t>3:</a:t>
            </a:r>
            <a:r>
              <a:rPr lang="en-GB" dirty="0"/>
              <a:t>1–19;</a:t>
            </a:r>
          </a:p>
          <a:p>
            <a:r>
              <a:rPr lang="en-GB" dirty="0"/>
              <a:t>WHO. Global Health Sector Strategy on Viral Hepatitis 2016–2021. Available at: http://www.who.int/hepatitis/strategy2016-2021/ghss-hep/en/ (accessed March 2019).</a:t>
            </a:r>
          </a:p>
        </p:txBody>
      </p:sp>
      <p:sp>
        <p:nvSpPr>
          <p:cNvPr id="2" name="TextBox 1">
            <a:extLst>
              <a:ext uri="{FF2B5EF4-FFF2-40B4-BE49-F238E27FC236}">
                <a16:creationId xmlns:a16="http://schemas.microsoft.com/office/drawing/2014/main" id="{1E62DE22-F45E-D740-B293-D406A2D5286E}"/>
              </a:ext>
            </a:extLst>
          </p:cNvPr>
          <p:cNvSpPr txBox="1"/>
          <p:nvPr/>
        </p:nvSpPr>
        <p:spPr>
          <a:xfrm>
            <a:off x="576100" y="5334082"/>
            <a:ext cx="7886700" cy="1077218"/>
          </a:xfrm>
          <a:prstGeom prst="rect">
            <a:avLst/>
          </a:prstGeom>
          <a:noFill/>
        </p:spPr>
        <p:txBody>
          <a:bodyPr wrap="square" rtlCol="0">
            <a:spAutoFit/>
          </a:bodyPr>
          <a:lstStyle/>
          <a:p>
            <a:pPr marL="285750" indent="-285750" algn="ctr">
              <a:buFont typeface="Arial" panose="020B0604020202020204" pitchFamily="34" charset="0"/>
              <a:buChar char="•"/>
            </a:pPr>
            <a:r>
              <a:rPr lang="en-US" sz="3200" b="1" dirty="0">
                <a:solidFill>
                  <a:srgbClr val="FF0000"/>
                </a:solidFill>
              </a:rPr>
              <a:t>NHS England have set the target of elimination in England by 2025</a:t>
            </a:r>
          </a:p>
        </p:txBody>
      </p:sp>
    </p:spTree>
    <p:extLst>
      <p:ext uri="{BB962C8B-B14F-4D97-AF65-F5344CB8AC3E}">
        <p14:creationId xmlns:p14="http://schemas.microsoft.com/office/powerpoint/2010/main" val="56801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CAD3A-CF64-423C-9E36-F2384A2CDC14}"/>
              </a:ext>
            </a:extLst>
          </p:cNvPr>
          <p:cNvSpPr>
            <a:spLocks noGrp="1"/>
          </p:cNvSpPr>
          <p:nvPr>
            <p:ph type="title"/>
          </p:nvPr>
        </p:nvSpPr>
        <p:spPr>
          <a:solidFill>
            <a:srgbClr val="7030A0"/>
          </a:solidFill>
        </p:spPr>
        <p:txBody>
          <a:bodyPr>
            <a:normAutofit/>
          </a:bodyPr>
          <a:lstStyle/>
          <a:p>
            <a:pPr algn="ctr"/>
            <a:r>
              <a:rPr lang="en-US" sz="3600" noProof="0" dirty="0">
                <a:solidFill>
                  <a:schemeClr val="bg1"/>
                </a:solidFill>
                <a:latin typeface="+mj-lt"/>
              </a:rPr>
              <a:t>WHO HCV Elimination Targets: Progress</a:t>
            </a:r>
          </a:p>
        </p:txBody>
      </p:sp>
      <p:sp>
        <p:nvSpPr>
          <p:cNvPr id="2" name="Text Placeholder 1">
            <a:extLst>
              <a:ext uri="{FF2B5EF4-FFF2-40B4-BE49-F238E27FC236}">
                <a16:creationId xmlns:a16="http://schemas.microsoft.com/office/drawing/2014/main" id="{5DF73555-1AF0-47CA-9A41-17B1CB20BCBF}"/>
              </a:ext>
            </a:extLst>
          </p:cNvPr>
          <p:cNvSpPr>
            <a:spLocks noGrp="1"/>
          </p:cNvSpPr>
          <p:nvPr>
            <p:ph type="body" sz="quarter" idx="11"/>
          </p:nvPr>
        </p:nvSpPr>
        <p:spPr>
          <a:xfrm>
            <a:off x="30861" y="5687326"/>
            <a:ext cx="1569340" cy="103874"/>
          </a:xfrm>
        </p:spPr>
        <p:txBody>
          <a:bodyPr>
            <a:normAutofit fontScale="25000" lnSpcReduction="20000"/>
          </a:bodyPr>
          <a:lstStyle/>
          <a:p>
            <a:r>
              <a:rPr lang="en-US" noProof="0" dirty="0">
                <a:latin typeface="+mj-lt"/>
              </a:rPr>
              <a:t>WHO 2018: Progress report on access to hepatitis C treatment (WHO/CDS/HIV/18.4).</a:t>
            </a:r>
          </a:p>
        </p:txBody>
      </p:sp>
      <p:sp>
        <p:nvSpPr>
          <p:cNvPr id="6" name="Text Placeholder 5"/>
          <p:cNvSpPr>
            <a:spLocks noGrp="1"/>
          </p:cNvSpPr>
          <p:nvPr>
            <p:ph type="body" sz="quarter" idx="12"/>
          </p:nvPr>
        </p:nvSpPr>
        <p:spPr/>
        <p:txBody>
          <a:bodyPr>
            <a:normAutofit fontScale="40000" lnSpcReduction="20000"/>
          </a:bodyPr>
          <a:lstStyle/>
          <a:p>
            <a:endParaRPr lang="en-US"/>
          </a:p>
        </p:txBody>
      </p:sp>
      <p:sp>
        <p:nvSpPr>
          <p:cNvPr id="5" name="Slide Number Placeholder 4">
            <a:extLst>
              <a:ext uri="{FF2B5EF4-FFF2-40B4-BE49-F238E27FC236}">
                <a16:creationId xmlns:a16="http://schemas.microsoft.com/office/drawing/2014/main" id="{8E66243B-C918-48D6-B118-F345EAC695F7}"/>
              </a:ext>
            </a:extLst>
          </p:cNvPr>
          <p:cNvSpPr>
            <a:spLocks noGrp="1"/>
          </p:cNvSpPr>
          <p:nvPr>
            <p:ph type="sldNum" sz="quarter" idx="4294967295"/>
          </p:nvPr>
        </p:nvSpPr>
        <p:spPr>
          <a:xfrm>
            <a:off x="0" y="5751514"/>
            <a:ext cx="668338" cy="188912"/>
          </a:xfrm>
          <a:prstGeom prst="rect">
            <a:avLst/>
          </a:prstGeom>
        </p:spPr>
        <p:txBody>
          <a:bodyPr vert="horz" lIns="91426" tIns="45713" rIns="91426" bIns="45713" rtlCol="0" anchor="ctr"/>
          <a:lstStyle/>
          <a:p>
            <a:pPr defTabSz="1218929" eaLnBrk="0" fontAlgn="base" hangingPunct="0">
              <a:spcBef>
                <a:spcPct val="0"/>
              </a:spcBef>
              <a:spcAft>
                <a:spcPct val="0"/>
              </a:spcAft>
            </a:pPr>
            <a:fld id="{8C385F23-470B-B540-9492-8220B9E90E81}" type="slidenum">
              <a:rPr lang="en-US">
                <a:solidFill>
                  <a:prstClr val="white">
                    <a:lumMod val="65000"/>
                  </a:prstClr>
                </a:solidFill>
                <a:ea typeface="ヒラギノ角ゴ Pro W3" charset="-128"/>
              </a:rPr>
              <a:pPr defTabSz="1218929" eaLnBrk="0" fontAlgn="base" hangingPunct="0">
                <a:spcBef>
                  <a:spcPct val="0"/>
                </a:spcBef>
                <a:spcAft>
                  <a:spcPct val="0"/>
                </a:spcAft>
              </a:pPr>
              <a:t>17</a:t>
            </a:fld>
            <a:endParaRPr lang="en-US" dirty="0">
              <a:solidFill>
                <a:prstClr val="white">
                  <a:lumMod val="65000"/>
                </a:prstClr>
              </a:solidFill>
              <a:ea typeface="ヒラギノ角ゴ Pro W3" charset="-128"/>
            </a:endParaRPr>
          </a:p>
        </p:txBody>
      </p:sp>
      <p:grpSp>
        <p:nvGrpSpPr>
          <p:cNvPr id="3" name="Group 2">
            <a:extLst>
              <a:ext uri="{FF2B5EF4-FFF2-40B4-BE49-F238E27FC236}">
                <a16:creationId xmlns:a16="http://schemas.microsoft.com/office/drawing/2014/main" id="{143FBC73-5188-4D6B-B2DF-B6FFF5351F06}"/>
              </a:ext>
            </a:extLst>
          </p:cNvPr>
          <p:cNvGrpSpPr>
            <a:grpSpLocks noChangeAspect="1"/>
          </p:cNvGrpSpPr>
          <p:nvPr/>
        </p:nvGrpSpPr>
        <p:grpSpPr>
          <a:xfrm>
            <a:off x="659462" y="1871199"/>
            <a:ext cx="8280000" cy="3827665"/>
            <a:chOff x="693197" y="1168400"/>
            <a:chExt cx="11241628" cy="5196761"/>
          </a:xfrm>
        </p:grpSpPr>
        <p:sp>
          <p:nvSpPr>
            <p:cNvPr id="117" name="Rectangle 116">
              <a:extLst>
                <a:ext uri="{FF2B5EF4-FFF2-40B4-BE49-F238E27FC236}">
                  <a16:creationId xmlns:a16="http://schemas.microsoft.com/office/drawing/2014/main" id="{DCF8DB0C-5BEC-4BFA-A191-C7764EC434FA}"/>
                </a:ext>
              </a:extLst>
            </p:cNvPr>
            <p:cNvSpPr/>
            <p:nvPr/>
          </p:nvSpPr>
          <p:spPr bwMode="auto">
            <a:xfrm>
              <a:off x="4385733" y="1168400"/>
              <a:ext cx="4047067" cy="736600"/>
            </a:xfrm>
            <a:prstGeom prst="rect">
              <a:avLst/>
            </a:prstGeom>
            <a:no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bodyPr>
            <a:lstStyle/>
            <a:p>
              <a:pPr defTabSz="1625195" eaLnBrk="0" fontAlgn="base" hangingPunct="0">
                <a:spcBef>
                  <a:spcPct val="0"/>
                </a:spcBef>
                <a:spcAft>
                  <a:spcPct val="0"/>
                </a:spcAft>
              </a:pPr>
              <a:endParaRPr lang="en-AU" sz="4300" dirty="0">
                <a:solidFill>
                  <a:srgbClr val="070605"/>
                </a:solidFill>
                <a:ea typeface="ヒラギノ角ゴ Pro W3" pitchFamily="-65" charset="-128"/>
                <a:cs typeface="ヒラギノ角ゴ Pro W3" pitchFamily="-65" charset="-128"/>
              </a:endParaRPr>
            </a:p>
          </p:txBody>
        </p:sp>
        <p:sp>
          <p:nvSpPr>
            <p:cNvPr id="118" name="Text Placeholder 3">
              <a:extLst>
                <a:ext uri="{FF2B5EF4-FFF2-40B4-BE49-F238E27FC236}">
                  <a16:creationId xmlns:a16="http://schemas.microsoft.com/office/drawing/2014/main" id="{761947CE-D14A-4959-A79F-21B9DDF1F77D}"/>
                </a:ext>
              </a:extLst>
            </p:cNvPr>
            <p:cNvSpPr txBox="1">
              <a:spLocks/>
            </p:cNvSpPr>
            <p:nvPr/>
          </p:nvSpPr>
          <p:spPr>
            <a:xfrm>
              <a:off x="8737732" y="2085976"/>
              <a:ext cx="3197093" cy="817000"/>
            </a:xfrm>
            <a:prstGeom prst="rect">
              <a:avLst/>
            </a:prstGeom>
          </p:spPr>
          <p:txBody>
            <a:bodyPr vert="horz" lIns="0" tIns="0" rIns="0" bIns="0" anchor="t"/>
            <a:lstStyle>
              <a:lvl1pPr marL="0" indent="0" algn="r" rtl="0" eaLnBrk="1" fontAlgn="base" hangingPunct="1">
                <a:spcBef>
                  <a:spcPct val="20000"/>
                </a:spcBef>
                <a:spcAft>
                  <a:spcPct val="0"/>
                </a:spcAft>
                <a:buNone/>
                <a:defRPr sz="1200">
                  <a:solidFill>
                    <a:schemeClr val="bg1">
                      <a:lumMod val="65000"/>
                    </a:schemeClr>
                  </a:solidFill>
                  <a:latin typeface="+mn-lt"/>
                  <a:ea typeface="+mn-ea"/>
                  <a:cs typeface="+mn-cs"/>
                </a:defRPr>
              </a:lvl1pPr>
              <a:lvl2pPr marL="742950" indent="-285750" algn="r" rtl="0" eaLnBrk="1" fontAlgn="base" hangingPunct="1">
                <a:spcBef>
                  <a:spcPct val="20000"/>
                </a:spcBef>
                <a:spcAft>
                  <a:spcPct val="0"/>
                </a:spcAft>
                <a:buChar char="–"/>
                <a:defRPr sz="1200">
                  <a:solidFill>
                    <a:schemeClr val="tx1"/>
                  </a:solidFill>
                  <a:latin typeface="+mn-lt"/>
                  <a:ea typeface="+mn-ea"/>
                  <a:cs typeface="+mn-cs"/>
                </a:defRPr>
              </a:lvl2pPr>
              <a:lvl3pPr marL="1143000" indent="-228600" algn="r" rtl="0" eaLnBrk="1" fontAlgn="base" hangingPunct="1">
                <a:spcBef>
                  <a:spcPct val="20000"/>
                </a:spcBef>
                <a:spcAft>
                  <a:spcPct val="0"/>
                </a:spcAft>
                <a:buChar char="•"/>
                <a:defRPr sz="1200">
                  <a:solidFill>
                    <a:schemeClr val="tx1"/>
                  </a:solidFill>
                  <a:latin typeface="+mn-lt"/>
                  <a:ea typeface="+mn-ea"/>
                  <a:cs typeface="+mn-cs"/>
                </a:defRPr>
              </a:lvl3pPr>
              <a:lvl4pPr marL="1600200" indent="-228600" algn="r" rtl="0" eaLnBrk="1" fontAlgn="base" hangingPunct="1">
                <a:spcBef>
                  <a:spcPct val="20000"/>
                </a:spcBef>
                <a:spcAft>
                  <a:spcPct val="0"/>
                </a:spcAft>
                <a:buChar char="–"/>
                <a:defRPr sz="1200">
                  <a:solidFill>
                    <a:schemeClr val="tx1"/>
                  </a:solidFill>
                  <a:latin typeface="+mn-lt"/>
                  <a:ea typeface="+mn-ea"/>
                  <a:cs typeface="+mn-cs"/>
                </a:defRPr>
              </a:lvl4pPr>
              <a:lvl5pPr marL="2057400" indent="-228600" algn="r" rtl="0" eaLnBrk="1" fontAlgn="base" hangingPunct="1">
                <a:spcBef>
                  <a:spcPct val="20000"/>
                </a:spcBef>
                <a:spcAft>
                  <a:spcPct val="0"/>
                </a:spcAft>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a:lstStyle>
            <a:p>
              <a:pPr algn="l" defTabSz="609465"/>
              <a:r>
                <a:rPr lang="en-US" sz="1600" b="1" kern="0" dirty="0">
                  <a:solidFill>
                    <a:srgbClr val="070605"/>
                  </a:solidFill>
                  <a:cs typeface="Arial"/>
                </a:rPr>
                <a:t>70 million infected</a:t>
              </a:r>
            </a:p>
            <a:p>
              <a:pPr algn="l" defTabSz="609465"/>
              <a:r>
                <a:rPr lang="en-US" sz="1600" b="1" kern="0" dirty="0">
                  <a:solidFill>
                    <a:srgbClr val="070605"/>
                  </a:solidFill>
                  <a:cs typeface="Arial"/>
                </a:rPr>
                <a:t>13 million diagnosed (19%)</a:t>
              </a:r>
            </a:p>
            <a:p>
              <a:pPr algn="l" defTabSz="609465"/>
              <a:r>
                <a:rPr lang="en-US" sz="1600" b="1" kern="0" dirty="0">
                  <a:solidFill>
                    <a:srgbClr val="070605"/>
                  </a:solidFill>
                  <a:cs typeface="Arial"/>
                </a:rPr>
                <a:t>1.5 million treated in 2016 (2%)</a:t>
              </a:r>
            </a:p>
            <a:p>
              <a:pPr algn="l" defTabSz="609465"/>
              <a:r>
                <a:rPr lang="en-US" sz="1600" b="1" kern="0" dirty="0">
                  <a:solidFill>
                    <a:srgbClr val="070605"/>
                  </a:solidFill>
                  <a:cs typeface="Arial"/>
                </a:rPr>
                <a:t> </a:t>
              </a:r>
            </a:p>
          </p:txBody>
        </p:sp>
        <p:sp>
          <p:nvSpPr>
            <p:cNvPr id="119" name="Rectangle 118">
              <a:extLst>
                <a:ext uri="{FF2B5EF4-FFF2-40B4-BE49-F238E27FC236}">
                  <a16:creationId xmlns:a16="http://schemas.microsoft.com/office/drawing/2014/main" id="{980F0943-1C49-4672-9D54-29DC7D034C34}"/>
                </a:ext>
              </a:extLst>
            </p:cNvPr>
            <p:cNvSpPr/>
            <p:nvPr/>
          </p:nvSpPr>
          <p:spPr bwMode="auto">
            <a:xfrm>
              <a:off x="4385733" y="1168400"/>
              <a:ext cx="4047067" cy="736600"/>
            </a:xfrm>
            <a:prstGeom prst="rect">
              <a:avLst/>
            </a:prstGeom>
            <a:no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bodyPr>
            <a:lstStyle/>
            <a:p>
              <a:pPr defTabSz="1625195" eaLnBrk="0" fontAlgn="base" hangingPunct="0">
                <a:spcBef>
                  <a:spcPct val="0"/>
                </a:spcBef>
                <a:spcAft>
                  <a:spcPct val="0"/>
                </a:spcAft>
              </a:pPr>
              <a:endParaRPr lang="en-AU" sz="4300" dirty="0">
                <a:solidFill>
                  <a:srgbClr val="070605"/>
                </a:solidFill>
                <a:ea typeface="ヒラギノ角ゴ Pro W3" pitchFamily="-65" charset="-128"/>
                <a:cs typeface="ヒラギノ角ゴ Pro W3" pitchFamily="-65" charset="-128"/>
              </a:endParaRPr>
            </a:p>
          </p:txBody>
        </p:sp>
        <p:graphicFrame>
          <p:nvGraphicFramePr>
            <p:cNvPr id="120" name="Chart 119">
              <a:extLst>
                <a:ext uri="{FF2B5EF4-FFF2-40B4-BE49-F238E27FC236}">
                  <a16:creationId xmlns:a16="http://schemas.microsoft.com/office/drawing/2014/main" id="{9E1064A8-9D80-4D91-9281-226F376ED737}"/>
                </a:ext>
              </a:extLst>
            </p:cNvPr>
            <p:cNvGraphicFramePr>
              <a:graphicFrameLocks/>
            </p:cNvGraphicFramePr>
            <p:nvPr>
              <p:extLst/>
            </p:nvPr>
          </p:nvGraphicFramePr>
          <p:xfrm>
            <a:off x="693197" y="1315554"/>
            <a:ext cx="7834115" cy="5049607"/>
          </p:xfrm>
          <a:graphic>
            <a:graphicData uri="http://schemas.openxmlformats.org/drawingml/2006/chart">
              <c:chart xmlns:c="http://schemas.openxmlformats.org/drawingml/2006/chart" xmlns:r="http://schemas.openxmlformats.org/officeDocument/2006/relationships" r:id="rId2"/>
            </a:graphicData>
          </a:graphic>
        </p:graphicFrame>
        <p:sp>
          <p:nvSpPr>
            <p:cNvPr id="121" name="TextBox 120">
              <a:extLst>
                <a:ext uri="{FF2B5EF4-FFF2-40B4-BE49-F238E27FC236}">
                  <a16:creationId xmlns:a16="http://schemas.microsoft.com/office/drawing/2014/main" id="{828E9E88-0DFF-4692-9DB1-4AFB04C248EB}"/>
                </a:ext>
              </a:extLst>
            </p:cNvPr>
            <p:cNvSpPr txBox="1"/>
            <p:nvPr/>
          </p:nvSpPr>
          <p:spPr>
            <a:xfrm>
              <a:off x="3278431" y="1536700"/>
              <a:ext cx="1793767" cy="1128232"/>
            </a:xfrm>
            <a:prstGeom prst="rect">
              <a:avLst/>
            </a:prstGeom>
            <a:solidFill>
              <a:srgbClr val="FFFFFF"/>
            </a:solidFill>
          </p:spPr>
          <p:txBody>
            <a:bodyPr wrap="none" rtlCol="0">
              <a:spAutoFit/>
            </a:bodyPr>
            <a:lstStyle/>
            <a:p>
              <a:pPr algn="ctr" defTabSz="609465">
                <a:defRPr/>
              </a:pPr>
              <a:r>
                <a:rPr lang="en-GB" sz="1600" b="1" kern="0" dirty="0">
                  <a:solidFill>
                    <a:srgbClr val="070605"/>
                  </a:solidFill>
                  <a:ea typeface="ヒラギノ角ゴ Pro W3" charset="-128"/>
                  <a:cs typeface="Arial"/>
                </a:rPr>
                <a:t>2030 TARGET</a:t>
              </a:r>
              <a:br>
                <a:rPr lang="en-GB" sz="1600" b="1" kern="0" dirty="0">
                  <a:solidFill>
                    <a:srgbClr val="070605"/>
                  </a:solidFill>
                  <a:ea typeface="ヒラギノ角ゴ Pro W3" charset="-128"/>
                  <a:cs typeface="Arial"/>
                </a:rPr>
              </a:br>
              <a:r>
                <a:rPr lang="en-GB" sz="1600" b="1" kern="0" dirty="0">
                  <a:solidFill>
                    <a:srgbClr val="070605"/>
                  </a:solidFill>
                  <a:ea typeface="ヒラギノ角ゴ Pro W3" charset="-128"/>
                  <a:cs typeface="Arial"/>
                </a:rPr>
                <a:t>90% infected</a:t>
              </a:r>
              <a:br>
                <a:rPr lang="en-GB" sz="1600" b="1" kern="0" dirty="0">
                  <a:solidFill>
                    <a:srgbClr val="070605"/>
                  </a:solidFill>
                  <a:ea typeface="ヒラギノ角ゴ Pro W3" charset="-128"/>
                  <a:cs typeface="Arial"/>
                </a:rPr>
              </a:br>
              <a:r>
                <a:rPr lang="en-GB" sz="1600" b="1" kern="0" dirty="0">
                  <a:solidFill>
                    <a:srgbClr val="070605"/>
                  </a:solidFill>
                  <a:ea typeface="ヒラギノ角ゴ Pro W3" charset="-128"/>
                  <a:cs typeface="Arial"/>
                </a:rPr>
                <a:t>diagnosed</a:t>
              </a:r>
            </a:p>
          </p:txBody>
        </p:sp>
        <p:sp>
          <p:nvSpPr>
            <p:cNvPr id="122" name="TextBox 121">
              <a:extLst>
                <a:ext uri="{FF2B5EF4-FFF2-40B4-BE49-F238E27FC236}">
                  <a16:creationId xmlns:a16="http://schemas.microsoft.com/office/drawing/2014/main" id="{F50B8997-AA63-41FA-B391-BE37B6A6F6B1}"/>
                </a:ext>
              </a:extLst>
            </p:cNvPr>
            <p:cNvSpPr txBox="1"/>
            <p:nvPr/>
          </p:nvSpPr>
          <p:spPr>
            <a:xfrm>
              <a:off x="4841010" y="4235006"/>
              <a:ext cx="1987464" cy="1128232"/>
            </a:xfrm>
            <a:prstGeom prst="rect">
              <a:avLst/>
            </a:prstGeom>
            <a:solidFill>
              <a:srgbClr val="FFFFFF"/>
            </a:solidFill>
          </p:spPr>
          <p:txBody>
            <a:bodyPr wrap="none" rtlCol="0">
              <a:spAutoFit/>
            </a:bodyPr>
            <a:lstStyle/>
            <a:p>
              <a:pPr algn="ctr" defTabSz="609465">
                <a:defRPr/>
              </a:pPr>
              <a:r>
                <a:rPr lang="en-GB" sz="1600" b="1" kern="0" dirty="0">
                  <a:solidFill>
                    <a:srgbClr val="070605"/>
                  </a:solidFill>
                  <a:ea typeface="ヒラギノ角ゴ Pro W3" charset="-128"/>
                  <a:cs typeface="Arial"/>
                </a:rPr>
                <a:t>2030 TARGET</a:t>
              </a:r>
              <a:br>
                <a:rPr lang="en-GB" sz="1600" b="1" kern="0" dirty="0">
                  <a:solidFill>
                    <a:srgbClr val="070605"/>
                  </a:solidFill>
                  <a:ea typeface="ヒラギノ角ゴ Pro W3" charset="-128"/>
                  <a:cs typeface="Arial"/>
                </a:rPr>
              </a:br>
              <a:r>
                <a:rPr lang="en-GB" sz="1600" b="1" kern="0" dirty="0">
                  <a:solidFill>
                    <a:srgbClr val="070605"/>
                  </a:solidFill>
                  <a:ea typeface="ヒラギノ角ゴ Pro W3" charset="-128"/>
                  <a:cs typeface="Arial"/>
                </a:rPr>
                <a:t>80% diagnosed</a:t>
              </a:r>
              <a:br>
                <a:rPr lang="en-GB" sz="1600" b="1" kern="0" dirty="0">
                  <a:solidFill>
                    <a:srgbClr val="070605"/>
                  </a:solidFill>
                  <a:ea typeface="ヒラギノ角ゴ Pro W3" charset="-128"/>
                  <a:cs typeface="Arial"/>
                </a:rPr>
              </a:br>
              <a:r>
                <a:rPr lang="en-GB" sz="1600" b="1" kern="0" dirty="0">
                  <a:solidFill>
                    <a:srgbClr val="070605"/>
                  </a:solidFill>
                  <a:ea typeface="ヒラギノ角ゴ Pro W3" charset="-128"/>
                  <a:cs typeface="Arial"/>
                </a:rPr>
                <a:t>treated</a:t>
              </a:r>
            </a:p>
          </p:txBody>
        </p:sp>
      </p:grpSp>
    </p:spTree>
    <p:extLst>
      <p:ext uri="{BB962C8B-B14F-4D97-AF65-F5344CB8AC3E}">
        <p14:creationId xmlns:p14="http://schemas.microsoft.com/office/powerpoint/2010/main" val="3225464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7B97-D98E-E048-90FD-541B7322F25C}"/>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What do we need to achieve elimination</a:t>
            </a:r>
          </a:p>
        </p:txBody>
      </p:sp>
      <p:sp>
        <p:nvSpPr>
          <p:cNvPr id="4" name="Content Placeholder 3">
            <a:extLst>
              <a:ext uri="{FF2B5EF4-FFF2-40B4-BE49-F238E27FC236}">
                <a16:creationId xmlns:a16="http://schemas.microsoft.com/office/drawing/2014/main" id="{0F02D847-3280-4340-A53D-2F9F38E36246}"/>
              </a:ext>
            </a:extLst>
          </p:cNvPr>
          <p:cNvSpPr>
            <a:spLocks noGrp="1"/>
          </p:cNvSpPr>
          <p:nvPr>
            <p:ph sz="quarter" idx="13"/>
          </p:nvPr>
        </p:nvSpPr>
        <p:spPr>
          <a:xfrm>
            <a:off x="628649" y="1888251"/>
            <a:ext cx="8107363" cy="4791075"/>
          </a:xfrm>
        </p:spPr>
        <p:txBody>
          <a:bodyPr/>
          <a:lstStyle/>
          <a:p>
            <a:r>
              <a:rPr lang="en-US" dirty="0">
                <a:solidFill>
                  <a:srgbClr val="00B050"/>
                </a:solidFill>
              </a:rPr>
              <a:t>Potent antiviral drugs  </a:t>
            </a:r>
            <a:r>
              <a:rPr lang="en-US" b="1" dirty="0">
                <a:solidFill>
                  <a:srgbClr val="00B050"/>
                </a:solidFill>
              </a:rPr>
              <a:t>✓</a:t>
            </a:r>
          </a:p>
          <a:p>
            <a:r>
              <a:rPr lang="en-US" dirty="0">
                <a:solidFill>
                  <a:srgbClr val="00B050"/>
                </a:solidFill>
              </a:rPr>
              <a:t>Short duration therapy </a:t>
            </a:r>
            <a:r>
              <a:rPr lang="en-US" b="1" dirty="0">
                <a:solidFill>
                  <a:srgbClr val="00B050"/>
                </a:solidFill>
              </a:rPr>
              <a:t>✓</a:t>
            </a:r>
            <a:endParaRPr lang="en-US" dirty="0">
              <a:solidFill>
                <a:srgbClr val="00B050"/>
              </a:solidFill>
            </a:endParaRPr>
          </a:p>
          <a:p>
            <a:r>
              <a:rPr lang="en-US" dirty="0">
                <a:solidFill>
                  <a:srgbClr val="00B050"/>
                </a:solidFill>
              </a:rPr>
              <a:t>Simplification of therapy </a:t>
            </a:r>
            <a:r>
              <a:rPr lang="en-US" b="1" dirty="0">
                <a:solidFill>
                  <a:srgbClr val="00B050"/>
                </a:solidFill>
              </a:rPr>
              <a:t>✓</a:t>
            </a:r>
            <a:endParaRPr lang="en-US" dirty="0"/>
          </a:p>
          <a:p>
            <a:r>
              <a:rPr lang="en-US" dirty="0">
                <a:solidFill>
                  <a:srgbClr val="00B050"/>
                </a:solidFill>
              </a:rPr>
              <a:t>Universal access to therapy </a:t>
            </a:r>
            <a:r>
              <a:rPr lang="en-US" b="1" dirty="0">
                <a:solidFill>
                  <a:srgbClr val="00B050"/>
                </a:solidFill>
              </a:rPr>
              <a:t>✓</a:t>
            </a:r>
            <a:endParaRPr lang="en-US" dirty="0">
              <a:solidFill>
                <a:srgbClr val="FFC000"/>
              </a:solidFill>
            </a:endParaRPr>
          </a:p>
          <a:p>
            <a:r>
              <a:rPr lang="en-US" dirty="0">
                <a:solidFill>
                  <a:srgbClr val="FF0000"/>
                </a:solidFill>
              </a:rPr>
              <a:t>Up-to-date knowledge of HCV treatment for both general public and HCPs</a:t>
            </a:r>
            <a:r>
              <a:rPr lang="en-US" b="1" dirty="0">
                <a:solidFill>
                  <a:srgbClr val="FF0000"/>
                </a:solidFill>
              </a:rPr>
              <a:t>✗</a:t>
            </a:r>
            <a:endParaRPr lang="en-US" dirty="0">
              <a:solidFill>
                <a:srgbClr val="FF0000"/>
              </a:solidFill>
            </a:endParaRPr>
          </a:p>
          <a:p>
            <a:r>
              <a:rPr lang="en-US" dirty="0">
                <a:solidFill>
                  <a:srgbClr val="FF0000"/>
                </a:solidFill>
              </a:rPr>
              <a:t>Expanded treater pool </a:t>
            </a:r>
            <a:r>
              <a:rPr lang="en-US" b="1" dirty="0">
                <a:solidFill>
                  <a:srgbClr val="FF0000"/>
                </a:solidFill>
              </a:rPr>
              <a:t>✗</a:t>
            </a:r>
            <a:endParaRPr lang="en-US" dirty="0">
              <a:solidFill>
                <a:srgbClr val="FF0000"/>
              </a:solidFill>
            </a:endParaRPr>
          </a:p>
          <a:p>
            <a:r>
              <a:rPr lang="en-US" dirty="0">
                <a:solidFill>
                  <a:srgbClr val="FF0000"/>
                </a:solidFill>
              </a:rPr>
              <a:t>Adequate case findings </a:t>
            </a:r>
            <a:r>
              <a:rPr lang="en-US" dirty="0" err="1">
                <a:solidFill>
                  <a:srgbClr val="FF0000"/>
                </a:solidFill>
              </a:rPr>
              <a:t>programmes</a:t>
            </a:r>
            <a:r>
              <a:rPr lang="en-US" dirty="0">
                <a:solidFill>
                  <a:srgbClr val="FF0000"/>
                </a:solidFill>
              </a:rPr>
              <a:t> </a:t>
            </a:r>
            <a:r>
              <a:rPr lang="en-US" b="1" dirty="0">
                <a:solidFill>
                  <a:srgbClr val="FF0000"/>
                </a:solidFill>
              </a:rPr>
              <a:t>✗</a:t>
            </a:r>
            <a:endParaRPr lang="en-US" dirty="0">
              <a:solidFill>
                <a:srgbClr val="FF0000"/>
              </a:solidFill>
            </a:endParaRPr>
          </a:p>
          <a:p>
            <a:endParaRPr lang="en-US" dirty="0"/>
          </a:p>
        </p:txBody>
      </p:sp>
    </p:spTree>
    <p:extLst>
      <p:ext uri="{BB962C8B-B14F-4D97-AF65-F5344CB8AC3E}">
        <p14:creationId xmlns:p14="http://schemas.microsoft.com/office/powerpoint/2010/main" val="3011716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585820"/>
            <a:ext cx="4633958"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052" name="Group 2051"/>
          <p:cNvGrpSpPr/>
          <p:nvPr/>
        </p:nvGrpSpPr>
        <p:grpSpPr>
          <a:xfrm>
            <a:off x="3656165" y="1504950"/>
            <a:ext cx="2860051" cy="3508226"/>
            <a:chOff x="3656165" y="1504950"/>
            <a:chExt cx="2860051" cy="3508226"/>
          </a:xfrm>
        </p:grpSpPr>
        <p:sp>
          <p:nvSpPr>
            <p:cNvPr id="4" name="Rectangle 3"/>
            <p:cNvSpPr/>
            <p:nvPr/>
          </p:nvSpPr>
          <p:spPr>
            <a:xfrm>
              <a:off x="3656165" y="1556792"/>
              <a:ext cx="1872208" cy="345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5418460" y="1504950"/>
              <a:ext cx="1097756" cy="638175"/>
            </a:xfrm>
            <a:custGeom>
              <a:avLst/>
              <a:gdLst>
                <a:gd name="connsiteX0" fmla="*/ 1085850 w 1097756"/>
                <a:gd name="connsiteY0" fmla="*/ 83344 h 638175"/>
                <a:gd name="connsiteX1" fmla="*/ 1092994 w 1097756"/>
                <a:gd name="connsiteY1" fmla="*/ 95250 h 638175"/>
                <a:gd name="connsiteX2" fmla="*/ 1081087 w 1097756"/>
                <a:gd name="connsiteY2" fmla="*/ 114300 h 638175"/>
                <a:gd name="connsiteX3" fmla="*/ 1042987 w 1097756"/>
                <a:gd name="connsiteY3" fmla="*/ 121444 h 638175"/>
                <a:gd name="connsiteX4" fmla="*/ 1012031 w 1097756"/>
                <a:gd name="connsiteY4" fmla="*/ 123825 h 638175"/>
                <a:gd name="connsiteX5" fmla="*/ 1004887 w 1097756"/>
                <a:gd name="connsiteY5" fmla="*/ 126206 h 638175"/>
                <a:gd name="connsiteX6" fmla="*/ 990600 w 1097756"/>
                <a:gd name="connsiteY6" fmla="*/ 150019 h 638175"/>
                <a:gd name="connsiteX7" fmla="*/ 985837 w 1097756"/>
                <a:gd name="connsiteY7" fmla="*/ 157163 h 638175"/>
                <a:gd name="connsiteX8" fmla="*/ 978694 w 1097756"/>
                <a:gd name="connsiteY8" fmla="*/ 171450 h 638175"/>
                <a:gd name="connsiteX9" fmla="*/ 964406 w 1097756"/>
                <a:gd name="connsiteY9" fmla="*/ 185738 h 638175"/>
                <a:gd name="connsiteX10" fmla="*/ 957262 w 1097756"/>
                <a:gd name="connsiteY10" fmla="*/ 192881 h 638175"/>
                <a:gd name="connsiteX11" fmla="*/ 940594 w 1097756"/>
                <a:gd name="connsiteY11" fmla="*/ 209550 h 638175"/>
                <a:gd name="connsiteX12" fmla="*/ 938212 w 1097756"/>
                <a:gd name="connsiteY12" fmla="*/ 216694 h 638175"/>
                <a:gd name="connsiteX13" fmla="*/ 923925 w 1097756"/>
                <a:gd name="connsiteY13" fmla="*/ 228600 h 638175"/>
                <a:gd name="connsiteX14" fmla="*/ 907256 w 1097756"/>
                <a:gd name="connsiteY14" fmla="*/ 250031 h 638175"/>
                <a:gd name="connsiteX15" fmla="*/ 900112 w 1097756"/>
                <a:gd name="connsiteY15" fmla="*/ 254794 h 638175"/>
                <a:gd name="connsiteX16" fmla="*/ 885825 w 1097756"/>
                <a:gd name="connsiteY16" fmla="*/ 264319 h 638175"/>
                <a:gd name="connsiteX17" fmla="*/ 871537 w 1097756"/>
                <a:gd name="connsiteY17" fmla="*/ 273844 h 638175"/>
                <a:gd name="connsiteX18" fmla="*/ 857250 w 1097756"/>
                <a:gd name="connsiteY18" fmla="*/ 283369 h 638175"/>
                <a:gd name="connsiteX19" fmla="*/ 850106 w 1097756"/>
                <a:gd name="connsiteY19" fmla="*/ 288131 h 638175"/>
                <a:gd name="connsiteX20" fmla="*/ 835819 w 1097756"/>
                <a:gd name="connsiteY20" fmla="*/ 295275 h 638175"/>
                <a:gd name="connsiteX21" fmla="*/ 828675 w 1097756"/>
                <a:gd name="connsiteY21" fmla="*/ 297656 h 638175"/>
                <a:gd name="connsiteX22" fmla="*/ 814387 w 1097756"/>
                <a:gd name="connsiteY22" fmla="*/ 307181 h 638175"/>
                <a:gd name="connsiteX23" fmla="*/ 807244 w 1097756"/>
                <a:gd name="connsiteY23" fmla="*/ 309563 h 638175"/>
                <a:gd name="connsiteX24" fmla="*/ 792956 w 1097756"/>
                <a:gd name="connsiteY24" fmla="*/ 319088 h 638175"/>
                <a:gd name="connsiteX25" fmla="*/ 788194 w 1097756"/>
                <a:gd name="connsiteY25" fmla="*/ 328613 h 638175"/>
                <a:gd name="connsiteX26" fmla="*/ 785812 w 1097756"/>
                <a:gd name="connsiteY26" fmla="*/ 335756 h 638175"/>
                <a:gd name="connsiteX27" fmla="*/ 769144 w 1097756"/>
                <a:gd name="connsiteY27" fmla="*/ 350044 h 638175"/>
                <a:gd name="connsiteX28" fmla="*/ 762000 w 1097756"/>
                <a:gd name="connsiteY28" fmla="*/ 354806 h 638175"/>
                <a:gd name="connsiteX29" fmla="*/ 747712 w 1097756"/>
                <a:gd name="connsiteY29" fmla="*/ 359569 h 638175"/>
                <a:gd name="connsiteX30" fmla="*/ 714375 w 1097756"/>
                <a:gd name="connsiteY30" fmla="*/ 364331 h 638175"/>
                <a:gd name="connsiteX31" fmla="*/ 707231 w 1097756"/>
                <a:gd name="connsiteY31" fmla="*/ 409575 h 638175"/>
                <a:gd name="connsiteX32" fmla="*/ 702469 w 1097756"/>
                <a:gd name="connsiteY32" fmla="*/ 416719 h 638175"/>
                <a:gd name="connsiteX33" fmla="*/ 683419 w 1097756"/>
                <a:gd name="connsiteY33" fmla="*/ 426244 h 638175"/>
                <a:gd name="connsiteX34" fmla="*/ 669131 w 1097756"/>
                <a:gd name="connsiteY34" fmla="*/ 431006 h 638175"/>
                <a:gd name="connsiteX35" fmla="*/ 585787 w 1097756"/>
                <a:gd name="connsiteY35" fmla="*/ 433388 h 638175"/>
                <a:gd name="connsiteX36" fmla="*/ 561975 w 1097756"/>
                <a:gd name="connsiteY36" fmla="*/ 438150 h 638175"/>
                <a:gd name="connsiteX37" fmla="*/ 547687 w 1097756"/>
                <a:gd name="connsiteY37" fmla="*/ 442913 h 638175"/>
                <a:gd name="connsiteX38" fmla="*/ 538162 w 1097756"/>
                <a:gd name="connsiteY38" fmla="*/ 450056 h 638175"/>
                <a:gd name="connsiteX39" fmla="*/ 528637 w 1097756"/>
                <a:gd name="connsiteY39" fmla="*/ 459581 h 638175"/>
                <a:gd name="connsiteX40" fmla="*/ 521494 w 1097756"/>
                <a:gd name="connsiteY40" fmla="*/ 461963 h 638175"/>
                <a:gd name="connsiteX41" fmla="*/ 507206 w 1097756"/>
                <a:gd name="connsiteY41" fmla="*/ 471488 h 638175"/>
                <a:gd name="connsiteX42" fmla="*/ 507206 w 1097756"/>
                <a:gd name="connsiteY42" fmla="*/ 471488 h 638175"/>
                <a:gd name="connsiteX43" fmla="*/ 485775 w 1097756"/>
                <a:gd name="connsiteY43" fmla="*/ 490538 h 638175"/>
                <a:gd name="connsiteX44" fmla="*/ 476250 w 1097756"/>
                <a:gd name="connsiteY44" fmla="*/ 504825 h 638175"/>
                <a:gd name="connsiteX45" fmla="*/ 466725 w 1097756"/>
                <a:gd name="connsiteY45" fmla="*/ 519113 h 638175"/>
                <a:gd name="connsiteX46" fmla="*/ 461962 w 1097756"/>
                <a:gd name="connsiteY46" fmla="*/ 526256 h 638175"/>
                <a:gd name="connsiteX47" fmla="*/ 447675 w 1097756"/>
                <a:gd name="connsiteY47" fmla="*/ 538163 h 638175"/>
                <a:gd name="connsiteX48" fmla="*/ 433387 w 1097756"/>
                <a:gd name="connsiteY48" fmla="*/ 547688 h 638175"/>
                <a:gd name="connsiteX49" fmla="*/ 426244 w 1097756"/>
                <a:gd name="connsiteY49" fmla="*/ 554831 h 638175"/>
                <a:gd name="connsiteX50" fmla="*/ 416719 w 1097756"/>
                <a:gd name="connsiteY50" fmla="*/ 559594 h 638175"/>
                <a:gd name="connsiteX51" fmla="*/ 402431 w 1097756"/>
                <a:gd name="connsiteY51" fmla="*/ 569119 h 638175"/>
                <a:gd name="connsiteX52" fmla="*/ 390525 w 1097756"/>
                <a:gd name="connsiteY52" fmla="*/ 573881 h 638175"/>
                <a:gd name="connsiteX53" fmla="*/ 364331 w 1097756"/>
                <a:gd name="connsiteY53" fmla="*/ 590550 h 638175"/>
                <a:gd name="connsiteX54" fmla="*/ 357187 w 1097756"/>
                <a:gd name="connsiteY54" fmla="*/ 592931 h 638175"/>
                <a:gd name="connsiteX55" fmla="*/ 340519 w 1097756"/>
                <a:gd name="connsiteY55" fmla="*/ 600075 h 638175"/>
                <a:gd name="connsiteX56" fmla="*/ 321469 w 1097756"/>
                <a:gd name="connsiteY56" fmla="*/ 607219 h 638175"/>
                <a:gd name="connsiteX57" fmla="*/ 311944 w 1097756"/>
                <a:gd name="connsiteY57" fmla="*/ 611981 h 638175"/>
                <a:gd name="connsiteX58" fmla="*/ 300037 w 1097756"/>
                <a:gd name="connsiteY58" fmla="*/ 614363 h 638175"/>
                <a:gd name="connsiteX59" fmla="*/ 280987 w 1097756"/>
                <a:gd name="connsiteY59" fmla="*/ 621506 h 638175"/>
                <a:gd name="connsiteX60" fmla="*/ 266700 w 1097756"/>
                <a:gd name="connsiteY60" fmla="*/ 626269 h 638175"/>
                <a:gd name="connsiteX61" fmla="*/ 259556 w 1097756"/>
                <a:gd name="connsiteY61" fmla="*/ 628650 h 638175"/>
                <a:gd name="connsiteX62" fmla="*/ 245269 w 1097756"/>
                <a:gd name="connsiteY62" fmla="*/ 631031 h 638175"/>
                <a:gd name="connsiteX63" fmla="*/ 214312 w 1097756"/>
                <a:gd name="connsiteY63" fmla="*/ 635794 h 638175"/>
                <a:gd name="connsiteX64" fmla="*/ 204787 w 1097756"/>
                <a:gd name="connsiteY64" fmla="*/ 638175 h 638175"/>
                <a:gd name="connsiteX65" fmla="*/ 100012 w 1097756"/>
                <a:gd name="connsiteY65" fmla="*/ 635794 h 638175"/>
                <a:gd name="connsiteX66" fmla="*/ 80962 w 1097756"/>
                <a:gd name="connsiteY66" fmla="*/ 631031 h 638175"/>
                <a:gd name="connsiteX67" fmla="*/ 66675 w 1097756"/>
                <a:gd name="connsiteY67" fmla="*/ 623888 h 638175"/>
                <a:gd name="connsiteX68" fmla="*/ 57150 w 1097756"/>
                <a:gd name="connsiteY68" fmla="*/ 614363 h 638175"/>
                <a:gd name="connsiteX69" fmla="*/ 42862 w 1097756"/>
                <a:gd name="connsiteY69" fmla="*/ 597694 h 638175"/>
                <a:gd name="connsiteX70" fmla="*/ 35719 w 1097756"/>
                <a:gd name="connsiteY70" fmla="*/ 576263 h 638175"/>
                <a:gd name="connsiteX71" fmla="*/ 28575 w 1097756"/>
                <a:gd name="connsiteY71" fmla="*/ 566738 h 638175"/>
                <a:gd name="connsiteX72" fmla="*/ 21431 w 1097756"/>
                <a:gd name="connsiteY72" fmla="*/ 547688 h 638175"/>
                <a:gd name="connsiteX73" fmla="*/ 16669 w 1097756"/>
                <a:gd name="connsiteY73" fmla="*/ 540544 h 638175"/>
                <a:gd name="connsiteX74" fmla="*/ 11906 w 1097756"/>
                <a:gd name="connsiteY74" fmla="*/ 519113 h 638175"/>
                <a:gd name="connsiteX75" fmla="*/ 4762 w 1097756"/>
                <a:gd name="connsiteY75" fmla="*/ 497681 h 638175"/>
                <a:gd name="connsiteX76" fmla="*/ 2381 w 1097756"/>
                <a:gd name="connsiteY76" fmla="*/ 490538 h 638175"/>
                <a:gd name="connsiteX77" fmla="*/ 0 w 1097756"/>
                <a:gd name="connsiteY77" fmla="*/ 481013 h 638175"/>
                <a:gd name="connsiteX78" fmla="*/ 2381 w 1097756"/>
                <a:gd name="connsiteY78" fmla="*/ 347663 h 638175"/>
                <a:gd name="connsiteX79" fmla="*/ 4762 w 1097756"/>
                <a:gd name="connsiteY79" fmla="*/ 335756 h 638175"/>
                <a:gd name="connsiteX80" fmla="*/ 7144 w 1097756"/>
                <a:gd name="connsiteY80" fmla="*/ 319088 h 638175"/>
                <a:gd name="connsiteX81" fmla="*/ 14287 w 1097756"/>
                <a:gd name="connsiteY81" fmla="*/ 285750 h 638175"/>
                <a:gd name="connsiteX82" fmla="*/ 16669 w 1097756"/>
                <a:gd name="connsiteY82" fmla="*/ 269081 h 638175"/>
                <a:gd name="connsiteX83" fmla="*/ 19050 w 1097756"/>
                <a:gd name="connsiteY83" fmla="*/ 259556 h 638175"/>
                <a:gd name="connsiteX84" fmla="*/ 26194 w 1097756"/>
                <a:gd name="connsiteY84" fmla="*/ 214313 h 638175"/>
                <a:gd name="connsiteX85" fmla="*/ 28575 w 1097756"/>
                <a:gd name="connsiteY85" fmla="*/ 166688 h 638175"/>
                <a:gd name="connsiteX86" fmla="*/ 38100 w 1097756"/>
                <a:gd name="connsiteY86" fmla="*/ 133350 h 638175"/>
                <a:gd name="connsiteX87" fmla="*/ 45244 w 1097756"/>
                <a:gd name="connsiteY87" fmla="*/ 111919 h 638175"/>
                <a:gd name="connsiteX88" fmla="*/ 52387 w 1097756"/>
                <a:gd name="connsiteY88" fmla="*/ 102394 h 638175"/>
                <a:gd name="connsiteX89" fmla="*/ 61912 w 1097756"/>
                <a:gd name="connsiteY89" fmla="*/ 76200 h 638175"/>
                <a:gd name="connsiteX90" fmla="*/ 69056 w 1097756"/>
                <a:gd name="connsiteY90" fmla="*/ 69056 h 638175"/>
                <a:gd name="connsiteX91" fmla="*/ 76200 w 1097756"/>
                <a:gd name="connsiteY91" fmla="*/ 59531 h 638175"/>
                <a:gd name="connsiteX92" fmla="*/ 85725 w 1097756"/>
                <a:gd name="connsiteY92" fmla="*/ 45244 h 638175"/>
                <a:gd name="connsiteX93" fmla="*/ 100012 w 1097756"/>
                <a:gd name="connsiteY93" fmla="*/ 35719 h 638175"/>
                <a:gd name="connsiteX94" fmla="*/ 114300 w 1097756"/>
                <a:gd name="connsiteY94" fmla="*/ 30956 h 638175"/>
                <a:gd name="connsiteX95" fmla="*/ 121444 w 1097756"/>
                <a:gd name="connsiteY95" fmla="*/ 28575 h 638175"/>
                <a:gd name="connsiteX96" fmla="*/ 133350 w 1097756"/>
                <a:gd name="connsiteY96" fmla="*/ 26194 h 638175"/>
                <a:gd name="connsiteX97" fmla="*/ 147637 w 1097756"/>
                <a:gd name="connsiteY97" fmla="*/ 21431 h 638175"/>
                <a:gd name="connsiteX98" fmla="*/ 207169 w 1097756"/>
                <a:gd name="connsiteY98" fmla="*/ 11906 h 638175"/>
                <a:gd name="connsiteX99" fmla="*/ 233362 w 1097756"/>
                <a:gd name="connsiteY99" fmla="*/ 4763 h 638175"/>
                <a:gd name="connsiteX100" fmla="*/ 242887 w 1097756"/>
                <a:gd name="connsiteY100" fmla="*/ 2381 h 638175"/>
                <a:gd name="connsiteX101" fmla="*/ 269081 w 1097756"/>
                <a:gd name="connsiteY101" fmla="*/ 0 h 638175"/>
                <a:gd name="connsiteX102" fmla="*/ 600075 w 1097756"/>
                <a:gd name="connsiteY102" fmla="*/ 2381 h 638175"/>
                <a:gd name="connsiteX103" fmla="*/ 616744 w 1097756"/>
                <a:gd name="connsiteY103" fmla="*/ 4763 h 638175"/>
                <a:gd name="connsiteX104" fmla="*/ 673894 w 1097756"/>
                <a:gd name="connsiteY104" fmla="*/ 9525 h 638175"/>
                <a:gd name="connsiteX105" fmla="*/ 921544 w 1097756"/>
                <a:gd name="connsiteY105" fmla="*/ 14288 h 638175"/>
                <a:gd name="connsiteX106" fmla="*/ 1033462 w 1097756"/>
                <a:gd name="connsiteY106" fmla="*/ 21431 h 638175"/>
                <a:gd name="connsiteX107" fmla="*/ 1064419 w 1097756"/>
                <a:gd name="connsiteY107" fmla="*/ 23813 h 638175"/>
                <a:gd name="connsiteX108" fmla="*/ 1071562 w 1097756"/>
                <a:gd name="connsiteY108" fmla="*/ 26194 h 638175"/>
                <a:gd name="connsiteX109" fmla="*/ 1085850 w 1097756"/>
                <a:gd name="connsiteY109" fmla="*/ 35719 h 638175"/>
                <a:gd name="connsiteX110" fmla="*/ 1092994 w 1097756"/>
                <a:gd name="connsiteY110" fmla="*/ 54769 h 638175"/>
                <a:gd name="connsiteX111" fmla="*/ 1097756 w 1097756"/>
                <a:gd name="connsiteY111" fmla="*/ 69056 h 638175"/>
                <a:gd name="connsiteX112" fmla="*/ 1095375 w 1097756"/>
                <a:gd name="connsiteY112" fmla="*/ 88106 h 638175"/>
                <a:gd name="connsiteX113" fmla="*/ 1090612 w 1097756"/>
                <a:gd name="connsiteY113" fmla="*/ 95250 h 638175"/>
                <a:gd name="connsiteX114" fmla="*/ 1085850 w 1097756"/>
                <a:gd name="connsiteY114" fmla="*/ 8334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097756" h="638175">
                  <a:moveTo>
                    <a:pt x="1085850" y="83344"/>
                  </a:moveTo>
                  <a:cubicBezTo>
                    <a:pt x="1086247" y="83344"/>
                    <a:pt x="1092575" y="90641"/>
                    <a:pt x="1092994" y="95250"/>
                  </a:cubicBezTo>
                  <a:cubicBezTo>
                    <a:pt x="1093874" y="104931"/>
                    <a:pt x="1088676" y="110927"/>
                    <a:pt x="1081087" y="114300"/>
                  </a:cubicBezTo>
                  <a:cubicBezTo>
                    <a:pt x="1066683" y="120702"/>
                    <a:pt x="1059955" y="119969"/>
                    <a:pt x="1042987" y="121444"/>
                  </a:cubicBezTo>
                  <a:lnTo>
                    <a:pt x="1012031" y="123825"/>
                  </a:lnTo>
                  <a:cubicBezTo>
                    <a:pt x="1009650" y="124619"/>
                    <a:pt x="1006662" y="124431"/>
                    <a:pt x="1004887" y="126206"/>
                  </a:cubicBezTo>
                  <a:cubicBezTo>
                    <a:pt x="997118" y="133975"/>
                    <a:pt x="995612" y="141249"/>
                    <a:pt x="990600" y="150019"/>
                  </a:cubicBezTo>
                  <a:cubicBezTo>
                    <a:pt x="989180" y="152504"/>
                    <a:pt x="987425" y="154782"/>
                    <a:pt x="985837" y="157163"/>
                  </a:cubicBezTo>
                  <a:cubicBezTo>
                    <a:pt x="983631" y="163781"/>
                    <a:pt x="983617" y="165912"/>
                    <a:pt x="978694" y="171450"/>
                  </a:cubicBezTo>
                  <a:cubicBezTo>
                    <a:pt x="974219" y="176484"/>
                    <a:pt x="969169" y="180975"/>
                    <a:pt x="964406" y="185738"/>
                  </a:cubicBezTo>
                  <a:cubicBezTo>
                    <a:pt x="962025" y="188119"/>
                    <a:pt x="959130" y="190079"/>
                    <a:pt x="957262" y="192881"/>
                  </a:cubicBezTo>
                  <a:cubicBezTo>
                    <a:pt x="946345" y="209257"/>
                    <a:pt x="953167" y="205359"/>
                    <a:pt x="940594" y="209550"/>
                  </a:cubicBezTo>
                  <a:cubicBezTo>
                    <a:pt x="939800" y="211931"/>
                    <a:pt x="939604" y="214605"/>
                    <a:pt x="938212" y="216694"/>
                  </a:cubicBezTo>
                  <a:cubicBezTo>
                    <a:pt x="934543" y="222197"/>
                    <a:pt x="929199" y="225085"/>
                    <a:pt x="923925" y="228600"/>
                  </a:cubicBezTo>
                  <a:cubicBezTo>
                    <a:pt x="917285" y="238561"/>
                    <a:pt x="915652" y="243035"/>
                    <a:pt x="907256" y="250031"/>
                  </a:cubicBezTo>
                  <a:cubicBezTo>
                    <a:pt x="905057" y="251863"/>
                    <a:pt x="902311" y="252962"/>
                    <a:pt x="900112" y="254794"/>
                  </a:cubicBezTo>
                  <a:cubicBezTo>
                    <a:pt x="888221" y="264704"/>
                    <a:pt x="898380" y="260135"/>
                    <a:pt x="885825" y="264319"/>
                  </a:cubicBezTo>
                  <a:cubicBezTo>
                    <a:pt x="869969" y="280175"/>
                    <a:pt x="887046" y="265228"/>
                    <a:pt x="871537" y="273844"/>
                  </a:cubicBezTo>
                  <a:cubicBezTo>
                    <a:pt x="866534" y="276624"/>
                    <a:pt x="862012" y="280194"/>
                    <a:pt x="857250" y="283369"/>
                  </a:cubicBezTo>
                  <a:cubicBezTo>
                    <a:pt x="854869" y="284956"/>
                    <a:pt x="852821" y="287226"/>
                    <a:pt x="850106" y="288131"/>
                  </a:cubicBezTo>
                  <a:cubicBezTo>
                    <a:pt x="832141" y="294121"/>
                    <a:pt x="854291" y="286039"/>
                    <a:pt x="835819" y="295275"/>
                  </a:cubicBezTo>
                  <a:cubicBezTo>
                    <a:pt x="833574" y="296397"/>
                    <a:pt x="831056" y="296862"/>
                    <a:pt x="828675" y="297656"/>
                  </a:cubicBezTo>
                  <a:cubicBezTo>
                    <a:pt x="823912" y="300831"/>
                    <a:pt x="819817" y="305370"/>
                    <a:pt x="814387" y="307181"/>
                  </a:cubicBezTo>
                  <a:cubicBezTo>
                    <a:pt x="812006" y="307975"/>
                    <a:pt x="809438" y="308344"/>
                    <a:pt x="807244" y="309563"/>
                  </a:cubicBezTo>
                  <a:cubicBezTo>
                    <a:pt x="802240" y="312343"/>
                    <a:pt x="792956" y="319088"/>
                    <a:pt x="792956" y="319088"/>
                  </a:cubicBezTo>
                  <a:cubicBezTo>
                    <a:pt x="791369" y="322263"/>
                    <a:pt x="789592" y="325350"/>
                    <a:pt x="788194" y="328613"/>
                  </a:cubicBezTo>
                  <a:cubicBezTo>
                    <a:pt x="787205" y="330920"/>
                    <a:pt x="787204" y="333668"/>
                    <a:pt x="785812" y="335756"/>
                  </a:cubicBezTo>
                  <a:cubicBezTo>
                    <a:pt x="782664" y="340478"/>
                    <a:pt x="773347" y="347042"/>
                    <a:pt x="769144" y="350044"/>
                  </a:cubicBezTo>
                  <a:cubicBezTo>
                    <a:pt x="766815" y="351707"/>
                    <a:pt x="764615" y="353644"/>
                    <a:pt x="762000" y="354806"/>
                  </a:cubicBezTo>
                  <a:cubicBezTo>
                    <a:pt x="757412" y="356845"/>
                    <a:pt x="752475" y="357981"/>
                    <a:pt x="747712" y="359569"/>
                  </a:cubicBezTo>
                  <a:cubicBezTo>
                    <a:pt x="732253" y="364722"/>
                    <a:pt x="743065" y="361723"/>
                    <a:pt x="714375" y="364331"/>
                  </a:cubicBezTo>
                  <a:cubicBezTo>
                    <a:pt x="701931" y="401659"/>
                    <a:pt x="719083" y="346357"/>
                    <a:pt x="707231" y="409575"/>
                  </a:cubicBezTo>
                  <a:cubicBezTo>
                    <a:pt x="706704" y="412388"/>
                    <a:pt x="704493" y="414695"/>
                    <a:pt x="702469" y="416719"/>
                  </a:cubicBezTo>
                  <a:cubicBezTo>
                    <a:pt x="697933" y="421255"/>
                    <a:pt x="688775" y="424296"/>
                    <a:pt x="683419" y="426244"/>
                  </a:cubicBezTo>
                  <a:cubicBezTo>
                    <a:pt x="678701" y="427960"/>
                    <a:pt x="674149" y="430863"/>
                    <a:pt x="669131" y="431006"/>
                  </a:cubicBezTo>
                  <a:lnTo>
                    <a:pt x="585787" y="433388"/>
                  </a:lnTo>
                  <a:cubicBezTo>
                    <a:pt x="576136" y="434996"/>
                    <a:pt x="570853" y="435487"/>
                    <a:pt x="561975" y="438150"/>
                  </a:cubicBezTo>
                  <a:cubicBezTo>
                    <a:pt x="557166" y="439593"/>
                    <a:pt x="547687" y="442913"/>
                    <a:pt x="547687" y="442913"/>
                  </a:cubicBezTo>
                  <a:cubicBezTo>
                    <a:pt x="544512" y="445294"/>
                    <a:pt x="541149" y="447443"/>
                    <a:pt x="538162" y="450056"/>
                  </a:cubicBezTo>
                  <a:cubicBezTo>
                    <a:pt x="534783" y="453013"/>
                    <a:pt x="532291" y="456971"/>
                    <a:pt x="528637" y="459581"/>
                  </a:cubicBezTo>
                  <a:cubicBezTo>
                    <a:pt x="526595" y="461040"/>
                    <a:pt x="523688" y="460744"/>
                    <a:pt x="521494" y="461963"/>
                  </a:cubicBezTo>
                  <a:cubicBezTo>
                    <a:pt x="516490" y="464743"/>
                    <a:pt x="511969" y="468313"/>
                    <a:pt x="507206" y="471488"/>
                  </a:cubicBezTo>
                  <a:lnTo>
                    <a:pt x="507206" y="471488"/>
                  </a:lnTo>
                  <a:cubicBezTo>
                    <a:pt x="490895" y="487799"/>
                    <a:pt x="498523" y="482039"/>
                    <a:pt x="485775" y="490538"/>
                  </a:cubicBezTo>
                  <a:cubicBezTo>
                    <a:pt x="481221" y="504200"/>
                    <a:pt x="486655" y="491446"/>
                    <a:pt x="476250" y="504825"/>
                  </a:cubicBezTo>
                  <a:cubicBezTo>
                    <a:pt x="472736" y="509343"/>
                    <a:pt x="469900" y="514350"/>
                    <a:pt x="466725" y="519113"/>
                  </a:cubicBezTo>
                  <a:cubicBezTo>
                    <a:pt x="465138" y="521494"/>
                    <a:pt x="464343" y="524668"/>
                    <a:pt x="461962" y="526256"/>
                  </a:cubicBezTo>
                  <a:cubicBezTo>
                    <a:pt x="436413" y="543292"/>
                    <a:pt x="475205" y="516751"/>
                    <a:pt x="447675" y="538163"/>
                  </a:cubicBezTo>
                  <a:cubicBezTo>
                    <a:pt x="443157" y="541677"/>
                    <a:pt x="437434" y="543641"/>
                    <a:pt x="433387" y="547688"/>
                  </a:cubicBezTo>
                  <a:cubicBezTo>
                    <a:pt x="431006" y="550069"/>
                    <a:pt x="428984" y="552874"/>
                    <a:pt x="426244" y="554831"/>
                  </a:cubicBezTo>
                  <a:cubicBezTo>
                    <a:pt x="423355" y="556894"/>
                    <a:pt x="419763" y="557768"/>
                    <a:pt x="416719" y="559594"/>
                  </a:cubicBezTo>
                  <a:cubicBezTo>
                    <a:pt x="411811" y="562539"/>
                    <a:pt x="407746" y="566993"/>
                    <a:pt x="402431" y="569119"/>
                  </a:cubicBezTo>
                  <a:cubicBezTo>
                    <a:pt x="398462" y="570706"/>
                    <a:pt x="394250" y="571785"/>
                    <a:pt x="390525" y="573881"/>
                  </a:cubicBezTo>
                  <a:cubicBezTo>
                    <a:pt x="381505" y="578955"/>
                    <a:pt x="374149" y="587278"/>
                    <a:pt x="364331" y="590550"/>
                  </a:cubicBezTo>
                  <a:cubicBezTo>
                    <a:pt x="361950" y="591344"/>
                    <a:pt x="359494" y="591942"/>
                    <a:pt x="357187" y="592931"/>
                  </a:cubicBezTo>
                  <a:cubicBezTo>
                    <a:pt x="336585" y="601760"/>
                    <a:pt x="357274" y="594490"/>
                    <a:pt x="340519" y="600075"/>
                  </a:cubicBezTo>
                  <a:cubicBezTo>
                    <a:pt x="325847" y="609857"/>
                    <a:pt x="342064" y="600354"/>
                    <a:pt x="321469" y="607219"/>
                  </a:cubicBezTo>
                  <a:cubicBezTo>
                    <a:pt x="318101" y="608341"/>
                    <a:pt x="315312" y="610858"/>
                    <a:pt x="311944" y="611981"/>
                  </a:cubicBezTo>
                  <a:cubicBezTo>
                    <a:pt x="308104" y="613261"/>
                    <a:pt x="303964" y="613381"/>
                    <a:pt x="300037" y="614363"/>
                  </a:cubicBezTo>
                  <a:cubicBezTo>
                    <a:pt x="294379" y="615778"/>
                    <a:pt x="285788" y="619760"/>
                    <a:pt x="280987" y="621506"/>
                  </a:cubicBezTo>
                  <a:cubicBezTo>
                    <a:pt x="276269" y="623222"/>
                    <a:pt x="271462" y="624681"/>
                    <a:pt x="266700" y="626269"/>
                  </a:cubicBezTo>
                  <a:cubicBezTo>
                    <a:pt x="264319" y="627063"/>
                    <a:pt x="262032" y="628237"/>
                    <a:pt x="259556" y="628650"/>
                  </a:cubicBezTo>
                  <a:lnTo>
                    <a:pt x="245269" y="631031"/>
                  </a:lnTo>
                  <a:cubicBezTo>
                    <a:pt x="235379" y="632553"/>
                    <a:pt x="224193" y="633818"/>
                    <a:pt x="214312" y="635794"/>
                  </a:cubicBezTo>
                  <a:cubicBezTo>
                    <a:pt x="211103" y="636436"/>
                    <a:pt x="207962" y="637381"/>
                    <a:pt x="204787" y="638175"/>
                  </a:cubicBezTo>
                  <a:lnTo>
                    <a:pt x="100012" y="635794"/>
                  </a:lnTo>
                  <a:cubicBezTo>
                    <a:pt x="97049" y="635673"/>
                    <a:pt x="84872" y="632986"/>
                    <a:pt x="80962" y="631031"/>
                  </a:cubicBezTo>
                  <a:cubicBezTo>
                    <a:pt x="62505" y="621802"/>
                    <a:pt x="84626" y="629871"/>
                    <a:pt x="66675" y="623888"/>
                  </a:cubicBezTo>
                  <a:cubicBezTo>
                    <a:pt x="63500" y="620713"/>
                    <a:pt x="60107" y="617742"/>
                    <a:pt x="57150" y="614363"/>
                  </a:cubicBezTo>
                  <a:cubicBezTo>
                    <a:pt x="35766" y="589925"/>
                    <a:pt x="63181" y="618013"/>
                    <a:pt x="42862" y="597694"/>
                  </a:cubicBezTo>
                  <a:cubicBezTo>
                    <a:pt x="40481" y="590550"/>
                    <a:pt x="40237" y="582287"/>
                    <a:pt x="35719" y="576263"/>
                  </a:cubicBezTo>
                  <a:cubicBezTo>
                    <a:pt x="33338" y="573088"/>
                    <a:pt x="30502" y="570207"/>
                    <a:pt x="28575" y="566738"/>
                  </a:cubicBezTo>
                  <a:cubicBezTo>
                    <a:pt x="11038" y="535172"/>
                    <a:pt x="32116" y="569060"/>
                    <a:pt x="21431" y="547688"/>
                  </a:cubicBezTo>
                  <a:cubicBezTo>
                    <a:pt x="20151" y="545128"/>
                    <a:pt x="18256" y="542925"/>
                    <a:pt x="16669" y="540544"/>
                  </a:cubicBezTo>
                  <a:cubicBezTo>
                    <a:pt x="15430" y="534350"/>
                    <a:pt x="13825" y="525351"/>
                    <a:pt x="11906" y="519113"/>
                  </a:cubicBezTo>
                  <a:cubicBezTo>
                    <a:pt x="9691" y="511916"/>
                    <a:pt x="7143" y="504825"/>
                    <a:pt x="4762" y="497681"/>
                  </a:cubicBezTo>
                  <a:cubicBezTo>
                    <a:pt x="3968" y="495300"/>
                    <a:pt x="2990" y="492973"/>
                    <a:pt x="2381" y="490538"/>
                  </a:cubicBezTo>
                  <a:lnTo>
                    <a:pt x="0" y="481013"/>
                  </a:lnTo>
                  <a:cubicBezTo>
                    <a:pt x="794" y="436563"/>
                    <a:pt x="924" y="392096"/>
                    <a:pt x="2381" y="347663"/>
                  </a:cubicBezTo>
                  <a:cubicBezTo>
                    <a:pt x="2514" y="343618"/>
                    <a:pt x="4097" y="339748"/>
                    <a:pt x="4762" y="335756"/>
                  </a:cubicBezTo>
                  <a:cubicBezTo>
                    <a:pt x="5685" y="330220"/>
                    <a:pt x="6448" y="324657"/>
                    <a:pt x="7144" y="319088"/>
                  </a:cubicBezTo>
                  <a:cubicBezTo>
                    <a:pt x="10517" y="292108"/>
                    <a:pt x="6546" y="305103"/>
                    <a:pt x="14287" y="285750"/>
                  </a:cubicBezTo>
                  <a:cubicBezTo>
                    <a:pt x="15081" y="280194"/>
                    <a:pt x="15665" y="274603"/>
                    <a:pt x="16669" y="269081"/>
                  </a:cubicBezTo>
                  <a:cubicBezTo>
                    <a:pt x="17254" y="265861"/>
                    <a:pt x="18512" y="262784"/>
                    <a:pt x="19050" y="259556"/>
                  </a:cubicBezTo>
                  <a:cubicBezTo>
                    <a:pt x="29707" y="195607"/>
                    <a:pt x="19691" y="246819"/>
                    <a:pt x="26194" y="214313"/>
                  </a:cubicBezTo>
                  <a:cubicBezTo>
                    <a:pt x="26988" y="198438"/>
                    <a:pt x="26882" y="182492"/>
                    <a:pt x="28575" y="166688"/>
                  </a:cubicBezTo>
                  <a:cubicBezTo>
                    <a:pt x="30246" y="151088"/>
                    <a:pt x="34571" y="147466"/>
                    <a:pt x="38100" y="133350"/>
                  </a:cubicBezTo>
                  <a:cubicBezTo>
                    <a:pt x="40062" y="125501"/>
                    <a:pt x="41166" y="119259"/>
                    <a:pt x="45244" y="111919"/>
                  </a:cubicBezTo>
                  <a:cubicBezTo>
                    <a:pt x="47171" y="108450"/>
                    <a:pt x="50006" y="105569"/>
                    <a:pt x="52387" y="102394"/>
                  </a:cubicBezTo>
                  <a:cubicBezTo>
                    <a:pt x="53497" y="99065"/>
                    <a:pt x="59547" y="79984"/>
                    <a:pt x="61912" y="76200"/>
                  </a:cubicBezTo>
                  <a:cubicBezTo>
                    <a:pt x="63697" y="73344"/>
                    <a:pt x="66864" y="71613"/>
                    <a:pt x="69056" y="69056"/>
                  </a:cubicBezTo>
                  <a:cubicBezTo>
                    <a:pt x="71639" y="66043"/>
                    <a:pt x="73924" y="62782"/>
                    <a:pt x="76200" y="59531"/>
                  </a:cubicBezTo>
                  <a:cubicBezTo>
                    <a:pt x="79482" y="54842"/>
                    <a:pt x="80963" y="48419"/>
                    <a:pt x="85725" y="45244"/>
                  </a:cubicBezTo>
                  <a:cubicBezTo>
                    <a:pt x="90487" y="42069"/>
                    <a:pt x="94582" y="37529"/>
                    <a:pt x="100012" y="35719"/>
                  </a:cubicBezTo>
                  <a:lnTo>
                    <a:pt x="114300" y="30956"/>
                  </a:lnTo>
                  <a:cubicBezTo>
                    <a:pt x="116681" y="30162"/>
                    <a:pt x="118983" y="29067"/>
                    <a:pt x="121444" y="28575"/>
                  </a:cubicBezTo>
                  <a:cubicBezTo>
                    <a:pt x="125413" y="27781"/>
                    <a:pt x="129445" y="27259"/>
                    <a:pt x="133350" y="26194"/>
                  </a:cubicBezTo>
                  <a:cubicBezTo>
                    <a:pt x="138193" y="24873"/>
                    <a:pt x="142723" y="22455"/>
                    <a:pt x="147637" y="21431"/>
                  </a:cubicBezTo>
                  <a:cubicBezTo>
                    <a:pt x="165203" y="17771"/>
                    <a:pt x="188109" y="14630"/>
                    <a:pt x="207169" y="11906"/>
                  </a:cubicBezTo>
                  <a:cubicBezTo>
                    <a:pt x="229480" y="4470"/>
                    <a:pt x="213160" y="9253"/>
                    <a:pt x="233362" y="4763"/>
                  </a:cubicBezTo>
                  <a:cubicBezTo>
                    <a:pt x="236557" y="4053"/>
                    <a:pt x="239643" y="2814"/>
                    <a:pt x="242887" y="2381"/>
                  </a:cubicBezTo>
                  <a:cubicBezTo>
                    <a:pt x="251577" y="1222"/>
                    <a:pt x="260350" y="794"/>
                    <a:pt x="269081" y="0"/>
                  </a:cubicBezTo>
                  <a:lnTo>
                    <a:pt x="600075" y="2381"/>
                  </a:lnTo>
                  <a:cubicBezTo>
                    <a:pt x="605687" y="2458"/>
                    <a:pt x="611157" y="4222"/>
                    <a:pt x="616744" y="4763"/>
                  </a:cubicBezTo>
                  <a:cubicBezTo>
                    <a:pt x="635771" y="6604"/>
                    <a:pt x="654783" y="9100"/>
                    <a:pt x="673894" y="9525"/>
                  </a:cubicBezTo>
                  <a:lnTo>
                    <a:pt x="921544" y="14288"/>
                  </a:lnTo>
                  <a:cubicBezTo>
                    <a:pt x="995920" y="17668"/>
                    <a:pt x="954112" y="15166"/>
                    <a:pt x="1033462" y="21431"/>
                  </a:cubicBezTo>
                  <a:lnTo>
                    <a:pt x="1064419" y="23813"/>
                  </a:lnTo>
                  <a:cubicBezTo>
                    <a:pt x="1066800" y="24607"/>
                    <a:pt x="1069368" y="24975"/>
                    <a:pt x="1071562" y="26194"/>
                  </a:cubicBezTo>
                  <a:cubicBezTo>
                    <a:pt x="1076566" y="28974"/>
                    <a:pt x="1085850" y="35719"/>
                    <a:pt x="1085850" y="35719"/>
                  </a:cubicBezTo>
                  <a:cubicBezTo>
                    <a:pt x="1094137" y="48151"/>
                    <a:pt x="1088241" y="37342"/>
                    <a:pt x="1092994" y="54769"/>
                  </a:cubicBezTo>
                  <a:cubicBezTo>
                    <a:pt x="1094315" y="59612"/>
                    <a:pt x="1097756" y="69056"/>
                    <a:pt x="1097756" y="69056"/>
                  </a:cubicBezTo>
                  <a:cubicBezTo>
                    <a:pt x="1096962" y="75406"/>
                    <a:pt x="1097059" y="81932"/>
                    <a:pt x="1095375" y="88106"/>
                  </a:cubicBezTo>
                  <a:cubicBezTo>
                    <a:pt x="1094622" y="90867"/>
                    <a:pt x="1091892" y="92690"/>
                    <a:pt x="1090612" y="95250"/>
                  </a:cubicBezTo>
                  <a:cubicBezTo>
                    <a:pt x="1089489" y="97495"/>
                    <a:pt x="1085453" y="83344"/>
                    <a:pt x="1085850" y="833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5355979" y="3178969"/>
              <a:ext cx="800197" cy="1247775"/>
            </a:xfrm>
            <a:custGeom>
              <a:avLst/>
              <a:gdLst>
                <a:gd name="connsiteX0" fmla="*/ 600075 w 800197"/>
                <a:gd name="connsiteY0" fmla="*/ 183356 h 1247775"/>
                <a:gd name="connsiteX1" fmla="*/ 607218 w 800197"/>
                <a:gd name="connsiteY1" fmla="*/ 211931 h 1247775"/>
                <a:gd name="connsiteX2" fmla="*/ 616743 w 800197"/>
                <a:gd name="connsiteY2" fmla="*/ 226219 h 1247775"/>
                <a:gd name="connsiteX3" fmla="*/ 621506 w 800197"/>
                <a:gd name="connsiteY3" fmla="*/ 233362 h 1247775"/>
                <a:gd name="connsiteX4" fmla="*/ 628650 w 800197"/>
                <a:gd name="connsiteY4" fmla="*/ 238125 h 1247775"/>
                <a:gd name="connsiteX5" fmla="*/ 647700 w 800197"/>
                <a:gd name="connsiteY5" fmla="*/ 254794 h 1247775"/>
                <a:gd name="connsiteX6" fmla="*/ 661987 w 800197"/>
                <a:gd name="connsiteY6" fmla="*/ 259556 h 1247775"/>
                <a:gd name="connsiteX7" fmla="*/ 676275 w 800197"/>
                <a:gd name="connsiteY7" fmla="*/ 269081 h 1247775"/>
                <a:gd name="connsiteX8" fmla="*/ 697706 w 800197"/>
                <a:gd name="connsiteY8" fmla="*/ 288131 h 1247775"/>
                <a:gd name="connsiteX9" fmla="*/ 702468 w 800197"/>
                <a:gd name="connsiteY9" fmla="*/ 295275 h 1247775"/>
                <a:gd name="connsiteX10" fmla="*/ 716756 w 800197"/>
                <a:gd name="connsiteY10" fmla="*/ 300037 h 1247775"/>
                <a:gd name="connsiteX11" fmla="*/ 719137 w 800197"/>
                <a:gd name="connsiteY11" fmla="*/ 316706 h 1247775"/>
                <a:gd name="connsiteX12" fmla="*/ 704850 w 800197"/>
                <a:gd name="connsiteY12" fmla="*/ 323850 h 1247775"/>
                <a:gd name="connsiteX13" fmla="*/ 690562 w 800197"/>
                <a:gd name="connsiteY13" fmla="*/ 330994 h 1247775"/>
                <a:gd name="connsiteX14" fmla="*/ 683418 w 800197"/>
                <a:gd name="connsiteY14" fmla="*/ 338137 h 1247775"/>
                <a:gd name="connsiteX15" fmla="*/ 676275 w 800197"/>
                <a:gd name="connsiteY15" fmla="*/ 342900 h 1247775"/>
                <a:gd name="connsiteX16" fmla="*/ 685800 w 800197"/>
                <a:gd name="connsiteY16" fmla="*/ 364331 h 1247775"/>
                <a:gd name="connsiteX17" fmla="*/ 700087 w 800197"/>
                <a:gd name="connsiteY17" fmla="*/ 373856 h 1247775"/>
                <a:gd name="connsiteX18" fmla="*/ 707231 w 800197"/>
                <a:gd name="connsiteY18" fmla="*/ 378619 h 1247775"/>
                <a:gd name="connsiteX19" fmla="*/ 711993 w 800197"/>
                <a:gd name="connsiteY19" fmla="*/ 385762 h 1247775"/>
                <a:gd name="connsiteX20" fmla="*/ 719137 w 800197"/>
                <a:gd name="connsiteY20" fmla="*/ 390525 h 1247775"/>
                <a:gd name="connsiteX21" fmla="*/ 728662 w 800197"/>
                <a:gd name="connsiteY21" fmla="*/ 404812 h 1247775"/>
                <a:gd name="connsiteX22" fmla="*/ 733425 w 800197"/>
                <a:gd name="connsiteY22" fmla="*/ 411956 h 1247775"/>
                <a:gd name="connsiteX23" fmla="*/ 738187 w 800197"/>
                <a:gd name="connsiteY23" fmla="*/ 419100 h 1247775"/>
                <a:gd name="connsiteX24" fmla="*/ 740568 w 800197"/>
                <a:gd name="connsiteY24" fmla="*/ 426244 h 1247775"/>
                <a:gd name="connsiteX25" fmla="*/ 750093 w 800197"/>
                <a:gd name="connsiteY25" fmla="*/ 442912 h 1247775"/>
                <a:gd name="connsiteX26" fmla="*/ 759618 w 800197"/>
                <a:gd name="connsiteY26" fmla="*/ 469106 h 1247775"/>
                <a:gd name="connsiteX27" fmla="*/ 766762 w 800197"/>
                <a:gd name="connsiteY27" fmla="*/ 476250 h 1247775"/>
                <a:gd name="connsiteX28" fmla="*/ 778668 w 800197"/>
                <a:gd name="connsiteY28" fmla="*/ 490537 h 1247775"/>
                <a:gd name="connsiteX29" fmla="*/ 785812 w 800197"/>
                <a:gd name="connsiteY29" fmla="*/ 492919 h 1247775"/>
                <a:gd name="connsiteX30" fmla="*/ 795337 w 800197"/>
                <a:gd name="connsiteY30" fmla="*/ 497681 h 1247775"/>
                <a:gd name="connsiteX31" fmla="*/ 800100 w 800197"/>
                <a:gd name="connsiteY31" fmla="*/ 507206 h 1247775"/>
                <a:gd name="connsiteX32" fmla="*/ 797718 w 800197"/>
                <a:gd name="connsiteY32" fmla="*/ 526256 h 1247775"/>
                <a:gd name="connsiteX33" fmla="*/ 781050 w 800197"/>
                <a:gd name="connsiteY33" fmla="*/ 547687 h 1247775"/>
                <a:gd name="connsiteX34" fmla="*/ 771525 w 800197"/>
                <a:gd name="connsiteY34" fmla="*/ 552450 h 1247775"/>
                <a:gd name="connsiteX35" fmla="*/ 757237 w 800197"/>
                <a:gd name="connsiteY35" fmla="*/ 557212 h 1247775"/>
                <a:gd name="connsiteX36" fmla="*/ 735806 w 800197"/>
                <a:gd name="connsiteY36" fmla="*/ 554831 h 1247775"/>
                <a:gd name="connsiteX37" fmla="*/ 721518 w 800197"/>
                <a:gd name="connsiteY37" fmla="*/ 550069 h 1247775"/>
                <a:gd name="connsiteX38" fmla="*/ 716756 w 800197"/>
                <a:gd name="connsiteY38" fmla="*/ 542925 h 1247775"/>
                <a:gd name="connsiteX39" fmla="*/ 695325 w 800197"/>
                <a:gd name="connsiteY39" fmla="*/ 531019 h 1247775"/>
                <a:gd name="connsiteX40" fmla="*/ 688181 w 800197"/>
                <a:gd name="connsiteY40" fmla="*/ 526256 h 1247775"/>
                <a:gd name="connsiteX41" fmla="*/ 673893 w 800197"/>
                <a:gd name="connsiteY41" fmla="*/ 514350 h 1247775"/>
                <a:gd name="connsiteX42" fmla="*/ 657225 w 800197"/>
                <a:gd name="connsiteY42" fmla="*/ 509587 h 1247775"/>
                <a:gd name="connsiteX43" fmla="*/ 650081 w 800197"/>
                <a:gd name="connsiteY43" fmla="*/ 507206 h 1247775"/>
                <a:gd name="connsiteX44" fmla="*/ 638175 w 800197"/>
                <a:gd name="connsiteY44" fmla="*/ 521494 h 1247775"/>
                <a:gd name="connsiteX45" fmla="*/ 635793 w 800197"/>
                <a:gd name="connsiteY45" fmla="*/ 528637 h 1247775"/>
                <a:gd name="connsiteX46" fmla="*/ 626268 w 800197"/>
                <a:gd name="connsiteY46" fmla="*/ 531019 h 1247775"/>
                <a:gd name="connsiteX47" fmla="*/ 588168 w 800197"/>
                <a:gd name="connsiteY47" fmla="*/ 533400 h 1247775"/>
                <a:gd name="connsiteX48" fmla="*/ 583406 w 800197"/>
                <a:gd name="connsiteY48" fmla="*/ 550069 h 1247775"/>
                <a:gd name="connsiteX49" fmla="*/ 581025 w 800197"/>
                <a:gd name="connsiteY49" fmla="*/ 557212 h 1247775"/>
                <a:gd name="connsiteX50" fmla="*/ 576262 w 800197"/>
                <a:gd name="connsiteY50" fmla="*/ 604837 h 1247775"/>
                <a:gd name="connsiteX51" fmla="*/ 573881 w 800197"/>
                <a:gd name="connsiteY51" fmla="*/ 611981 h 1247775"/>
                <a:gd name="connsiteX52" fmla="*/ 571500 w 800197"/>
                <a:gd name="connsiteY52" fmla="*/ 621506 h 1247775"/>
                <a:gd name="connsiteX53" fmla="*/ 566737 w 800197"/>
                <a:gd name="connsiteY53" fmla="*/ 650081 h 1247775"/>
                <a:gd name="connsiteX54" fmla="*/ 571500 w 800197"/>
                <a:gd name="connsiteY54" fmla="*/ 659606 h 1247775"/>
                <a:gd name="connsiteX55" fmla="*/ 585787 w 800197"/>
                <a:gd name="connsiteY55" fmla="*/ 664369 h 1247775"/>
                <a:gd name="connsiteX56" fmla="*/ 597693 w 800197"/>
                <a:gd name="connsiteY56" fmla="*/ 654844 h 1247775"/>
                <a:gd name="connsiteX57" fmla="*/ 611981 w 800197"/>
                <a:gd name="connsiteY57" fmla="*/ 659606 h 1247775"/>
                <a:gd name="connsiteX58" fmla="*/ 619125 w 800197"/>
                <a:gd name="connsiteY58" fmla="*/ 661987 h 1247775"/>
                <a:gd name="connsiteX59" fmla="*/ 631031 w 800197"/>
                <a:gd name="connsiteY59" fmla="*/ 673894 h 1247775"/>
                <a:gd name="connsiteX60" fmla="*/ 638175 w 800197"/>
                <a:gd name="connsiteY60" fmla="*/ 678656 h 1247775"/>
                <a:gd name="connsiteX61" fmla="*/ 640556 w 800197"/>
                <a:gd name="connsiteY61" fmla="*/ 685800 h 1247775"/>
                <a:gd name="connsiteX62" fmla="*/ 650081 w 800197"/>
                <a:gd name="connsiteY62" fmla="*/ 700087 h 1247775"/>
                <a:gd name="connsiteX63" fmla="*/ 645318 w 800197"/>
                <a:gd name="connsiteY63" fmla="*/ 707231 h 1247775"/>
                <a:gd name="connsiteX64" fmla="*/ 633412 w 800197"/>
                <a:gd name="connsiteY64" fmla="*/ 709612 h 1247775"/>
                <a:gd name="connsiteX65" fmla="*/ 626268 w 800197"/>
                <a:gd name="connsiteY65" fmla="*/ 714375 h 1247775"/>
                <a:gd name="connsiteX66" fmla="*/ 619125 w 800197"/>
                <a:gd name="connsiteY66" fmla="*/ 728662 h 1247775"/>
                <a:gd name="connsiteX67" fmla="*/ 614362 w 800197"/>
                <a:gd name="connsiteY67" fmla="*/ 759619 h 1247775"/>
                <a:gd name="connsiteX68" fmla="*/ 611981 w 800197"/>
                <a:gd name="connsiteY68" fmla="*/ 766762 h 1247775"/>
                <a:gd name="connsiteX69" fmla="*/ 595312 w 800197"/>
                <a:gd name="connsiteY69" fmla="*/ 788194 h 1247775"/>
                <a:gd name="connsiteX70" fmla="*/ 590550 w 800197"/>
                <a:gd name="connsiteY70" fmla="*/ 795337 h 1247775"/>
                <a:gd name="connsiteX71" fmla="*/ 583406 w 800197"/>
                <a:gd name="connsiteY71" fmla="*/ 802481 h 1247775"/>
                <a:gd name="connsiteX72" fmla="*/ 573881 w 800197"/>
                <a:gd name="connsiteY72" fmla="*/ 816769 h 1247775"/>
                <a:gd name="connsiteX73" fmla="*/ 566737 w 800197"/>
                <a:gd name="connsiteY73" fmla="*/ 831056 h 1247775"/>
                <a:gd name="connsiteX74" fmla="*/ 564356 w 800197"/>
                <a:gd name="connsiteY74" fmla="*/ 838200 h 1247775"/>
                <a:gd name="connsiteX75" fmla="*/ 559593 w 800197"/>
                <a:gd name="connsiteY75" fmla="*/ 845344 h 1247775"/>
                <a:gd name="connsiteX76" fmla="*/ 561975 w 800197"/>
                <a:gd name="connsiteY76" fmla="*/ 862012 h 1247775"/>
                <a:gd name="connsiteX77" fmla="*/ 564356 w 800197"/>
                <a:gd name="connsiteY77" fmla="*/ 869156 h 1247775"/>
                <a:gd name="connsiteX78" fmla="*/ 571500 w 800197"/>
                <a:gd name="connsiteY78" fmla="*/ 871537 h 1247775"/>
                <a:gd name="connsiteX79" fmla="*/ 581025 w 800197"/>
                <a:gd name="connsiteY79" fmla="*/ 869156 h 1247775"/>
                <a:gd name="connsiteX80" fmla="*/ 595312 w 800197"/>
                <a:gd name="connsiteY80" fmla="*/ 859631 h 1247775"/>
                <a:gd name="connsiteX81" fmla="*/ 600075 w 800197"/>
                <a:gd name="connsiteY81" fmla="*/ 852487 h 1247775"/>
                <a:gd name="connsiteX82" fmla="*/ 616743 w 800197"/>
                <a:gd name="connsiteY82" fmla="*/ 847725 h 1247775"/>
                <a:gd name="connsiteX83" fmla="*/ 635793 w 800197"/>
                <a:gd name="connsiteY83" fmla="*/ 854869 h 1247775"/>
                <a:gd name="connsiteX84" fmla="*/ 628650 w 800197"/>
                <a:gd name="connsiteY84" fmla="*/ 876300 h 1247775"/>
                <a:gd name="connsiteX85" fmla="*/ 621506 w 800197"/>
                <a:gd name="connsiteY85" fmla="*/ 881062 h 1247775"/>
                <a:gd name="connsiteX86" fmla="*/ 614362 w 800197"/>
                <a:gd name="connsiteY86" fmla="*/ 883444 h 1247775"/>
                <a:gd name="connsiteX87" fmla="*/ 588168 w 800197"/>
                <a:gd name="connsiteY87" fmla="*/ 897731 h 1247775"/>
                <a:gd name="connsiteX88" fmla="*/ 573881 w 800197"/>
                <a:gd name="connsiteY88" fmla="*/ 902494 h 1247775"/>
                <a:gd name="connsiteX89" fmla="*/ 550068 w 800197"/>
                <a:gd name="connsiteY89" fmla="*/ 907256 h 1247775"/>
                <a:gd name="connsiteX90" fmla="*/ 535781 w 800197"/>
                <a:gd name="connsiteY90" fmla="*/ 912019 h 1247775"/>
                <a:gd name="connsiteX91" fmla="*/ 528637 w 800197"/>
                <a:gd name="connsiteY91" fmla="*/ 914400 h 1247775"/>
                <a:gd name="connsiteX92" fmla="*/ 511968 w 800197"/>
                <a:gd name="connsiteY92" fmla="*/ 919162 h 1247775"/>
                <a:gd name="connsiteX93" fmla="*/ 521493 w 800197"/>
                <a:gd name="connsiteY93" fmla="*/ 950119 h 1247775"/>
                <a:gd name="connsiteX94" fmla="*/ 533400 w 800197"/>
                <a:gd name="connsiteY94" fmla="*/ 952500 h 1247775"/>
                <a:gd name="connsiteX95" fmla="*/ 542925 w 800197"/>
                <a:gd name="connsiteY95" fmla="*/ 964406 h 1247775"/>
                <a:gd name="connsiteX96" fmla="*/ 545306 w 800197"/>
                <a:gd name="connsiteY96" fmla="*/ 971550 h 1247775"/>
                <a:gd name="connsiteX97" fmla="*/ 550068 w 800197"/>
                <a:gd name="connsiteY97" fmla="*/ 988219 h 1247775"/>
                <a:gd name="connsiteX98" fmla="*/ 557212 w 800197"/>
                <a:gd name="connsiteY98" fmla="*/ 997744 h 1247775"/>
                <a:gd name="connsiteX99" fmla="*/ 569118 w 800197"/>
                <a:gd name="connsiteY99" fmla="*/ 1019175 h 1247775"/>
                <a:gd name="connsiteX100" fmla="*/ 576262 w 800197"/>
                <a:gd name="connsiteY100" fmla="*/ 1023937 h 1247775"/>
                <a:gd name="connsiteX101" fmla="*/ 585787 w 800197"/>
                <a:gd name="connsiteY101" fmla="*/ 1026319 h 1247775"/>
                <a:gd name="connsiteX102" fmla="*/ 592931 w 800197"/>
                <a:gd name="connsiteY102" fmla="*/ 1031081 h 1247775"/>
                <a:gd name="connsiteX103" fmla="*/ 607218 w 800197"/>
                <a:gd name="connsiteY103" fmla="*/ 1035844 h 1247775"/>
                <a:gd name="connsiteX104" fmla="*/ 650081 w 800197"/>
                <a:gd name="connsiteY104" fmla="*/ 1042987 h 1247775"/>
                <a:gd name="connsiteX105" fmla="*/ 642937 w 800197"/>
                <a:gd name="connsiteY105" fmla="*/ 1047750 h 1247775"/>
                <a:gd name="connsiteX106" fmla="*/ 635793 w 800197"/>
                <a:gd name="connsiteY106" fmla="*/ 1050131 h 1247775"/>
                <a:gd name="connsiteX107" fmla="*/ 616743 w 800197"/>
                <a:gd name="connsiteY107" fmla="*/ 1071562 h 1247775"/>
                <a:gd name="connsiteX108" fmla="*/ 614362 w 800197"/>
                <a:gd name="connsiteY108" fmla="*/ 1081087 h 1247775"/>
                <a:gd name="connsiteX109" fmla="*/ 609600 w 800197"/>
                <a:gd name="connsiteY109" fmla="*/ 1095375 h 1247775"/>
                <a:gd name="connsiteX110" fmla="*/ 611981 w 800197"/>
                <a:gd name="connsiteY110" fmla="*/ 1116806 h 1247775"/>
                <a:gd name="connsiteX111" fmla="*/ 614362 w 800197"/>
                <a:gd name="connsiteY111" fmla="*/ 1123950 h 1247775"/>
                <a:gd name="connsiteX112" fmla="*/ 607218 w 800197"/>
                <a:gd name="connsiteY112" fmla="*/ 1128712 h 1247775"/>
                <a:gd name="connsiteX113" fmla="*/ 597693 w 800197"/>
                <a:gd name="connsiteY113" fmla="*/ 1126331 h 1247775"/>
                <a:gd name="connsiteX114" fmla="*/ 583406 w 800197"/>
                <a:gd name="connsiteY114" fmla="*/ 1121569 h 1247775"/>
                <a:gd name="connsiteX115" fmla="*/ 569118 w 800197"/>
                <a:gd name="connsiteY115" fmla="*/ 1133475 h 1247775"/>
                <a:gd name="connsiteX116" fmla="*/ 566737 w 800197"/>
                <a:gd name="connsiteY116" fmla="*/ 1140619 h 1247775"/>
                <a:gd name="connsiteX117" fmla="*/ 561975 w 800197"/>
                <a:gd name="connsiteY117" fmla="*/ 1147762 h 1247775"/>
                <a:gd name="connsiteX118" fmla="*/ 559593 w 800197"/>
                <a:gd name="connsiteY118" fmla="*/ 1157287 h 1247775"/>
                <a:gd name="connsiteX119" fmla="*/ 557212 w 800197"/>
                <a:gd name="connsiteY119" fmla="*/ 1164431 h 1247775"/>
                <a:gd name="connsiteX120" fmla="*/ 552450 w 800197"/>
                <a:gd name="connsiteY120" fmla="*/ 1190625 h 1247775"/>
                <a:gd name="connsiteX121" fmla="*/ 535781 w 800197"/>
                <a:gd name="connsiteY121" fmla="*/ 1219200 h 1247775"/>
                <a:gd name="connsiteX122" fmla="*/ 523875 w 800197"/>
                <a:gd name="connsiteY122" fmla="*/ 1233487 h 1247775"/>
                <a:gd name="connsiteX123" fmla="*/ 516731 w 800197"/>
                <a:gd name="connsiteY123" fmla="*/ 1238250 h 1247775"/>
                <a:gd name="connsiteX124" fmla="*/ 497681 w 800197"/>
                <a:gd name="connsiteY124" fmla="*/ 1243012 h 1247775"/>
                <a:gd name="connsiteX125" fmla="*/ 476250 w 800197"/>
                <a:gd name="connsiteY125" fmla="*/ 1247775 h 1247775"/>
                <a:gd name="connsiteX126" fmla="*/ 390525 w 800197"/>
                <a:gd name="connsiteY126" fmla="*/ 1245394 h 1247775"/>
                <a:gd name="connsiteX127" fmla="*/ 366712 w 800197"/>
                <a:gd name="connsiteY127" fmla="*/ 1240631 h 1247775"/>
                <a:gd name="connsiteX128" fmla="*/ 354806 w 800197"/>
                <a:gd name="connsiteY128" fmla="*/ 1238250 h 1247775"/>
                <a:gd name="connsiteX129" fmla="*/ 342900 w 800197"/>
                <a:gd name="connsiteY129" fmla="*/ 1235869 h 1247775"/>
                <a:gd name="connsiteX130" fmla="*/ 316706 w 800197"/>
                <a:gd name="connsiteY130" fmla="*/ 1228725 h 1247775"/>
                <a:gd name="connsiteX131" fmla="*/ 292893 w 800197"/>
                <a:gd name="connsiteY131" fmla="*/ 1216819 h 1247775"/>
                <a:gd name="connsiteX132" fmla="*/ 285750 w 800197"/>
                <a:gd name="connsiteY132" fmla="*/ 1214437 h 1247775"/>
                <a:gd name="connsiteX133" fmla="*/ 266700 w 800197"/>
                <a:gd name="connsiteY133" fmla="*/ 1207294 h 1247775"/>
                <a:gd name="connsiteX134" fmla="*/ 247650 w 800197"/>
                <a:gd name="connsiteY134" fmla="*/ 1197769 h 1247775"/>
                <a:gd name="connsiteX135" fmla="*/ 240506 w 800197"/>
                <a:gd name="connsiteY135" fmla="*/ 1193006 h 1247775"/>
                <a:gd name="connsiteX136" fmla="*/ 221456 w 800197"/>
                <a:gd name="connsiteY136" fmla="*/ 1183481 h 1247775"/>
                <a:gd name="connsiteX137" fmla="*/ 197643 w 800197"/>
                <a:gd name="connsiteY137" fmla="*/ 1169194 h 1247775"/>
                <a:gd name="connsiteX138" fmla="*/ 180975 w 800197"/>
                <a:gd name="connsiteY138" fmla="*/ 1157287 h 1247775"/>
                <a:gd name="connsiteX139" fmla="*/ 176212 w 800197"/>
                <a:gd name="connsiteY139" fmla="*/ 1150144 h 1247775"/>
                <a:gd name="connsiteX140" fmla="*/ 166687 w 800197"/>
                <a:gd name="connsiteY140" fmla="*/ 1145381 h 1247775"/>
                <a:gd name="connsiteX141" fmla="*/ 152400 w 800197"/>
                <a:gd name="connsiteY141" fmla="*/ 1128712 h 1247775"/>
                <a:gd name="connsiteX142" fmla="*/ 145256 w 800197"/>
                <a:gd name="connsiteY142" fmla="*/ 1123950 h 1247775"/>
                <a:gd name="connsiteX143" fmla="*/ 138112 w 800197"/>
                <a:gd name="connsiteY143" fmla="*/ 1114425 h 1247775"/>
                <a:gd name="connsiteX144" fmla="*/ 121443 w 800197"/>
                <a:gd name="connsiteY144" fmla="*/ 1095375 h 1247775"/>
                <a:gd name="connsiteX145" fmla="*/ 111918 w 800197"/>
                <a:gd name="connsiteY145" fmla="*/ 1078706 h 1247775"/>
                <a:gd name="connsiteX146" fmla="*/ 92868 w 800197"/>
                <a:gd name="connsiteY146" fmla="*/ 1047750 h 1247775"/>
                <a:gd name="connsiteX147" fmla="*/ 76200 w 800197"/>
                <a:gd name="connsiteY147" fmla="*/ 1014412 h 1247775"/>
                <a:gd name="connsiteX148" fmla="*/ 64293 w 800197"/>
                <a:gd name="connsiteY148" fmla="*/ 990600 h 1247775"/>
                <a:gd name="connsiteX149" fmla="*/ 59531 w 800197"/>
                <a:gd name="connsiteY149" fmla="*/ 976312 h 1247775"/>
                <a:gd name="connsiteX150" fmla="*/ 54768 w 800197"/>
                <a:gd name="connsiteY150" fmla="*/ 966787 h 1247775"/>
                <a:gd name="connsiteX151" fmla="*/ 50006 w 800197"/>
                <a:gd name="connsiteY151" fmla="*/ 947737 h 1247775"/>
                <a:gd name="connsiteX152" fmla="*/ 45243 w 800197"/>
                <a:gd name="connsiteY152" fmla="*/ 923925 h 1247775"/>
                <a:gd name="connsiteX153" fmla="*/ 42862 w 800197"/>
                <a:gd name="connsiteY153" fmla="*/ 912019 h 1247775"/>
                <a:gd name="connsiteX154" fmla="*/ 38100 w 800197"/>
                <a:gd name="connsiteY154" fmla="*/ 881062 h 1247775"/>
                <a:gd name="connsiteX155" fmla="*/ 35718 w 800197"/>
                <a:gd name="connsiteY155" fmla="*/ 845344 h 1247775"/>
                <a:gd name="connsiteX156" fmla="*/ 33337 w 800197"/>
                <a:gd name="connsiteY156" fmla="*/ 823912 h 1247775"/>
                <a:gd name="connsiteX157" fmla="*/ 30956 w 800197"/>
                <a:gd name="connsiteY157" fmla="*/ 790575 h 1247775"/>
                <a:gd name="connsiteX158" fmla="*/ 26193 w 800197"/>
                <a:gd name="connsiteY158" fmla="*/ 671512 h 1247775"/>
                <a:gd name="connsiteX159" fmla="*/ 23812 w 800197"/>
                <a:gd name="connsiteY159" fmla="*/ 654844 h 1247775"/>
                <a:gd name="connsiteX160" fmla="*/ 21431 w 800197"/>
                <a:gd name="connsiteY160" fmla="*/ 619125 h 1247775"/>
                <a:gd name="connsiteX161" fmla="*/ 16668 w 800197"/>
                <a:gd name="connsiteY161" fmla="*/ 492919 h 1247775"/>
                <a:gd name="connsiteX162" fmla="*/ 9525 w 800197"/>
                <a:gd name="connsiteY162" fmla="*/ 402431 h 1247775"/>
                <a:gd name="connsiteX163" fmla="*/ 4762 w 800197"/>
                <a:gd name="connsiteY163" fmla="*/ 354806 h 1247775"/>
                <a:gd name="connsiteX164" fmla="*/ 0 w 800197"/>
                <a:gd name="connsiteY164" fmla="*/ 240506 h 1247775"/>
                <a:gd name="connsiteX165" fmla="*/ 2381 w 800197"/>
                <a:gd name="connsiteY165" fmla="*/ 35719 h 1247775"/>
                <a:gd name="connsiteX166" fmla="*/ 7143 w 800197"/>
                <a:gd name="connsiteY166" fmla="*/ 11906 h 1247775"/>
                <a:gd name="connsiteX167" fmla="*/ 9525 w 800197"/>
                <a:gd name="connsiteY167" fmla="*/ 4762 h 1247775"/>
                <a:gd name="connsiteX168" fmla="*/ 26193 w 800197"/>
                <a:gd name="connsiteY168" fmla="*/ 0 h 1247775"/>
                <a:gd name="connsiteX169" fmla="*/ 247650 w 800197"/>
                <a:gd name="connsiteY169" fmla="*/ 2381 h 1247775"/>
                <a:gd name="connsiteX170" fmla="*/ 266700 w 800197"/>
                <a:gd name="connsiteY170" fmla="*/ 4762 h 1247775"/>
                <a:gd name="connsiteX171" fmla="*/ 311943 w 800197"/>
                <a:gd name="connsiteY171" fmla="*/ 9525 h 1247775"/>
                <a:gd name="connsiteX172" fmla="*/ 345281 w 800197"/>
                <a:gd name="connsiteY172" fmla="*/ 14287 h 1247775"/>
                <a:gd name="connsiteX173" fmla="*/ 357187 w 800197"/>
                <a:gd name="connsiteY173" fmla="*/ 16669 h 1247775"/>
                <a:gd name="connsiteX174" fmla="*/ 378618 w 800197"/>
                <a:gd name="connsiteY174" fmla="*/ 19050 h 1247775"/>
                <a:gd name="connsiteX175" fmla="*/ 388143 w 800197"/>
                <a:gd name="connsiteY175" fmla="*/ 26194 h 1247775"/>
                <a:gd name="connsiteX176" fmla="*/ 397668 w 800197"/>
                <a:gd name="connsiteY176" fmla="*/ 28575 h 1247775"/>
                <a:gd name="connsiteX177" fmla="*/ 404812 w 800197"/>
                <a:gd name="connsiteY177" fmla="*/ 30956 h 1247775"/>
                <a:gd name="connsiteX178" fmla="*/ 428625 w 800197"/>
                <a:gd name="connsiteY178" fmla="*/ 42862 h 1247775"/>
                <a:gd name="connsiteX179" fmla="*/ 447675 w 800197"/>
                <a:gd name="connsiteY179" fmla="*/ 50006 h 1247775"/>
                <a:gd name="connsiteX180" fmla="*/ 466725 w 800197"/>
                <a:gd name="connsiteY180" fmla="*/ 54769 h 1247775"/>
                <a:gd name="connsiteX181" fmla="*/ 497681 w 800197"/>
                <a:gd name="connsiteY181" fmla="*/ 71437 h 1247775"/>
                <a:gd name="connsiteX182" fmla="*/ 511968 w 800197"/>
                <a:gd name="connsiteY182" fmla="*/ 80962 h 1247775"/>
                <a:gd name="connsiteX183" fmla="*/ 523875 w 800197"/>
                <a:gd name="connsiteY183" fmla="*/ 90487 h 1247775"/>
                <a:gd name="connsiteX184" fmla="*/ 538162 w 800197"/>
                <a:gd name="connsiteY184" fmla="*/ 102394 h 1247775"/>
                <a:gd name="connsiteX185" fmla="*/ 545306 w 800197"/>
                <a:gd name="connsiteY185" fmla="*/ 107156 h 1247775"/>
                <a:gd name="connsiteX186" fmla="*/ 559593 w 800197"/>
                <a:gd name="connsiteY186" fmla="*/ 121444 h 1247775"/>
                <a:gd name="connsiteX187" fmla="*/ 566737 w 800197"/>
                <a:gd name="connsiteY187" fmla="*/ 128587 h 1247775"/>
                <a:gd name="connsiteX188" fmla="*/ 573881 w 800197"/>
                <a:gd name="connsiteY188" fmla="*/ 135731 h 1247775"/>
                <a:gd name="connsiteX189" fmla="*/ 581025 w 800197"/>
                <a:gd name="connsiteY189" fmla="*/ 138112 h 1247775"/>
                <a:gd name="connsiteX190" fmla="*/ 592931 w 800197"/>
                <a:gd name="connsiteY190" fmla="*/ 152400 h 1247775"/>
                <a:gd name="connsiteX191" fmla="*/ 597693 w 800197"/>
                <a:gd name="connsiteY191" fmla="*/ 159544 h 1247775"/>
                <a:gd name="connsiteX192" fmla="*/ 600075 w 800197"/>
                <a:gd name="connsiteY192" fmla="*/ 195262 h 1247775"/>
                <a:gd name="connsiteX193" fmla="*/ 600075 w 800197"/>
                <a:gd name="connsiteY193" fmla="*/ 183356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800197" h="1247775">
                  <a:moveTo>
                    <a:pt x="600075" y="183356"/>
                  </a:moveTo>
                  <a:cubicBezTo>
                    <a:pt x="601265" y="190497"/>
                    <a:pt x="603025" y="205642"/>
                    <a:pt x="607218" y="211931"/>
                  </a:cubicBezTo>
                  <a:lnTo>
                    <a:pt x="616743" y="226219"/>
                  </a:lnTo>
                  <a:cubicBezTo>
                    <a:pt x="618330" y="228600"/>
                    <a:pt x="619125" y="231774"/>
                    <a:pt x="621506" y="233362"/>
                  </a:cubicBezTo>
                  <a:lnTo>
                    <a:pt x="628650" y="238125"/>
                  </a:lnTo>
                  <a:cubicBezTo>
                    <a:pt x="634206" y="246460"/>
                    <a:pt x="635792" y="250825"/>
                    <a:pt x="647700" y="254794"/>
                  </a:cubicBezTo>
                  <a:lnTo>
                    <a:pt x="661987" y="259556"/>
                  </a:lnTo>
                  <a:cubicBezTo>
                    <a:pt x="666750" y="262731"/>
                    <a:pt x="672228" y="265033"/>
                    <a:pt x="676275" y="269081"/>
                  </a:cubicBezTo>
                  <a:cubicBezTo>
                    <a:pt x="692586" y="285393"/>
                    <a:pt x="684958" y="279633"/>
                    <a:pt x="697706" y="288131"/>
                  </a:cubicBezTo>
                  <a:cubicBezTo>
                    <a:pt x="699293" y="290512"/>
                    <a:pt x="700041" y="293758"/>
                    <a:pt x="702468" y="295275"/>
                  </a:cubicBezTo>
                  <a:cubicBezTo>
                    <a:pt x="706725" y="297936"/>
                    <a:pt x="716756" y="300037"/>
                    <a:pt x="716756" y="300037"/>
                  </a:cubicBezTo>
                  <a:cubicBezTo>
                    <a:pt x="727673" y="316414"/>
                    <a:pt x="731711" y="312515"/>
                    <a:pt x="719137" y="316706"/>
                  </a:cubicBezTo>
                  <a:cubicBezTo>
                    <a:pt x="698671" y="330351"/>
                    <a:pt x="724559" y="313996"/>
                    <a:pt x="704850" y="323850"/>
                  </a:cubicBezTo>
                  <a:cubicBezTo>
                    <a:pt x="686381" y="333084"/>
                    <a:pt x="708523" y="325005"/>
                    <a:pt x="690562" y="330994"/>
                  </a:cubicBezTo>
                  <a:cubicBezTo>
                    <a:pt x="688181" y="333375"/>
                    <a:pt x="686005" y="335981"/>
                    <a:pt x="683418" y="338137"/>
                  </a:cubicBezTo>
                  <a:cubicBezTo>
                    <a:pt x="681220" y="339969"/>
                    <a:pt x="676836" y="340094"/>
                    <a:pt x="676275" y="342900"/>
                  </a:cubicBezTo>
                  <a:cubicBezTo>
                    <a:pt x="672405" y="362254"/>
                    <a:pt x="675159" y="360784"/>
                    <a:pt x="685800" y="364331"/>
                  </a:cubicBezTo>
                  <a:lnTo>
                    <a:pt x="700087" y="373856"/>
                  </a:lnTo>
                  <a:lnTo>
                    <a:pt x="707231" y="378619"/>
                  </a:lnTo>
                  <a:cubicBezTo>
                    <a:pt x="708818" y="381000"/>
                    <a:pt x="709970" y="383739"/>
                    <a:pt x="711993" y="385762"/>
                  </a:cubicBezTo>
                  <a:cubicBezTo>
                    <a:pt x="714017" y="387786"/>
                    <a:pt x="717252" y="388371"/>
                    <a:pt x="719137" y="390525"/>
                  </a:cubicBezTo>
                  <a:cubicBezTo>
                    <a:pt x="722906" y="394832"/>
                    <a:pt x="725487" y="400050"/>
                    <a:pt x="728662" y="404812"/>
                  </a:cubicBezTo>
                  <a:lnTo>
                    <a:pt x="733425" y="411956"/>
                  </a:lnTo>
                  <a:cubicBezTo>
                    <a:pt x="735012" y="414337"/>
                    <a:pt x="737282" y="416385"/>
                    <a:pt x="738187" y="419100"/>
                  </a:cubicBezTo>
                  <a:cubicBezTo>
                    <a:pt x="738981" y="421481"/>
                    <a:pt x="739579" y="423937"/>
                    <a:pt x="740568" y="426244"/>
                  </a:cubicBezTo>
                  <a:cubicBezTo>
                    <a:pt x="744192" y="434701"/>
                    <a:pt x="745311" y="435740"/>
                    <a:pt x="750093" y="442912"/>
                  </a:cubicBezTo>
                  <a:cubicBezTo>
                    <a:pt x="753492" y="456508"/>
                    <a:pt x="752125" y="460114"/>
                    <a:pt x="759618" y="469106"/>
                  </a:cubicBezTo>
                  <a:cubicBezTo>
                    <a:pt x="761774" y="471693"/>
                    <a:pt x="764606" y="473663"/>
                    <a:pt x="766762" y="476250"/>
                  </a:cubicBezTo>
                  <a:cubicBezTo>
                    <a:pt x="772252" y="482838"/>
                    <a:pt x="770843" y="485320"/>
                    <a:pt x="778668" y="490537"/>
                  </a:cubicBezTo>
                  <a:cubicBezTo>
                    <a:pt x="780757" y="491929"/>
                    <a:pt x="783505" y="491930"/>
                    <a:pt x="785812" y="492919"/>
                  </a:cubicBezTo>
                  <a:cubicBezTo>
                    <a:pt x="789075" y="494317"/>
                    <a:pt x="792162" y="496094"/>
                    <a:pt x="795337" y="497681"/>
                  </a:cubicBezTo>
                  <a:cubicBezTo>
                    <a:pt x="796925" y="500856"/>
                    <a:pt x="799805" y="503668"/>
                    <a:pt x="800100" y="507206"/>
                  </a:cubicBezTo>
                  <a:cubicBezTo>
                    <a:pt x="800631" y="513583"/>
                    <a:pt x="798863" y="519960"/>
                    <a:pt x="797718" y="526256"/>
                  </a:cubicBezTo>
                  <a:cubicBezTo>
                    <a:pt x="796061" y="535370"/>
                    <a:pt x="789456" y="543483"/>
                    <a:pt x="781050" y="547687"/>
                  </a:cubicBezTo>
                  <a:cubicBezTo>
                    <a:pt x="777875" y="549275"/>
                    <a:pt x="774821" y="551132"/>
                    <a:pt x="771525" y="552450"/>
                  </a:cubicBezTo>
                  <a:cubicBezTo>
                    <a:pt x="766864" y="554314"/>
                    <a:pt x="757237" y="557212"/>
                    <a:pt x="757237" y="557212"/>
                  </a:cubicBezTo>
                  <a:cubicBezTo>
                    <a:pt x="750093" y="556418"/>
                    <a:pt x="742854" y="556240"/>
                    <a:pt x="735806" y="554831"/>
                  </a:cubicBezTo>
                  <a:cubicBezTo>
                    <a:pt x="730883" y="553847"/>
                    <a:pt x="721518" y="550069"/>
                    <a:pt x="721518" y="550069"/>
                  </a:cubicBezTo>
                  <a:cubicBezTo>
                    <a:pt x="719931" y="547688"/>
                    <a:pt x="718910" y="544810"/>
                    <a:pt x="716756" y="542925"/>
                  </a:cubicBezTo>
                  <a:cubicBezTo>
                    <a:pt x="706679" y="534108"/>
                    <a:pt x="705136" y="534289"/>
                    <a:pt x="695325" y="531019"/>
                  </a:cubicBezTo>
                  <a:cubicBezTo>
                    <a:pt x="692944" y="529431"/>
                    <a:pt x="690380" y="528088"/>
                    <a:pt x="688181" y="526256"/>
                  </a:cubicBezTo>
                  <a:cubicBezTo>
                    <a:pt x="680280" y="519672"/>
                    <a:pt x="682763" y="518785"/>
                    <a:pt x="673893" y="514350"/>
                  </a:cubicBezTo>
                  <a:cubicBezTo>
                    <a:pt x="670090" y="512448"/>
                    <a:pt x="660781" y="510603"/>
                    <a:pt x="657225" y="509587"/>
                  </a:cubicBezTo>
                  <a:cubicBezTo>
                    <a:pt x="654811" y="508897"/>
                    <a:pt x="652462" y="508000"/>
                    <a:pt x="650081" y="507206"/>
                  </a:cubicBezTo>
                  <a:cubicBezTo>
                    <a:pt x="644812" y="512475"/>
                    <a:pt x="641492" y="514861"/>
                    <a:pt x="638175" y="521494"/>
                  </a:cubicBezTo>
                  <a:cubicBezTo>
                    <a:pt x="637052" y="523739"/>
                    <a:pt x="637753" y="527069"/>
                    <a:pt x="635793" y="528637"/>
                  </a:cubicBezTo>
                  <a:cubicBezTo>
                    <a:pt x="633237" y="530681"/>
                    <a:pt x="629525" y="530693"/>
                    <a:pt x="626268" y="531019"/>
                  </a:cubicBezTo>
                  <a:cubicBezTo>
                    <a:pt x="613606" y="532285"/>
                    <a:pt x="600868" y="532606"/>
                    <a:pt x="588168" y="533400"/>
                  </a:cubicBezTo>
                  <a:cubicBezTo>
                    <a:pt x="582457" y="550535"/>
                    <a:pt x="589388" y="529131"/>
                    <a:pt x="583406" y="550069"/>
                  </a:cubicBezTo>
                  <a:cubicBezTo>
                    <a:pt x="582717" y="552482"/>
                    <a:pt x="581819" y="554831"/>
                    <a:pt x="581025" y="557212"/>
                  </a:cubicBezTo>
                  <a:cubicBezTo>
                    <a:pt x="580445" y="563587"/>
                    <a:pt x="577600" y="596809"/>
                    <a:pt x="576262" y="604837"/>
                  </a:cubicBezTo>
                  <a:cubicBezTo>
                    <a:pt x="575849" y="607313"/>
                    <a:pt x="574571" y="609567"/>
                    <a:pt x="573881" y="611981"/>
                  </a:cubicBezTo>
                  <a:cubicBezTo>
                    <a:pt x="572982" y="615128"/>
                    <a:pt x="572038" y="618278"/>
                    <a:pt x="571500" y="621506"/>
                  </a:cubicBezTo>
                  <a:cubicBezTo>
                    <a:pt x="565925" y="654952"/>
                    <a:pt x="572095" y="628646"/>
                    <a:pt x="566737" y="650081"/>
                  </a:cubicBezTo>
                  <a:cubicBezTo>
                    <a:pt x="568325" y="653256"/>
                    <a:pt x="568660" y="657476"/>
                    <a:pt x="571500" y="659606"/>
                  </a:cubicBezTo>
                  <a:cubicBezTo>
                    <a:pt x="575516" y="662618"/>
                    <a:pt x="585787" y="664369"/>
                    <a:pt x="585787" y="664369"/>
                  </a:cubicBezTo>
                  <a:cubicBezTo>
                    <a:pt x="588841" y="659788"/>
                    <a:pt x="590554" y="654051"/>
                    <a:pt x="597693" y="654844"/>
                  </a:cubicBezTo>
                  <a:cubicBezTo>
                    <a:pt x="602683" y="655398"/>
                    <a:pt x="607218" y="658019"/>
                    <a:pt x="611981" y="659606"/>
                  </a:cubicBezTo>
                  <a:lnTo>
                    <a:pt x="619125" y="661987"/>
                  </a:lnTo>
                  <a:cubicBezTo>
                    <a:pt x="638180" y="674693"/>
                    <a:pt x="615149" y="658013"/>
                    <a:pt x="631031" y="673894"/>
                  </a:cubicBezTo>
                  <a:cubicBezTo>
                    <a:pt x="633055" y="675918"/>
                    <a:pt x="635794" y="677069"/>
                    <a:pt x="638175" y="678656"/>
                  </a:cubicBezTo>
                  <a:cubicBezTo>
                    <a:pt x="638969" y="681037"/>
                    <a:pt x="639337" y="683606"/>
                    <a:pt x="640556" y="685800"/>
                  </a:cubicBezTo>
                  <a:cubicBezTo>
                    <a:pt x="643336" y="690803"/>
                    <a:pt x="650081" y="700087"/>
                    <a:pt x="650081" y="700087"/>
                  </a:cubicBezTo>
                  <a:cubicBezTo>
                    <a:pt x="648493" y="702468"/>
                    <a:pt x="647803" y="705811"/>
                    <a:pt x="645318" y="707231"/>
                  </a:cubicBezTo>
                  <a:cubicBezTo>
                    <a:pt x="641804" y="709239"/>
                    <a:pt x="637202" y="708191"/>
                    <a:pt x="633412" y="709612"/>
                  </a:cubicBezTo>
                  <a:cubicBezTo>
                    <a:pt x="630732" y="710617"/>
                    <a:pt x="628649" y="712787"/>
                    <a:pt x="626268" y="714375"/>
                  </a:cubicBezTo>
                  <a:cubicBezTo>
                    <a:pt x="622612" y="719860"/>
                    <a:pt x="620220" y="722090"/>
                    <a:pt x="619125" y="728662"/>
                  </a:cubicBezTo>
                  <a:cubicBezTo>
                    <a:pt x="614903" y="753990"/>
                    <a:pt x="619159" y="742828"/>
                    <a:pt x="614362" y="759619"/>
                  </a:cubicBezTo>
                  <a:cubicBezTo>
                    <a:pt x="613673" y="762032"/>
                    <a:pt x="613200" y="764568"/>
                    <a:pt x="611981" y="766762"/>
                  </a:cubicBezTo>
                  <a:cubicBezTo>
                    <a:pt x="599944" y="788429"/>
                    <a:pt x="606882" y="774310"/>
                    <a:pt x="595312" y="788194"/>
                  </a:cubicBezTo>
                  <a:cubicBezTo>
                    <a:pt x="593480" y="790392"/>
                    <a:pt x="592382" y="793139"/>
                    <a:pt x="590550" y="795337"/>
                  </a:cubicBezTo>
                  <a:cubicBezTo>
                    <a:pt x="588394" y="797924"/>
                    <a:pt x="585474" y="799823"/>
                    <a:pt x="583406" y="802481"/>
                  </a:cubicBezTo>
                  <a:cubicBezTo>
                    <a:pt x="579892" y="806999"/>
                    <a:pt x="575691" y="811339"/>
                    <a:pt x="573881" y="816769"/>
                  </a:cubicBezTo>
                  <a:cubicBezTo>
                    <a:pt x="570595" y="826627"/>
                    <a:pt x="572892" y="821824"/>
                    <a:pt x="566737" y="831056"/>
                  </a:cubicBezTo>
                  <a:cubicBezTo>
                    <a:pt x="565943" y="833437"/>
                    <a:pt x="565479" y="835955"/>
                    <a:pt x="564356" y="838200"/>
                  </a:cubicBezTo>
                  <a:cubicBezTo>
                    <a:pt x="563076" y="840760"/>
                    <a:pt x="559878" y="842496"/>
                    <a:pt x="559593" y="845344"/>
                  </a:cubicBezTo>
                  <a:cubicBezTo>
                    <a:pt x="559035" y="850929"/>
                    <a:pt x="560874" y="856509"/>
                    <a:pt x="561975" y="862012"/>
                  </a:cubicBezTo>
                  <a:cubicBezTo>
                    <a:pt x="562467" y="864473"/>
                    <a:pt x="562581" y="867381"/>
                    <a:pt x="564356" y="869156"/>
                  </a:cubicBezTo>
                  <a:cubicBezTo>
                    <a:pt x="566131" y="870931"/>
                    <a:pt x="569119" y="870743"/>
                    <a:pt x="571500" y="871537"/>
                  </a:cubicBezTo>
                  <a:cubicBezTo>
                    <a:pt x="574675" y="870743"/>
                    <a:pt x="578098" y="870620"/>
                    <a:pt x="581025" y="869156"/>
                  </a:cubicBezTo>
                  <a:cubicBezTo>
                    <a:pt x="586144" y="866596"/>
                    <a:pt x="595312" y="859631"/>
                    <a:pt x="595312" y="859631"/>
                  </a:cubicBezTo>
                  <a:cubicBezTo>
                    <a:pt x="596900" y="857250"/>
                    <a:pt x="597840" y="854275"/>
                    <a:pt x="600075" y="852487"/>
                  </a:cubicBezTo>
                  <a:cubicBezTo>
                    <a:pt x="601628" y="851245"/>
                    <a:pt x="616121" y="847881"/>
                    <a:pt x="616743" y="847725"/>
                  </a:cubicBezTo>
                  <a:cubicBezTo>
                    <a:pt x="618417" y="848060"/>
                    <a:pt x="634502" y="849704"/>
                    <a:pt x="635793" y="854869"/>
                  </a:cubicBezTo>
                  <a:cubicBezTo>
                    <a:pt x="637389" y="861253"/>
                    <a:pt x="633454" y="871496"/>
                    <a:pt x="628650" y="876300"/>
                  </a:cubicBezTo>
                  <a:cubicBezTo>
                    <a:pt x="626626" y="878324"/>
                    <a:pt x="624066" y="879782"/>
                    <a:pt x="621506" y="881062"/>
                  </a:cubicBezTo>
                  <a:cubicBezTo>
                    <a:pt x="619261" y="882185"/>
                    <a:pt x="616556" y="882225"/>
                    <a:pt x="614362" y="883444"/>
                  </a:cubicBezTo>
                  <a:cubicBezTo>
                    <a:pt x="590552" y="896673"/>
                    <a:pt x="609845" y="889849"/>
                    <a:pt x="588168" y="897731"/>
                  </a:cubicBezTo>
                  <a:cubicBezTo>
                    <a:pt x="583450" y="899447"/>
                    <a:pt x="578833" y="901669"/>
                    <a:pt x="573881" y="902494"/>
                  </a:cubicBezTo>
                  <a:cubicBezTo>
                    <a:pt x="564231" y="904102"/>
                    <a:pt x="558946" y="904593"/>
                    <a:pt x="550068" y="907256"/>
                  </a:cubicBezTo>
                  <a:cubicBezTo>
                    <a:pt x="545260" y="908699"/>
                    <a:pt x="540543" y="910431"/>
                    <a:pt x="535781" y="912019"/>
                  </a:cubicBezTo>
                  <a:cubicBezTo>
                    <a:pt x="533400" y="912813"/>
                    <a:pt x="531072" y="913791"/>
                    <a:pt x="528637" y="914400"/>
                  </a:cubicBezTo>
                  <a:cubicBezTo>
                    <a:pt x="516677" y="917390"/>
                    <a:pt x="522217" y="915746"/>
                    <a:pt x="511968" y="919162"/>
                  </a:cubicBezTo>
                  <a:cubicBezTo>
                    <a:pt x="513090" y="930383"/>
                    <a:pt x="509383" y="944064"/>
                    <a:pt x="521493" y="950119"/>
                  </a:cubicBezTo>
                  <a:cubicBezTo>
                    <a:pt x="525113" y="951929"/>
                    <a:pt x="529431" y="951706"/>
                    <a:pt x="533400" y="952500"/>
                  </a:cubicBezTo>
                  <a:cubicBezTo>
                    <a:pt x="536575" y="956469"/>
                    <a:pt x="540231" y="960096"/>
                    <a:pt x="542925" y="964406"/>
                  </a:cubicBezTo>
                  <a:cubicBezTo>
                    <a:pt x="544255" y="966535"/>
                    <a:pt x="544616" y="969136"/>
                    <a:pt x="545306" y="971550"/>
                  </a:cubicBezTo>
                  <a:cubicBezTo>
                    <a:pt x="545968" y="973869"/>
                    <a:pt x="548437" y="985365"/>
                    <a:pt x="550068" y="988219"/>
                  </a:cubicBezTo>
                  <a:cubicBezTo>
                    <a:pt x="552037" y="991665"/>
                    <a:pt x="554831" y="994569"/>
                    <a:pt x="557212" y="997744"/>
                  </a:cubicBezTo>
                  <a:cubicBezTo>
                    <a:pt x="561813" y="1011544"/>
                    <a:pt x="559249" y="1010951"/>
                    <a:pt x="569118" y="1019175"/>
                  </a:cubicBezTo>
                  <a:cubicBezTo>
                    <a:pt x="571317" y="1021007"/>
                    <a:pt x="573632" y="1022810"/>
                    <a:pt x="576262" y="1023937"/>
                  </a:cubicBezTo>
                  <a:cubicBezTo>
                    <a:pt x="579270" y="1025226"/>
                    <a:pt x="582612" y="1025525"/>
                    <a:pt x="585787" y="1026319"/>
                  </a:cubicBezTo>
                  <a:cubicBezTo>
                    <a:pt x="588168" y="1027906"/>
                    <a:pt x="590316" y="1029919"/>
                    <a:pt x="592931" y="1031081"/>
                  </a:cubicBezTo>
                  <a:cubicBezTo>
                    <a:pt x="597518" y="1033120"/>
                    <a:pt x="602456" y="1034256"/>
                    <a:pt x="607218" y="1035844"/>
                  </a:cubicBezTo>
                  <a:cubicBezTo>
                    <a:pt x="625752" y="1042022"/>
                    <a:pt x="611901" y="1037897"/>
                    <a:pt x="650081" y="1042987"/>
                  </a:cubicBezTo>
                  <a:cubicBezTo>
                    <a:pt x="647700" y="1044575"/>
                    <a:pt x="645497" y="1046470"/>
                    <a:pt x="642937" y="1047750"/>
                  </a:cubicBezTo>
                  <a:cubicBezTo>
                    <a:pt x="640692" y="1048873"/>
                    <a:pt x="637774" y="1048590"/>
                    <a:pt x="635793" y="1050131"/>
                  </a:cubicBezTo>
                  <a:cubicBezTo>
                    <a:pt x="624505" y="1058911"/>
                    <a:pt x="623109" y="1062015"/>
                    <a:pt x="616743" y="1071562"/>
                  </a:cubicBezTo>
                  <a:cubicBezTo>
                    <a:pt x="615949" y="1074737"/>
                    <a:pt x="615302" y="1077952"/>
                    <a:pt x="614362" y="1081087"/>
                  </a:cubicBezTo>
                  <a:cubicBezTo>
                    <a:pt x="612920" y="1085896"/>
                    <a:pt x="609600" y="1095375"/>
                    <a:pt x="609600" y="1095375"/>
                  </a:cubicBezTo>
                  <a:cubicBezTo>
                    <a:pt x="610394" y="1102519"/>
                    <a:pt x="610799" y="1109716"/>
                    <a:pt x="611981" y="1116806"/>
                  </a:cubicBezTo>
                  <a:cubicBezTo>
                    <a:pt x="612394" y="1119282"/>
                    <a:pt x="615294" y="1121619"/>
                    <a:pt x="614362" y="1123950"/>
                  </a:cubicBezTo>
                  <a:cubicBezTo>
                    <a:pt x="613299" y="1126607"/>
                    <a:pt x="609599" y="1127125"/>
                    <a:pt x="607218" y="1128712"/>
                  </a:cubicBezTo>
                  <a:cubicBezTo>
                    <a:pt x="604043" y="1127918"/>
                    <a:pt x="600828" y="1127271"/>
                    <a:pt x="597693" y="1126331"/>
                  </a:cubicBezTo>
                  <a:cubicBezTo>
                    <a:pt x="592885" y="1124889"/>
                    <a:pt x="583406" y="1121569"/>
                    <a:pt x="583406" y="1121569"/>
                  </a:cubicBezTo>
                  <a:cubicBezTo>
                    <a:pt x="578134" y="1125083"/>
                    <a:pt x="572785" y="1127974"/>
                    <a:pt x="569118" y="1133475"/>
                  </a:cubicBezTo>
                  <a:cubicBezTo>
                    <a:pt x="567726" y="1135564"/>
                    <a:pt x="567859" y="1138374"/>
                    <a:pt x="566737" y="1140619"/>
                  </a:cubicBezTo>
                  <a:cubicBezTo>
                    <a:pt x="565457" y="1143179"/>
                    <a:pt x="563562" y="1145381"/>
                    <a:pt x="561975" y="1147762"/>
                  </a:cubicBezTo>
                  <a:cubicBezTo>
                    <a:pt x="561181" y="1150937"/>
                    <a:pt x="560492" y="1154140"/>
                    <a:pt x="559593" y="1157287"/>
                  </a:cubicBezTo>
                  <a:cubicBezTo>
                    <a:pt x="558903" y="1159701"/>
                    <a:pt x="557661" y="1161961"/>
                    <a:pt x="557212" y="1164431"/>
                  </a:cubicBezTo>
                  <a:cubicBezTo>
                    <a:pt x="555041" y="1176372"/>
                    <a:pt x="556650" y="1181175"/>
                    <a:pt x="552450" y="1190625"/>
                  </a:cubicBezTo>
                  <a:cubicBezTo>
                    <a:pt x="545983" y="1205175"/>
                    <a:pt x="544780" y="1205702"/>
                    <a:pt x="535781" y="1219200"/>
                  </a:cubicBezTo>
                  <a:cubicBezTo>
                    <a:pt x="531099" y="1226223"/>
                    <a:pt x="530749" y="1227759"/>
                    <a:pt x="523875" y="1233487"/>
                  </a:cubicBezTo>
                  <a:cubicBezTo>
                    <a:pt x="521676" y="1235319"/>
                    <a:pt x="519421" y="1237272"/>
                    <a:pt x="516731" y="1238250"/>
                  </a:cubicBezTo>
                  <a:cubicBezTo>
                    <a:pt x="510580" y="1240487"/>
                    <a:pt x="504031" y="1241424"/>
                    <a:pt x="497681" y="1243012"/>
                  </a:cubicBezTo>
                  <a:cubicBezTo>
                    <a:pt x="484211" y="1246380"/>
                    <a:pt x="491389" y="1244748"/>
                    <a:pt x="476250" y="1247775"/>
                  </a:cubicBezTo>
                  <a:cubicBezTo>
                    <a:pt x="447675" y="1246981"/>
                    <a:pt x="419050" y="1247254"/>
                    <a:pt x="390525" y="1245394"/>
                  </a:cubicBezTo>
                  <a:cubicBezTo>
                    <a:pt x="382447" y="1244867"/>
                    <a:pt x="374650" y="1242219"/>
                    <a:pt x="366712" y="1240631"/>
                  </a:cubicBezTo>
                  <a:lnTo>
                    <a:pt x="354806" y="1238250"/>
                  </a:lnTo>
                  <a:cubicBezTo>
                    <a:pt x="350837" y="1237456"/>
                    <a:pt x="346740" y="1237149"/>
                    <a:pt x="342900" y="1235869"/>
                  </a:cubicBezTo>
                  <a:cubicBezTo>
                    <a:pt x="324772" y="1229826"/>
                    <a:pt x="333535" y="1232090"/>
                    <a:pt x="316706" y="1228725"/>
                  </a:cubicBezTo>
                  <a:cubicBezTo>
                    <a:pt x="286128" y="1216492"/>
                    <a:pt x="324030" y="1232388"/>
                    <a:pt x="292893" y="1216819"/>
                  </a:cubicBezTo>
                  <a:cubicBezTo>
                    <a:pt x="290648" y="1215697"/>
                    <a:pt x="288057" y="1215426"/>
                    <a:pt x="285750" y="1214437"/>
                  </a:cubicBezTo>
                  <a:cubicBezTo>
                    <a:pt x="268325" y="1206968"/>
                    <a:pt x="284254" y="1211682"/>
                    <a:pt x="266700" y="1207294"/>
                  </a:cubicBezTo>
                  <a:cubicBezTo>
                    <a:pt x="250148" y="1196259"/>
                    <a:pt x="270952" y="1209420"/>
                    <a:pt x="247650" y="1197769"/>
                  </a:cubicBezTo>
                  <a:cubicBezTo>
                    <a:pt x="245090" y="1196489"/>
                    <a:pt x="243066" y="1194286"/>
                    <a:pt x="240506" y="1193006"/>
                  </a:cubicBezTo>
                  <a:cubicBezTo>
                    <a:pt x="206203" y="1175855"/>
                    <a:pt x="245374" y="1198199"/>
                    <a:pt x="221456" y="1183481"/>
                  </a:cubicBezTo>
                  <a:cubicBezTo>
                    <a:pt x="213572" y="1178630"/>
                    <a:pt x="197643" y="1169194"/>
                    <a:pt x="197643" y="1169194"/>
                  </a:cubicBezTo>
                  <a:cubicBezTo>
                    <a:pt x="178405" y="1143540"/>
                    <a:pt x="202705" y="1171773"/>
                    <a:pt x="180975" y="1157287"/>
                  </a:cubicBezTo>
                  <a:cubicBezTo>
                    <a:pt x="178594" y="1155700"/>
                    <a:pt x="178411" y="1151976"/>
                    <a:pt x="176212" y="1150144"/>
                  </a:cubicBezTo>
                  <a:cubicBezTo>
                    <a:pt x="173485" y="1147872"/>
                    <a:pt x="169576" y="1147444"/>
                    <a:pt x="166687" y="1145381"/>
                  </a:cubicBezTo>
                  <a:cubicBezTo>
                    <a:pt x="157610" y="1138897"/>
                    <a:pt x="160534" y="1136846"/>
                    <a:pt x="152400" y="1128712"/>
                  </a:cubicBezTo>
                  <a:cubicBezTo>
                    <a:pt x="150376" y="1126688"/>
                    <a:pt x="147637" y="1125537"/>
                    <a:pt x="145256" y="1123950"/>
                  </a:cubicBezTo>
                  <a:cubicBezTo>
                    <a:pt x="142875" y="1120775"/>
                    <a:pt x="140695" y="1117438"/>
                    <a:pt x="138112" y="1114425"/>
                  </a:cubicBezTo>
                  <a:cubicBezTo>
                    <a:pt x="127786" y="1102378"/>
                    <a:pt x="132451" y="1111887"/>
                    <a:pt x="121443" y="1095375"/>
                  </a:cubicBezTo>
                  <a:cubicBezTo>
                    <a:pt x="117893" y="1090050"/>
                    <a:pt x="115272" y="1084156"/>
                    <a:pt x="111918" y="1078706"/>
                  </a:cubicBezTo>
                  <a:cubicBezTo>
                    <a:pt x="99283" y="1058175"/>
                    <a:pt x="104740" y="1070416"/>
                    <a:pt x="92868" y="1047750"/>
                  </a:cubicBezTo>
                  <a:cubicBezTo>
                    <a:pt x="87103" y="1036744"/>
                    <a:pt x="80129" y="1026198"/>
                    <a:pt x="76200" y="1014412"/>
                  </a:cubicBezTo>
                  <a:cubicBezTo>
                    <a:pt x="70182" y="996360"/>
                    <a:pt x="74449" y="1004141"/>
                    <a:pt x="64293" y="990600"/>
                  </a:cubicBezTo>
                  <a:cubicBezTo>
                    <a:pt x="62706" y="985837"/>
                    <a:pt x="61395" y="980973"/>
                    <a:pt x="59531" y="976312"/>
                  </a:cubicBezTo>
                  <a:cubicBezTo>
                    <a:pt x="58213" y="973016"/>
                    <a:pt x="55891" y="970155"/>
                    <a:pt x="54768" y="966787"/>
                  </a:cubicBezTo>
                  <a:cubicBezTo>
                    <a:pt x="52698" y="960577"/>
                    <a:pt x="51290" y="954155"/>
                    <a:pt x="50006" y="947737"/>
                  </a:cubicBezTo>
                  <a:lnTo>
                    <a:pt x="45243" y="923925"/>
                  </a:lnTo>
                  <a:cubicBezTo>
                    <a:pt x="44449" y="919956"/>
                    <a:pt x="43434" y="916026"/>
                    <a:pt x="42862" y="912019"/>
                  </a:cubicBezTo>
                  <a:cubicBezTo>
                    <a:pt x="39798" y="890570"/>
                    <a:pt x="41404" y="900886"/>
                    <a:pt x="38100" y="881062"/>
                  </a:cubicBezTo>
                  <a:cubicBezTo>
                    <a:pt x="37306" y="869156"/>
                    <a:pt x="36709" y="857235"/>
                    <a:pt x="35718" y="845344"/>
                  </a:cubicBezTo>
                  <a:cubicBezTo>
                    <a:pt x="35121" y="838181"/>
                    <a:pt x="33960" y="831073"/>
                    <a:pt x="33337" y="823912"/>
                  </a:cubicBezTo>
                  <a:cubicBezTo>
                    <a:pt x="32372" y="812813"/>
                    <a:pt x="31750" y="801687"/>
                    <a:pt x="30956" y="790575"/>
                  </a:cubicBezTo>
                  <a:cubicBezTo>
                    <a:pt x="29676" y="741915"/>
                    <a:pt x="30653" y="713879"/>
                    <a:pt x="26193" y="671512"/>
                  </a:cubicBezTo>
                  <a:cubicBezTo>
                    <a:pt x="25605" y="665930"/>
                    <a:pt x="24606" y="660400"/>
                    <a:pt x="23812" y="654844"/>
                  </a:cubicBezTo>
                  <a:cubicBezTo>
                    <a:pt x="23018" y="642938"/>
                    <a:pt x="21957" y="631046"/>
                    <a:pt x="21431" y="619125"/>
                  </a:cubicBezTo>
                  <a:cubicBezTo>
                    <a:pt x="19575" y="577067"/>
                    <a:pt x="19778" y="534903"/>
                    <a:pt x="16668" y="492919"/>
                  </a:cubicBezTo>
                  <a:cubicBezTo>
                    <a:pt x="14293" y="460855"/>
                    <a:pt x="12613" y="433311"/>
                    <a:pt x="9525" y="402431"/>
                  </a:cubicBezTo>
                  <a:cubicBezTo>
                    <a:pt x="7761" y="384789"/>
                    <a:pt x="5859" y="372908"/>
                    <a:pt x="4762" y="354806"/>
                  </a:cubicBezTo>
                  <a:cubicBezTo>
                    <a:pt x="3365" y="331746"/>
                    <a:pt x="783" y="260861"/>
                    <a:pt x="0" y="240506"/>
                  </a:cubicBezTo>
                  <a:cubicBezTo>
                    <a:pt x="794" y="172244"/>
                    <a:pt x="897" y="103970"/>
                    <a:pt x="2381" y="35719"/>
                  </a:cubicBezTo>
                  <a:cubicBezTo>
                    <a:pt x="2491" y="30657"/>
                    <a:pt x="5495" y="17674"/>
                    <a:pt x="7143" y="11906"/>
                  </a:cubicBezTo>
                  <a:cubicBezTo>
                    <a:pt x="7833" y="9492"/>
                    <a:pt x="7750" y="6537"/>
                    <a:pt x="9525" y="4762"/>
                  </a:cubicBezTo>
                  <a:cubicBezTo>
                    <a:pt x="10664" y="3623"/>
                    <a:pt x="26111" y="21"/>
                    <a:pt x="26193" y="0"/>
                  </a:cubicBezTo>
                  <a:lnTo>
                    <a:pt x="247650" y="2381"/>
                  </a:lnTo>
                  <a:cubicBezTo>
                    <a:pt x="254048" y="2508"/>
                    <a:pt x="260340" y="4055"/>
                    <a:pt x="266700" y="4762"/>
                  </a:cubicBezTo>
                  <a:cubicBezTo>
                    <a:pt x="282837" y="6555"/>
                    <a:pt x="295943" y="7438"/>
                    <a:pt x="311943" y="9525"/>
                  </a:cubicBezTo>
                  <a:cubicBezTo>
                    <a:pt x="323074" y="10977"/>
                    <a:pt x="334193" y="12536"/>
                    <a:pt x="345281" y="14287"/>
                  </a:cubicBezTo>
                  <a:cubicBezTo>
                    <a:pt x="349279" y="14918"/>
                    <a:pt x="353180" y="16097"/>
                    <a:pt x="357187" y="16669"/>
                  </a:cubicBezTo>
                  <a:cubicBezTo>
                    <a:pt x="364302" y="17686"/>
                    <a:pt x="371474" y="18256"/>
                    <a:pt x="378618" y="19050"/>
                  </a:cubicBezTo>
                  <a:cubicBezTo>
                    <a:pt x="381793" y="21431"/>
                    <a:pt x="384593" y="24419"/>
                    <a:pt x="388143" y="26194"/>
                  </a:cubicBezTo>
                  <a:cubicBezTo>
                    <a:pt x="391070" y="27658"/>
                    <a:pt x="394521" y="27676"/>
                    <a:pt x="397668" y="28575"/>
                  </a:cubicBezTo>
                  <a:cubicBezTo>
                    <a:pt x="400082" y="29265"/>
                    <a:pt x="402431" y="30162"/>
                    <a:pt x="404812" y="30956"/>
                  </a:cubicBezTo>
                  <a:cubicBezTo>
                    <a:pt x="423545" y="45006"/>
                    <a:pt x="404004" y="31919"/>
                    <a:pt x="428625" y="42862"/>
                  </a:cubicBezTo>
                  <a:cubicBezTo>
                    <a:pt x="451573" y="53061"/>
                    <a:pt x="415371" y="42551"/>
                    <a:pt x="447675" y="50006"/>
                  </a:cubicBezTo>
                  <a:cubicBezTo>
                    <a:pt x="454053" y="51478"/>
                    <a:pt x="466725" y="54769"/>
                    <a:pt x="466725" y="54769"/>
                  </a:cubicBezTo>
                  <a:cubicBezTo>
                    <a:pt x="489013" y="71484"/>
                    <a:pt x="477992" y="67499"/>
                    <a:pt x="497681" y="71437"/>
                  </a:cubicBezTo>
                  <a:cubicBezTo>
                    <a:pt x="502443" y="74612"/>
                    <a:pt x="508793" y="76200"/>
                    <a:pt x="511968" y="80962"/>
                  </a:cubicBezTo>
                  <a:cubicBezTo>
                    <a:pt x="518123" y="90194"/>
                    <a:pt x="514016" y="87201"/>
                    <a:pt x="523875" y="90487"/>
                  </a:cubicBezTo>
                  <a:cubicBezTo>
                    <a:pt x="541621" y="102320"/>
                    <a:pt x="519814" y="87105"/>
                    <a:pt x="538162" y="102394"/>
                  </a:cubicBezTo>
                  <a:cubicBezTo>
                    <a:pt x="540361" y="104226"/>
                    <a:pt x="543167" y="105255"/>
                    <a:pt x="545306" y="107156"/>
                  </a:cubicBezTo>
                  <a:cubicBezTo>
                    <a:pt x="550340" y="111631"/>
                    <a:pt x="554830" y="116681"/>
                    <a:pt x="559593" y="121444"/>
                  </a:cubicBezTo>
                  <a:lnTo>
                    <a:pt x="566737" y="128587"/>
                  </a:lnTo>
                  <a:cubicBezTo>
                    <a:pt x="569118" y="130968"/>
                    <a:pt x="570686" y="134666"/>
                    <a:pt x="573881" y="135731"/>
                  </a:cubicBezTo>
                  <a:lnTo>
                    <a:pt x="581025" y="138112"/>
                  </a:lnTo>
                  <a:cubicBezTo>
                    <a:pt x="592848" y="155849"/>
                    <a:pt x="577652" y="134065"/>
                    <a:pt x="592931" y="152400"/>
                  </a:cubicBezTo>
                  <a:cubicBezTo>
                    <a:pt x="594763" y="154599"/>
                    <a:pt x="596106" y="157163"/>
                    <a:pt x="597693" y="159544"/>
                  </a:cubicBezTo>
                  <a:cubicBezTo>
                    <a:pt x="598487" y="171450"/>
                    <a:pt x="598757" y="183403"/>
                    <a:pt x="600075" y="195262"/>
                  </a:cubicBezTo>
                  <a:cubicBezTo>
                    <a:pt x="600352" y="197757"/>
                    <a:pt x="602456" y="202406"/>
                    <a:pt x="600075" y="1833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755576" y="1804092"/>
            <a:ext cx="4464496" cy="4524316"/>
          </a:xfrm>
          <a:prstGeom prst="rect">
            <a:avLst/>
          </a:prstGeom>
          <a:noFill/>
        </p:spPr>
        <p:txBody>
          <a:bodyPr wrap="square" rtlCol="0">
            <a:spAutoFit/>
          </a:bodyPr>
          <a:lstStyle/>
          <a:p>
            <a:pPr marL="285750" indent="-285750">
              <a:buFont typeface="Arial"/>
              <a:buChar char="•"/>
            </a:pPr>
            <a:r>
              <a:rPr lang="en-US" dirty="0"/>
              <a:t>The ODNs are seen by the government as a way of ensuring equity of access and the responsible use of an expensive resource</a:t>
            </a:r>
          </a:p>
          <a:p>
            <a:pPr marL="285750" indent="-285750">
              <a:buFont typeface="Arial"/>
              <a:buChar char="•"/>
            </a:pPr>
            <a:endParaRPr lang="en-US" dirty="0"/>
          </a:p>
          <a:p>
            <a:pPr marL="285750" indent="-285750">
              <a:buFont typeface="Arial"/>
              <a:buChar char="•"/>
            </a:pPr>
            <a:r>
              <a:rPr lang="en-US" dirty="0"/>
              <a:t>Each ODN has a lead who heads an MDT (composed of </a:t>
            </a:r>
            <a:r>
              <a:rPr lang="en-US" dirty="0" err="1"/>
              <a:t>hepatologists</a:t>
            </a:r>
            <a:r>
              <a:rPr lang="en-US" dirty="0"/>
              <a:t> and/or ID physicians, CNS and pharmacists)</a:t>
            </a:r>
          </a:p>
          <a:p>
            <a:pPr marL="285750" indent="-285750">
              <a:buFont typeface="Arial"/>
              <a:buChar char="•"/>
            </a:pPr>
            <a:r>
              <a:rPr lang="en-US" dirty="0"/>
              <a:t>Each case is presented to the panel to ensure eligibility and to determine the appropriate treatment regimen</a:t>
            </a:r>
          </a:p>
          <a:p>
            <a:pPr marL="285750" indent="-285750">
              <a:buFont typeface="Arial"/>
              <a:buChar char="•"/>
            </a:pPr>
            <a:r>
              <a:rPr lang="en-US" dirty="0"/>
              <a:t>Treatment can occur at any site within the ODN, but prescribers assume financial responsibility</a:t>
            </a:r>
          </a:p>
          <a:p>
            <a:pPr marL="285750" indent="-285750">
              <a:buFont typeface="Arial"/>
              <a:buChar char="•"/>
            </a:pPr>
            <a:r>
              <a:rPr lang="en-US" dirty="0"/>
              <a:t>The ODN is responsible for policing the system, collecting and reporting data   back to NHSE</a:t>
            </a:r>
          </a:p>
        </p:txBody>
      </p:sp>
      <p:sp>
        <p:nvSpPr>
          <p:cNvPr id="8" name="Freeform 7"/>
          <p:cNvSpPr/>
          <p:nvPr/>
        </p:nvSpPr>
        <p:spPr>
          <a:xfrm>
            <a:off x="5803900" y="2257425"/>
            <a:ext cx="1187450" cy="136525"/>
          </a:xfrm>
          <a:custGeom>
            <a:avLst/>
            <a:gdLst>
              <a:gd name="connsiteX0" fmla="*/ 0 w 1187450"/>
              <a:gd name="connsiteY0" fmla="*/ 57150 h 136525"/>
              <a:gd name="connsiteX1" fmla="*/ 0 w 1187450"/>
              <a:gd name="connsiteY1" fmla="*/ 57150 h 136525"/>
              <a:gd name="connsiteX2" fmla="*/ 31750 w 1187450"/>
              <a:gd name="connsiteY2" fmla="*/ 60325 h 136525"/>
              <a:gd name="connsiteX3" fmla="*/ 73025 w 1187450"/>
              <a:gd name="connsiteY3" fmla="*/ 63500 h 136525"/>
              <a:gd name="connsiteX4" fmla="*/ 92075 w 1187450"/>
              <a:gd name="connsiteY4" fmla="*/ 66675 h 136525"/>
              <a:gd name="connsiteX5" fmla="*/ 657225 w 1187450"/>
              <a:gd name="connsiteY5" fmla="*/ 12700 h 136525"/>
              <a:gd name="connsiteX6" fmla="*/ 708025 w 1187450"/>
              <a:gd name="connsiteY6" fmla="*/ 107950 h 136525"/>
              <a:gd name="connsiteX7" fmla="*/ 746125 w 1187450"/>
              <a:gd name="connsiteY7" fmla="*/ 101600 h 136525"/>
              <a:gd name="connsiteX8" fmla="*/ 800100 w 1187450"/>
              <a:gd name="connsiteY8" fmla="*/ 136525 h 136525"/>
              <a:gd name="connsiteX9" fmla="*/ 946150 w 1187450"/>
              <a:gd name="connsiteY9" fmla="*/ 66675 h 136525"/>
              <a:gd name="connsiteX10" fmla="*/ 1044575 w 1187450"/>
              <a:gd name="connsiteY10" fmla="*/ 123825 h 136525"/>
              <a:gd name="connsiteX11" fmla="*/ 1114425 w 1187450"/>
              <a:gd name="connsiteY11" fmla="*/ 76200 h 136525"/>
              <a:gd name="connsiteX12" fmla="*/ 1187450 w 1187450"/>
              <a:gd name="connsiteY12" fmla="*/ 0 h 136525"/>
              <a:gd name="connsiteX13" fmla="*/ 1187450 w 1187450"/>
              <a:gd name="connsiteY13"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50" h="136525">
                <a:moveTo>
                  <a:pt x="0" y="57150"/>
                </a:moveTo>
                <a:lnTo>
                  <a:pt x="0" y="57150"/>
                </a:lnTo>
                <a:lnTo>
                  <a:pt x="31750" y="60325"/>
                </a:lnTo>
                <a:cubicBezTo>
                  <a:pt x="45497" y="61520"/>
                  <a:pt x="59333" y="61788"/>
                  <a:pt x="73025" y="63500"/>
                </a:cubicBezTo>
                <a:cubicBezTo>
                  <a:pt x="106457" y="67679"/>
                  <a:pt x="59380" y="66675"/>
                  <a:pt x="92075" y="66675"/>
                </a:cubicBezTo>
                <a:lnTo>
                  <a:pt x="657225" y="12700"/>
                </a:lnTo>
                <a:lnTo>
                  <a:pt x="708025" y="107950"/>
                </a:lnTo>
                <a:lnTo>
                  <a:pt x="746125" y="101600"/>
                </a:lnTo>
                <a:lnTo>
                  <a:pt x="800100" y="136525"/>
                </a:lnTo>
                <a:lnTo>
                  <a:pt x="946150" y="66675"/>
                </a:lnTo>
                <a:lnTo>
                  <a:pt x="1044575" y="123825"/>
                </a:lnTo>
                <a:lnTo>
                  <a:pt x="1114425" y="76200"/>
                </a:lnTo>
                <a:lnTo>
                  <a:pt x="1187450" y="0"/>
                </a:lnTo>
                <a:lnTo>
                  <a:pt x="1187450" y="0"/>
                </a:ln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1" name="Freeform 10"/>
          <p:cNvSpPr/>
          <p:nvPr/>
        </p:nvSpPr>
        <p:spPr>
          <a:xfrm>
            <a:off x="6521450" y="3457575"/>
            <a:ext cx="1152525" cy="523875"/>
          </a:xfrm>
          <a:custGeom>
            <a:avLst/>
            <a:gdLst>
              <a:gd name="connsiteX0" fmla="*/ 0 w 1152525"/>
              <a:gd name="connsiteY0" fmla="*/ 0 h 523875"/>
              <a:gd name="connsiteX1" fmla="*/ 66675 w 1152525"/>
              <a:gd name="connsiteY1" fmla="*/ 41275 h 523875"/>
              <a:gd name="connsiteX2" fmla="*/ 82550 w 1152525"/>
              <a:gd name="connsiteY2" fmla="*/ 111125 h 523875"/>
              <a:gd name="connsiteX3" fmla="*/ 104775 w 1152525"/>
              <a:gd name="connsiteY3" fmla="*/ 174625 h 523875"/>
              <a:gd name="connsiteX4" fmla="*/ 73025 w 1152525"/>
              <a:gd name="connsiteY4" fmla="*/ 212725 h 523875"/>
              <a:gd name="connsiteX5" fmla="*/ 57150 w 1152525"/>
              <a:gd name="connsiteY5" fmla="*/ 273050 h 523875"/>
              <a:gd name="connsiteX6" fmla="*/ 111125 w 1152525"/>
              <a:gd name="connsiteY6" fmla="*/ 307975 h 523875"/>
              <a:gd name="connsiteX7" fmla="*/ 177800 w 1152525"/>
              <a:gd name="connsiteY7" fmla="*/ 336550 h 523875"/>
              <a:gd name="connsiteX8" fmla="*/ 161925 w 1152525"/>
              <a:gd name="connsiteY8" fmla="*/ 374650 h 523875"/>
              <a:gd name="connsiteX9" fmla="*/ 161925 w 1152525"/>
              <a:gd name="connsiteY9" fmla="*/ 374650 h 523875"/>
              <a:gd name="connsiteX10" fmla="*/ 123825 w 1152525"/>
              <a:gd name="connsiteY10" fmla="*/ 419100 h 523875"/>
              <a:gd name="connsiteX11" fmla="*/ 171450 w 1152525"/>
              <a:gd name="connsiteY11" fmla="*/ 450850 h 523875"/>
              <a:gd name="connsiteX12" fmla="*/ 209550 w 1152525"/>
              <a:gd name="connsiteY12" fmla="*/ 434975 h 523875"/>
              <a:gd name="connsiteX13" fmla="*/ 203200 w 1152525"/>
              <a:gd name="connsiteY13" fmla="*/ 406400 h 523875"/>
              <a:gd name="connsiteX14" fmla="*/ 234950 w 1152525"/>
              <a:gd name="connsiteY14" fmla="*/ 393700 h 523875"/>
              <a:gd name="connsiteX15" fmla="*/ 304800 w 1152525"/>
              <a:gd name="connsiteY15" fmla="*/ 330200 h 523875"/>
              <a:gd name="connsiteX16" fmla="*/ 371475 w 1152525"/>
              <a:gd name="connsiteY16" fmla="*/ 295275 h 523875"/>
              <a:gd name="connsiteX17" fmla="*/ 371475 w 1152525"/>
              <a:gd name="connsiteY17" fmla="*/ 295275 h 523875"/>
              <a:gd name="connsiteX18" fmla="*/ 438150 w 1152525"/>
              <a:gd name="connsiteY18" fmla="*/ 292100 h 523875"/>
              <a:gd name="connsiteX19" fmla="*/ 466725 w 1152525"/>
              <a:gd name="connsiteY19" fmla="*/ 307975 h 523875"/>
              <a:gd name="connsiteX20" fmla="*/ 466725 w 1152525"/>
              <a:gd name="connsiteY20" fmla="*/ 307975 h 523875"/>
              <a:gd name="connsiteX21" fmla="*/ 501650 w 1152525"/>
              <a:gd name="connsiteY21" fmla="*/ 336550 h 523875"/>
              <a:gd name="connsiteX22" fmla="*/ 539750 w 1152525"/>
              <a:gd name="connsiteY22" fmla="*/ 307975 h 523875"/>
              <a:gd name="connsiteX23" fmla="*/ 606425 w 1152525"/>
              <a:gd name="connsiteY23" fmla="*/ 247650 h 523875"/>
              <a:gd name="connsiteX24" fmla="*/ 628650 w 1152525"/>
              <a:gd name="connsiteY24" fmla="*/ 301625 h 523875"/>
              <a:gd name="connsiteX25" fmla="*/ 647700 w 1152525"/>
              <a:gd name="connsiteY25" fmla="*/ 374650 h 523875"/>
              <a:gd name="connsiteX26" fmla="*/ 663575 w 1152525"/>
              <a:gd name="connsiteY26" fmla="*/ 428625 h 523875"/>
              <a:gd name="connsiteX27" fmla="*/ 755650 w 1152525"/>
              <a:gd name="connsiteY27" fmla="*/ 466725 h 523875"/>
              <a:gd name="connsiteX28" fmla="*/ 755650 w 1152525"/>
              <a:gd name="connsiteY28" fmla="*/ 466725 h 523875"/>
              <a:gd name="connsiteX29" fmla="*/ 765175 w 1152525"/>
              <a:gd name="connsiteY29" fmla="*/ 501650 h 523875"/>
              <a:gd name="connsiteX30" fmla="*/ 742950 w 1152525"/>
              <a:gd name="connsiteY30" fmla="*/ 523875 h 523875"/>
              <a:gd name="connsiteX31" fmla="*/ 860425 w 1152525"/>
              <a:gd name="connsiteY31" fmla="*/ 508000 h 523875"/>
              <a:gd name="connsiteX32" fmla="*/ 930275 w 1152525"/>
              <a:gd name="connsiteY32" fmla="*/ 523875 h 523875"/>
              <a:gd name="connsiteX33" fmla="*/ 996950 w 1152525"/>
              <a:gd name="connsiteY33" fmla="*/ 498475 h 523875"/>
              <a:gd name="connsiteX34" fmla="*/ 1098550 w 1152525"/>
              <a:gd name="connsiteY34" fmla="*/ 460375 h 523875"/>
              <a:gd name="connsiteX35" fmla="*/ 1152525 w 1152525"/>
              <a:gd name="connsiteY35" fmla="*/ 377825 h 523875"/>
              <a:gd name="connsiteX36" fmla="*/ 1152525 w 1152525"/>
              <a:gd name="connsiteY36" fmla="*/ 37782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2525" h="523875">
                <a:moveTo>
                  <a:pt x="0" y="0"/>
                </a:moveTo>
                <a:lnTo>
                  <a:pt x="66675" y="41275"/>
                </a:lnTo>
                <a:lnTo>
                  <a:pt x="82550" y="111125"/>
                </a:lnTo>
                <a:lnTo>
                  <a:pt x="104775" y="174625"/>
                </a:lnTo>
                <a:lnTo>
                  <a:pt x="73025" y="212725"/>
                </a:lnTo>
                <a:lnTo>
                  <a:pt x="57150" y="273050"/>
                </a:lnTo>
                <a:lnTo>
                  <a:pt x="111125" y="307975"/>
                </a:lnTo>
                <a:lnTo>
                  <a:pt x="177800" y="336550"/>
                </a:lnTo>
                <a:lnTo>
                  <a:pt x="161925" y="374650"/>
                </a:lnTo>
                <a:lnTo>
                  <a:pt x="161925" y="374650"/>
                </a:lnTo>
                <a:lnTo>
                  <a:pt x="123825" y="419100"/>
                </a:lnTo>
                <a:lnTo>
                  <a:pt x="171450" y="450850"/>
                </a:lnTo>
                <a:lnTo>
                  <a:pt x="209550" y="434975"/>
                </a:lnTo>
                <a:lnTo>
                  <a:pt x="203200" y="406400"/>
                </a:lnTo>
                <a:lnTo>
                  <a:pt x="234950" y="393700"/>
                </a:lnTo>
                <a:lnTo>
                  <a:pt x="304800" y="330200"/>
                </a:lnTo>
                <a:lnTo>
                  <a:pt x="371475" y="295275"/>
                </a:lnTo>
                <a:lnTo>
                  <a:pt x="371475" y="295275"/>
                </a:lnTo>
                <a:lnTo>
                  <a:pt x="438150" y="292100"/>
                </a:lnTo>
                <a:lnTo>
                  <a:pt x="466725" y="307975"/>
                </a:lnTo>
                <a:lnTo>
                  <a:pt x="466725" y="307975"/>
                </a:lnTo>
                <a:lnTo>
                  <a:pt x="501650" y="336550"/>
                </a:lnTo>
                <a:lnTo>
                  <a:pt x="539750" y="307975"/>
                </a:lnTo>
                <a:lnTo>
                  <a:pt x="606425" y="247650"/>
                </a:lnTo>
                <a:lnTo>
                  <a:pt x="628650" y="301625"/>
                </a:lnTo>
                <a:lnTo>
                  <a:pt x="647700" y="374650"/>
                </a:lnTo>
                <a:lnTo>
                  <a:pt x="663575" y="428625"/>
                </a:lnTo>
                <a:lnTo>
                  <a:pt x="755650" y="466725"/>
                </a:lnTo>
                <a:lnTo>
                  <a:pt x="755650" y="466725"/>
                </a:lnTo>
                <a:lnTo>
                  <a:pt x="765175" y="501650"/>
                </a:lnTo>
                <a:lnTo>
                  <a:pt x="742950" y="523875"/>
                </a:lnTo>
                <a:lnTo>
                  <a:pt x="860425" y="508000"/>
                </a:lnTo>
                <a:lnTo>
                  <a:pt x="930275" y="523875"/>
                </a:lnTo>
                <a:lnTo>
                  <a:pt x="996950" y="498475"/>
                </a:lnTo>
                <a:lnTo>
                  <a:pt x="1098550" y="460375"/>
                </a:lnTo>
                <a:lnTo>
                  <a:pt x="1152525" y="377825"/>
                </a:lnTo>
                <a:lnTo>
                  <a:pt x="1152525" y="377825"/>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096000" y="3978275"/>
            <a:ext cx="1238250" cy="660400"/>
          </a:xfrm>
          <a:custGeom>
            <a:avLst/>
            <a:gdLst>
              <a:gd name="connsiteX0" fmla="*/ 0 w 1238250"/>
              <a:gd name="connsiteY0" fmla="*/ 660400 h 660400"/>
              <a:gd name="connsiteX1" fmla="*/ 12700 w 1238250"/>
              <a:gd name="connsiteY1" fmla="*/ 625475 h 660400"/>
              <a:gd name="connsiteX2" fmla="*/ 66675 w 1238250"/>
              <a:gd name="connsiteY2" fmla="*/ 622300 h 660400"/>
              <a:gd name="connsiteX3" fmla="*/ 120650 w 1238250"/>
              <a:gd name="connsiteY3" fmla="*/ 593725 h 660400"/>
              <a:gd name="connsiteX4" fmla="*/ 88900 w 1238250"/>
              <a:gd name="connsiteY4" fmla="*/ 533400 h 660400"/>
              <a:gd name="connsiteX5" fmla="*/ 114300 w 1238250"/>
              <a:gd name="connsiteY5" fmla="*/ 488950 h 660400"/>
              <a:gd name="connsiteX6" fmla="*/ 146050 w 1238250"/>
              <a:gd name="connsiteY6" fmla="*/ 511175 h 660400"/>
              <a:gd name="connsiteX7" fmla="*/ 177800 w 1238250"/>
              <a:gd name="connsiteY7" fmla="*/ 498475 h 660400"/>
              <a:gd name="connsiteX8" fmla="*/ 203200 w 1238250"/>
              <a:gd name="connsiteY8" fmla="*/ 542925 h 660400"/>
              <a:gd name="connsiteX9" fmla="*/ 257175 w 1238250"/>
              <a:gd name="connsiteY9" fmla="*/ 520700 h 660400"/>
              <a:gd name="connsiteX10" fmla="*/ 257175 w 1238250"/>
              <a:gd name="connsiteY10" fmla="*/ 482600 h 660400"/>
              <a:gd name="connsiteX11" fmla="*/ 288925 w 1238250"/>
              <a:gd name="connsiteY11" fmla="*/ 482600 h 660400"/>
              <a:gd name="connsiteX12" fmla="*/ 279400 w 1238250"/>
              <a:gd name="connsiteY12" fmla="*/ 511175 h 660400"/>
              <a:gd name="connsiteX13" fmla="*/ 352425 w 1238250"/>
              <a:gd name="connsiteY13" fmla="*/ 508000 h 660400"/>
              <a:gd name="connsiteX14" fmla="*/ 409575 w 1238250"/>
              <a:gd name="connsiteY14" fmla="*/ 485775 h 660400"/>
              <a:gd name="connsiteX15" fmla="*/ 444500 w 1238250"/>
              <a:gd name="connsiteY15" fmla="*/ 517525 h 660400"/>
              <a:gd name="connsiteX16" fmla="*/ 431800 w 1238250"/>
              <a:gd name="connsiteY16" fmla="*/ 473075 h 660400"/>
              <a:gd name="connsiteX17" fmla="*/ 476250 w 1238250"/>
              <a:gd name="connsiteY17" fmla="*/ 450850 h 660400"/>
              <a:gd name="connsiteX18" fmla="*/ 511175 w 1238250"/>
              <a:gd name="connsiteY18" fmla="*/ 482600 h 660400"/>
              <a:gd name="connsiteX19" fmla="*/ 603250 w 1238250"/>
              <a:gd name="connsiteY19" fmla="*/ 511175 h 660400"/>
              <a:gd name="connsiteX20" fmla="*/ 644525 w 1238250"/>
              <a:gd name="connsiteY20" fmla="*/ 466725 h 660400"/>
              <a:gd name="connsiteX21" fmla="*/ 692150 w 1238250"/>
              <a:gd name="connsiteY21" fmla="*/ 454025 h 660400"/>
              <a:gd name="connsiteX22" fmla="*/ 723900 w 1238250"/>
              <a:gd name="connsiteY22" fmla="*/ 390525 h 660400"/>
              <a:gd name="connsiteX23" fmla="*/ 746125 w 1238250"/>
              <a:gd name="connsiteY23" fmla="*/ 447675 h 660400"/>
              <a:gd name="connsiteX24" fmla="*/ 746125 w 1238250"/>
              <a:gd name="connsiteY24" fmla="*/ 447675 h 660400"/>
              <a:gd name="connsiteX25" fmla="*/ 800100 w 1238250"/>
              <a:gd name="connsiteY25" fmla="*/ 536575 h 660400"/>
              <a:gd name="connsiteX26" fmla="*/ 819150 w 1238250"/>
              <a:gd name="connsiteY26" fmla="*/ 511175 h 660400"/>
              <a:gd name="connsiteX27" fmla="*/ 908050 w 1238250"/>
              <a:gd name="connsiteY27" fmla="*/ 492125 h 660400"/>
              <a:gd name="connsiteX28" fmla="*/ 936625 w 1238250"/>
              <a:gd name="connsiteY28" fmla="*/ 527050 h 660400"/>
              <a:gd name="connsiteX29" fmla="*/ 981075 w 1238250"/>
              <a:gd name="connsiteY29" fmla="*/ 495300 h 660400"/>
              <a:gd name="connsiteX30" fmla="*/ 946150 w 1238250"/>
              <a:gd name="connsiteY30" fmla="*/ 457200 h 660400"/>
              <a:gd name="connsiteX31" fmla="*/ 1057275 w 1238250"/>
              <a:gd name="connsiteY31" fmla="*/ 400050 h 660400"/>
              <a:gd name="connsiteX32" fmla="*/ 1079500 w 1238250"/>
              <a:gd name="connsiteY32" fmla="*/ 336550 h 660400"/>
              <a:gd name="connsiteX33" fmla="*/ 1114425 w 1238250"/>
              <a:gd name="connsiteY33" fmla="*/ 346075 h 660400"/>
              <a:gd name="connsiteX34" fmla="*/ 1168400 w 1238250"/>
              <a:gd name="connsiteY34" fmla="*/ 307975 h 660400"/>
              <a:gd name="connsiteX35" fmla="*/ 1158875 w 1238250"/>
              <a:gd name="connsiteY35" fmla="*/ 247650 h 660400"/>
              <a:gd name="connsiteX36" fmla="*/ 1193800 w 1238250"/>
              <a:gd name="connsiteY36" fmla="*/ 206375 h 660400"/>
              <a:gd name="connsiteX37" fmla="*/ 1238250 w 1238250"/>
              <a:gd name="connsiteY37" fmla="*/ 142875 h 660400"/>
              <a:gd name="connsiteX38" fmla="*/ 1206500 w 1238250"/>
              <a:gd name="connsiteY38" fmla="*/ 66675 h 660400"/>
              <a:gd name="connsiteX39" fmla="*/ 1168400 w 1238250"/>
              <a:gd name="connsiteY39" fmla="*/ 50800 h 660400"/>
              <a:gd name="connsiteX40" fmla="*/ 1162050 w 1238250"/>
              <a:gd name="connsiteY40" fmla="*/ 0 h 660400"/>
              <a:gd name="connsiteX41" fmla="*/ 1162050 w 1238250"/>
              <a:gd name="connsiteY41" fmla="*/ 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38250" h="660400">
                <a:moveTo>
                  <a:pt x="0" y="660400"/>
                </a:moveTo>
                <a:lnTo>
                  <a:pt x="12700" y="625475"/>
                </a:lnTo>
                <a:lnTo>
                  <a:pt x="66675" y="622300"/>
                </a:lnTo>
                <a:lnTo>
                  <a:pt x="120650" y="593725"/>
                </a:lnTo>
                <a:lnTo>
                  <a:pt x="88900" y="533400"/>
                </a:lnTo>
                <a:lnTo>
                  <a:pt x="114300" y="488950"/>
                </a:lnTo>
                <a:lnTo>
                  <a:pt x="146050" y="511175"/>
                </a:lnTo>
                <a:lnTo>
                  <a:pt x="177800" y="498475"/>
                </a:lnTo>
                <a:lnTo>
                  <a:pt x="203200" y="542925"/>
                </a:lnTo>
                <a:lnTo>
                  <a:pt x="257175" y="520700"/>
                </a:lnTo>
                <a:lnTo>
                  <a:pt x="257175" y="482600"/>
                </a:lnTo>
                <a:lnTo>
                  <a:pt x="288925" y="482600"/>
                </a:lnTo>
                <a:lnTo>
                  <a:pt x="279400" y="511175"/>
                </a:lnTo>
                <a:lnTo>
                  <a:pt x="352425" y="508000"/>
                </a:lnTo>
                <a:lnTo>
                  <a:pt x="409575" y="485775"/>
                </a:lnTo>
                <a:lnTo>
                  <a:pt x="444500" y="517525"/>
                </a:lnTo>
                <a:lnTo>
                  <a:pt x="431800" y="473075"/>
                </a:lnTo>
                <a:lnTo>
                  <a:pt x="476250" y="450850"/>
                </a:lnTo>
                <a:lnTo>
                  <a:pt x="511175" y="482600"/>
                </a:lnTo>
                <a:lnTo>
                  <a:pt x="603250" y="511175"/>
                </a:lnTo>
                <a:lnTo>
                  <a:pt x="644525" y="466725"/>
                </a:lnTo>
                <a:lnTo>
                  <a:pt x="692150" y="454025"/>
                </a:lnTo>
                <a:lnTo>
                  <a:pt x="723900" y="390525"/>
                </a:lnTo>
                <a:lnTo>
                  <a:pt x="746125" y="447675"/>
                </a:lnTo>
                <a:lnTo>
                  <a:pt x="746125" y="447675"/>
                </a:lnTo>
                <a:lnTo>
                  <a:pt x="800100" y="536575"/>
                </a:lnTo>
                <a:lnTo>
                  <a:pt x="819150" y="511175"/>
                </a:lnTo>
                <a:lnTo>
                  <a:pt x="908050" y="492125"/>
                </a:lnTo>
                <a:lnTo>
                  <a:pt x="936625" y="527050"/>
                </a:lnTo>
                <a:lnTo>
                  <a:pt x="981075" y="495300"/>
                </a:lnTo>
                <a:lnTo>
                  <a:pt x="946150" y="457200"/>
                </a:lnTo>
                <a:lnTo>
                  <a:pt x="1057275" y="400050"/>
                </a:lnTo>
                <a:lnTo>
                  <a:pt x="1079500" y="336550"/>
                </a:lnTo>
                <a:lnTo>
                  <a:pt x="1114425" y="346075"/>
                </a:lnTo>
                <a:lnTo>
                  <a:pt x="1168400" y="307975"/>
                </a:lnTo>
                <a:lnTo>
                  <a:pt x="1158875" y="247650"/>
                </a:lnTo>
                <a:lnTo>
                  <a:pt x="1193800" y="206375"/>
                </a:lnTo>
                <a:lnTo>
                  <a:pt x="1238250" y="142875"/>
                </a:lnTo>
                <a:lnTo>
                  <a:pt x="1206500" y="66675"/>
                </a:lnTo>
                <a:lnTo>
                  <a:pt x="1168400" y="50800"/>
                </a:lnTo>
                <a:lnTo>
                  <a:pt x="1162050" y="0"/>
                </a:lnTo>
                <a:lnTo>
                  <a:pt x="1162050"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6702425" y="3902075"/>
            <a:ext cx="193675" cy="463550"/>
          </a:xfrm>
          <a:custGeom>
            <a:avLst/>
            <a:gdLst>
              <a:gd name="connsiteX0" fmla="*/ 114300 w 193675"/>
              <a:gd name="connsiteY0" fmla="*/ 463550 h 463550"/>
              <a:gd name="connsiteX1" fmla="*/ 177800 w 193675"/>
              <a:gd name="connsiteY1" fmla="*/ 381000 h 463550"/>
              <a:gd name="connsiteX2" fmla="*/ 177800 w 193675"/>
              <a:gd name="connsiteY2" fmla="*/ 381000 h 463550"/>
              <a:gd name="connsiteX3" fmla="*/ 136525 w 193675"/>
              <a:gd name="connsiteY3" fmla="*/ 323850 h 463550"/>
              <a:gd name="connsiteX4" fmla="*/ 193675 w 193675"/>
              <a:gd name="connsiteY4" fmla="*/ 317500 h 463550"/>
              <a:gd name="connsiteX5" fmla="*/ 193675 w 193675"/>
              <a:gd name="connsiteY5" fmla="*/ 288925 h 463550"/>
              <a:gd name="connsiteX6" fmla="*/ 165100 w 193675"/>
              <a:gd name="connsiteY6" fmla="*/ 238125 h 463550"/>
              <a:gd name="connsiteX7" fmla="*/ 25400 w 193675"/>
              <a:gd name="connsiteY7" fmla="*/ 117475 h 463550"/>
              <a:gd name="connsiteX8" fmla="*/ 0 w 193675"/>
              <a:gd name="connsiteY8" fmla="*/ 0 h 463550"/>
              <a:gd name="connsiteX9" fmla="*/ 0 w 193675"/>
              <a:gd name="connsiteY9" fmla="*/ 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 h="463550">
                <a:moveTo>
                  <a:pt x="114300" y="463550"/>
                </a:moveTo>
                <a:lnTo>
                  <a:pt x="177800" y="381000"/>
                </a:lnTo>
                <a:lnTo>
                  <a:pt x="177800" y="381000"/>
                </a:lnTo>
                <a:lnTo>
                  <a:pt x="136525" y="323850"/>
                </a:lnTo>
                <a:lnTo>
                  <a:pt x="193675" y="317500"/>
                </a:lnTo>
                <a:lnTo>
                  <a:pt x="193675" y="288925"/>
                </a:lnTo>
                <a:lnTo>
                  <a:pt x="165100" y="238125"/>
                </a:lnTo>
                <a:lnTo>
                  <a:pt x="25400" y="117475"/>
                </a:lnTo>
                <a:lnTo>
                  <a:pt x="0" y="0"/>
                </a:lnTo>
                <a:lnTo>
                  <a:pt x="0"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6118225" y="3063875"/>
            <a:ext cx="1098550" cy="587375"/>
          </a:xfrm>
          <a:custGeom>
            <a:avLst/>
            <a:gdLst>
              <a:gd name="connsiteX0" fmla="*/ 0 w 1098550"/>
              <a:gd name="connsiteY0" fmla="*/ 571500 h 587375"/>
              <a:gd name="connsiteX1" fmla="*/ 44450 w 1098550"/>
              <a:gd name="connsiteY1" fmla="*/ 552450 h 587375"/>
              <a:gd name="connsiteX2" fmla="*/ 92075 w 1098550"/>
              <a:gd name="connsiteY2" fmla="*/ 587375 h 587375"/>
              <a:gd name="connsiteX3" fmla="*/ 177800 w 1098550"/>
              <a:gd name="connsiteY3" fmla="*/ 571500 h 587375"/>
              <a:gd name="connsiteX4" fmla="*/ 238125 w 1098550"/>
              <a:gd name="connsiteY4" fmla="*/ 482600 h 587375"/>
              <a:gd name="connsiteX5" fmla="*/ 279400 w 1098550"/>
              <a:gd name="connsiteY5" fmla="*/ 488950 h 587375"/>
              <a:gd name="connsiteX6" fmla="*/ 339725 w 1098550"/>
              <a:gd name="connsiteY6" fmla="*/ 406400 h 587375"/>
              <a:gd name="connsiteX7" fmla="*/ 419100 w 1098550"/>
              <a:gd name="connsiteY7" fmla="*/ 393700 h 587375"/>
              <a:gd name="connsiteX8" fmla="*/ 400050 w 1098550"/>
              <a:gd name="connsiteY8" fmla="*/ 269875 h 587375"/>
              <a:gd name="connsiteX9" fmla="*/ 396875 w 1098550"/>
              <a:gd name="connsiteY9" fmla="*/ 190500 h 587375"/>
              <a:gd name="connsiteX10" fmla="*/ 454025 w 1098550"/>
              <a:gd name="connsiteY10" fmla="*/ 127000 h 587375"/>
              <a:gd name="connsiteX11" fmla="*/ 495300 w 1098550"/>
              <a:gd name="connsiteY11" fmla="*/ 127000 h 587375"/>
              <a:gd name="connsiteX12" fmla="*/ 577850 w 1098550"/>
              <a:gd name="connsiteY12" fmla="*/ 250825 h 587375"/>
              <a:gd name="connsiteX13" fmla="*/ 577850 w 1098550"/>
              <a:gd name="connsiteY13" fmla="*/ 288925 h 587375"/>
              <a:gd name="connsiteX14" fmla="*/ 638175 w 1098550"/>
              <a:gd name="connsiteY14" fmla="*/ 320675 h 587375"/>
              <a:gd name="connsiteX15" fmla="*/ 701675 w 1098550"/>
              <a:gd name="connsiteY15" fmla="*/ 307975 h 587375"/>
              <a:gd name="connsiteX16" fmla="*/ 701675 w 1098550"/>
              <a:gd name="connsiteY16" fmla="*/ 307975 h 587375"/>
              <a:gd name="connsiteX17" fmla="*/ 784225 w 1098550"/>
              <a:gd name="connsiteY17" fmla="*/ 320675 h 587375"/>
              <a:gd name="connsiteX18" fmla="*/ 838200 w 1098550"/>
              <a:gd name="connsiteY18" fmla="*/ 311150 h 587375"/>
              <a:gd name="connsiteX19" fmla="*/ 847725 w 1098550"/>
              <a:gd name="connsiteY19" fmla="*/ 273050 h 587375"/>
              <a:gd name="connsiteX20" fmla="*/ 898525 w 1098550"/>
              <a:gd name="connsiteY20" fmla="*/ 219075 h 587375"/>
              <a:gd name="connsiteX21" fmla="*/ 949325 w 1098550"/>
              <a:gd name="connsiteY21" fmla="*/ 212725 h 587375"/>
              <a:gd name="connsiteX22" fmla="*/ 952500 w 1098550"/>
              <a:gd name="connsiteY22" fmla="*/ 142875 h 587375"/>
              <a:gd name="connsiteX23" fmla="*/ 990600 w 1098550"/>
              <a:gd name="connsiteY23" fmla="*/ 95250 h 587375"/>
              <a:gd name="connsiteX24" fmla="*/ 1069975 w 1098550"/>
              <a:gd name="connsiteY24" fmla="*/ 117475 h 587375"/>
              <a:gd name="connsiteX25" fmla="*/ 1098550 w 1098550"/>
              <a:gd name="connsiteY25" fmla="*/ 0 h 587375"/>
              <a:gd name="connsiteX26" fmla="*/ 1098550 w 1098550"/>
              <a:gd name="connsiteY26" fmla="*/ 0 h 5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8550" h="587375">
                <a:moveTo>
                  <a:pt x="0" y="571500"/>
                </a:moveTo>
                <a:lnTo>
                  <a:pt x="44450" y="552450"/>
                </a:lnTo>
                <a:lnTo>
                  <a:pt x="92075" y="587375"/>
                </a:lnTo>
                <a:lnTo>
                  <a:pt x="177800" y="571500"/>
                </a:lnTo>
                <a:lnTo>
                  <a:pt x="238125" y="482600"/>
                </a:lnTo>
                <a:lnTo>
                  <a:pt x="279400" y="488950"/>
                </a:lnTo>
                <a:lnTo>
                  <a:pt x="339725" y="406400"/>
                </a:lnTo>
                <a:lnTo>
                  <a:pt x="419100" y="393700"/>
                </a:lnTo>
                <a:lnTo>
                  <a:pt x="400050" y="269875"/>
                </a:lnTo>
                <a:lnTo>
                  <a:pt x="396875" y="190500"/>
                </a:lnTo>
                <a:lnTo>
                  <a:pt x="454025" y="127000"/>
                </a:lnTo>
                <a:lnTo>
                  <a:pt x="495300" y="127000"/>
                </a:lnTo>
                <a:lnTo>
                  <a:pt x="577850" y="250825"/>
                </a:lnTo>
                <a:lnTo>
                  <a:pt x="577850" y="288925"/>
                </a:lnTo>
                <a:lnTo>
                  <a:pt x="638175" y="320675"/>
                </a:lnTo>
                <a:lnTo>
                  <a:pt x="701675" y="307975"/>
                </a:lnTo>
                <a:lnTo>
                  <a:pt x="701675" y="307975"/>
                </a:lnTo>
                <a:lnTo>
                  <a:pt x="784225" y="320675"/>
                </a:lnTo>
                <a:lnTo>
                  <a:pt x="838200" y="311150"/>
                </a:lnTo>
                <a:lnTo>
                  <a:pt x="847725" y="273050"/>
                </a:lnTo>
                <a:lnTo>
                  <a:pt x="898525" y="219075"/>
                </a:lnTo>
                <a:lnTo>
                  <a:pt x="949325" y="212725"/>
                </a:lnTo>
                <a:lnTo>
                  <a:pt x="952500" y="142875"/>
                </a:lnTo>
                <a:lnTo>
                  <a:pt x="990600" y="95250"/>
                </a:lnTo>
                <a:lnTo>
                  <a:pt x="1069975" y="117475"/>
                </a:lnTo>
                <a:lnTo>
                  <a:pt x="1098550" y="0"/>
                </a:lnTo>
                <a:lnTo>
                  <a:pt x="1098550"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5854700" y="5175250"/>
            <a:ext cx="34925" cy="422275"/>
          </a:xfrm>
          <a:custGeom>
            <a:avLst/>
            <a:gdLst>
              <a:gd name="connsiteX0" fmla="*/ 0 w 34925"/>
              <a:gd name="connsiteY0" fmla="*/ 0 h 422275"/>
              <a:gd name="connsiteX1" fmla="*/ 34925 w 34925"/>
              <a:gd name="connsiteY1" fmla="*/ 111125 h 422275"/>
              <a:gd name="connsiteX2" fmla="*/ 25400 w 34925"/>
              <a:gd name="connsiteY2" fmla="*/ 301625 h 422275"/>
              <a:gd name="connsiteX3" fmla="*/ 25400 w 34925"/>
              <a:gd name="connsiteY3" fmla="*/ 422275 h 422275"/>
              <a:gd name="connsiteX4" fmla="*/ 25400 w 34925"/>
              <a:gd name="connsiteY4" fmla="*/ 422275 h 42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 h="422275">
                <a:moveTo>
                  <a:pt x="0" y="0"/>
                </a:moveTo>
                <a:lnTo>
                  <a:pt x="34925" y="111125"/>
                </a:lnTo>
                <a:lnTo>
                  <a:pt x="25400" y="301625"/>
                </a:lnTo>
                <a:lnTo>
                  <a:pt x="25400" y="422275"/>
                </a:lnTo>
                <a:lnTo>
                  <a:pt x="25400" y="422275"/>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876925" y="5070417"/>
            <a:ext cx="1213868" cy="508058"/>
          </a:xfrm>
          <a:custGeom>
            <a:avLst/>
            <a:gdLst>
              <a:gd name="connsiteX0" fmla="*/ 0 w 1213868"/>
              <a:gd name="connsiteY0" fmla="*/ 396933 h 508058"/>
              <a:gd name="connsiteX1" fmla="*/ 104775 w 1213868"/>
              <a:gd name="connsiteY1" fmla="*/ 396933 h 508058"/>
              <a:gd name="connsiteX2" fmla="*/ 190500 w 1213868"/>
              <a:gd name="connsiteY2" fmla="*/ 384233 h 508058"/>
              <a:gd name="connsiteX3" fmla="*/ 180975 w 1213868"/>
              <a:gd name="connsiteY3" fmla="*/ 333433 h 508058"/>
              <a:gd name="connsiteX4" fmla="*/ 250825 w 1213868"/>
              <a:gd name="connsiteY4" fmla="*/ 285808 h 508058"/>
              <a:gd name="connsiteX5" fmla="*/ 288925 w 1213868"/>
              <a:gd name="connsiteY5" fmla="*/ 311208 h 508058"/>
              <a:gd name="connsiteX6" fmla="*/ 336550 w 1213868"/>
              <a:gd name="connsiteY6" fmla="*/ 298508 h 508058"/>
              <a:gd name="connsiteX7" fmla="*/ 327025 w 1213868"/>
              <a:gd name="connsiteY7" fmla="*/ 269933 h 508058"/>
              <a:gd name="connsiteX8" fmla="*/ 346075 w 1213868"/>
              <a:gd name="connsiteY8" fmla="*/ 219133 h 508058"/>
              <a:gd name="connsiteX9" fmla="*/ 403225 w 1213868"/>
              <a:gd name="connsiteY9" fmla="*/ 244533 h 508058"/>
              <a:gd name="connsiteX10" fmla="*/ 476250 w 1213868"/>
              <a:gd name="connsiteY10" fmla="*/ 342958 h 508058"/>
              <a:gd name="connsiteX11" fmla="*/ 546100 w 1213868"/>
              <a:gd name="connsiteY11" fmla="*/ 314383 h 508058"/>
              <a:gd name="connsiteX12" fmla="*/ 619125 w 1213868"/>
              <a:gd name="connsiteY12" fmla="*/ 295333 h 508058"/>
              <a:gd name="connsiteX13" fmla="*/ 717550 w 1213868"/>
              <a:gd name="connsiteY13" fmla="*/ 346133 h 508058"/>
              <a:gd name="connsiteX14" fmla="*/ 733425 w 1213868"/>
              <a:gd name="connsiteY14" fmla="*/ 304858 h 508058"/>
              <a:gd name="connsiteX15" fmla="*/ 708025 w 1213868"/>
              <a:gd name="connsiteY15" fmla="*/ 238183 h 508058"/>
              <a:gd name="connsiteX16" fmla="*/ 688975 w 1213868"/>
              <a:gd name="connsiteY16" fmla="*/ 127058 h 508058"/>
              <a:gd name="connsiteX17" fmla="*/ 768350 w 1213868"/>
              <a:gd name="connsiteY17" fmla="*/ 88958 h 508058"/>
              <a:gd name="connsiteX18" fmla="*/ 781050 w 1213868"/>
              <a:gd name="connsiteY18" fmla="*/ 92133 h 508058"/>
              <a:gd name="connsiteX19" fmla="*/ 825500 w 1213868"/>
              <a:gd name="connsiteY19" fmla="*/ 19108 h 508058"/>
              <a:gd name="connsiteX20" fmla="*/ 876300 w 1213868"/>
              <a:gd name="connsiteY20" fmla="*/ 58 h 508058"/>
              <a:gd name="connsiteX21" fmla="*/ 1006475 w 1213868"/>
              <a:gd name="connsiteY21" fmla="*/ 12758 h 508058"/>
              <a:gd name="connsiteX22" fmla="*/ 1127125 w 1213868"/>
              <a:gd name="connsiteY22" fmla="*/ 25458 h 508058"/>
              <a:gd name="connsiteX23" fmla="*/ 1190625 w 1213868"/>
              <a:gd name="connsiteY23" fmla="*/ 44508 h 508058"/>
              <a:gd name="connsiteX24" fmla="*/ 1212850 w 1213868"/>
              <a:gd name="connsiteY24" fmla="*/ 111183 h 508058"/>
              <a:gd name="connsiteX25" fmla="*/ 1162050 w 1213868"/>
              <a:gd name="connsiteY25" fmla="*/ 146108 h 508058"/>
              <a:gd name="connsiteX26" fmla="*/ 1149350 w 1213868"/>
              <a:gd name="connsiteY26" fmla="*/ 209608 h 508058"/>
              <a:gd name="connsiteX27" fmla="*/ 1200150 w 1213868"/>
              <a:gd name="connsiteY27" fmla="*/ 260408 h 508058"/>
              <a:gd name="connsiteX28" fmla="*/ 1139825 w 1213868"/>
              <a:gd name="connsiteY28" fmla="*/ 282633 h 508058"/>
              <a:gd name="connsiteX29" fmla="*/ 1095375 w 1213868"/>
              <a:gd name="connsiteY29" fmla="*/ 371533 h 508058"/>
              <a:gd name="connsiteX30" fmla="*/ 1092200 w 1213868"/>
              <a:gd name="connsiteY30" fmla="*/ 508058 h 508058"/>
              <a:gd name="connsiteX31" fmla="*/ 1092200 w 1213868"/>
              <a:gd name="connsiteY31" fmla="*/ 508058 h 50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3868" h="508058">
                <a:moveTo>
                  <a:pt x="0" y="396933"/>
                </a:moveTo>
                <a:cubicBezTo>
                  <a:pt x="36512" y="397991"/>
                  <a:pt x="73025" y="399050"/>
                  <a:pt x="104775" y="396933"/>
                </a:cubicBezTo>
                <a:cubicBezTo>
                  <a:pt x="136525" y="394816"/>
                  <a:pt x="177800" y="394816"/>
                  <a:pt x="190500" y="384233"/>
                </a:cubicBezTo>
                <a:cubicBezTo>
                  <a:pt x="203200" y="373650"/>
                  <a:pt x="170921" y="349837"/>
                  <a:pt x="180975" y="333433"/>
                </a:cubicBezTo>
                <a:cubicBezTo>
                  <a:pt x="191029" y="317029"/>
                  <a:pt x="232833" y="289512"/>
                  <a:pt x="250825" y="285808"/>
                </a:cubicBezTo>
                <a:cubicBezTo>
                  <a:pt x="268817" y="282104"/>
                  <a:pt x="274638" y="309091"/>
                  <a:pt x="288925" y="311208"/>
                </a:cubicBezTo>
                <a:cubicBezTo>
                  <a:pt x="303213" y="313325"/>
                  <a:pt x="330200" y="305387"/>
                  <a:pt x="336550" y="298508"/>
                </a:cubicBezTo>
                <a:cubicBezTo>
                  <a:pt x="342900" y="291629"/>
                  <a:pt x="325438" y="283162"/>
                  <a:pt x="327025" y="269933"/>
                </a:cubicBezTo>
                <a:cubicBezTo>
                  <a:pt x="328612" y="256704"/>
                  <a:pt x="333375" y="223366"/>
                  <a:pt x="346075" y="219133"/>
                </a:cubicBezTo>
                <a:cubicBezTo>
                  <a:pt x="358775" y="214900"/>
                  <a:pt x="381529" y="223895"/>
                  <a:pt x="403225" y="244533"/>
                </a:cubicBezTo>
                <a:cubicBezTo>
                  <a:pt x="424921" y="265170"/>
                  <a:pt x="452437" y="331316"/>
                  <a:pt x="476250" y="342958"/>
                </a:cubicBezTo>
                <a:cubicBezTo>
                  <a:pt x="500063" y="354600"/>
                  <a:pt x="522288" y="322320"/>
                  <a:pt x="546100" y="314383"/>
                </a:cubicBezTo>
                <a:cubicBezTo>
                  <a:pt x="569913" y="306445"/>
                  <a:pt x="590550" y="290041"/>
                  <a:pt x="619125" y="295333"/>
                </a:cubicBezTo>
                <a:cubicBezTo>
                  <a:pt x="647700" y="300625"/>
                  <a:pt x="698500" y="344546"/>
                  <a:pt x="717550" y="346133"/>
                </a:cubicBezTo>
                <a:cubicBezTo>
                  <a:pt x="736600" y="347720"/>
                  <a:pt x="735013" y="322850"/>
                  <a:pt x="733425" y="304858"/>
                </a:cubicBezTo>
                <a:cubicBezTo>
                  <a:pt x="731838" y="286866"/>
                  <a:pt x="715433" y="267816"/>
                  <a:pt x="708025" y="238183"/>
                </a:cubicBezTo>
                <a:cubicBezTo>
                  <a:pt x="700617" y="208550"/>
                  <a:pt x="678921" y="151929"/>
                  <a:pt x="688975" y="127058"/>
                </a:cubicBezTo>
                <a:cubicBezTo>
                  <a:pt x="699029" y="102187"/>
                  <a:pt x="753004" y="94779"/>
                  <a:pt x="768350" y="88958"/>
                </a:cubicBezTo>
                <a:cubicBezTo>
                  <a:pt x="783696" y="83137"/>
                  <a:pt x="771525" y="103775"/>
                  <a:pt x="781050" y="92133"/>
                </a:cubicBezTo>
                <a:cubicBezTo>
                  <a:pt x="790575" y="80491"/>
                  <a:pt x="809625" y="34454"/>
                  <a:pt x="825500" y="19108"/>
                </a:cubicBezTo>
                <a:cubicBezTo>
                  <a:pt x="841375" y="3762"/>
                  <a:pt x="846138" y="1116"/>
                  <a:pt x="876300" y="58"/>
                </a:cubicBezTo>
                <a:cubicBezTo>
                  <a:pt x="906462" y="-1000"/>
                  <a:pt x="1006475" y="12758"/>
                  <a:pt x="1006475" y="12758"/>
                </a:cubicBezTo>
                <a:cubicBezTo>
                  <a:pt x="1048279" y="16991"/>
                  <a:pt x="1096433" y="20166"/>
                  <a:pt x="1127125" y="25458"/>
                </a:cubicBezTo>
                <a:cubicBezTo>
                  <a:pt x="1157817" y="30750"/>
                  <a:pt x="1176338" y="30221"/>
                  <a:pt x="1190625" y="44508"/>
                </a:cubicBezTo>
                <a:cubicBezTo>
                  <a:pt x="1204912" y="58795"/>
                  <a:pt x="1217612" y="94250"/>
                  <a:pt x="1212850" y="111183"/>
                </a:cubicBezTo>
                <a:cubicBezTo>
                  <a:pt x="1208088" y="128116"/>
                  <a:pt x="1172633" y="129704"/>
                  <a:pt x="1162050" y="146108"/>
                </a:cubicBezTo>
                <a:cubicBezTo>
                  <a:pt x="1151467" y="162512"/>
                  <a:pt x="1143000" y="190558"/>
                  <a:pt x="1149350" y="209608"/>
                </a:cubicBezTo>
                <a:cubicBezTo>
                  <a:pt x="1155700" y="228658"/>
                  <a:pt x="1201737" y="248237"/>
                  <a:pt x="1200150" y="260408"/>
                </a:cubicBezTo>
                <a:cubicBezTo>
                  <a:pt x="1198563" y="272579"/>
                  <a:pt x="1157288" y="264112"/>
                  <a:pt x="1139825" y="282633"/>
                </a:cubicBezTo>
                <a:cubicBezTo>
                  <a:pt x="1122363" y="301154"/>
                  <a:pt x="1103312" y="333962"/>
                  <a:pt x="1095375" y="371533"/>
                </a:cubicBezTo>
                <a:cubicBezTo>
                  <a:pt x="1087438" y="409104"/>
                  <a:pt x="1092200" y="508058"/>
                  <a:pt x="1092200" y="508058"/>
                </a:cubicBezTo>
                <a:lnTo>
                  <a:pt x="1092200" y="508058"/>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7073900" y="5314950"/>
            <a:ext cx="215900" cy="19050"/>
          </a:xfrm>
          <a:custGeom>
            <a:avLst/>
            <a:gdLst>
              <a:gd name="connsiteX0" fmla="*/ 0 w 215900"/>
              <a:gd name="connsiteY0" fmla="*/ 12700 h 19050"/>
              <a:gd name="connsiteX1" fmla="*/ 123825 w 215900"/>
              <a:gd name="connsiteY1" fmla="*/ 19050 h 19050"/>
              <a:gd name="connsiteX2" fmla="*/ 215900 w 215900"/>
              <a:gd name="connsiteY2" fmla="*/ 0 h 19050"/>
              <a:gd name="connsiteX3" fmla="*/ 215900 w 215900"/>
              <a:gd name="connsiteY3" fmla="*/ 0 h 19050"/>
            </a:gdLst>
            <a:ahLst/>
            <a:cxnLst>
              <a:cxn ang="0">
                <a:pos x="connsiteX0" y="connsiteY0"/>
              </a:cxn>
              <a:cxn ang="0">
                <a:pos x="connsiteX1" y="connsiteY1"/>
              </a:cxn>
              <a:cxn ang="0">
                <a:pos x="connsiteX2" y="connsiteY2"/>
              </a:cxn>
              <a:cxn ang="0">
                <a:pos x="connsiteX3" y="connsiteY3"/>
              </a:cxn>
            </a:cxnLst>
            <a:rect l="l" t="t" r="r" b="b"/>
            <a:pathLst>
              <a:path w="215900" h="19050">
                <a:moveTo>
                  <a:pt x="0" y="12700"/>
                </a:moveTo>
                <a:lnTo>
                  <a:pt x="123825" y="19050"/>
                </a:lnTo>
                <a:lnTo>
                  <a:pt x="215900" y="0"/>
                </a:lnTo>
                <a:lnTo>
                  <a:pt x="215900"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7423150" y="5299075"/>
            <a:ext cx="517525" cy="234950"/>
          </a:xfrm>
          <a:custGeom>
            <a:avLst/>
            <a:gdLst>
              <a:gd name="connsiteX0" fmla="*/ 0 w 517525"/>
              <a:gd name="connsiteY0" fmla="*/ 6350 h 234950"/>
              <a:gd name="connsiteX1" fmla="*/ 107950 w 517525"/>
              <a:gd name="connsiteY1" fmla="*/ 0 h 234950"/>
              <a:gd name="connsiteX2" fmla="*/ 146050 w 517525"/>
              <a:gd name="connsiteY2" fmla="*/ 25400 h 234950"/>
              <a:gd name="connsiteX3" fmla="*/ 234950 w 517525"/>
              <a:gd name="connsiteY3" fmla="*/ 9525 h 234950"/>
              <a:gd name="connsiteX4" fmla="*/ 346075 w 517525"/>
              <a:gd name="connsiteY4" fmla="*/ 120650 h 234950"/>
              <a:gd name="connsiteX5" fmla="*/ 403225 w 517525"/>
              <a:gd name="connsiteY5" fmla="*/ 117475 h 234950"/>
              <a:gd name="connsiteX6" fmla="*/ 517525 w 517525"/>
              <a:gd name="connsiteY6" fmla="*/ 177800 h 234950"/>
              <a:gd name="connsiteX7" fmla="*/ 517525 w 517525"/>
              <a:gd name="connsiteY7" fmla="*/ 234950 h 234950"/>
              <a:gd name="connsiteX8" fmla="*/ 517525 w 517525"/>
              <a:gd name="connsiteY8" fmla="*/ 23495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525" h="234950">
                <a:moveTo>
                  <a:pt x="0" y="6350"/>
                </a:moveTo>
                <a:lnTo>
                  <a:pt x="107950" y="0"/>
                </a:lnTo>
                <a:lnTo>
                  <a:pt x="146050" y="25400"/>
                </a:lnTo>
                <a:lnTo>
                  <a:pt x="234950" y="9525"/>
                </a:lnTo>
                <a:lnTo>
                  <a:pt x="346075" y="120650"/>
                </a:lnTo>
                <a:lnTo>
                  <a:pt x="403225" y="117475"/>
                </a:lnTo>
                <a:lnTo>
                  <a:pt x="517525" y="177800"/>
                </a:lnTo>
                <a:lnTo>
                  <a:pt x="517525" y="234950"/>
                </a:lnTo>
                <a:lnTo>
                  <a:pt x="517525" y="23495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7496175" y="5003800"/>
            <a:ext cx="104775" cy="288925"/>
          </a:xfrm>
          <a:custGeom>
            <a:avLst/>
            <a:gdLst>
              <a:gd name="connsiteX0" fmla="*/ 0 w 104775"/>
              <a:gd name="connsiteY0" fmla="*/ 288925 h 288925"/>
              <a:gd name="connsiteX1" fmla="*/ 3175 w 104775"/>
              <a:gd name="connsiteY1" fmla="*/ 200025 h 288925"/>
              <a:gd name="connsiteX2" fmla="*/ 22225 w 104775"/>
              <a:gd name="connsiteY2" fmla="*/ 146050 h 288925"/>
              <a:gd name="connsiteX3" fmla="*/ 60325 w 104775"/>
              <a:gd name="connsiteY3" fmla="*/ 98425 h 288925"/>
              <a:gd name="connsiteX4" fmla="*/ 104775 w 104775"/>
              <a:gd name="connsiteY4" fmla="*/ 0 h 288925"/>
              <a:gd name="connsiteX5" fmla="*/ 104775 w 104775"/>
              <a:gd name="connsiteY5" fmla="*/ 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288925">
                <a:moveTo>
                  <a:pt x="0" y="288925"/>
                </a:moveTo>
                <a:lnTo>
                  <a:pt x="3175" y="200025"/>
                </a:lnTo>
                <a:lnTo>
                  <a:pt x="22225" y="146050"/>
                </a:lnTo>
                <a:lnTo>
                  <a:pt x="60325" y="98425"/>
                </a:lnTo>
                <a:lnTo>
                  <a:pt x="104775" y="0"/>
                </a:lnTo>
                <a:lnTo>
                  <a:pt x="104775"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7061200" y="5057775"/>
            <a:ext cx="101600" cy="38100"/>
          </a:xfrm>
          <a:custGeom>
            <a:avLst/>
            <a:gdLst>
              <a:gd name="connsiteX0" fmla="*/ 0 w 101600"/>
              <a:gd name="connsiteY0" fmla="*/ 38100 h 38100"/>
              <a:gd name="connsiteX1" fmla="*/ 101600 w 101600"/>
              <a:gd name="connsiteY1" fmla="*/ 0 h 38100"/>
            </a:gdLst>
            <a:ahLst/>
            <a:cxnLst>
              <a:cxn ang="0">
                <a:pos x="connsiteX0" y="connsiteY0"/>
              </a:cxn>
              <a:cxn ang="0">
                <a:pos x="connsiteX1" y="connsiteY1"/>
              </a:cxn>
            </a:cxnLst>
            <a:rect l="l" t="t" r="r" b="b"/>
            <a:pathLst>
              <a:path w="101600" h="38100">
                <a:moveTo>
                  <a:pt x="0" y="38100"/>
                </a:moveTo>
                <a:lnTo>
                  <a:pt x="101600"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454775" y="4483100"/>
            <a:ext cx="247650" cy="609600"/>
          </a:xfrm>
          <a:custGeom>
            <a:avLst/>
            <a:gdLst>
              <a:gd name="connsiteX0" fmla="*/ 228600 w 247650"/>
              <a:gd name="connsiteY0" fmla="*/ 609600 h 609600"/>
              <a:gd name="connsiteX1" fmla="*/ 180975 w 247650"/>
              <a:gd name="connsiteY1" fmla="*/ 523875 h 609600"/>
              <a:gd name="connsiteX2" fmla="*/ 206375 w 247650"/>
              <a:gd name="connsiteY2" fmla="*/ 498475 h 609600"/>
              <a:gd name="connsiteX3" fmla="*/ 200025 w 247650"/>
              <a:gd name="connsiteY3" fmla="*/ 441325 h 609600"/>
              <a:gd name="connsiteX4" fmla="*/ 69850 w 247650"/>
              <a:gd name="connsiteY4" fmla="*/ 498475 h 609600"/>
              <a:gd name="connsiteX5" fmla="*/ 3175 w 247650"/>
              <a:gd name="connsiteY5" fmla="*/ 469900 h 609600"/>
              <a:gd name="connsiteX6" fmla="*/ 0 w 247650"/>
              <a:gd name="connsiteY6" fmla="*/ 384175 h 609600"/>
              <a:gd name="connsiteX7" fmla="*/ 0 w 247650"/>
              <a:gd name="connsiteY7" fmla="*/ 330200 h 609600"/>
              <a:gd name="connsiteX8" fmla="*/ 66675 w 247650"/>
              <a:gd name="connsiteY8" fmla="*/ 301625 h 609600"/>
              <a:gd name="connsiteX9" fmla="*/ 152400 w 247650"/>
              <a:gd name="connsiteY9" fmla="*/ 304800 h 609600"/>
              <a:gd name="connsiteX10" fmla="*/ 155575 w 247650"/>
              <a:gd name="connsiteY10" fmla="*/ 200025 h 609600"/>
              <a:gd name="connsiteX11" fmla="*/ 184150 w 247650"/>
              <a:gd name="connsiteY11" fmla="*/ 104775 h 609600"/>
              <a:gd name="connsiteX12" fmla="*/ 161925 w 247650"/>
              <a:gd name="connsiteY12" fmla="*/ 60325 h 609600"/>
              <a:gd name="connsiteX13" fmla="*/ 247650 w 247650"/>
              <a:gd name="connsiteY13" fmla="*/ 0 h 609600"/>
              <a:gd name="connsiteX14" fmla="*/ 247650 w 247650"/>
              <a:gd name="connsiteY14"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 h="609600">
                <a:moveTo>
                  <a:pt x="228600" y="609600"/>
                </a:moveTo>
                <a:lnTo>
                  <a:pt x="180975" y="523875"/>
                </a:lnTo>
                <a:lnTo>
                  <a:pt x="206375" y="498475"/>
                </a:lnTo>
                <a:lnTo>
                  <a:pt x="200025" y="441325"/>
                </a:lnTo>
                <a:lnTo>
                  <a:pt x="69850" y="498475"/>
                </a:lnTo>
                <a:lnTo>
                  <a:pt x="3175" y="469900"/>
                </a:lnTo>
                <a:lnTo>
                  <a:pt x="0" y="384175"/>
                </a:lnTo>
                <a:lnTo>
                  <a:pt x="0" y="330200"/>
                </a:lnTo>
                <a:lnTo>
                  <a:pt x="66675" y="301625"/>
                </a:lnTo>
                <a:lnTo>
                  <a:pt x="152400" y="304800"/>
                </a:lnTo>
                <a:cubicBezTo>
                  <a:pt x="153458" y="269875"/>
                  <a:pt x="154517" y="234950"/>
                  <a:pt x="155575" y="200025"/>
                </a:cubicBezTo>
                <a:lnTo>
                  <a:pt x="184150" y="104775"/>
                </a:lnTo>
                <a:lnTo>
                  <a:pt x="161925" y="60325"/>
                </a:lnTo>
                <a:lnTo>
                  <a:pt x="247650" y="0"/>
                </a:lnTo>
                <a:lnTo>
                  <a:pt x="247650"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553325" y="4876800"/>
            <a:ext cx="107950" cy="117475"/>
          </a:xfrm>
          <a:custGeom>
            <a:avLst/>
            <a:gdLst>
              <a:gd name="connsiteX0" fmla="*/ 0 w 107950"/>
              <a:gd name="connsiteY0" fmla="*/ 6350 h 117475"/>
              <a:gd name="connsiteX1" fmla="*/ 63500 w 107950"/>
              <a:gd name="connsiteY1" fmla="*/ 0 h 117475"/>
              <a:gd name="connsiteX2" fmla="*/ 107950 w 107950"/>
              <a:gd name="connsiteY2" fmla="*/ 69850 h 117475"/>
              <a:gd name="connsiteX3" fmla="*/ 50800 w 107950"/>
              <a:gd name="connsiteY3" fmla="*/ 117475 h 117475"/>
              <a:gd name="connsiteX4" fmla="*/ 50800 w 107950"/>
              <a:gd name="connsiteY4" fmla="*/ 117475 h 117475"/>
              <a:gd name="connsiteX5" fmla="*/ 50800 w 107950"/>
              <a:gd name="connsiteY5" fmla="*/ 117475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50" h="117475">
                <a:moveTo>
                  <a:pt x="0" y="6350"/>
                </a:moveTo>
                <a:lnTo>
                  <a:pt x="63500" y="0"/>
                </a:lnTo>
                <a:lnTo>
                  <a:pt x="107950" y="69850"/>
                </a:lnTo>
                <a:lnTo>
                  <a:pt x="50800" y="117475"/>
                </a:lnTo>
                <a:lnTo>
                  <a:pt x="50800" y="117475"/>
                </a:lnTo>
                <a:lnTo>
                  <a:pt x="50800" y="117475"/>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7273925" y="5054600"/>
            <a:ext cx="238125" cy="111125"/>
          </a:xfrm>
          <a:custGeom>
            <a:avLst/>
            <a:gdLst>
              <a:gd name="connsiteX0" fmla="*/ 0 w 238125"/>
              <a:gd name="connsiteY0" fmla="*/ 0 h 111125"/>
              <a:gd name="connsiteX1" fmla="*/ 47625 w 238125"/>
              <a:gd name="connsiteY1" fmla="*/ 31750 h 111125"/>
              <a:gd name="connsiteX2" fmla="*/ 22225 w 238125"/>
              <a:gd name="connsiteY2" fmla="*/ 82550 h 111125"/>
              <a:gd name="connsiteX3" fmla="*/ 73025 w 238125"/>
              <a:gd name="connsiteY3" fmla="*/ 38100 h 111125"/>
              <a:gd name="connsiteX4" fmla="*/ 127000 w 238125"/>
              <a:gd name="connsiteY4" fmla="*/ 98425 h 111125"/>
              <a:gd name="connsiteX5" fmla="*/ 127000 w 238125"/>
              <a:gd name="connsiteY5" fmla="*/ 98425 h 111125"/>
              <a:gd name="connsiteX6" fmla="*/ 209550 w 238125"/>
              <a:gd name="connsiteY6" fmla="*/ 76200 h 111125"/>
              <a:gd name="connsiteX7" fmla="*/ 238125 w 2381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111125">
                <a:moveTo>
                  <a:pt x="0" y="0"/>
                </a:moveTo>
                <a:lnTo>
                  <a:pt x="47625" y="31750"/>
                </a:lnTo>
                <a:lnTo>
                  <a:pt x="22225" y="82550"/>
                </a:lnTo>
                <a:lnTo>
                  <a:pt x="73025" y="38100"/>
                </a:lnTo>
                <a:lnTo>
                  <a:pt x="127000" y="98425"/>
                </a:lnTo>
                <a:lnTo>
                  <a:pt x="127000" y="98425"/>
                </a:lnTo>
                <a:lnTo>
                  <a:pt x="209550" y="76200"/>
                </a:lnTo>
                <a:lnTo>
                  <a:pt x="238125" y="111125"/>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7096125" y="4483100"/>
            <a:ext cx="504825" cy="396875"/>
          </a:xfrm>
          <a:custGeom>
            <a:avLst/>
            <a:gdLst>
              <a:gd name="connsiteX0" fmla="*/ 190500 w 504825"/>
              <a:gd name="connsiteY0" fmla="*/ 396875 h 396875"/>
              <a:gd name="connsiteX1" fmla="*/ 133350 w 504825"/>
              <a:gd name="connsiteY1" fmla="*/ 396875 h 396875"/>
              <a:gd name="connsiteX2" fmla="*/ 101600 w 504825"/>
              <a:gd name="connsiteY2" fmla="*/ 371475 h 396875"/>
              <a:gd name="connsiteX3" fmla="*/ 130175 w 504825"/>
              <a:gd name="connsiteY3" fmla="*/ 352425 h 396875"/>
              <a:gd name="connsiteX4" fmla="*/ 130175 w 504825"/>
              <a:gd name="connsiteY4" fmla="*/ 352425 h 396875"/>
              <a:gd name="connsiteX5" fmla="*/ 107950 w 504825"/>
              <a:gd name="connsiteY5" fmla="*/ 323850 h 396875"/>
              <a:gd name="connsiteX6" fmla="*/ 107950 w 504825"/>
              <a:gd name="connsiteY6" fmla="*/ 323850 h 396875"/>
              <a:gd name="connsiteX7" fmla="*/ 66675 w 504825"/>
              <a:gd name="connsiteY7" fmla="*/ 266700 h 396875"/>
              <a:gd name="connsiteX8" fmla="*/ 38100 w 504825"/>
              <a:gd name="connsiteY8" fmla="*/ 266700 h 396875"/>
              <a:gd name="connsiteX9" fmla="*/ 0 w 504825"/>
              <a:gd name="connsiteY9" fmla="*/ 203200 h 396875"/>
              <a:gd name="connsiteX10" fmla="*/ 12700 w 504825"/>
              <a:gd name="connsiteY10" fmla="*/ 177800 h 396875"/>
              <a:gd name="connsiteX11" fmla="*/ 57150 w 504825"/>
              <a:gd name="connsiteY11" fmla="*/ 215900 h 396875"/>
              <a:gd name="connsiteX12" fmla="*/ 85725 w 504825"/>
              <a:gd name="connsiteY12" fmla="*/ 215900 h 396875"/>
              <a:gd name="connsiteX13" fmla="*/ 85725 w 504825"/>
              <a:gd name="connsiteY13" fmla="*/ 215900 h 396875"/>
              <a:gd name="connsiteX14" fmla="*/ 139700 w 504825"/>
              <a:gd name="connsiteY14" fmla="*/ 219075 h 396875"/>
              <a:gd name="connsiteX15" fmla="*/ 139700 w 504825"/>
              <a:gd name="connsiteY15" fmla="*/ 219075 h 396875"/>
              <a:gd name="connsiteX16" fmla="*/ 190500 w 504825"/>
              <a:gd name="connsiteY16" fmla="*/ 190500 h 396875"/>
              <a:gd name="connsiteX17" fmla="*/ 219075 w 504825"/>
              <a:gd name="connsiteY17" fmla="*/ 184150 h 396875"/>
              <a:gd name="connsiteX18" fmla="*/ 203200 w 504825"/>
              <a:gd name="connsiteY18" fmla="*/ 146050 h 396875"/>
              <a:gd name="connsiteX19" fmla="*/ 184150 w 504825"/>
              <a:gd name="connsiteY19" fmla="*/ 98425 h 396875"/>
              <a:gd name="connsiteX20" fmla="*/ 250825 w 504825"/>
              <a:gd name="connsiteY20" fmla="*/ 60325 h 396875"/>
              <a:gd name="connsiteX21" fmla="*/ 250825 w 504825"/>
              <a:gd name="connsiteY21" fmla="*/ 60325 h 396875"/>
              <a:gd name="connsiteX22" fmla="*/ 276225 w 504825"/>
              <a:gd name="connsiteY22" fmla="*/ 41275 h 396875"/>
              <a:gd name="connsiteX23" fmla="*/ 327025 w 504825"/>
              <a:gd name="connsiteY23" fmla="*/ 0 h 396875"/>
              <a:gd name="connsiteX24" fmla="*/ 342900 w 504825"/>
              <a:gd name="connsiteY24" fmla="*/ 41275 h 396875"/>
              <a:gd name="connsiteX25" fmla="*/ 415925 w 504825"/>
              <a:gd name="connsiteY25" fmla="*/ 22225 h 396875"/>
              <a:gd name="connsiteX26" fmla="*/ 447675 w 504825"/>
              <a:gd name="connsiteY26" fmla="*/ 76200 h 396875"/>
              <a:gd name="connsiteX27" fmla="*/ 469900 w 504825"/>
              <a:gd name="connsiteY27" fmla="*/ 101600 h 396875"/>
              <a:gd name="connsiteX28" fmla="*/ 463550 w 504825"/>
              <a:gd name="connsiteY28" fmla="*/ 165100 h 396875"/>
              <a:gd name="connsiteX29" fmla="*/ 504825 w 504825"/>
              <a:gd name="connsiteY29" fmla="*/ 174625 h 396875"/>
              <a:gd name="connsiteX30" fmla="*/ 482600 w 504825"/>
              <a:gd name="connsiteY30" fmla="*/ 234950 h 396875"/>
              <a:gd name="connsiteX31" fmla="*/ 495300 w 504825"/>
              <a:gd name="connsiteY31" fmla="*/ 269875 h 396875"/>
              <a:gd name="connsiteX32" fmla="*/ 495300 w 504825"/>
              <a:gd name="connsiteY32" fmla="*/ 269875 h 396875"/>
              <a:gd name="connsiteX33" fmla="*/ 495300 w 504825"/>
              <a:gd name="connsiteY33" fmla="*/ 311150 h 396875"/>
              <a:gd name="connsiteX34" fmla="*/ 485775 w 504825"/>
              <a:gd name="connsiteY34" fmla="*/ 342900 h 396875"/>
              <a:gd name="connsiteX35" fmla="*/ 485775 w 504825"/>
              <a:gd name="connsiteY35" fmla="*/ 342900 h 396875"/>
              <a:gd name="connsiteX36" fmla="*/ 454025 w 504825"/>
              <a:gd name="connsiteY36" fmla="*/ 390525 h 396875"/>
              <a:gd name="connsiteX37" fmla="*/ 454025 w 504825"/>
              <a:gd name="connsiteY37" fmla="*/ 390525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4825" h="396875">
                <a:moveTo>
                  <a:pt x="190500" y="396875"/>
                </a:moveTo>
                <a:lnTo>
                  <a:pt x="133350" y="396875"/>
                </a:lnTo>
                <a:lnTo>
                  <a:pt x="101600" y="371475"/>
                </a:lnTo>
                <a:lnTo>
                  <a:pt x="130175" y="352425"/>
                </a:lnTo>
                <a:lnTo>
                  <a:pt x="130175" y="352425"/>
                </a:lnTo>
                <a:lnTo>
                  <a:pt x="107950" y="323850"/>
                </a:lnTo>
                <a:lnTo>
                  <a:pt x="107950" y="323850"/>
                </a:lnTo>
                <a:lnTo>
                  <a:pt x="66675" y="266700"/>
                </a:lnTo>
                <a:lnTo>
                  <a:pt x="38100" y="266700"/>
                </a:lnTo>
                <a:lnTo>
                  <a:pt x="0" y="203200"/>
                </a:lnTo>
                <a:lnTo>
                  <a:pt x="12700" y="177800"/>
                </a:lnTo>
                <a:lnTo>
                  <a:pt x="57150" y="215900"/>
                </a:lnTo>
                <a:lnTo>
                  <a:pt x="85725" y="215900"/>
                </a:lnTo>
                <a:lnTo>
                  <a:pt x="85725" y="215900"/>
                </a:lnTo>
                <a:lnTo>
                  <a:pt x="139700" y="219075"/>
                </a:lnTo>
                <a:lnTo>
                  <a:pt x="139700" y="219075"/>
                </a:lnTo>
                <a:lnTo>
                  <a:pt x="190500" y="190500"/>
                </a:lnTo>
                <a:lnTo>
                  <a:pt x="219075" y="184150"/>
                </a:lnTo>
                <a:lnTo>
                  <a:pt x="203200" y="146050"/>
                </a:lnTo>
                <a:lnTo>
                  <a:pt x="184150" y="98425"/>
                </a:lnTo>
                <a:lnTo>
                  <a:pt x="250825" y="60325"/>
                </a:lnTo>
                <a:lnTo>
                  <a:pt x="250825" y="60325"/>
                </a:lnTo>
                <a:lnTo>
                  <a:pt x="276225" y="41275"/>
                </a:lnTo>
                <a:lnTo>
                  <a:pt x="327025" y="0"/>
                </a:lnTo>
                <a:lnTo>
                  <a:pt x="342900" y="41275"/>
                </a:lnTo>
                <a:lnTo>
                  <a:pt x="415925" y="22225"/>
                </a:lnTo>
                <a:lnTo>
                  <a:pt x="447675" y="76200"/>
                </a:lnTo>
                <a:lnTo>
                  <a:pt x="469900" y="101600"/>
                </a:lnTo>
                <a:lnTo>
                  <a:pt x="463550" y="165100"/>
                </a:lnTo>
                <a:lnTo>
                  <a:pt x="504825" y="174625"/>
                </a:lnTo>
                <a:lnTo>
                  <a:pt x="482600" y="234950"/>
                </a:lnTo>
                <a:lnTo>
                  <a:pt x="495300" y="269875"/>
                </a:lnTo>
                <a:lnTo>
                  <a:pt x="495300" y="269875"/>
                </a:lnTo>
                <a:lnTo>
                  <a:pt x="495300" y="311150"/>
                </a:lnTo>
                <a:lnTo>
                  <a:pt x="485775" y="342900"/>
                </a:lnTo>
                <a:lnTo>
                  <a:pt x="485775" y="342900"/>
                </a:lnTo>
                <a:lnTo>
                  <a:pt x="454025" y="390525"/>
                </a:lnTo>
                <a:lnTo>
                  <a:pt x="454025" y="390525"/>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7131050" y="4368800"/>
            <a:ext cx="92075" cy="327025"/>
          </a:xfrm>
          <a:custGeom>
            <a:avLst/>
            <a:gdLst>
              <a:gd name="connsiteX0" fmla="*/ 92075 w 92075"/>
              <a:gd name="connsiteY0" fmla="*/ 327025 h 327025"/>
              <a:gd name="connsiteX1" fmla="*/ 31750 w 92075"/>
              <a:gd name="connsiteY1" fmla="*/ 266700 h 327025"/>
              <a:gd name="connsiteX2" fmla="*/ 0 w 92075"/>
              <a:gd name="connsiteY2" fmla="*/ 260350 h 327025"/>
              <a:gd name="connsiteX3" fmla="*/ 15875 w 92075"/>
              <a:gd name="connsiteY3" fmla="*/ 177800 h 327025"/>
              <a:gd name="connsiteX4" fmla="*/ 38100 w 92075"/>
              <a:gd name="connsiteY4" fmla="*/ 142875 h 327025"/>
              <a:gd name="connsiteX5" fmla="*/ 38100 w 92075"/>
              <a:gd name="connsiteY5" fmla="*/ 142875 h 327025"/>
              <a:gd name="connsiteX6" fmla="*/ 53975 w 92075"/>
              <a:gd name="connsiteY6" fmla="*/ 66675 h 327025"/>
              <a:gd name="connsiteX7" fmla="*/ 25400 w 92075"/>
              <a:gd name="connsiteY7"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75" h="327025">
                <a:moveTo>
                  <a:pt x="92075" y="327025"/>
                </a:moveTo>
                <a:lnTo>
                  <a:pt x="31750" y="266700"/>
                </a:lnTo>
                <a:lnTo>
                  <a:pt x="0" y="260350"/>
                </a:lnTo>
                <a:lnTo>
                  <a:pt x="15875" y="177800"/>
                </a:lnTo>
                <a:lnTo>
                  <a:pt x="38100" y="142875"/>
                </a:lnTo>
                <a:lnTo>
                  <a:pt x="38100" y="142875"/>
                </a:lnTo>
                <a:lnTo>
                  <a:pt x="53975" y="66675"/>
                </a:lnTo>
                <a:lnTo>
                  <a:pt x="25400"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6137275" y="3146425"/>
            <a:ext cx="387350" cy="184150"/>
          </a:xfrm>
          <a:custGeom>
            <a:avLst/>
            <a:gdLst>
              <a:gd name="connsiteX0" fmla="*/ 0 w 387350"/>
              <a:gd name="connsiteY0" fmla="*/ 0 h 184150"/>
              <a:gd name="connsiteX1" fmla="*/ 57150 w 387350"/>
              <a:gd name="connsiteY1" fmla="*/ 44450 h 184150"/>
              <a:gd name="connsiteX2" fmla="*/ 79375 w 387350"/>
              <a:gd name="connsiteY2" fmla="*/ 85725 h 184150"/>
              <a:gd name="connsiteX3" fmla="*/ 136525 w 387350"/>
              <a:gd name="connsiteY3" fmla="*/ 73025 h 184150"/>
              <a:gd name="connsiteX4" fmla="*/ 155575 w 387350"/>
              <a:gd name="connsiteY4" fmla="*/ 104775 h 184150"/>
              <a:gd name="connsiteX5" fmla="*/ 149225 w 387350"/>
              <a:gd name="connsiteY5" fmla="*/ 136525 h 184150"/>
              <a:gd name="connsiteX6" fmla="*/ 238125 w 387350"/>
              <a:gd name="connsiteY6" fmla="*/ 184150 h 184150"/>
              <a:gd name="connsiteX7" fmla="*/ 266700 w 387350"/>
              <a:gd name="connsiteY7" fmla="*/ 174625 h 184150"/>
              <a:gd name="connsiteX8" fmla="*/ 266700 w 387350"/>
              <a:gd name="connsiteY8" fmla="*/ 174625 h 184150"/>
              <a:gd name="connsiteX9" fmla="*/ 330200 w 387350"/>
              <a:gd name="connsiteY9" fmla="*/ 165100 h 184150"/>
              <a:gd name="connsiteX10" fmla="*/ 387350 w 387350"/>
              <a:gd name="connsiteY10" fmla="*/ 16510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350" h="184150">
                <a:moveTo>
                  <a:pt x="0" y="0"/>
                </a:moveTo>
                <a:lnTo>
                  <a:pt x="57150" y="44450"/>
                </a:lnTo>
                <a:lnTo>
                  <a:pt x="79375" y="85725"/>
                </a:lnTo>
                <a:lnTo>
                  <a:pt x="136525" y="73025"/>
                </a:lnTo>
                <a:lnTo>
                  <a:pt x="155575" y="104775"/>
                </a:lnTo>
                <a:lnTo>
                  <a:pt x="149225" y="136525"/>
                </a:lnTo>
                <a:lnTo>
                  <a:pt x="238125" y="184150"/>
                </a:lnTo>
                <a:lnTo>
                  <a:pt x="266700" y="174625"/>
                </a:lnTo>
                <a:lnTo>
                  <a:pt x="266700" y="174625"/>
                </a:lnTo>
                <a:lnTo>
                  <a:pt x="330200" y="165100"/>
                </a:lnTo>
                <a:lnTo>
                  <a:pt x="387350" y="16510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6134100" y="3082925"/>
            <a:ext cx="196850" cy="60325"/>
          </a:xfrm>
          <a:custGeom>
            <a:avLst/>
            <a:gdLst>
              <a:gd name="connsiteX0" fmla="*/ 0 w 196850"/>
              <a:gd name="connsiteY0" fmla="*/ 60325 h 60325"/>
              <a:gd name="connsiteX1" fmla="*/ 63500 w 196850"/>
              <a:gd name="connsiteY1" fmla="*/ 12700 h 60325"/>
              <a:gd name="connsiteX2" fmla="*/ 101600 w 196850"/>
              <a:gd name="connsiteY2" fmla="*/ 12700 h 60325"/>
              <a:gd name="connsiteX3" fmla="*/ 139700 w 196850"/>
              <a:gd name="connsiteY3" fmla="*/ 0 h 60325"/>
              <a:gd name="connsiteX4" fmla="*/ 196850 w 196850"/>
              <a:gd name="connsiteY4" fmla="*/ 3175 h 6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 h="60325">
                <a:moveTo>
                  <a:pt x="0" y="60325"/>
                </a:moveTo>
                <a:lnTo>
                  <a:pt x="63500" y="12700"/>
                </a:lnTo>
                <a:lnTo>
                  <a:pt x="101600" y="12700"/>
                </a:lnTo>
                <a:lnTo>
                  <a:pt x="139700" y="0"/>
                </a:lnTo>
                <a:lnTo>
                  <a:pt x="196850" y="3175"/>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470650" y="3054350"/>
            <a:ext cx="104775" cy="133350"/>
          </a:xfrm>
          <a:custGeom>
            <a:avLst/>
            <a:gdLst>
              <a:gd name="connsiteX0" fmla="*/ 0 w 104775"/>
              <a:gd name="connsiteY0" fmla="*/ 3175 h 133350"/>
              <a:gd name="connsiteX1" fmla="*/ 47625 w 104775"/>
              <a:gd name="connsiteY1" fmla="*/ 0 h 133350"/>
              <a:gd name="connsiteX2" fmla="*/ 41275 w 104775"/>
              <a:gd name="connsiteY2" fmla="*/ 41275 h 133350"/>
              <a:gd name="connsiteX3" fmla="*/ 104775 w 104775"/>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04775" h="133350">
                <a:moveTo>
                  <a:pt x="0" y="3175"/>
                </a:moveTo>
                <a:lnTo>
                  <a:pt x="47625" y="0"/>
                </a:lnTo>
                <a:lnTo>
                  <a:pt x="41275" y="41275"/>
                </a:lnTo>
                <a:lnTo>
                  <a:pt x="104775" y="13335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6299200" y="2349500"/>
            <a:ext cx="225425" cy="625475"/>
          </a:xfrm>
          <a:custGeom>
            <a:avLst/>
            <a:gdLst>
              <a:gd name="connsiteX0" fmla="*/ 161925 w 225425"/>
              <a:gd name="connsiteY0" fmla="*/ 625475 h 625475"/>
              <a:gd name="connsiteX1" fmla="*/ 225425 w 225425"/>
              <a:gd name="connsiteY1" fmla="*/ 552450 h 625475"/>
              <a:gd name="connsiteX2" fmla="*/ 180975 w 225425"/>
              <a:gd name="connsiteY2" fmla="*/ 479425 h 625475"/>
              <a:gd name="connsiteX3" fmla="*/ 149225 w 225425"/>
              <a:gd name="connsiteY3" fmla="*/ 460375 h 625475"/>
              <a:gd name="connsiteX4" fmla="*/ 114300 w 225425"/>
              <a:gd name="connsiteY4" fmla="*/ 428625 h 625475"/>
              <a:gd name="connsiteX5" fmla="*/ 63500 w 225425"/>
              <a:gd name="connsiteY5" fmla="*/ 374650 h 625475"/>
              <a:gd name="connsiteX6" fmla="*/ 19050 w 225425"/>
              <a:gd name="connsiteY6" fmla="*/ 358775 h 625475"/>
              <a:gd name="connsiteX7" fmla="*/ 0 w 225425"/>
              <a:gd name="connsiteY7" fmla="*/ 282575 h 625475"/>
              <a:gd name="connsiteX8" fmla="*/ 28575 w 225425"/>
              <a:gd name="connsiteY8" fmla="*/ 206375 h 625475"/>
              <a:gd name="connsiteX9" fmla="*/ 104775 w 225425"/>
              <a:gd name="connsiteY9" fmla="*/ 196850 h 625475"/>
              <a:gd name="connsiteX10" fmla="*/ 111125 w 225425"/>
              <a:gd name="connsiteY10" fmla="*/ 139700 h 625475"/>
              <a:gd name="connsiteX11" fmla="*/ 95250 w 225425"/>
              <a:gd name="connsiteY11" fmla="*/ 117475 h 625475"/>
              <a:gd name="connsiteX12" fmla="*/ 136525 w 225425"/>
              <a:gd name="connsiteY12" fmla="*/ 76200 h 625475"/>
              <a:gd name="connsiteX13" fmla="*/ 136525 w 225425"/>
              <a:gd name="connsiteY13" fmla="*/ 31750 h 625475"/>
              <a:gd name="connsiteX14" fmla="*/ 212725 w 225425"/>
              <a:gd name="connsiteY14" fmla="*/ 0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425" h="625475">
                <a:moveTo>
                  <a:pt x="161925" y="625475"/>
                </a:moveTo>
                <a:lnTo>
                  <a:pt x="225425" y="552450"/>
                </a:lnTo>
                <a:lnTo>
                  <a:pt x="180975" y="479425"/>
                </a:lnTo>
                <a:lnTo>
                  <a:pt x="149225" y="460375"/>
                </a:lnTo>
                <a:lnTo>
                  <a:pt x="114300" y="428625"/>
                </a:lnTo>
                <a:lnTo>
                  <a:pt x="63500" y="374650"/>
                </a:lnTo>
                <a:lnTo>
                  <a:pt x="19050" y="358775"/>
                </a:lnTo>
                <a:lnTo>
                  <a:pt x="0" y="282575"/>
                </a:lnTo>
                <a:lnTo>
                  <a:pt x="28575" y="206375"/>
                </a:lnTo>
                <a:lnTo>
                  <a:pt x="104775" y="196850"/>
                </a:lnTo>
                <a:lnTo>
                  <a:pt x="111125" y="139700"/>
                </a:lnTo>
                <a:lnTo>
                  <a:pt x="95250" y="117475"/>
                </a:lnTo>
                <a:lnTo>
                  <a:pt x="136525" y="76200"/>
                </a:lnTo>
                <a:lnTo>
                  <a:pt x="136525" y="31750"/>
                </a:lnTo>
                <a:lnTo>
                  <a:pt x="212725"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6626225" y="3162300"/>
            <a:ext cx="41275" cy="25400"/>
          </a:xfrm>
          <a:custGeom>
            <a:avLst/>
            <a:gdLst>
              <a:gd name="connsiteX0" fmla="*/ 0 w 41275"/>
              <a:gd name="connsiteY0" fmla="*/ 25400 h 25400"/>
              <a:gd name="connsiteX1" fmla="*/ 41275 w 41275"/>
              <a:gd name="connsiteY1" fmla="*/ 0 h 25400"/>
            </a:gdLst>
            <a:ahLst/>
            <a:cxnLst>
              <a:cxn ang="0">
                <a:pos x="connsiteX0" y="connsiteY0"/>
              </a:cxn>
              <a:cxn ang="0">
                <a:pos x="connsiteX1" y="connsiteY1"/>
              </a:cxn>
            </a:cxnLst>
            <a:rect l="l" t="t" r="r" b="b"/>
            <a:pathLst>
              <a:path w="41275" h="25400">
                <a:moveTo>
                  <a:pt x="0" y="25400"/>
                </a:moveTo>
                <a:lnTo>
                  <a:pt x="41275" y="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48" name="Freeform 2047"/>
          <p:cNvSpPr/>
          <p:nvPr/>
        </p:nvSpPr>
        <p:spPr>
          <a:xfrm>
            <a:off x="6838950" y="3092450"/>
            <a:ext cx="279400" cy="69850"/>
          </a:xfrm>
          <a:custGeom>
            <a:avLst/>
            <a:gdLst>
              <a:gd name="connsiteX0" fmla="*/ 0 w 279400"/>
              <a:gd name="connsiteY0" fmla="*/ 47625 h 69850"/>
              <a:gd name="connsiteX1" fmla="*/ 38100 w 279400"/>
              <a:gd name="connsiteY1" fmla="*/ 69850 h 69850"/>
              <a:gd name="connsiteX2" fmla="*/ 95250 w 279400"/>
              <a:gd name="connsiteY2" fmla="*/ 31750 h 69850"/>
              <a:gd name="connsiteX3" fmla="*/ 155575 w 279400"/>
              <a:gd name="connsiteY3" fmla="*/ 25400 h 69850"/>
              <a:gd name="connsiteX4" fmla="*/ 168275 w 279400"/>
              <a:gd name="connsiteY4" fmla="*/ 0 h 69850"/>
              <a:gd name="connsiteX5" fmla="*/ 276225 w 279400"/>
              <a:gd name="connsiteY5" fmla="*/ 28575 h 69850"/>
              <a:gd name="connsiteX6" fmla="*/ 279400 w 279400"/>
              <a:gd name="connsiteY6" fmla="*/ 69850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 h="69850">
                <a:moveTo>
                  <a:pt x="0" y="47625"/>
                </a:moveTo>
                <a:lnTo>
                  <a:pt x="38100" y="69850"/>
                </a:lnTo>
                <a:lnTo>
                  <a:pt x="95250" y="31750"/>
                </a:lnTo>
                <a:lnTo>
                  <a:pt x="155575" y="25400"/>
                </a:lnTo>
                <a:lnTo>
                  <a:pt x="168275" y="0"/>
                </a:lnTo>
                <a:lnTo>
                  <a:pt x="276225" y="28575"/>
                </a:lnTo>
                <a:lnTo>
                  <a:pt x="279400" y="6985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49" name="Freeform 2048"/>
          <p:cNvSpPr/>
          <p:nvPr/>
        </p:nvSpPr>
        <p:spPr>
          <a:xfrm>
            <a:off x="7010400" y="2654300"/>
            <a:ext cx="438150" cy="431800"/>
          </a:xfrm>
          <a:custGeom>
            <a:avLst/>
            <a:gdLst>
              <a:gd name="connsiteX0" fmla="*/ 0 w 438150"/>
              <a:gd name="connsiteY0" fmla="*/ 431800 h 431800"/>
              <a:gd name="connsiteX1" fmla="*/ 0 w 438150"/>
              <a:gd name="connsiteY1" fmla="*/ 431800 h 431800"/>
              <a:gd name="connsiteX2" fmla="*/ 101600 w 438150"/>
              <a:gd name="connsiteY2" fmla="*/ 396875 h 431800"/>
              <a:gd name="connsiteX3" fmla="*/ 47625 w 438150"/>
              <a:gd name="connsiteY3" fmla="*/ 361950 h 431800"/>
              <a:gd name="connsiteX4" fmla="*/ 73025 w 438150"/>
              <a:gd name="connsiteY4" fmla="*/ 158750 h 431800"/>
              <a:gd name="connsiteX5" fmla="*/ 180975 w 438150"/>
              <a:gd name="connsiteY5" fmla="*/ 123825 h 431800"/>
              <a:gd name="connsiteX6" fmla="*/ 295275 w 438150"/>
              <a:gd name="connsiteY6" fmla="*/ 73025 h 431800"/>
              <a:gd name="connsiteX7" fmla="*/ 295275 w 438150"/>
              <a:gd name="connsiteY7" fmla="*/ 73025 h 431800"/>
              <a:gd name="connsiteX8" fmla="*/ 349250 w 438150"/>
              <a:gd name="connsiteY8" fmla="*/ 0 h 431800"/>
              <a:gd name="connsiteX9" fmla="*/ 438150 w 438150"/>
              <a:gd name="connsiteY9" fmla="*/ 44450 h 431800"/>
              <a:gd name="connsiteX10" fmla="*/ 438150 w 438150"/>
              <a:gd name="connsiteY10" fmla="*/ 4445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431800">
                <a:moveTo>
                  <a:pt x="0" y="431800"/>
                </a:moveTo>
                <a:lnTo>
                  <a:pt x="0" y="431800"/>
                </a:lnTo>
                <a:lnTo>
                  <a:pt x="101600" y="396875"/>
                </a:lnTo>
                <a:lnTo>
                  <a:pt x="47625" y="361950"/>
                </a:lnTo>
                <a:lnTo>
                  <a:pt x="73025" y="158750"/>
                </a:lnTo>
                <a:lnTo>
                  <a:pt x="180975" y="123825"/>
                </a:lnTo>
                <a:lnTo>
                  <a:pt x="295275" y="73025"/>
                </a:lnTo>
                <a:lnTo>
                  <a:pt x="295275" y="73025"/>
                </a:lnTo>
                <a:lnTo>
                  <a:pt x="349250" y="0"/>
                </a:lnTo>
                <a:lnTo>
                  <a:pt x="438150" y="44450"/>
                </a:lnTo>
                <a:lnTo>
                  <a:pt x="438150" y="4445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51" name="Freeform 2050"/>
          <p:cNvSpPr/>
          <p:nvPr/>
        </p:nvSpPr>
        <p:spPr>
          <a:xfrm>
            <a:off x="5345862" y="4177645"/>
            <a:ext cx="751505" cy="879504"/>
          </a:xfrm>
          <a:custGeom>
            <a:avLst/>
            <a:gdLst>
              <a:gd name="connsiteX0" fmla="*/ 525069 w 751505"/>
              <a:gd name="connsiteY0" fmla="*/ 226440 h 879504"/>
              <a:gd name="connsiteX1" fmla="*/ 548041 w 751505"/>
              <a:gd name="connsiteY1" fmla="*/ 318328 h 879504"/>
              <a:gd name="connsiteX2" fmla="*/ 548041 w 751505"/>
              <a:gd name="connsiteY2" fmla="*/ 318328 h 879504"/>
              <a:gd name="connsiteX3" fmla="*/ 620238 w 751505"/>
              <a:gd name="connsiteY3" fmla="*/ 377399 h 879504"/>
              <a:gd name="connsiteX4" fmla="*/ 692435 w 751505"/>
              <a:gd name="connsiteY4" fmla="*/ 387245 h 879504"/>
              <a:gd name="connsiteX5" fmla="*/ 695717 w 751505"/>
              <a:gd name="connsiteY5" fmla="*/ 429907 h 879504"/>
              <a:gd name="connsiteX6" fmla="*/ 751505 w 751505"/>
              <a:gd name="connsiteY6" fmla="*/ 469288 h 879504"/>
              <a:gd name="connsiteX7" fmla="*/ 735097 w 751505"/>
              <a:gd name="connsiteY7" fmla="*/ 554613 h 879504"/>
              <a:gd name="connsiteX8" fmla="*/ 735097 w 751505"/>
              <a:gd name="connsiteY8" fmla="*/ 554613 h 879504"/>
              <a:gd name="connsiteX9" fmla="*/ 689153 w 751505"/>
              <a:gd name="connsiteY9" fmla="*/ 571022 h 879504"/>
              <a:gd name="connsiteX10" fmla="*/ 689153 w 751505"/>
              <a:gd name="connsiteY10" fmla="*/ 571022 h 879504"/>
              <a:gd name="connsiteX11" fmla="*/ 669463 w 751505"/>
              <a:gd name="connsiteY11" fmla="*/ 603839 h 879504"/>
              <a:gd name="connsiteX12" fmla="*/ 659618 w 751505"/>
              <a:gd name="connsiteY12" fmla="*/ 636656 h 879504"/>
              <a:gd name="connsiteX13" fmla="*/ 669463 w 751505"/>
              <a:gd name="connsiteY13" fmla="*/ 662910 h 879504"/>
              <a:gd name="connsiteX14" fmla="*/ 669463 w 751505"/>
              <a:gd name="connsiteY14" fmla="*/ 662910 h 879504"/>
              <a:gd name="connsiteX15" fmla="*/ 571013 w 751505"/>
              <a:gd name="connsiteY15" fmla="*/ 744953 h 879504"/>
              <a:gd name="connsiteX16" fmla="*/ 426619 w 751505"/>
              <a:gd name="connsiteY16" fmla="*/ 879504 h 879504"/>
              <a:gd name="connsiteX17" fmla="*/ 72197 w 751505"/>
              <a:gd name="connsiteY17" fmla="*/ 787616 h 879504"/>
              <a:gd name="connsiteX18" fmla="*/ 0 w 751505"/>
              <a:gd name="connsiteY18" fmla="*/ 229721 h 879504"/>
              <a:gd name="connsiteX19" fmla="*/ 269098 w 751505"/>
              <a:gd name="connsiteY19" fmla="*/ 0 h 879504"/>
              <a:gd name="connsiteX20" fmla="*/ 525069 w 751505"/>
              <a:gd name="connsiteY20" fmla="*/ 226440 h 8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1505" h="879504">
                <a:moveTo>
                  <a:pt x="525069" y="226440"/>
                </a:moveTo>
                <a:lnTo>
                  <a:pt x="548041" y="318328"/>
                </a:lnTo>
                <a:lnTo>
                  <a:pt x="548041" y="318328"/>
                </a:lnTo>
                <a:lnTo>
                  <a:pt x="620238" y="377399"/>
                </a:lnTo>
                <a:lnTo>
                  <a:pt x="692435" y="387245"/>
                </a:lnTo>
                <a:lnTo>
                  <a:pt x="695717" y="429907"/>
                </a:lnTo>
                <a:lnTo>
                  <a:pt x="751505" y="469288"/>
                </a:lnTo>
                <a:lnTo>
                  <a:pt x="735097" y="554613"/>
                </a:lnTo>
                <a:lnTo>
                  <a:pt x="735097" y="554613"/>
                </a:lnTo>
                <a:lnTo>
                  <a:pt x="689153" y="571022"/>
                </a:lnTo>
                <a:lnTo>
                  <a:pt x="689153" y="571022"/>
                </a:lnTo>
                <a:lnTo>
                  <a:pt x="669463" y="603839"/>
                </a:lnTo>
                <a:lnTo>
                  <a:pt x="659618" y="636656"/>
                </a:lnTo>
                <a:lnTo>
                  <a:pt x="669463" y="662910"/>
                </a:lnTo>
                <a:lnTo>
                  <a:pt x="669463" y="662910"/>
                </a:lnTo>
                <a:lnTo>
                  <a:pt x="571013" y="744953"/>
                </a:lnTo>
                <a:lnTo>
                  <a:pt x="426619" y="879504"/>
                </a:lnTo>
                <a:lnTo>
                  <a:pt x="72197" y="787616"/>
                </a:lnTo>
                <a:lnTo>
                  <a:pt x="0" y="229721"/>
                </a:lnTo>
                <a:lnTo>
                  <a:pt x="269098" y="0"/>
                </a:lnTo>
                <a:lnTo>
                  <a:pt x="525069" y="2264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solidFill>
            <a:srgbClr val="7030A0"/>
          </a:solidFill>
        </p:spPr>
        <p:txBody>
          <a:bodyPr>
            <a:normAutofit/>
          </a:bodyPr>
          <a:lstStyle/>
          <a:p>
            <a:pPr algn="ctr"/>
            <a:r>
              <a:rPr lang="en-GB" sz="3200" dirty="0">
                <a:solidFill>
                  <a:srgbClr val="FFFFFF"/>
                </a:solidFill>
              </a:rPr>
              <a:t>The English HCV ODN system</a:t>
            </a:r>
          </a:p>
        </p:txBody>
      </p:sp>
    </p:spTree>
    <p:extLst>
      <p:ext uri="{BB962C8B-B14F-4D97-AF65-F5344CB8AC3E}">
        <p14:creationId xmlns:p14="http://schemas.microsoft.com/office/powerpoint/2010/main" val="308206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AAD2694-06E5-2A4C-AF0B-389183513EE8}"/>
              </a:ext>
            </a:extLst>
          </p:cNvPr>
          <p:cNvSpPr>
            <a:spLocks noGrp="1" noChangeArrowheads="1"/>
          </p:cNvSpPr>
          <p:nvPr>
            <p:ph type="title" sz="quarter" idx="4294967295"/>
          </p:nvPr>
        </p:nvSpPr>
        <p:spPr>
          <a:solidFill>
            <a:srgbClr val="7030A0"/>
          </a:solidFill>
        </p:spPr>
        <p:txBody>
          <a:bodyPr/>
          <a:lstStyle/>
          <a:p>
            <a:pPr algn="ctr" eaLnBrk="1" hangingPunct="1">
              <a:defRPr/>
            </a:pPr>
            <a:r>
              <a:rPr lang="en-GB" altLang="en-US" sz="3600" dirty="0">
                <a:solidFill>
                  <a:schemeClr val="bg1"/>
                </a:solidFill>
              </a:rPr>
              <a:t>The cost of NOT treating Viral Hepatitis</a:t>
            </a:r>
          </a:p>
        </p:txBody>
      </p:sp>
      <p:pic>
        <p:nvPicPr>
          <p:cNvPr id="12291" name="Picture 3" descr="liver%20cirrhosis">
            <a:extLst>
              <a:ext uri="{FF2B5EF4-FFF2-40B4-BE49-F238E27FC236}">
                <a16:creationId xmlns:a16="http://schemas.microsoft.com/office/drawing/2014/main" id="{C44833CA-9604-A948-91A2-D8691C9C52AE}"/>
              </a:ext>
            </a:extLst>
          </p:cNvPr>
          <p:cNvPicPr>
            <a:picLocks noGrp="1" noChangeAspect="1" noChangeArrowheads="1"/>
          </p:cNvPicPr>
          <p:nvPr>
            <p:ph sz="quarter" idx="4294967295"/>
          </p:nvPr>
        </p:nvPicPr>
        <p:blipFill>
          <a:blip r:embed="rId2"/>
          <a:srcRect/>
          <a:stretch>
            <a:fillRect/>
          </a:stretch>
        </p:blipFill>
        <p:spPr>
          <a:xfrm>
            <a:off x="621467" y="1773238"/>
            <a:ext cx="3062287" cy="2185988"/>
          </a:xfrm>
        </p:spPr>
      </p:pic>
      <p:pic>
        <p:nvPicPr>
          <p:cNvPr id="12292" name="Picture 5" descr="the%20gift%20the%20team">
            <a:extLst>
              <a:ext uri="{FF2B5EF4-FFF2-40B4-BE49-F238E27FC236}">
                <a16:creationId xmlns:a16="http://schemas.microsoft.com/office/drawing/2014/main" id="{5D1490ED-865E-BC4B-87FE-A95D32AEEDAA}"/>
              </a:ext>
            </a:extLst>
          </p:cNvPr>
          <p:cNvPicPr>
            <a:picLocks noGrp="1" noChangeAspect="1" noChangeArrowheads="1"/>
          </p:cNvPicPr>
          <p:nvPr>
            <p:ph sz="quarter" idx="4294967295"/>
          </p:nvPr>
        </p:nvPicPr>
        <p:blipFill>
          <a:blip r:embed="rId3"/>
          <a:srcRect/>
          <a:stretch>
            <a:fillRect/>
          </a:stretch>
        </p:blipFill>
        <p:spPr>
          <a:xfrm>
            <a:off x="5221288" y="1773238"/>
            <a:ext cx="3294062" cy="2185987"/>
          </a:xfrm>
        </p:spPr>
      </p:pic>
      <p:pic>
        <p:nvPicPr>
          <p:cNvPr id="12293" name="Picture 5">
            <a:extLst>
              <a:ext uri="{FF2B5EF4-FFF2-40B4-BE49-F238E27FC236}">
                <a16:creationId xmlns:a16="http://schemas.microsoft.com/office/drawing/2014/main" id="{BB301521-B733-A749-9E79-7C9ECC22FFB9}"/>
              </a:ext>
            </a:extLst>
          </p:cNvPr>
          <p:cNvPicPr>
            <a:picLocks noGrp="1" noChangeAspect="1" noChangeArrowheads="1"/>
          </p:cNvPicPr>
          <p:nvPr>
            <p:ph sz="quarter" idx="4294967295"/>
          </p:nvPr>
        </p:nvPicPr>
        <p:blipFill rotWithShape="1">
          <a:blip r:embed="rId4"/>
          <a:srcRect b="8998"/>
          <a:stretch/>
        </p:blipFill>
        <p:spPr>
          <a:xfrm>
            <a:off x="621467" y="3743325"/>
            <a:ext cx="2916237" cy="1990725"/>
          </a:xfrm>
        </p:spPr>
      </p:pic>
      <p:pic>
        <p:nvPicPr>
          <p:cNvPr id="12295" name="Picture 7">
            <a:extLst>
              <a:ext uri="{FF2B5EF4-FFF2-40B4-BE49-F238E27FC236}">
                <a16:creationId xmlns:a16="http://schemas.microsoft.com/office/drawing/2014/main" id="{AEE1D69A-556D-4B4C-9D0E-93563FCAD4DD}"/>
              </a:ext>
            </a:extLst>
          </p:cNvPr>
          <p:cNvPicPr>
            <a:picLocks noGrp="1" noChangeAspect="1" noChangeArrowheads="1"/>
          </p:cNvPicPr>
          <p:nvPr>
            <p:ph sz="quarter" idx="4294967295"/>
          </p:nvPr>
        </p:nvPicPr>
        <p:blipFill rotWithShape="1">
          <a:blip r:embed="rId5"/>
          <a:srcRect r="8619"/>
          <a:stretch/>
        </p:blipFill>
        <p:spPr>
          <a:xfrm>
            <a:off x="5524019" y="3546475"/>
            <a:ext cx="2998514" cy="2187575"/>
          </a:xfrm>
        </p:spPr>
      </p:pic>
      <p:grpSp>
        <p:nvGrpSpPr>
          <p:cNvPr id="11271" name="Group 8">
            <a:extLst>
              <a:ext uri="{FF2B5EF4-FFF2-40B4-BE49-F238E27FC236}">
                <a16:creationId xmlns:a16="http://schemas.microsoft.com/office/drawing/2014/main" id="{068D2961-5D34-684E-8555-2EA316DA8400}"/>
              </a:ext>
            </a:extLst>
          </p:cNvPr>
          <p:cNvGrpSpPr>
            <a:grpSpLocks/>
          </p:cNvGrpSpPr>
          <p:nvPr/>
        </p:nvGrpSpPr>
        <p:grpSpPr bwMode="auto">
          <a:xfrm>
            <a:off x="3203575" y="1773238"/>
            <a:ext cx="2736850" cy="3960812"/>
            <a:chOff x="612" y="981"/>
            <a:chExt cx="1592" cy="2495"/>
          </a:xfrm>
        </p:grpSpPr>
        <p:pic>
          <p:nvPicPr>
            <p:cNvPr id="11274" name="Picture 9" descr="094">
              <a:extLst>
                <a:ext uri="{FF2B5EF4-FFF2-40B4-BE49-F238E27FC236}">
                  <a16:creationId xmlns:a16="http://schemas.microsoft.com/office/drawing/2014/main" id="{87B090F3-F454-214B-BC7E-3440CE551A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 y="981"/>
              <a:ext cx="1592" cy="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Rectangle 10">
              <a:extLst>
                <a:ext uri="{FF2B5EF4-FFF2-40B4-BE49-F238E27FC236}">
                  <a16:creationId xmlns:a16="http://schemas.microsoft.com/office/drawing/2014/main" id="{1765FBAC-8C62-D244-A1BC-3119FA3D8637}"/>
                </a:ext>
              </a:extLst>
            </p:cNvPr>
            <p:cNvSpPr>
              <a:spLocks noChangeArrowheads="1"/>
            </p:cNvSpPr>
            <p:nvPr/>
          </p:nvSpPr>
          <p:spPr bwMode="auto">
            <a:xfrm>
              <a:off x="1066" y="1162"/>
              <a:ext cx="545" cy="227"/>
            </a:xfrm>
            <a:prstGeom prst="rect">
              <a:avLst/>
            </a:prstGeom>
            <a:solidFill>
              <a:srgbClr val="000000"/>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pic>
        <p:nvPicPr>
          <p:cNvPr id="11272" name="Picture 11" descr="london">
            <a:extLst>
              <a:ext uri="{FF2B5EF4-FFF2-40B4-BE49-F238E27FC236}">
                <a16:creationId xmlns:a16="http://schemas.microsoft.com/office/drawing/2014/main" id="{7EFCA0CF-9969-BE44-A334-E65E63EDE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6165850"/>
            <a:ext cx="1584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hhnt_007528">
            <a:extLst>
              <a:ext uri="{FF2B5EF4-FFF2-40B4-BE49-F238E27FC236}">
                <a16:creationId xmlns:a16="http://schemas.microsoft.com/office/drawing/2014/main" id="{2857CC34-54F4-3B46-8DD9-BB538F9F37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425" y="6237288"/>
            <a:ext cx="2957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534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F04F-FD72-2748-8159-FBFBC024B7D7}"/>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The duality of HCV</a:t>
            </a:r>
          </a:p>
        </p:txBody>
      </p:sp>
      <p:pic>
        <p:nvPicPr>
          <p:cNvPr id="7" name="Content Placeholder 6">
            <a:extLst>
              <a:ext uri="{FF2B5EF4-FFF2-40B4-BE49-F238E27FC236}">
                <a16:creationId xmlns:a16="http://schemas.microsoft.com/office/drawing/2014/main" id="{4D70F58D-EE38-7044-A0BA-0E2D7E86AA4B}"/>
              </a:ext>
            </a:extLst>
          </p:cNvPr>
          <p:cNvPicPr>
            <a:picLocks noGrp="1" noChangeAspect="1"/>
          </p:cNvPicPr>
          <p:nvPr>
            <p:ph idx="1"/>
          </p:nvPr>
        </p:nvPicPr>
        <p:blipFill>
          <a:blip r:embed="rId2"/>
          <a:stretch>
            <a:fillRect/>
          </a:stretch>
        </p:blipFill>
        <p:spPr>
          <a:xfrm>
            <a:off x="1615207" y="2268427"/>
            <a:ext cx="880753" cy="1218117"/>
          </a:xfrm>
          <a:prstGeom prst="rect">
            <a:avLst/>
          </a:prstGeom>
        </p:spPr>
      </p:pic>
      <p:sp>
        <p:nvSpPr>
          <p:cNvPr id="4" name="Oval 3">
            <a:extLst>
              <a:ext uri="{FF2B5EF4-FFF2-40B4-BE49-F238E27FC236}">
                <a16:creationId xmlns:a16="http://schemas.microsoft.com/office/drawing/2014/main" id="{8A7258FC-75BF-104E-93F6-803427C68228}"/>
              </a:ext>
            </a:extLst>
          </p:cNvPr>
          <p:cNvSpPr/>
          <p:nvPr/>
        </p:nvSpPr>
        <p:spPr>
          <a:xfrm>
            <a:off x="2808240" y="1983864"/>
            <a:ext cx="2006389" cy="1742994"/>
          </a:xfrm>
          <a:prstGeom prst="ellipse">
            <a:avLst/>
          </a:prstGeom>
          <a:solidFill>
            <a:schemeClr val="tx2">
              <a:lumMod val="20000"/>
              <a:lumOff val="80000"/>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HCV AS </a:t>
            </a:r>
          </a:p>
          <a:p>
            <a:pPr algn="ctr"/>
            <a:r>
              <a:rPr lang="en-US" dirty="0">
                <a:solidFill>
                  <a:srgbClr val="002060"/>
                </a:solidFill>
              </a:rPr>
              <a:t>A </a:t>
            </a:r>
          </a:p>
          <a:p>
            <a:pPr algn="ctr"/>
            <a:r>
              <a:rPr lang="en-US" dirty="0">
                <a:solidFill>
                  <a:srgbClr val="002060"/>
                </a:solidFill>
              </a:rPr>
              <a:t>LIVER </a:t>
            </a:r>
          </a:p>
          <a:p>
            <a:pPr algn="ctr"/>
            <a:r>
              <a:rPr lang="en-US" dirty="0">
                <a:solidFill>
                  <a:srgbClr val="002060"/>
                </a:solidFill>
              </a:rPr>
              <a:t>DISEASE</a:t>
            </a:r>
          </a:p>
        </p:txBody>
      </p:sp>
      <p:sp>
        <p:nvSpPr>
          <p:cNvPr id="5" name="Oval 4">
            <a:extLst>
              <a:ext uri="{FF2B5EF4-FFF2-40B4-BE49-F238E27FC236}">
                <a16:creationId xmlns:a16="http://schemas.microsoft.com/office/drawing/2014/main" id="{E58FA63D-2979-6547-853F-4970E027ED6B}"/>
              </a:ext>
            </a:extLst>
          </p:cNvPr>
          <p:cNvSpPr/>
          <p:nvPr/>
        </p:nvSpPr>
        <p:spPr>
          <a:xfrm>
            <a:off x="4289701" y="1984969"/>
            <a:ext cx="2006389" cy="1742994"/>
          </a:xfrm>
          <a:prstGeom prst="ellipse">
            <a:avLst/>
          </a:prstGeom>
          <a:solidFill>
            <a:schemeClr val="accent6">
              <a:lumMod val="40000"/>
              <a:lumOff val="60000"/>
              <a:alpha val="51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HCV AS A </a:t>
            </a:r>
          </a:p>
          <a:p>
            <a:pPr algn="ctr"/>
            <a:r>
              <a:rPr lang="en-US" dirty="0">
                <a:solidFill>
                  <a:srgbClr val="00B050"/>
                </a:solidFill>
              </a:rPr>
              <a:t>PUBLIC</a:t>
            </a:r>
          </a:p>
          <a:p>
            <a:pPr algn="ctr"/>
            <a:r>
              <a:rPr lang="en-US" dirty="0">
                <a:solidFill>
                  <a:srgbClr val="00B050"/>
                </a:solidFill>
              </a:rPr>
              <a:t>HEALTH</a:t>
            </a:r>
          </a:p>
          <a:p>
            <a:pPr algn="ctr"/>
            <a:r>
              <a:rPr lang="en-US" dirty="0">
                <a:solidFill>
                  <a:srgbClr val="00B050"/>
                </a:solidFill>
              </a:rPr>
              <a:t>ISSUE</a:t>
            </a:r>
          </a:p>
        </p:txBody>
      </p:sp>
      <p:pic>
        <p:nvPicPr>
          <p:cNvPr id="6" name="Picture 5">
            <a:extLst>
              <a:ext uri="{FF2B5EF4-FFF2-40B4-BE49-F238E27FC236}">
                <a16:creationId xmlns:a16="http://schemas.microsoft.com/office/drawing/2014/main" id="{725BA9D1-0795-AD4F-B648-19DA5D581721}"/>
              </a:ext>
            </a:extLst>
          </p:cNvPr>
          <p:cNvPicPr>
            <a:picLocks noChangeAspect="1"/>
          </p:cNvPicPr>
          <p:nvPr/>
        </p:nvPicPr>
        <p:blipFill rotWithShape="1">
          <a:blip r:embed="rId3"/>
          <a:srcRect l="37025" t="8443" r="38430" b="3483"/>
          <a:stretch/>
        </p:blipFill>
        <p:spPr>
          <a:xfrm>
            <a:off x="4419863" y="2555001"/>
            <a:ext cx="264843" cy="713348"/>
          </a:xfrm>
          <a:prstGeom prst="rect">
            <a:avLst/>
          </a:prstGeom>
        </p:spPr>
      </p:pic>
      <p:pic>
        <p:nvPicPr>
          <p:cNvPr id="8" name="Picture 7">
            <a:extLst>
              <a:ext uri="{FF2B5EF4-FFF2-40B4-BE49-F238E27FC236}">
                <a16:creationId xmlns:a16="http://schemas.microsoft.com/office/drawing/2014/main" id="{E4B7CF2A-A7E9-2B4F-BF6A-2F1F20EA1A13}"/>
              </a:ext>
            </a:extLst>
          </p:cNvPr>
          <p:cNvPicPr>
            <a:picLocks noChangeAspect="1"/>
          </p:cNvPicPr>
          <p:nvPr/>
        </p:nvPicPr>
        <p:blipFill>
          <a:blip r:embed="rId4"/>
          <a:stretch>
            <a:fillRect/>
          </a:stretch>
        </p:blipFill>
        <p:spPr>
          <a:xfrm>
            <a:off x="6421772" y="2339119"/>
            <a:ext cx="1059064" cy="1412086"/>
          </a:xfrm>
          <a:prstGeom prst="rect">
            <a:avLst/>
          </a:prstGeom>
        </p:spPr>
      </p:pic>
      <p:grpSp>
        <p:nvGrpSpPr>
          <p:cNvPr id="9" name="Group 8">
            <a:extLst>
              <a:ext uri="{FF2B5EF4-FFF2-40B4-BE49-F238E27FC236}">
                <a16:creationId xmlns:a16="http://schemas.microsoft.com/office/drawing/2014/main" id="{57007246-1CF8-4947-B9B4-8489DFC756F7}"/>
              </a:ext>
            </a:extLst>
          </p:cNvPr>
          <p:cNvGrpSpPr/>
          <p:nvPr/>
        </p:nvGrpSpPr>
        <p:grpSpPr>
          <a:xfrm>
            <a:off x="2214777" y="3737056"/>
            <a:ext cx="4792717" cy="2501573"/>
            <a:chOff x="2435784" y="1689087"/>
            <a:chExt cx="6759015" cy="4394212"/>
          </a:xfrm>
        </p:grpSpPr>
        <p:pic>
          <p:nvPicPr>
            <p:cNvPr id="10" name="Picture 9">
              <a:extLst>
                <a:ext uri="{FF2B5EF4-FFF2-40B4-BE49-F238E27FC236}">
                  <a16:creationId xmlns:a16="http://schemas.microsoft.com/office/drawing/2014/main" id="{43A74A26-FFCC-3A4D-91F3-5B29B0F2E45F}"/>
                </a:ext>
              </a:extLst>
            </p:cNvPr>
            <p:cNvPicPr>
              <a:picLocks noChangeAspect="1"/>
            </p:cNvPicPr>
            <p:nvPr/>
          </p:nvPicPr>
          <p:blipFill rotWithShape="1">
            <a:blip r:embed="rId5"/>
            <a:srcRect t="6469"/>
            <a:stretch/>
          </p:blipFill>
          <p:spPr>
            <a:xfrm>
              <a:off x="2435784" y="1689087"/>
              <a:ext cx="6759015" cy="4394212"/>
            </a:xfrm>
            <a:prstGeom prst="rect">
              <a:avLst/>
            </a:prstGeom>
          </p:spPr>
        </p:pic>
        <p:sp>
          <p:nvSpPr>
            <p:cNvPr id="11" name="Rectangle 10">
              <a:extLst>
                <a:ext uri="{FF2B5EF4-FFF2-40B4-BE49-F238E27FC236}">
                  <a16:creationId xmlns:a16="http://schemas.microsoft.com/office/drawing/2014/main" id="{AB8CD648-025B-894C-88BC-98C0DF906B9E}"/>
                </a:ext>
              </a:extLst>
            </p:cNvPr>
            <p:cNvSpPr/>
            <p:nvPr/>
          </p:nvSpPr>
          <p:spPr>
            <a:xfrm>
              <a:off x="3022600" y="4546600"/>
              <a:ext cx="1778000" cy="8923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BENEFIT TO  INDIVIDUAL</a:t>
              </a:r>
            </a:p>
          </p:txBody>
        </p:sp>
        <p:sp>
          <p:nvSpPr>
            <p:cNvPr id="12" name="Rectangle 11">
              <a:extLst>
                <a:ext uri="{FF2B5EF4-FFF2-40B4-BE49-F238E27FC236}">
                  <a16:creationId xmlns:a16="http://schemas.microsoft.com/office/drawing/2014/main" id="{C861E868-5BE3-E24E-AE16-7631E619BA7F}"/>
                </a:ext>
              </a:extLst>
            </p:cNvPr>
            <p:cNvSpPr/>
            <p:nvPr/>
          </p:nvSpPr>
          <p:spPr>
            <a:xfrm>
              <a:off x="6705600" y="4546600"/>
              <a:ext cx="1778000" cy="89233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BENEFIT TO SOCIETY</a:t>
              </a:r>
            </a:p>
          </p:txBody>
        </p:sp>
      </p:grpSp>
      <p:sp>
        <p:nvSpPr>
          <p:cNvPr id="13" name="Content Placeholder 2">
            <a:extLst>
              <a:ext uri="{FF2B5EF4-FFF2-40B4-BE49-F238E27FC236}">
                <a16:creationId xmlns:a16="http://schemas.microsoft.com/office/drawing/2014/main" id="{FCD93442-2EFA-264D-980E-14E78AA4A960}"/>
              </a:ext>
            </a:extLst>
          </p:cNvPr>
          <p:cNvSpPr txBox="1">
            <a:spLocks/>
          </p:cNvSpPr>
          <p:nvPr/>
        </p:nvSpPr>
        <p:spPr>
          <a:xfrm>
            <a:off x="457200" y="3941379"/>
            <a:ext cx="1965190" cy="2218789"/>
          </a:xfrm>
          <a:prstGeom prst="rect">
            <a:avLst/>
          </a:prstGeom>
          <a:solidFill>
            <a:srgbClr val="0070C0">
              <a:alpha val="41000"/>
            </a:srgbClr>
          </a:solidFill>
          <a:ln w="38100">
            <a:solidFill>
              <a:srgbClr val="0070C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Prevention of cirrhosis, HCC and premature death</a:t>
            </a:r>
          </a:p>
          <a:p>
            <a:pPr marL="0" indent="0">
              <a:buNone/>
            </a:pPr>
            <a:r>
              <a:rPr lang="en-US" sz="1800" dirty="0"/>
              <a:t>Alleviation of extra-hepatic symptoms</a:t>
            </a:r>
          </a:p>
        </p:txBody>
      </p:sp>
      <p:sp>
        <p:nvSpPr>
          <p:cNvPr id="14" name="Content Placeholder 2">
            <a:extLst>
              <a:ext uri="{FF2B5EF4-FFF2-40B4-BE49-F238E27FC236}">
                <a16:creationId xmlns:a16="http://schemas.microsoft.com/office/drawing/2014/main" id="{34F964C8-C679-474E-B2EB-43C56CD022DD}"/>
              </a:ext>
            </a:extLst>
          </p:cNvPr>
          <p:cNvSpPr txBox="1">
            <a:spLocks/>
          </p:cNvSpPr>
          <p:nvPr/>
        </p:nvSpPr>
        <p:spPr>
          <a:xfrm>
            <a:off x="6747642" y="3941379"/>
            <a:ext cx="1939158" cy="2218789"/>
          </a:xfrm>
          <a:prstGeom prst="rect">
            <a:avLst/>
          </a:prstGeom>
          <a:solidFill>
            <a:srgbClr val="00B050">
              <a:alpha val="45000"/>
            </a:srgbClr>
          </a:solidFill>
          <a:ln w="28575">
            <a:solidFill>
              <a:srgbClr val="00B050"/>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Prevention of onward transmission</a:t>
            </a:r>
          </a:p>
          <a:p>
            <a:pPr marL="0" indent="0">
              <a:buNone/>
            </a:pPr>
            <a:endParaRPr lang="en-US" sz="300" dirty="0"/>
          </a:p>
          <a:p>
            <a:pPr marL="0" indent="0">
              <a:buNone/>
            </a:pPr>
            <a:r>
              <a:rPr lang="en-US" sz="1800" dirty="0"/>
              <a:t>Achievement of elimination as a public health issue</a:t>
            </a:r>
          </a:p>
        </p:txBody>
      </p:sp>
    </p:spTree>
    <p:extLst>
      <p:ext uri="{BB962C8B-B14F-4D97-AF65-F5344CB8AC3E}">
        <p14:creationId xmlns:p14="http://schemas.microsoft.com/office/powerpoint/2010/main" val="3934322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0">
            <a:extLst>
              <a:ext uri="{FF2B5EF4-FFF2-40B4-BE49-F238E27FC236}">
                <a16:creationId xmlns:a16="http://schemas.microsoft.com/office/drawing/2014/main" id="{2E16FBEE-643E-4547-8A49-6879B7CABA93}"/>
              </a:ext>
            </a:extLst>
          </p:cNvPr>
          <p:cNvSpPr txBox="1">
            <a:spLocks noChangeArrowheads="1"/>
          </p:cNvSpPr>
          <p:nvPr/>
        </p:nvSpPr>
        <p:spPr bwMode="auto">
          <a:xfrm>
            <a:off x="2455652" y="5994174"/>
            <a:ext cx="1014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Iatrogenic </a:t>
            </a:r>
          </a:p>
          <a:p>
            <a:pPr algn="ctr"/>
            <a:r>
              <a:rPr lang="en-GB" altLang="en-US" sz="1400" dirty="0"/>
              <a:t>pre-1989</a:t>
            </a:r>
          </a:p>
        </p:txBody>
      </p:sp>
      <p:pic>
        <p:nvPicPr>
          <p:cNvPr id="24" name="Picture 23">
            <a:extLst>
              <a:ext uri="{FF2B5EF4-FFF2-40B4-BE49-F238E27FC236}">
                <a16:creationId xmlns:a16="http://schemas.microsoft.com/office/drawing/2014/main" id="{6A972B48-27E3-314D-815B-9D67787109D0}"/>
              </a:ext>
            </a:extLst>
          </p:cNvPr>
          <p:cNvPicPr>
            <a:picLocks noChangeAspect="1"/>
          </p:cNvPicPr>
          <p:nvPr/>
        </p:nvPicPr>
        <p:blipFill>
          <a:blip r:embed="rId2"/>
          <a:stretch>
            <a:fillRect/>
          </a:stretch>
        </p:blipFill>
        <p:spPr>
          <a:xfrm>
            <a:off x="2427803" y="4325939"/>
            <a:ext cx="1127783" cy="1620860"/>
          </a:xfrm>
          <a:prstGeom prst="rect">
            <a:avLst/>
          </a:prstGeom>
        </p:spPr>
      </p:pic>
      <p:pic>
        <p:nvPicPr>
          <p:cNvPr id="19459" name="Picture 5">
            <a:extLst>
              <a:ext uri="{FF2B5EF4-FFF2-40B4-BE49-F238E27FC236}">
                <a16:creationId xmlns:a16="http://schemas.microsoft.com/office/drawing/2014/main" id="{A8349C05-F0D0-3D4D-8CC6-11BD86D49F2D}"/>
              </a:ext>
            </a:extLst>
          </p:cNvPr>
          <p:cNvPicPr>
            <a:picLocks noChangeAspect="1"/>
          </p:cNvPicPr>
          <p:nvPr/>
        </p:nvPicPr>
        <p:blipFill rotWithShape="1">
          <a:blip r:embed="rId3">
            <a:extLst>
              <a:ext uri="{28A0092B-C50C-407E-A947-70E740481C1C}">
                <a14:useLocalDpi xmlns:a14="http://schemas.microsoft.com/office/drawing/2010/main" val="0"/>
              </a:ext>
            </a:extLst>
          </a:blip>
          <a:srcRect l="31112" r="10004"/>
          <a:stretch/>
        </p:blipFill>
        <p:spPr bwMode="auto">
          <a:xfrm>
            <a:off x="899592" y="1925638"/>
            <a:ext cx="144016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7E368D46-240E-C142-B0A3-6B878306413D}"/>
              </a:ext>
            </a:extLst>
          </p:cNvPr>
          <p:cNvPicPr>
            <a:picLocks noChangeAspect="1"/>
          </p:cNvPicPr>
          <p:nvPr/>
        </p:nvPicPr>
        <p:blipFill rotWithShape="1">
          <a:blip r:embed="rId4">
            <a:extLst>
              <a:ext uri="{28A0092B-C50C-407E-A947-70E740481C1C}">
                <a14:useLocalDpi xmlns:a14="http://schemas.microsoft.com/office/drawing/2010/main" val="0"/>
              </a:ext>
            </a:extLst>
          </a:blip>
          <a:srcRect l="14874" r="9005"/>
          <a:stretch/>
        </p:blipFill>
        <p:spPr bwMode="auto">
          <a:xfrm>
            <a:off x="3848323" y="1949506"/>
            <a:ext cx="1224136"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
            <a:extLst>
              <a:ext uri="{FF2B5EF4-FFF2-40B4-BE49-F238E27FC236}">
                <a16:creationId xmlns:a16="http://schemas.microsoft.com/office/drawing/2014/main" id="{703A1A56-CC7B-4A44-81CF-D6B0F41216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7637" y="4325938"/>
            <a:ext cx="18624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itle 1">
            <a:extLst>
              <a:ext uri="{FF2B5EF4-FFF2-40B4-BE49-F238E27FC236}">
                <a16:creationId xmlns:a16="http://schemas.microsoft.com/office/drawing/2014/main" id="{A796DFB8-FC8F-C14D-8B03-B0CBF4D9DBFE}"/>
              </a:ext>
            </a:extLst>
          </p:cNvPr>
          <p:cNvSpPr txBox="1">
            <a:spLocks/>
          </p:cNvSpPr>
          <p:nvPr/>
        </p:nvSpPr>
        <p:spPr bwMode="auto">
          <a:xfrm>
            <a:off x="628650" y="365125"/>
            <a:ext cx="7886700" cy="1325563"/>
          </a:xfrm>
          <a:prstGeom prst="rect">
            <a:avLst/>
          </a:prstGeom>
          <a:solidFill>
            <a:srgbClr val="7030A0"/>
          </a:solid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3600">
                <a:solidFill>
                  <a:schemeClr val="bg1"/>
                </a:solidFill>
                <a:latin typeface="+mj-lt"/>
              </a:rPr>
              <a:t>Who are the people living with HCV?</a:t>
            </a:r>
          </a:p>
        </p:txBody>
      </p:sp>
      <p:pic>
        <p:nvPicPr>
          <p:cNvPr id="19464" name="Picture 2">
            <a:extLst>
              <a:ext uri="{FF2B5EF4-FFF2-40B4-BE49-F238E27FC236}">
                <a16:creationId xmlns:a16="http://schemas.microsoft.com/office/drawing/2014/main" id="{51F6E959-A246-8140-99B8-15DF38FADD85}"/>
              </a:ext>
            </a:extLst>
          </p:cNvPr>
          <p:cNvPicPr>
            <a:picLocks noChangeAspect="1"/>
          </p:cNvPicPr>
          <p:nvPr/>
        </p:nvPicPr>
        <p:blipFill rotWithShape="1">
          <a:blip r:embed="rId6">
            <a:extLst>
              <a:ext uri="{28A0092B-C50C-407E-A947-70E740481C1C}">
                <a14:useLocalDpi xmlns:a14="http://schemas.microsoft.com/office/drawing/2010/main" val="0"/>
              </a:ext>
            </a:extLst>
          </a:blip>
          <a:srcRect l="12344" r="40095"/>
          <a:stretch/>
        </p:blipFill>
        <p:spPr bwMode="auto">
          <a:xfrm>
            <a:off x="2455652" y="1935163"/>
            <a:ext cx="1276771"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9">
            <a:extLst>
              <a:ext uri="{FF2B5EF4-FFF2-40B4-BE49-F238E27FC236}">
                <a16:creationId xmlns:a16="http://schemas.microsoft.com/office/drawing/2014/main" id="{626ECA52-F347-0944-8EE1-5044ECC75AF0}"/>
              </a:ext>
            </a:extLst>
          </p:cNvPr>
          <p:cNvPicPr>
            <a:picLocks noChangeAspect="1"/>
          </p:cNvPicPr>
          <p:nvPr/>
        </p:nvPicPr>
        <p:blipFill rotWithShape="1">
          <a:blip r:embed="rId7">
            <a:extLst>
              <a:ext uri="{28A0092B-C50C-407E-A947-70E740481C1C}">
                <a14:useLocalDpi xmlns:a14="http://schemas.microsoft.com/office/drawing/2010/main" val="0"/>
              </a:ext>
            </a:extLst>
          </a:blip>
          <a:srcRect l="14552" t="8382" r="29101" b="8382"/>
          <a:stretch/>
        </p:blipFill>
        <p:spPr bwMode="auto">
          <a:xfrm>
            <a:off x="5220072" y="1949506"/>
            <a:ext cx="143722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a:extLst>
              <a:ext uri="{FF2B5EF4-FFF2-40B4-BE49-F238E27FC236}">
                <a16:creationId xmlns:a16="http://schemas.microsoft.com/office/drawing/2014/main" id="{10509C88-C30A-0A46-9968-ADF6A78599C7}"/>
              </a:ext>
            </a:extLst>
          </p:cNvPr>
          <p:cNvSpPr txBox="1">
            <a:spLocks noChangeArrowheads="1"/>
          </p:cNvSpPr>
          <p:nvPr/>
        </p:nvSpPr>
        <p:spPr bwMode="auto">
          <a:xfrm>
            <a:off x="5220072" y="3617398"/>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Haemodialysis Patients</a:t>
            </a:r>
          </a:p>
        </p:txBody>
      </p:sp>
      <p:pic>
        <p:nvPicPr>
          <p:cNvPr id="12" name="Picture 5">
            <a:extLst>
              <a:ext uri="{FF2B5EF4-FFF2-40B4-BE49-F238E27FC236}">
                <a16:creationId xmlns:a16="http://schemas.microsoft.com/office/drawing/2014/main" id="{70EEB3A4-689A-4D49-B7BA-5D4222F244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26317" y="1925639"/>
            <a:ext cx="1274075" cy="16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
            <a:extLst>
              <a:ext uri="{FF2B5EF4-FFF2-40B4-BE49-F238E27FC236}">
                <a16:creationId xmlns:a16="http://schemas.microsoft.com/office/drawing/2014/main" id="{CAB852BE-3C64-5945-9787-8CF7174D9237}"/>
              </a:ext>
            </a:extLst>
          </p:cNvPr>
          <p:cNvSpPr txBox="1">
            <a:spLocks noChangeArrowheads="1"/>
          </p:cNvSpPr>
          <p:nvPr/>
        </p:nvSpPr>
        <p:spPr bwMode="auto">
          <a:xfrm>
            <a:off x="6672734" y="3625038"/>
            <a:ext cx="1571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Women of Child Bearing Age</a:t>
            </a:r>
          </a:p>
        </p:txBody>
      </p:sp>
      <p:sp>
        <p:nvSpPr>
          <p:cNvPr id="16" name="TextBox 10">
            <a:extLst>
              <a:ext uri="{FF2B5EF4-FFF2-40B4-BE49-F238E27FC236}">
                <a16:creationId xmlns:a16="http://schemas.microsoft.com/office/drawing/2014/main" id="{75104D8D-59FD-4648-80D4-859AD9335ABE}"/>
              </a:ext>
            </a:extLst>
          </p:cNvPr>
          <p:cNvSpPr txBox="1">
            <a:spLocks noChangeArrowheads="1"/>
          </p:cNvSpPr>
          <p:nvPr/>
        </p:nvSpPr>
        <p:spPr bwMode="auto">
          <a:xfrm>
            <a:off x="934683" y="3604521"/>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People who use Drugs</a:t>
            </a:r>
          </a:p>
        </p:txBody>
      </p:sp>
      <p:sp>
        <p:nvSpPr>
          <p:cNvPr id="17" name="TextBox 10">
            <a:extLst>
              <a:ext uri="{FF2B5EF4-FFF2-40B4-BE49-F238E27FC236}">
                <a16:creationId xmlns:a16="http://schemas.microsoft.com/office/drawing/2014/main" id="{77BFB99D-C5E0-CB4C-B37A-3CEA309F025D}"/>
              </a:ext>
            </a:extLst>
          </p:cNvPr>
          <p:cNvSpPr txBox="1">
            <a:spLocks noChangeArrowheads="1"/>
          </p:cNvSpPr>
          <p:nvPr/>
        </p:nvSpPr>
        <p:spPr bwMode="auto">
          <a:xfrm>
            <a:off x="2375426" y="3709414"/>
            <a:ext cx="14372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Prisoners</a:t>
            </a:r>
          </a:p>
        </p:txBody>
      </p:sp>
      <p:sp>
        <p:nvSpPr>
          <p:cNvPr id="18" name="TextBox 10">
            <a:extLst>
              <a:ext uri="{FF2B5EF4-FFF2-40B4-BE49-F238E27FC236}">
                <a16:creationId xmlns:a16="http://schemas.microsoft.com/office/drawing/2014/main" id="{943F049F-722A-BE40-ADB6-2803319E5B7D}"/>
              </a:ext>
            </a:extLst>
          </p:cNvPr>
          <p:cNvSpPr txBox="1">
            <a:spLocks noChangeArrowheads="1"/>
          </p:cNvSpPr>
          <p:nvPr/>
        </p:nvSpPr>
        <p:spPr bwMode="auto">
          <a:xfrm>
            <a:off x="3775130" y="3647860"/>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Men who have sex with Men</a:t>
            </a:r>
          </a:p>
        </p:txBody>
      </p:sp>
      <p:pic>
        <p:nvPicPr>
          <p:cNvPr id="19" name="Picture 18">
            <a:extLst>
              <a:ext uri="{FF2B5EF4-FFF2-40B4-BE49-F238E27FC236}">
                <a16:creationId xmlns:a16="http://schemas.microsoft.com/office/drawing/2014/main" id="{9F16A6A4-21E0-2041-8D71-4F00A95A6F77}"/>
              </a:ext>
            </a:extLst>
          </p:cNvPr>
          <p:cNvPicPr>
            <a:picLocks noChangeAspect="1"/>
          </p:cNvPicPr>
          <p:nvPr/>
        </p:nvPicPr>
        <p:blipFill>
          <a:blip r:embed="rId9"/>
          <a:stretch>
            <a:fillRect/>
          </a:stretch>
        </p:blipFill>
        <p:spPr>
          <a:xfrm>
            <a:off x="5760787" y="4325938"/>
            <a:ext cx="971453" cy="1620861"/>
          </a:xfrm>
          <a:prstGeom prst="rect">
            <a:avLst/>
          </a:prstGeom>
        </p:spPr>
      </p:pic>
      <p:sp>
        <p:nvSpPr>
          <p:cNvPr id="20" name="TextBox 10">
            <a:extLst>
              <a:ext uri="{FF2B5EF4-FFF2-40B4-BE49-F238E27FC236}">
                <a16:creationId xmlns:a16="http://schemas.microsoft.com/office/drawing/2014/main" id="{A7FFAD53-60D1-5E44-A775-D25E4E64CF37}"/>
              </a:ext>
            </a:extLst>
          </p:cNvPr>
          <p:cNvSpPr txBox="1">
            <a:spLocks noChangeArrowheads="1"/>
          </p:cNvSpPr>
          <p:nvPr/>
        </p:nvSpPr>
        <p:spPr bwMode="auto">
          <a:xfrm>
            <a:off x="5760786" y="5993936"/>
            <a:ext cx="971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Former PWID’s</a:t>
            </a:r>
          </a:p>
        </p:txBody>
      </p:sp>
      <p:sp>
        <p:nvSpPr>
          <p:cNvPr id="21" name="TextBox 10">
            <a:extLst>
              <a:ext uri="{FF2B5EF4-FFF2-40B4-BE49-F238E27FC236}">
                <a16:creationId xmlns:a16="http://schemas.microsoft.com/office/drawing/2014/main" id="{985D3E42-3FB5-CC46-9537-BBACC2BD7C60}"/>
              </a:ext>
            </a:extLst>
          </p:cNvPr>
          <p:cNvSpPr txBox="1">
            <a:spLocks noChangeArrowheads="1"/>
          </p:cNvSpPr>
          <p:nvPr/>
        </p:nvSpPr>
        <p:spPr bwMode="auto">
          <a:xfrm>
            <a:off x="3930263" y="5994174"/>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Immigrant Communities</a:t>
            </a:r>
          </a:p>
        </p:txBody>
      </p:sp>
      <p:sp>
        <p:nvSpPr>
          <p:cNvPr id="2" name="Rectangle 1">
            <a:extLst>
              <a:ext uri="{FF2B5EF4-FFF2-40B4-BE49-F238E27FC236}">
                <a16:creationId xmlns:a16="http://schemas.microsoft.com/office/drawing/2014/main" id="{156C8367-F8A4-1448-A527-A477FA812495}"/>
              </a:ext>
            </a:extLst>
          </p:cNvPr>
          <p:cNvSpPr/>
          <p:nvPr/>
        </p:nvSpPr>
        <p:spPr>
          <a:xfrm>
            <a:off x="544500" y="4104163"/>
            <a:ext cx="7831782" cy="242627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rgbClr val="FF0000"/>
              </a:solidFill>
            </a:endParaRPr>
          </a:p>
          <a:p>
            <a:pPr algn="ctr"/>
            <a:r>
              <a:rPr lang="en-US" sz="2800" b="1" dirty="0">
                <a:solidFill>
                  <a:srgbClr val="FF0000"/>
                </a:solidFill>
              </a:rPr>
              <a:t>MICROELIMINATION IN SPECIFIC COMMUNITIES</a:t>
            </a:r>
          </a:p>
        </p:txBody>
      </p:sp>
      <p:sp>
        <p:nvSpPr>
          <p:cNvPr id="4" name="Rectangle 3">
            <a:extLst>
              <a:ext uri="{FF2B5EF4-FFF2-40B4-BE49-F238E27FC236}">
                <a16:creationId xmlns:a16="http://schemas.microsoft.com/office/drawing/2014/main" id="{0FD21D4F-A43F-054B-B0D1-A4A7E9FC7BBD}"/>
              </a:ext>
            </a:extLst>
          </p:cNvPr>
          <p:cNvSpPr/>
          <p:nvPr/>
        </p:nvSpPr>
        <p:spPr>
          <a:xfrm>
            <a:off x="628650" y="1844824"/>
            <a:ext cx="7886700" cy="24811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418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15" t="16125" r="1684" b="13880"/>
          <a:stretch/>
        </p:blipFill>
        <p:spPr bwMode="auto">
          <a:xfrm>
            <a:off x="620114" y="1785678"/>
            <a:ext cx="7895236" cy="437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solidFill>
            <a:srgbClr val="7030A0"/>
          </a:solidFill>
        </p:spPr>
        <p:txBody>
          <a:bodyPr>
            <a:normAutofit/>
          </a:bodyPr>
          <a:lstStyle/>
          <a:p>
            <a:pPr algn="ctr"/>
            <a:r>
              <a:rPr lang="is-IS" sz="3200" dirty="0">
                <a:solidFill>
                  <a:schemeClr val="bg1"/>
                </a:solidFill>
              </a:rPr>
              <a:t>Testing and treatment now available in over </a:t>
            </a:r>
            <a:br>
              <a:rPr lang="is-IS" sz="3200" dirty="0">
                <a:solidFill>
                  <a:schemeClr val="bg1"/>
                </a:solidFill>
              </a:rPr>
            </a:br>
            <a:r>
              <a:rPr lang="is-IS" sz="3200" dirty="0">
                <a:solidFill>
                  <a:schemeClr val="bg1"/>
                </a:solidFill>
              </a:rPr>
              <a:t>30 sites across NW London sector</a:t>
            </a:r>
            <a:endParaRPr lang="en-US" sz="3200" dirty="0">
              <a:solidFill>
                <a:schemeClr val="bg1"/>
              </a:solidFill>
            </a:endParaRPr>
          </a:p>
        </p:txBody>
      </p:sp>
    </p:spTree>
    <p:extLst>
      <p:ext uri="{BB962C8B-B14F-4D97-AF65-F5344CB8AC3E}">
        <p14:creationId xmlns:p14="http://schemas.microsoft.com/office/powerpoint/2010/main" val="168395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6ADE3-CC2A-7746-AD20-FB8B9C78F953}"/>
              </a:ext>
            </a:extLst>
          </p:cNvPr>
          <p:cNvSpPr>
            <a:spLocks noGrp="1"/>
          </p:cNvSpPr>
          <p:nvPr>
            <p:ph idx="1"/>
          </p:nvPr>
        </p:nvSpPr>
        <p:spPr/>
        <p:txBody>
          <a:bodyPr numCol="1">
            <a:noAutofit/>
          </a:bodyPr>
          <a:lstStyle/>
          <a:p>
            <a:pPr marL="0" indent="0">
              <a:lnSpc>
                <a:spcPct val="100000"/>
              </a:lnSpc>
              <a:spcBef>
                <a:spcPts val="0"/>
              </a:spcBef>
              <a:buNone/>
            </a:pPr>
            <a:r>
              <a:rPr lang="en-GB" sz="1600" b="1" dirty="0"/>
              <a:t>Hospital Clinics (10)</a:t>
            </a:r>
            <a:endParaRPr lang="en-US" sz="1600" dirty="0"/>
          </a:p>
          <a:p>
            <a:pPr marL="0" indent="0">
              <a:lnSpc>
                <a:spcPct val="100000"/>
              </a:lnSpc>
              <a:spcBef>
                <a:spcPts val="0"/>
              </a:spcBef>
              <a:buNone/>
            </a:pPr>
            <a:r>
              <a:rPr lang="en-GB" sz="1600" dirty="0"/>
              <a:t>St Marys, Hammersmith, St Charles, Charing Cross, Chelsea &amp; Westminster, West Middlesex, Ealing, Central Middlesex, Northwick Park, Hillingdon</a:t>
            </a:r>
            <a:endParaRPr lang="en-US" sz="1600" dirty="0"/>
          </a:p>
          <a:p>
            <a:pPr marL="0" indent="0">
              <a:lnSpc>
                <a:spcPct val="100000"/>
              </a:lnSpc>
              <a:spcBef>
                <a:spcPts val="0"/>
              </a:spcBef>
              <a:buNone/>
            </a:pPr>
            <a:r>
              <a:rPr lang="en-GB" sz="1600" b="1" dirty="0"/>
              <a:t>Drug &amp; Alcohol Services (9)</a:t>
            </a:r>
            <a:endParaRPr lang="en-US" sz="1600" dirty="0"/>
          </a:p>
          <a:p>
            <a:pPr marL="0" indent="0">
              <a:lnSpc>
                <a:spcPct val="100000"/>
              </a:lnSpc>
              <a:spcBef>
                <a:spcPts val="0"/>
              </a:spcBef>
              <a:buNone/>
            </a:pPr>
            <a:r>
              <a:rPr lang="en-GB" sz="1600" dirty="0"/>
              <a:t>Turning Point Soho, Acorn Hall North Kensington, ARC Willesden, New Coach House Shepherds Bush, Ealing RISE</a:t>
            </a:r>
            <a:endParaRPr lang="en-US" sz="1600" dirty="0"/>
          </a:p>
          <a:p>
            <a:pPr marL="0" indent="0">
              <a:lnSpc>
                <a:spcPct val="100000"/>
              </a:lnSpc>
              <a:spcBef>
                <a:spcPts val="0"/>
              </a:spcBef>
              <a:buNone/>
            </a:pPr>
            <a:r>
              <a:rPr lang="en-GB" sz="1600" dirty="0"/>
              <a:t>WDP Harrow, CGL Victoria, ARCH Uxbridge, ARC, Hounslow </a:t>
            </a:r>
            <a:endParaRPr lang="en-US" sz="1600" dirty="0"/>
          </a:p>
          <a:p>
            <a:pPr marL="0" indent="0">
              <a:lnSpc>
                <a:spcPct val="100000"/>
              </a:lnSpc>
              <a:spcBef>
                <a:spcPts val="0"/>
              </a:spcBef>
              <a:buNone/>
            </a:pPr>
            <a:r>
              <a:rPr lang="en-GB" sz="1600" b="1" dirty="0"/>
              <a:t>Homeless Hostels (7)</a:t>
            </a:r>
            <a:endParaRPr lang="en-US" sz="1600" dirty="0"/>
          </a:p>
          <a:p>
            <a:pPr marL="0" indent="0">
              <a:lnSpc>
                <a:spcPct val="100000"/>
              </a:lnSpc>
              <a:spcBef>
                <a:spcPts val="0"/>
              </a:spcBef>
              <a:buNone/>
            </a:pPr>
            <a:r>
              <a:rPr lang="en-GB" sz="1600" dirty="0"/>
              <a:t>Hope Gardens, The Old Theatre, Broadway Centre Shepherds Bush,</a:t>
            </a:r>
            <a:endParaRPr lang="en-US" sz="1600" dirty="0"/>
          </a:p>
          <a:p>
            <a:pPr marL="0" indent="0">
              <a:lnSpc>
                <a:spcPct val="100000"/>
              </a:lnSpc>
              <a:spcBef>
                <a:spcPts val="0"/>
              </a:spcBef>
              <a:buNone/>
            </a:pPr>
            <a:r>
              <a:rPr lang="en-GB" sz="1600" dirty="0"/>
              <a:t>St </a:t>
            </a:r>
            <a:r>
              <a:rPr lang="en-GB" sz="1600" dirty="0" err="1"/>
              <a:t>Mungos</a:t>
            </a:r>
            <a:r>
              <a:rPr lang="en-GB" sz="1600" dirty="0"/>
              <a:t> 209 Harrow Rd, King George Hostel, Pound Lane Hostel, St </a:t>
            </a:r>
            <a:r>
              <a:rPr lang="en-GB" sz="1600" dirty="0" err="1"/>
              <a:t>Mungos</a:t>
            </a:r>
            <a:r>
              <a:rPr lang="en-GB" sz="1600" dirty="0"/>
              <a:t> Edith Road</a:t>
            </a:r>
            <a:endParaRPr lang="en-US" sz="1600" dirty="0"/>
          </a:p>
          <a:p>
            <a:pPr marL="0" indent="0">
              <a:lnSpc>
                <a:spcPct val="100000"/>
              </a:lnSpc>
              <a:spcBef>
                <a:spcPts val="0"/>
              </a:spcBef>
              <a:buNone/>
            </a:pPr>
            <a:r>
              <a:rPr lang="en-GB" sz="1600" b="1" dirty="0"/>
              <a:t>GP Practices (2)</a:t>
            </a:r>
            <a:endParaRPr lang="en-US" sz="1600" dirty="0"/>
          </a:p>
          <a:p>
            <a:pPr marL="0" indent="0">
              <a:lnSpc>
                <a:spcPct val="100000"/>
              </a:lnSpc>
              <a:spcBef>
                <a:spcPts val="0"/>
              </a:spcBef>
              <a:buNone/>
            </a:pPr>
            <a:r>
              <a:rPr lang="en-GB" sz="1600" dirty="0"/>
              <a:t>Dr Hickey Practice, Great Chapel Street</a:t>
            </a:r>
            <a:endParaRPr lang="en-US" sz="1600" dirty="0"/>
          </a:p>
          <a:p>
            <a:pPr marL="0" indent="0">
              <a:lnSpc>
                <a:spcPct val="100000"/>
              </a:lnSpc>
              <a:spcBef>
                <a:spcPts val="0"/>
              </a:spcBef>
              <a:buNone/>
            </a:pPr>
            <a:r>
              <a:rPr lang="en-GB" sz="1600" b="1" dirty="0"/>
              <a:t>Sexual Health Clinics (4)</a:t>
            </a:r>
            <a:endParaRPr lang="en-US" sz="1600" dirty="0"/>
          </a:p>
          <a:p>
            <a:pPr marL="0" indent="0">
              <a:lnSpc>
                <a:spcPct val="100000"/>
              </a:lnSpc>
              <a:spcBef>
                <a:spcPts val="0"/>
              </a:spcBef>
              <a:buNone/>
            </a:pPr>
            <a:r>
              <a:rPr lang="en-GB" sz="1600" dirty="0"/>
              <a:t>Dean Street, </a:t>
            </a:r>
            <a:r>
              <a:rPr lang="en-GB" sz="1600" dirty="0" err="1"/>
              <a:t>Wharfside</a:t>
            </a:r>
            <a:r>
              <a:rPr lang="en-GB" sz="1600" dirty="0"/>
              <a:t> Clinic, </a:t>
            </a:r>
            <a:r>
              <a:rPr lang="en-GB" sz="1600" dirty="0" err="1"/>
              <a:t>Kobler</a:t>
            </a:r>
            <a:r>
              <a:rPr lang="en-GB" sz="1600" dirty="0"/>
              <a:t> Centre, Hammersmith Broadway</a:t>
            </a:r>
            <a:endParaRPr lang="en-US" sz="1600" dirty="0"/>
          </a:p>
          <a:p>
            <a:pPr marL="0" indent="0">
              <a:lnSpc>
                <a:spcPct val="100000"/>
              </a:lnSpc>
              <a:spcBef>
                <a:spcPts val="0"/>
              </a:spcBef>
              <a:buNone/>
            </a:pPr>
            <a:r>
              <a:rPr lang="en-GB" sz="1600" b="1" dirty="0"/>
              <a:t>Prisons (1)</a:t>
            </a:r>
            <a:endParaRPr lang="en-US" sz="1600" dirty="0"/>
          </a:p>
          <a:p>
            <a:pPr marL="0" indent="0">
              <a:lnSpc>
                <a:spcPct val="100000"/>
              </a:lnSpc>
              <a:spcBef>
                <a:spcPts val="0"/>
              </a:spcBef>
              <a:buNone/>
            </a:pPr>
            <a:r>
              <a:rPr lang="en-GB" sz="1600" dirty="0"/>
              <a:t>HMP Wormwood Scrubs</a:t>
            </a:r>
            <a:endParaRPr lang="en-US" sz="1600" dirty="0"/>
          </a:p>
          <a:p>
            <a:pPr marL="0" indent="0">
              <a:lnSpc>
                <a:spcPct val="100000"/>
              </a:lnSpc>
              <a:spcBef>
                <a:spcPts val="0"/>
              </a:spcBef>
              <a:buNone/>
            </a:pPr>
            <a:r>
              <a:rPr lang="en-US" sz="1600" b="1" dirty="0" err="1"/>
              <a:t>Comnunity</a:t>
            </a:r>
            <a:r>
              <a:rPr lang="en-US" sz="1600" b="1" dirty="0"/>
              <a:t> Pharmacy (1)</a:t>
            </a:r>
            <a:endParaRPr lang="en-US" sz="1600" dirty="0"/>
          </a:p>
          <a:p>
            <a:pPr marL="0" indent="0">
              <a:lnSpc>
                <a:spcPct val="100000"/>
              </a:lnSpc>
              <a:spcBef>
                <a:spcPts val="0"/>
              </a:spcBef>
              <a:buNone/>
            </a:pPr>
            <a:r>
              <a:rPr lang="en-GB" sz="1600" dirty="0" err="1"/>
              <a:t>Portmans</a:t>
            </a:r>
            <a:r>
              <a:rPr lang="en-GB" sz="1600" dirty="0"/>
              <a:t> Pharmacy</a:t>
            </a:r>
            <a:endParaRPr lang="en-US" sz="1600" dirty="0"/>
          </a:p>
          <a:p>
            <a:pPr marL="0" indent="0">
              <a:lnSpc>
                <a:spcPct val="100000"/>
              </a:lnSpc>
              <a:spcBef>
                <a:spcPts val="0"/>
              </a:spcBef>
              <a:buNone/>
            </a:pPr>
            <a:endParaRPr lang="en-US" sz="1600" dirty="0"/>
          </a:p>
        </p:txBody>
      </p:sp>
      <p:sp>
        <p:nvSpPr>
          <p:cNvPr id="6" name="Title 1">
            <a:extLst>
              <a:ext uri="{FF2B5EF4-FFF2-40B4-BE49-F238E27FC236}">
                <a16:creationId xmlns:a16="http://schemas.microsoft.com/office/drawing/2014/main" id="{52F126D4-D6E6-EF49-B417-E7E8E35FDC05}"/>
              </a:ext>
            </a:extLst>
          </p:cNvPr>
          <p:cNvSpPr>
            <a:spLocks noGrp="1"/>
          </p:cNvSpPr>
          <p:nvPr>
            <p:ph type="title"/>
          </p:nvPr>
        </p:nvSpPr>
        <p:spPr>
          <a:solidFill>
            <a:srgbClr val="7030A0"/>
          </a:solidFill>
        </p:spPr>
        <p:txBody>
          <a:bodyPr>
            <a:normAutofit/>
          </a:bodyPr>
          <a:lstStyle/>
          <a:p>
            <a:pPr algn="ctr"/>
            <a:r>
              <a:rPr lang="is-IS" sz="3200" dirty="0">
                <a:solidFill>
                  <a:schemeClr val="bg1"/>
                </a:solidFill>
              </a:rPr>
              <a:t>Testing and treatment now available in over </a:t>
            </a:r>
            <a:br>
              <a:rPr lang="is-IS" sz="3200" dirty="0">
                <a:solidFill>
                  <a:schemeClr val="bg1"/>
                </a:solidFill>
              </a:rPr>
            </a:br>
            <a:r>
              <a:rPr lang="is-IS" sz="3200" dirty="0">
                <a:solidFill>
                  <a:schemeClr val="bg1"/>
                </a:solidFill>
              </a:rPr>
              <a:t>30 sites across NW London sector</a:t>
            </a:r>
            <a:endParaRPr lang="en-US" sz="3200" dirty="0">
              <a:solidFill>
                <a:schemeClr val="bg1"/>
              </a:solidFill>
            </a:endParaRPr>
          </a:p>
        </p:txBody>
      </p:sp>
    </p:spTree>
    <p:extLst>
      <p:ext uri="{BB962C8B-B14F-4D97-AF65-F5344CB8AC3E}">
        <p14:creationId xmlns:p14="http://schemas.microsoft.com/office/powerpoint/2010/main" val="924082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7030A0"/>
          </a:solidFill>
        </p:spPr>
        <p:txBody>
          <a:bodyPr>
            <a:noAutofit/>
          </a:bodyPr>
          <a:lstStyle/>
          <a:p>
            <a:pPr algn="ctr"/>
            <a:r>
              <a:rPr lang="en-US" sz="3600" dirty="0">
                <a:solidFill>
                  <a:schemeClr val="bg1"/>
                </a:solidFill>
              </a:rPr>
              <a:t>Advances in Diagnostics </a:t>
            </a:r>
            <a:br>
              <a:rPr lang="en-US" sz="3600" dirty="0">
                <a:solidFill>
                  <a:schemeClr val="bg1"/>
                </a:solidFill>
              </a:rPr>
            </a:br>
            <a:r>
              <a:rPr lang="en-US" sz="3600" dirty="0">
                <a:solidFill>
                  <a:schemeClr val="bg1"/>
                </a:solidFill>
              </a:rPr>
              <a:t>and Point-of-Care Testing</a:t>
            </a:r>
          </a:p>
        </p:txBody>
      </p:sp>
      <p:sp>
        <p:nvSpPr>
          <p:cNvPr id="6" name="Text Placeholder 5">
            <a:extLst>
              <a:ext uri="{FF2B5EF4-FFF2-40B4-BE49-F238E27FC236}">
                <a16:creationId xmlns:a16="http://schemas.microsoft.com/office/drawing/2014/main" id="{35CF36B6-2F91-47CD-BD52-9A6CC00CA68E}"/>
              </a:ext>
            </a:extLst>
          </p:cNvPr>
          <p:cNvSpPr>
            <a:spLocks noGrp="1"/>
          </p:cNvSpPr>
          <p:nvPr>
            <p:ph sz="quarter" idx="10"/>
          </p:nvPr>
        </p:nvSpPr>
        <p:spPr>
          <a:xfrm>
            <a:off x="354929" y="6390481"/>
            <a:ext cx="8613379" cy="379656"/>
          </a:xfrm>
        </p:spPr>
        <p:txBody>
          <a:bodyPr/>
          <a:lstStyle/>
          <a:p>
            <a:pPr marL="0" indent="0" algn="r">
              <a:buNone/>
            </a:pPr>
            <a:r>
              <a:rPr lang="en-AU" sz="1200" dirty="0" err="1"/>
              <a:t>Fourati</a:t>
            </a:r>
            <a:r>
              <a:rPr lang="en-AU" sz="1200" dirty="0"/>
              <a:t> S, </a:t>
            </a:r>
            <a:r>
              <a:rPr lang="en-AU" sz="1200" i="1" dirty="0"/>
              <a:t>et al. </a:t>
            </a:r>
            <a:r>
              <a:rPr lang="en-US" sz="1200" i="1" dirty="0"/>
              <a:t>J </a:t>
            </a:r>
            <a:r>
              <a:rPr lang="en-US" sz="1200" i="1" dirty="0" err="1"/>
              <a:t>Int</a:t>
            </a:r>
            <a:r>
              <a:rPr lang="en-US" sz="1200" i="1" dirty="0"/>
              <a:t> AIDS </a:t>
            </a:r>
            <a:r>
              <a:rPr lang="en-US" sz="1200" i="1" dirty="0" err="1"/>
              <a:t>Soc</a:t>
            </a:r>
            <a:r>
              <a:rPr lang="en-US" sz="1200" dirty="0"/>
              <a:t> 2018; </a:t>
            </a:r>
            <a:r>
              <a:rPr lang="en-US" sz="1200" b="1" dirty="0"/>
              <a:t>21:</a:t>
            </a:r>
            <a:r>
              <a:rPr lang="en-US" sz="1200" dirty="0"/>
              <a:t>e25058.</a:t>
            </a:r>
            <a:endParaRPr lang="en-AU" sz="1200" dirty="0"/>
          </a:p>
        </p:txBody>
      </p:sp>
      <p:pic>
        <p:nvPicPr>
          <p:cNvPr id="15" name="Image 32" descr="HIV_podcast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0220" y="2684433"/>
            <a:ext cx="1803560" cy="146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oras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500" y="2658811"/>
            <a:ext cx="815632" cy="22707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31311" y="2293190"/>
            <a:ext cx="1500732" cy="379656"/>
          </a:xfrm>
          <a:prstGeom prst="rect">
            <a:avLst/>
          </a:prstGeom>
          <a:noFill/>
        </p:spPr>
        <p:txBody>
          <a:bodyPr wrap="none" rtlCol="0">
            <a:spAutoFit/>
          </a:bodyPr>
          <a:lstStyle/>
          <a:p>
            <a:pPr defTabSz="1219170" eaLnBrk="0" fontAlgn="base" hangingPunct="0">
              <a:spcBef>
                <a:spcPct val="0"/>
              </a:spcBef>
              <a:spcAft>
                <a:spcPct val="0"/>
              </a:spcAft>
            </a:pPr>
            <a:r>
              <a:rPr lang="en-US" sz="1867" b="1" dirty="0">
                <a:solidFill>
                  <a:prstClr val="black">
                    <a:lumMod val="75000"/>
                    <a:lumOff val="25000"/>
                  </a:prstClr>
                </a:solidFill>
                <a:latin typeface="Arial" pitchFamily="34" charset="0"/>
                <a:ea typeface="ヒラギノ角ゴ Pro W3" charset="-128"/>
              </a:rPr>
              <a:t>Saliva tests</a:t>
            </a:r>
          </a:p>
        </p:txBody>
      </p:sp>
      <p:sp>
        <p:nvSpPr>
          <p:cNvPr id="21" name="TextBox 20"/>
          <p:cNvSpPr txBox="1"/>
          <p:nvPr/>
        </p:nvSpPr>
        <p:spPr>
          <a:xfrm>
            <a:off x="3455033" y="2293189"/>
            <a:ext cx="2341103" cy="379656"/>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prstClr val="black">
                    <a:lumMod val="75000"/>
                    <a:lumOff val="25000"/>
                  </a:prstClr>
                </a:solidFill>
                <a:latin typeface="Arial" pitchFamily="34" charset="0"/>
                <a:ea typeface="ヒラギノ角ゴ Pro W3" charset="-128"/>
              </a:rPr>
              <a:t>Dried blood spot</a:t>
            </a:r>
          </a:p>
        </p:txBody>
      </p:sp>
      <p:sp>
        <p:nvSpPr>
          <p:cNvPr id="22" name="TextBox 21"/>
          <p:cNvSpPr txBox="1"/>
          <p:nvPr/>
        </p:nvSpPr>
        <p:spPr>
          <a:xfrm>
            <a:off x="6376304" y="2293189"/>
            <a:ext cx="2116990" cy="666977"/>
          </a:xfrm>
          <a:prstGeom prst="rect">
            <a:avLst/>
          </a:prstGeom>
          <a:noFill/>
        </p:spPr>
        <p:txBody>
          <a:bodyPr wrap="none" rtlCol="0">
            <a:spAutoFit/>
          </a:bodyPr>
          <a:lstStyle/>
          <a:p>
            <a:pPr algn="ctr" defTabSz="1219170" eaLnBrk="0" fontAlgn="base" hangingPunct="0">
              <a:spcBef>
                <a:spcPct val="0"/>
              </a:spcBef>
              <a:spcAft>
                <a:spcPct val="0"/>
              </a:spcAft>
            </a:pPr>
            <a:r>
              <a:rPr lang="en-US" sz="1867" b="1" dirty="0">
                <a:solidFill>
                  <a:prstClr val="black">
                    <a:lumMod val="75000"/>
                    <a:lumOff val="25000"/>
                  </a:prstClr>
                </a:solidFill>
                <a:latin typeface="Arial" pitchFamily="34" charset="0"/>
                <a:ea typeface="ヒラギノ角ゴ Pro W3" charset="-128"/>
              </a:rPr>
              <a:t>Point-of-care </a:t>
            </a:r>
          </a:p>
          <a:p>
            <a:pPr algn="ctr" defTabSz="1219170" eaLnBrk="0" fontAlgn="base" hangingPunct="0">
              <a:spcBef>
                <a:spcPct val="0"/>
              </a:spcBef>
              <a:spcAft>
                <a:spcPct val="0"/>
              </a:spcAft>
            </a:pPr>
            <a:r>
              <a:rPr lang="en-US" sz="1867" b="1" dirty="0">
                <a:solidFill>
                  <a:prstClr val="black">
                    <a:lumMod val="75000"/>
                    <a:lumOff val="25000"/>
                  </a:prstClr>
                </a:solidFill>
                <a:latin typeface="Arial" pitchFamily="34" charset="0"/>
                <a:ea typeface="ヒラギノ角ゴ Pro W3" charset="-128"/>
              </a:rPr>
              <a:t>HCV RNA testing</a:t>
            </a:r>
          </a:p>
        </p:txBody>
      </p:sp>
      <p:pic>
        <p:nvPicPr>
          <p:cNvPr id="23" name="Picture 10" descr="https://encrypted-tbn3.gstatic.com/images?q=tbn:ANd9GcTZnCP6tXwjyWegWlYdnr84D06OWLPT5zMQbfnswnlrKoIV8xeV9iyk6Q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2041" y="3024767"/>
            <a:ext cx="1038869" cy="1292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EFAE1F-981D-3B47-BD1D-C72F18FC62D9}"/>
              </a:ext>
            </a:extLst>
          </p:cNvPr>
          <p:cNvSpPr/>
          <p:nvPr/>
        </p:nvSpPr>
        <p:spPr bwMode="auto">
          <a:xfrm>
            <a:off x="332185" y="2088003"/>
            <a:ext cx="2701735" cy="4165638"/>
          </a:xfrm>
          <a:prstGeom prst="rect">
            <a:avLst/>
          </a:prstGeom>
          <a:noFill/>
          <a:ln w="76200" cap="sq" cmpd="sng" algn="ctr">
            <a:solidFill>
              <a:srgbClr val="00B050"/>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50000"/>
              </a:spcBef>
              <a:spcAft>
                <a:spcPct val="50000"/>
              </a:spcAft>
            </a:pPr>
            <a:endParaRPr lang="en-US" sz="2400" b="1" kern="0">
              <a:solidFill>
                <a:schemeClr val="bg1"/>
              </a:solidFill>
            </a:endParaRPr>
          </a:p>
        </p:txBody>
      </p:sp>
      <p:sp>
        <p:nvSpPr>
          <p:cNvPr id="4" name="TextBox 3">
            <a:extLst>
              <a:ext uri="{FF2B5EF4-FFF2-40B4-BE49-F238E27FC236}">
                <a16:creationId xmlns:a16="http://schemas.microsoft.com/office/drawing/2014/main" id="{96BFF590-7398-4149-B5F0-3CACEFAFE4BC}"/>
              </a:ext>
            </a:extLst>
          </p:cNvPr>
          <p:cNvSpPr txBox="1"/>
          <p:nvPr/>
        </p:nvSpPr>
        <p:spPr>
          <a:xfrm>
            <a:off x="480141" y="4877201"/>
            <a:ext cx="2420350" cy="123110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600" dirty="0">
                <a:latin typeface="+mn-lt"/>
              </a:rPr>
              <a:t>Results within minutes</a:t>
            </a:r>
          </a:p>
          <a:p>
            <a:pPr marL="285750" indent="-285750" algn="l">
              <a:buFont typeface="Arial" panose="020B0604020202020204" pitchFamily="34" charset="0"/>
              <a:buChar char="•"/>
            </a:pPr>
            <a:r>
              <a:rPr lang="en-US" sz="1600" dirty="0"/>
              <a:t>No expertise or laboratory required</a:t>
            </a:r>
          </a:p>
          <a:p>
            <a:pPr marL="285750" indent="-285750" algn="l">
              <a:buFont typeface="Arial" panose="020B0604020202020204" pitchFamily="34" charset="0"/>
              <a:buChar char="•"/>
            </a:pPr>
            <a:r>
              <a:rPr lang="en-US" sz="1600" dirty="0">
                <a:latin typeface="+mn-lt"/>
              </a:rPr>
              <a:t>Can be self administered</a:t>
            </a:r>
          </a:p>
          <a:p>
            <a:pPr marL="285750" indent="-285750" algn="l">
              <a:buFont typeface="Arial" panose="020B0604020202020204" pitchFamily="34" charset="0"/>
              <a:buChar char="•"/>
            </a:pPr>
            <a:r>
              <a:rPr lang="en-US" sz="1600" dirty="0"/>
              <a:t>Antibody result only</a:t>
            </a:r>
            <a:endParaRPr lang="en-US" sz="1600" dirty="0">
              <a:latin typeface="+mn-lt"/>
            </a:endParaRPr>
          </a:p>
        </p:txBody>
      </p:sp>
      <p:sp>
        <p:nvSpPr>
          <p:cNvPr id="14" name="Rectangle 13">
            <a:extLst>
              <a:ext uri="{FF2B5EF4-FFF2-40B4-BE49-F238E27FC236}">
                <a16:creationId xmlns:a16="http://schemas.microsoft.com/office/drawing/2014/main" id="{049E6A9E-5467-D046-81E0-8F1853F2B22D}"/>
              </a:ext>
            </a:extLst>
          </p:cNvPr>
          <p:cNvSpPr/>
          <p:nvPr/>
        </p:nvSpPr>
        <p:spPr bwMode="auto">
          <a:xfrm>
            <a:off x="3229255" y="2088003"/>
            <a:ext cx="2698868" cy="4165638"/>
          </a:xfrm>
          <a:prstGeom prst="rect">
            <a:avLst/>
          </a:prstGeom>
          <a:noFill/>
          <a:ln w="76200" cap="sq" cmpd="sng" algn="ctr">
            <a:solidFill>
              <a:srgbClr val="7030A0"/>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50000"/>
              </a:spcBef>
              <a:spcAft>
                <a:spcPct val="50000"/>
              </a:spcAft>
            </a:pPr>
            <a:endParaRPr lang="en-US" sz="2400" b="1" kern="0">
              <a:solidFill>
                <a:schemeClr val="bg1"/>
              </a:solidFill>
            </a:endParaRPr>
          </a:p>
        </p:txBody>
      </p:sp>
      <p:sp>
        <p:nvSpPr>
          <p:cNvPr id="17" name="TextBox 16">
            <a:extLst>
              <a:ext uri="{FF2B5EF4-FFF2-40B4-BE49-F238E27FC236}">
                <a16:creationId xmlns:a16="http://schemas.microsoft.com/office/drawing/2014/main" id="{F6A15F75-E8F8-9741-BD50-B0C5C4B87B1C}"/>
              </a:ext>
            </a:extLst>
          </p:cNvPr>
          <p:cNvSpPr txBox="1"/>
          <p:nvPr/>
        </p:nvSpPr>
        <p:spPr>
          <a:xfrm>
            <a:off x="3401232" y="4314262"/>
            <a:ext cx="2394904" cy="172354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600" dirty="0">
                <a:latin typeface="+mn-lt"/>
              </a:rPr>
              <a:t>Minimal expertise required</a:t>
            </a:r>
          </a:p>
          <a:p>
            <a:pPr marL="285750" indent="-285750" algn="l">
              <a:buFont typeface="Arial" panose="020B0604020202020204" pitchFamily="34" charset="0"/>
              <a:buChar char="•"/>
            </a:pPr>
            <a:r>
              <a:rPr lang="en-US" sz="1600" dirty="0"/>
              <a:t>Suitable for mass screening</a:t>
            </a:r>
            <a:endParaRPr lang="en-US" sz="1600" dirty="0">
              <a:latin typeface="+mn-lt"/>
            </a:endParaRPr>
          </a:p>
          <a:p>
            <a:pPr marL="285750" indent="-285750" algn="l">
              <a:buFont typeface="Arial" panose="020B0604020202020204" pitchFamily="34" charset="0"/>
              <a:buChar char="•"/>
            </a:pPr>
            <a:r>
              <a:rPr lang="en-US" sz="1600" dirty="0"/>
              <a:t>Results take 2-3 days</a:t>
            </a:r>
          </a:p>
          <a:p>
            <a:pPr marL="285750" indent="-285750" algn="l">
              <a:buFont typeface="Arial" panose="020B0604020202020204" pitchFamily="34" charset="0"/>
              <a:buChar char="•"/>
            </a:pPr>
            <a:r>
              <a:rPr lang="en-US" sz="1600" dirty="0">
                <a:latin typeface="+mn-lt"/>
              </a:rPr>
              <a:t>Can give viral load</a:t>
            </a:r>
          </a:p>
          <a:p>
            <a:pPr marL="285750" indent="-285750" algn="l">
              <a:buFont typeface="Arial" panose="020B0604020202020204" pitchFamily="34" charset="0"/>
              <a:buChar char="•"/>
            </a:pPr>
            <a:r>
              <a:rPr lang="en-US" sz="1600" dirty="0"/>
              <a:t>Can test for other BBV</a:t>
            </a:r>
            <a:endParaRPr lang="en-US" sz="1600" dirty="0">
              <a:latin typeface="+mn-lt"/>
            </a:endParaRPr>
          </a:p>
        </p:txBody>
      </p:sp>
      <p:sp>
        <p:nvSpPr>
          <p:cNvPr id="18" name="Rectangle 17">
            <a:extLst>
              <a:ext uri="{FF2B5EF4-FFF2-40B4-BE49-F238E27FC236}">
                <a16:creationId xmlns:a16="http://schemas.microsoft.com/office/drawing/2014/main" id="{2988B33C-F28B-1443-878D-CD26C0732561}"/>
              </a:ext>
            </a:extLst>
          </p:cNvPr>
          <p:cNvSpPr/>
          <p:nvPr/>
        </p:nvSpPr>
        <p:spPr bwMode="auto">
          <a:xfrm>
            <a:off x="6085365" y="2088003"/>
            <a:ext cx="2698868" cy="4165638"/>
          </a:xfrm>
          <a:prstGeom prst="rect">
            <a:avLst/>
          </a:prstGeom>
          <a:noFill/>
          <a:ln w="76200" cap="sq" cmpd="sng" algn="ctr">
            <a:solidFill>
              <a:srgbClr val="FFC000"/>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50000"/>
              </a:spcBef>
              <a:spcAft>
                <a:spcPct val="50000"/>
              </a:spcAft>
            </a:pPr>
            <a:endParaRPr lang="en-US" sz="2400" b="1" kern="0">
              <a:solidFill>
                <a:schemeClr val="bg1"/>
              </a:solidFill>
            </a:endParaRPr>
          </a:p>
        </p:txBody>
      </p:sp>
      <p:pic>
        <p:nvPicPr>
          <p:cNvPr id="36" name="Picture 35">
            <a:extLst>
              <a:ext uri="{FF2B5EF4-FFF2-40B4-BE49-F238E27FC236}">
                <a16:creationId xmlns:a16="http://schemas.microsoft.com/office/drawing/2014/main" id="{6D2AE55D-17E6-FF47-BDEB-695810FE0F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0839" y="3072667"/>
            <a:ext cx="872789" cy="774401"/>
          </a:xfrm>
          <a:prstGeom prst="rect">
            <a:avLst/>
          </a:prstGeom>
        </p:spPr>
      </p:pic>
      <p:pic>
        <p:nvPicPr>
          <p:cNvPr id="37" name="Picture 36">
            <a:extLst>
              <a:ext uri="{FF2B5EF4-FFF2-40B4-BE49-F238E27FC236}">
                <a16:creationId xmlns:a16="http://schemas.microsoft.com/office/drawing/2014/main" id="{65AED34A-1BAD-B846-8218-81B7421CED2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6182"/>
          <a:stretch/>
        </p:blipFill>
        <p:spPr bwMode="auto">
          <a:xfrm>
            <a:off x="7139915" y="2936295"/>
            <a:ext cx="500070" cy="100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a:extLst>
              <a:ext uri="{FF2B5EF4-FFF2-40B4-BE49-F238E27FC236}">
                <a16:creationId xmlns:a16="http://schemas.microsoft.com/office/drawing/2014/main" id="{298424BA-2E27-7649-9221-08D1147BEBBD}"/>
              </a:ext>
            </a:extLst>
          </p:cNvPr>
          <p:cNvSpPr txBox="1"/>
          <p:nvPr/>
        </p:nvSpPr>
        <p:spPr>
          <a:xfrm>
            <a:off x="6235954" y="4326179"/>
            <a:ext cx="2397689" cy="172354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600" dirty="0">
                <a:latin typeface="+mn-lt"/>
              </a:rPr>
              <a:t>Minimal expertise required</a:t>
            </a:r>
          </a:p>
          <a:p>
            <a:pPr marL="285750" indent="-285750" algn="l">
              <a:buFont typeface="Arial" panose="020B0604020202020204" pitchFamily="34" charset="0"/>
              <a:buChar char="•"/>
            </a:pPr>
            <a:r>
              <a:rPr lang="en-US" sz="1600" dirty="0"/>
              <a:t>HCV-RNA result in one hour</a:t>
            </a:r>
            <a:endParaRPr lang="en-US" sz="1600" dirty="0">
              <a:latin typeface="+mn-lt"/>
            </a:endParaRPr>
          </a:p>
          <a:p>
            <a:pPr marL="285750" indent="-285750" algn="l">
              <a:buFont typeface="Arial" panose="020B0604020202020204" pitchFamily="34" charset="0"/>
              <a:buChar char="•"/>
            </a:pPr>
            <a:r>
              <a:rPr lang="en-US" sz="1600" dirty="0"/>
              <a:t>Limited capacity</a:t>
            </a:r>
          </a:p>
          <a:p>
            <a:pPr marL="285750" indent="-285750" algn="l">
              <a:buFont typeface="Arial" panose="020B0604020202020204" pitchFamily="34" charset="0"/>
              <a:buChar char="•"/>
            </a:pPr>
            <a:r>
              <a:rPr lang="en-US" sz="1600" dirty="0">
                <a:latin typeface="+mn-lt"/>
              </a:rPr>
              <a:t>Ideal for instant linkage to care</a:t>
            </a:r>
          </a:p>
        </p:txBody>
      </p:sp>
    </p:spTree>
    <p:extLst>
      <p:ext uri="{BB962C8B-B14F-4D97-AF65-F5344CB8AC3E}">
        <p14:creationId xmlns:p14="http://schemas.microsoft.com/office/powerpoint/2010/main" val="18600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4294967295"/>
          </p:nvPr>
        </p:nvSpPr>
        <p:spPr>
          <a:xfrm>
            <a:off x="0" y="6091238"/>
            <a:ext cx="3376613" cy="415925"/>
          </a:xfrm>
        </p:spPr>
        <p:txBody>
          <a:bodyPr>
            <a:normAutofit fontScale="25000" lnSpcReduction="20000"/>
          </a:bodyPr>
          <a:lstStyle/>
          <a:p>
            <a:r>
              <a:rPr lang="en-GB" dirty="0"/>
              <a:t>Data in Venn diagram taken from Australian figures.</a:t>
            </a:r>
          </a:p>
          <a:p>
            <a:r>
              <a:rPr lang="en-GB" dirty="0"/>
              <a:t>DBS, dried blood spot testing; MDT, multidisciplinary team; </a:t>
            </a:r>
            <a:br>
              <a:rPr lang="en-GB" dirty="0"/>
            </a:br>
            <a:r>
              <a:rPr lang="en-GB" dirty="0"/>
              <a:t>OST, opioid substitution therapy; PWID, people who inject drugs.</a:t>
            </a:r>
          </a:p>
        </p:txBody>
      </p:sp>
      <p:sp>
        <p:nvSpPr>
          <p:cNvPr id="21" name="Text Placeholder 20"/>
          <p:cNvSpPr>
            <a:spLocks noGrp="1"/>
          </p:cNvSpPr>
          <p:nvPr>
            <p:ph type="body" sz="quarter" idx="4294967295"/>
          </p:nvPr>
        </p:nvSpPr>
        <p:spPr>
          <a:xfrm>
            <a:off x="6229350" y="6369050"/>
            <a:ext cx="2914650" cy="138113"/>
          </a:xfrm>
        </p:spPr>
        <p:txBody>
          <a:bodyPr>
            <a:normAutofit fontScale="25000" lnSpcReduction="20000"/>
          </a:bodyPr>
          <a:lstStyle/>
          <a:p>
            <a:r>
              <a:rPr lang="en-US" dirty="0"/>
              <a:t>1. Grebely J and Dore GJ. </a:t>
            </a:r>
            <a:r>
              <a:rPr lang="en-US" i="1" dirty="0"/>
              <a:t>Antiviral Res</a:t>
            </a:r>
            <a:r>
              <a:rPr lang="en-US" dirty="0"/>
              <a:t> 2014; </a:t>
            </a:r>
            <a:r>
              <a:rPr lang="en-US" b="1" dirty="0"/>
              <a:t>104:</a:t>
            </a:r>
            <a:r>
              <a:rPr lang="en-US" dirty="0"/>
              <a:t>62–72.</a:t>
            </a:r>
          </a:p>
        </p:txBody>
      </p:sp>
      <p:sp>
        <p:nvSpPr>
          <p:cNvPr id="2" name="Title 1"/>
          <p:cNvSpPr>
            <a:spLocks noGrp="1"/>
          </p:cNvSpPr>
          <p:nvPr>
            <p:ph type="title" idx="4294967295"/>
          </p:nvPr>
        </p:nvSpPr>
        <p:spPr>
          <a:xfrm>
            <a:off x="530225" y="260235"/>
            <a:ext cx="8207971" cy="888328"/>
          </a:xfrm>
          <a:solidFill>
            <a:srgbClr val="7030A0"/>
          </a:solidFill>
        </p:spPr>
        <p:txBody>
          <a:bodyPr>
            <a:noAutofit/>
          </a:bodyPr>
          <a:lstStyle/>
          <a:p>
            <a:pPr algn="ctr"/>
            <a:r>
              <a:rPr lang="en-GB" sz="2800" b="0" dirty="0">
                <a:solidFill>
                  <a:schemeClr val="bg1"/>
                </a:solidFill>
              </a:rPr>
              <a:t>Simplification of the Treatment Pathway in Prisons</a:t>
            </a:r>
          </a:p>
        </p:txBody>
      </p:sp>
      <p:sp>
        <p:nvSpPr>
          <p:cNvPr id="49" name="Content Placeholder 10"/>
          <p:cNvSpPr>
            <a:spLocks noGrp="1"/>
          </p:cNvSpPr>
          <p:nvPr>
            <p:ph sz="quarter" idx="4294967295"/>
          </p:nvPr>
        </p:nvSpPr>
        <p:spPr>
          <a:xfrm>
            <a:off x="0" y="3271838"/>
            <a:ext cx="2935288" cy="1487487"/>
          </a:xfrm>
        </p:spPr>
        <p:txBody>
          <a:bodyPr>
            <a:noAutofit/>
          </a:bodyPr>
          <a:lstStyle/>
          <a:p>
            <a:pPr marL="361950" indent="-188913"/>
            <a:r>
              <a:rPr lang="en-GB" sz="1400" dirty="0"/>
              <a:t>The considerable movements between PWID on OST in the community and in the prison settings provides a unique opportunity to capitalize on these settings as HCV treatment access points</a:t>
            </a:r>
            <a:r>
              <a:rPr lang="en-GB" sz="1400" baseline="30000" dirty="0"/>
              <a:t>1</a:t>
            </a:r>
          </a:p>
          <a:p>
            <a:pPr marL="361950" indent="-188913"/>
            <a:r>
              <a:rPr lang="en-GB" sz="1400" dirty="0"/>
              <a:t>Reducing HCV prevalence in prisons will result in reduced HCV in the community</a:t>
            </a:r>
            <a:r>
              <a:rPr lang="en-GB" sz="1400" baseline="30000" dirty="0"/>
              <a:t>1</a:t>
            </a:r>
            <a:endParaRPr lang="en-GB" sz="1400" dirty="0"/>
          </a:p>
          <a:p>
            <a:pPr marL="361950" indent="-188913"/>
            <a:r>
              <a:rPr lang="en-GB" sz="1400" dirty="0"/>
              <a:t>High turnover and short sentencing require specific pathways</a:t>
            </a:r>
            <a:r>
              <a:rPr lang="en-GB" sz="1400" baseline="30000" dirty="0"/>
              <a:t>1</a:t>
            </a:r>
            <a:endParaRPr lang="en-GB" sz="1400" dirty="0"/>
          </a:p>
        </p:txBody>
      </p:sp>
      <p:grpSp>
        <p:nvGrpSpPr>
          <p:cNvPr id="4" name="Group 3">
            <a:extLst>
              <a:ext uri="{FF2B5EF4-FFF2-40B4-BE49-F238E27FC236}">
                <a16:creationId xmlns:a16="http://schemas.microsoft.com/office/drawing/2014/main" id="{DD0FEB96-9254-4B8F-80E2-57FD31261113}"/>
              </a:ext>
            </a:extLst>
          </p:cNvPr>
          <p:cNvGrpSpPr/>
          <p:nvPr/>
        </p:nvGrpSpPr>
        <p:grpSpPr>
          <a:xfrm>
            <a:off x="3153911" y="1345708"/>
            <a:ext cx="5791255" cy="3095990"/>
            <a:chOff x="708749" y="3369078"/>
            <a:chExt cx="6777327" cy="2585088"/>
          </a:xfrm>
        </p:grpSpPr>
        <p:sp>
          <p:nvSpPr>
            <p:cNvPr id="26" name="Rectangle 25">
              <a:extLst>
                <a:ext uri="{FF2B5EF4-FFF2-40B4-BE49-F238E27FC236}">
                  <a16:creationId xmlns:a16="http://schemas.microsoft.com/office/drawing/2014/main" id="{42196A0E-C1DD-CC45-B511-EB844E8E4193}"/>
                </a:ext>
              </a:extLst>
            </p:cNvPr>
            <p:cNvSpPr/>
            <p:nvPr/>
          </p:nvSpPr>
          <p:spPr>
            <a:xfrm>
              <a:off x="893773" y="4680761"/>
              <a:ext cx="502528" cy="128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C3D3504-1C6B-DA47-8156-F8AFABCC2E70}"/>
                </a:ext>
              </a:extLst>
            </p:cNvPr>
            <p:cNvSpPr/>
            <p:nvPr/>
          </p:nvSpPr>
          <p:spPr>
            <a:xfrm>
              <a:off x="1414218" y="4680761"/>
              <a:ext cx="346963" cy="1284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5FFEB67-65AF-FC45-AF43-D461CFEF767B}"/>
                </a:ext>
              </a:extLst>
            </p:cNvPr>
            <p:cNvSpPr/>
            <p:nvPr/>
          </p:nvSpPr>
          <p:spPr>
            <a:xfrm>
              <a:off x="1761181" y="4680761"/>
              <a:ext cx="346963" cy="1284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B394AE1-E38C-B04F-8091-2F4EBAE16D3E}"/>
                </a:ext>
              </a:extLst>
            </p:cNvPr>
            <p:cNvSpPr/>
            <p:nvPr/>
          </p:nvSpPr>
          <p:spPr>
            <a:xfrm>
              <a:off x="2108145" y="4680761"/>
              <a:ext cx="346963" cy="1284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938252C-2C6E-C543-B8E3-70B819A1F5C9}"/>
                </a:ext>
              </a:extLst>
            </p:cNvPr>
            <p:cNvSpPr/>
            <p:nvPr/>
          </p:nvSpPr>
          <p:spPr>
            <a:xfrm>
              <a:off x="3842961" y="4680761"/>
              <a:ext cx="3643115" cy="128494"/>
            </a:xfrm>
            <a:prstGeom prst="rect">
              <a:avLst/>
            </a:prstGeom>
            <a:solidFill>
              <a:srgbClr val="F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16DE450-9AFD-3248-B12E-BA1F7DF6752C}"/>
                </a:ext>
              </a:extLst>
            </p:cNvPr>
            <p:cNvSpPr/>
            <p:nvPr/>
          </p:nvSpPr>
          <p:spPr>
            <a:xfrm>
              <a:off x="3495998" y="4680761"/>
              <a:ext cx="346963" cy="12849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EB181BF-0FA8-0B42-BAE9-47BF09739C88}"/>
                </a:ext>
              </a:extLst>
            </p:cNvPr>
            <p:cNvSpPr/>
            <p:nvPr/>
          </p:nvSpPr>
          <p:spPr>
            <a:xfrm>
              <a:off x="2455107" y="4680761"/>
              <a:ext cx="1040891" cy="12849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797C6796-42B8-A84E-A337-27FE15C9E68E}"/>
                </a:ext>
              </a:extLst>
            </p:cNvPr>
            <p:cNvCxnSpPr>
              <a:cxnSpLocks/>
              <a:endCxn id="26" idx="0"/>
            </p:cNvCxnSpPr>
            <p:nvPr/>
          </p:nvCxnSpPr>
          <p:spPr>
            <a:xfrm flipH="1">
              <a:off x="1145037" y="3609975"/>
              <a:ext cx="8958" cy="1070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1761FEC-2C12-0B41-B60A-93D6769434C2}"/>
                </a:ext>
              </a:extLst>
            </p:cNvPr>
            <p:cNvSpPr txBox="1"/>
            <p:nvPr/>
          </p:nvSpPr>
          <p:spPr>
            <a:xfrm>
              <a:off x="1371846" y="3557326"/>
              <a:ext cx="1778546" cy="231288"/>
            </a:xfrm>
            <a:prstGeom prst="rect">
              <a:avLst/>
            </a:prstGeom>
            <a:noFill/>
          </p:spPr>
          <p:txBody>
            <a:bodyPr wrap="none" rtlCol="0">
              <a:spAutoFit/>
            </a:bodyPr>
            <a:lstStyle/>
            <a:p>
              <a:r>
                <a:rPr lang="en-US" sz="1200" dirty="0"/>
                <a:t>1 week for DBS result</a:t>
              </a:r>
            </a:p>
          </p:txBody>
        </p:sp>
        <p:cxnSp>
          <p:nvCxnSpPr>
            <p:cNvPr id="35" name="Straight Arrow Connector 34">
              <a:extLst>
                <a:ext uri="{FF2B5EF4-FFF2-40B4-BE49-F238E27FC236}">
                  <a16:creationId xmlns:a16="http://schemas.microsoft.com/office/drawing/2014/main" id="{E0F1A44B-29C3-9041-AB03-8B8B187AD5CC}"/>
                </a:ext>
              </a:extLst>
            </p:cNvPr>
            <p:cNvCxnSpPr>
              <a:cxnSpLocks/>
              <a:endCxn id="27" idx="0"/>
            </p:cNvCxnSpPr>
            <p:nvPr/>
          </p:nvCxnSpPr>
          <p:spPr>
            <a:xfrm>
              <a:off x="1587700" y="3769556"/>
              <a:ext cx="0" cy="911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BDECD9B-7861-8E42-8F04-8472DB860306}"/>
                </a:ext>
              </a:extLst>
            </p:cNvPr>
            <p:cNvSpPr txBox="1"/>
            <p:nvPr/>
          </p:nvSpPr>
          <p:spPr>
            <a:xfrm>
              <a:off x="1799617" y="3730121"/>
              <a:ext cx="2043279" cy="231288"/>
            </a:xfrm>
            <a:prstGeom prst="rect">
              <a:avLst/>
            </a:prstGeom>
            <a:noFill/>
          </p:spPr>
          <p:txBody>
            <a:bodyPr wrap="none" rtlCol="0">
              <a:spAutoFit/>
            </a:bodyPr>
            <a:lstStyle/>
            <a:p>
              <a:r>
                <a:rPr lang="en-US" sz="1200" dirty="0"/>
                <a:t>1 week for doctor review</a:t>
              </a:r>
            </a:p>
          </p:txBody>
        </p:sp>
        <p:cxnSp>
          <p:nvCxnSpPr>
            <p:cNvPr id="37" name="Straight Arrow Connector 36">
              <a:extLst>
                <a:ext uri="{FF2B5EF4-FFF2-40B4-BE49-F238E27FC236}">
                  <a16:creationId xmlns:a16="http://schemas.microsoft.com/office/drawing/2014/main" id="{EE25B805-FF83-FF4C-B644-47D13B4388B5}"/>
                </a:ext>
              </a:extLst>
            </p:cNvPr>
            <p:cNvCxnSpPr>
              <a:cxnSpLocks/>
              <a:endCxn id="28" idx="0"/>
            </p:cNvCxnSpPr>
            <p:nvPr/>
          </p:nvCxnSpPr>
          <p:spPr>
            <a:xfrm>
              <a:off x="1934663" y="3942950"/>
              <a:ext cx="0" cy="737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5963282-46E2-604D-95D7-68D90C4F04F3}"/>
                </a:ext>
              </a:extLst>
            </p:cNvPr>
            <p:cNvSpPr txBox="1"/>
            <p:nvPr/>
          </p:nvSpPr>
          <p:spPr>
            <a:xfrm>
              <a:off x="2146579" y="3902916"/>
              <a:ext cx="1800907" cy="231288"/>
            </a:xfrm>
            <a:prstGeom prst="rect">
              <a:avLst/>
            </a:prstGeom>
            <a:noFill/>
          </p:spPr>
          <p:txBody>
            <a:bodyPr wrap="none" rtlCol="0">
              <a:spAutoFit/>
            </a:bodyPr>
            <a:lstStyle/>
            <a:p>
              <a:r>
                <a:rPr lang="en-US" sz="1200" dirty="0"/>
                <a:t>1 week for FibroScan</a:t>
              </a:r>
              <a:r>
                <a:rPr lang="en-GB" sz="1200" baseline="30000" dirty="0"/>
                <a:t>®</a:t>
              </a:r>
              <a:endParaRPr lang="en-US" sz="1200" baseline="30000" dirty="0"/>
            </a:p>
          </p:txBody>
        </p:sp>
        <p:cxnSp>
          <p:nvCxnSpPr>
            <p:cNvPr id="39" name="Straight Arrow Connector 38">
              <a:extLst>
                <a:ext uri="{FF2B5EF4-FFF2-40B4-BE49-F238E27FC236}">
                  <a16:creationId xmlns:a16="http://schemas.microsoft.com/office/drawing/2014/main" id="{C2D0E8CB-7ED8-EC4B-BEB3-E9AF148D328A}"/>
                </a:ext>
              </a:extLst>
            </p:cNvPr>
            <p:cNvCxnSpPr>
              <a:cxnSpLocks/>
              <a:endCxn id="29" idx="0"/>
            </p:cNvCxnSpPr>
            <p:nvPr/>
          </p:nvCxnSpPr>
          <p:spPr>
            <a:xfrm>
              <a:off x="2281626" y="4126020"/>
              <a:ext cx="0" cy="554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E14A774-243B-6F41-A2FD-28B6C7308ECD}"/>
                </a:ext>
              </a:extLst>
            </p:cNvPr>
            <p:cNvSpPr txBox="1"/>
            <p:nvPr/>
          </p:nvSpPr>
          <p:spPr>
            <a:xfrm>
              <a:off x="2440459" y="4075711"/>
              <a:ext cx="1787175" cy="231288"/>
            </a:xfrm>
            <a:prstGeom prst="rect">
              <a:avLst/>
            </a:prstGeom>
            <a:noFill/>
          </p:spPr>
          <p:txBody>
            <a:bodyPr wrap="none" rtlCol="0">
              <a:spAutoFit/>
            </a:bodyPr>
            <a:lstStyle/>
            <a:p>
              <a:r>
                <a:rPr lang="en-US" sz="1200" dirty="0"/>
                <a:t>4 weeks for genotype</a:t>
              </a:r>
            </a:p>
          </p:txBody>
        </p:sp>
        <p:cxnSp>
          <p:nvCxnSpPr>
            <p:cNvPr id="41" name="Straight Arrow Connector 40">
              <a:extLst>
                <a:ext uri="{FF2B5EF4-FFF2-40B4-BE49-F238E27FC236}">
                  <a16:creationId xmlns:a16="http://schemas.microsoft.com/office/drawing/2014/main" id="{8F4CA7F6-E828-ED4F-93A8-B240F348E07E}"/>
                </a:ext>
              </a:extLst>
            </p:cNvPr>
            <p:cNvCxnSpPr>
              <a:cxnSpLocks/>
              <a:endCxn id="32" idx="0"/>
            </p:cNvCxnSpPr>
            <p:nvPr/>
          </p:nvCxnSpPr>
          <p:spPr>
            <a:xfrm>
              <a:off x="2975552" y="4272844"/>
              <a:ext cx="1" cy="407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E720B2-2130-0545-A2FA-60C8CB47C700}"/>
                </a:ext>
              </a:extLst>
            </p:cNvPr>
            <p:cNvCxnSpPr>
              <a:cxnSpLocks/>
            </p:cNvCxnSpPr>
            <p:nvPr/>
          </p:nvCxnSpPr>
          <p:spPr>
            <a:xfrm>
              <a:off x="3685617" y="4422185"/>
              <a:ext cx="0" cy="254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9907AA7-77CC-A647-ACA1-777601B91D4D}"/>
                </a:ext>
              </a:extLst>
            </p:cNvPr>
            <p:cNvSpPr txBox="1"/>
            <p:nvPr/>
          </p:nvSpPr>
          <p:spPr>
            <a:xfrm>
              <a:off x="3286948" y="4248506"/>
              <a:ext cx="1381222" cy="231288"/>
            </a:xfrm>
            <a:prstGeom prst="rect">
              <a:avLst/>
            </a:prstGeom>
            <a:noFill/>
          </p:spPr>
          <p:txBody>
            <a:bodyPr wrap="none" rtlCol="0">
              <a:spAutoFit/>
            </a:bodyPr>
            <a:lstStyle/>
            <a:p>
              <a:r>
                <a:rPr lang="en-US" sz="1200" dirty="0"/>
                <a:t>1 week for MDT</a:t>
              </a:r>
            </a:p>
          </p:txBody>
        </p:sp>
        <p:sp>
          <p:nvSpPr>
            <p:cNvPr id="44" name="TextBox 43">
              <a:extLst>
                <a:ext uri="{FF2B5EF4-FFF2-40B4-BE49-F238E27FC236}">
                  <a16:creationId xmlns:a16="http://schemas.microsoft.com/office/drawing/2014/main" id="{2AA44DE1-D378-AE40-B860-447DC86D7DA3}"/>
                </a:ext>
              </a:extLst>
            </p:cNvPr>
            <p:cNvSpPr txBox="1"/>
            <p:nvPr/>
          </p:nvSpPr>
          <p:spPr>
            <a:xfrm>
              <a:off x="4597157" y="4422185"/>
              <a:ext cx="2206937" cy="231288"/>
            </a:xfrm>
            <a:prstGeom prst="rect">
              <a:avLst/>
            </a:prstGeom>
            <a:noFill/>
          </p:spPr>
          <p:txBody>
            <a:bodyPr wrap="none" rtlCol="0">
              <a:spAutoFit/>
            </a:bodyPr>
            <a:lstStyle/>
            <a:p>
              <a:r>
                <a:rPr lang="en-US" sz="1200" dirty="0"/>
                <a:t>12–16 weeks for treatment</a:t>
              </a:r>
            </a:p>
          </p:txBody>
        </p:sp>
        <p:sp>
          <p:nvSpPr>
            <p:cNvPr id="14" name="Rectangle 13">
              <a:extLst>
                <a:ext uri="{FF2B5EF4-FFF2-40B4-BE49-F238E27FC236}">
                  <a16:creationId xmlns:a16="http://schemas.microsoft.com/office/drawing/2014/main" id="{F1FABACF-1D2F-C749-841D-F235D0AC3BB5}"/>
                </a:ext>
              </a:extLst>
            </p:cNvPr>
            <p:cNvSpPr/>
            <p:nvPr/>
          </p:nvSpPr>
          <p:spPr>
            <a:xfrm>
              <a:off x="885467" y="5825672"/>
              <a:ext cx="36716" cy="128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CEB917-BA74-3340-A0CE-725203C3A32E}"/>
                </a:ext>
              </a:extLst>
            </p:cNvPr>
            <p:cNvSpPr/>
            <p:nvPr/>
          </p:nvSpPr>
          <p:spPr>
            <a:xfrm>
              <a:off x="954936" y="5825672"/>
              <a:ext cx="54492" cy="1284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4F8201B-75AA-424B-9E5E-4F6D9A4D1CB2}"/>
                </a:ext>
              </a:extLst>
            </p:cNvPr>
            <p:cNvSpPr/>
            <p:nvPr/>
          </p:nvSpPr>
          <p:spPr>
            <a:xfrm>
              <a:off x="1009428" y="5825672"/>
              <a:ext cx="1822358" cy="128494"/>
            </a:xfrm>
            <a:prstGeom prst="rect">
              <a:avLst/>
            </a:prstGeom>
            <a:solidFill>
              <a:srgbClr val="F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F9E248C5-6F58-4D4B-895C-E211B27470EF}"/>
                </a:ext>
              </a:extLst>
            </p:cNvPr>
            <p:cNvCxnSpPr>
              <a:cxnSpLocks/>
            </p:cNvCxnSpPr>
            <p:nvPr/>
          </p:nvCxnSpPr>
          <p:spPr>
            <a:xfrm flipH="1">
              <a:off x="904483" y="5081422"/>
              <a:ext cx="50453" cy="752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5CD256-535F-F743-9D4D-B4548AEB7918}"/>
                </a:ext>
              </a:extLst>
            </p:cNvPr>
            <p:cNvSpPr txBox="1"/>
            <p:nvPr/>
          </p:nvSpPr>
          <p:spPr>
            <a:xfrm>
              <a:off x="862188" y="4885018"/>
              <a:ext cx="2098456" cy="231288"/>
            </a:xfrm>
            <a:prstGeom prst="rect">
              <a:avLst/>
            </a:prstGeom>
            <a:noFill/>
          </p:spPr>
          <p:txBody>
            <a:bodyPr wrap="square" rtlCol="0">
              <a:spAutoFit/>
            </a:bodyPr>
            <a:lstStyle/>
            <a:p>
              <a:r>
                <a:rPr lang="en-US" sz="1200" dirty="0"/>
                <a:t>20 mins for Orasure swab</a:t>
              </a:r>
            </a:p>
          </p:txBody>
        </p:sp>
        <p:cxnSp>
          <p:nvCxnSpPr>
            <p:cNvPr id="19" name="Straight Arrow Connector 18">
              <a:extLst>
                <a:ext uri="{FF2B5EF4-FFF2-40B4-BE49-F238E27FC236}">
                  <a16:creationId xmlns:a16="http://schemas.microsoft.com/office/drawing/2014/main" id="{E69BC24A-9E75-7342-8E32-CCF8F5F56CE1}"/>
                </a:ext>
              </a:extLst>
            </p:cNvPr>
            <p:cNvCxnSpPr>
              <a:cxnSpLocks/>
              <a:endCxn id="15" idx="0"/>
            </p:cNvCxnSpPr>
            <p:nvPr/>
          </p:nvCxnSpPr>
          <p:spPr>
            <a:xfrm flipH="1">
              <a:off x="982182" y="5333244"/>
              <a:ext cx="162853" cy="492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DD73898-7034-1F49-A2CB-65A87A11420E}"/>
                </a:ext>
              </a:extLst>
            </p:cNvPr>
            <p:cNvSpPr txBox="1"/>
            <p:nvPr/>
          </p:nvSpPr>
          <p:spPr>
            <a:xfrm>
              <a:off x="1208457" y="5434477"/>
              <a:ext cx="3007016" cy="231288"/>
            </a:xfrm>
            <a:prstGeom prst="rect">
              <a:avLst/>
            </a:prstGeom>
            <a:noFill/>
          </p:spPr>
          <p:txBody>
            <a:bodyPr wrap="square" rtlCol="0">
              <a:spAutoFit/>
            </a:bodyPr>
            <a:lstStyle/>
            <a:p>
              <a:r>
                <a:rPr lang="en-US" sz="1200" dirty="0"/>
                <a:t>8 weeks for pan-genotypic treatment</a:t>
              </a:r>
            </a:p>
          </p:txBody>
        </p:sp>
        <p:sp>
          <p:nvSpPr>
            <p:cNvPr id="23" name="TextBox 22">
              <a:extLst>
                <a:ext uri="{FF2B5EF4-FFF2-40B4-BE49-F238E27FC236}">
                  <a16:creationId xmlns:a16="http://schemas.microsoft.com/office/drawing/2014/main" id="{DD6FF7A7-4997-1843-BA92-ADF889E185CE}"/>
                </a:ext>
              </a:extLst>
            </p:cNvPr>
            <p:cNvSpPr txBox="1"/>
            <p:nvPr/>
          </p:nvSpPr>
          <p:spPr>
            <a:xfrm>
              <a:off x="1037950" y="5125931"/>
              <a:ext cx="2361136" cy="231288"/>
            </a:xfrm>
            <a:prstGeom prst="rect">
              <a:avLst/>
            </a:prstGeom>
            <a:noFill/>
          </p:spPr>
          <p:txBody>
            <a:bodyPr wrap="square" rtlCol="0">
              <a:spAutoFit/>
            </a:bodyPr>
            <a:lstStyle/>
            <a:p>
              <a:r>
                <a:rPr lang="en-US" sz="1200" dirty="0"/>
                <a:t>1 hour for Cepheid HCV-RNA</a:t>
              </a:r>
            </a:p>
          </p:txBody>
        </p:sp>
        <p:cxnSp>
          <p:nvCxnSpPr>
            <p:cNvPr id="24" name="Straight Arrow Connector 23">
              <a:extLst>
                <a:ext uri="{FF2B5EF4-FFF2-40B4-BE49-F238E27FC236}">
                  <a16:creationId xmlns:a16="http://schemas.microsoft.com/office/drawing/2014/main" id="{F03BD85F-DFEB-414A-8F02-D3D7A2D1D801}"/>
                </a:ext>
              </a:extLst>
            </p:cNvPr>
            <p:cNvCxnSpPr>
              <a:cxnSpLocks/>
            </p:cNvCxnSpPr>
            <p:nvPr/>
          </p:nvCxnSpPr>
          <p:spPr>
            <a:xfrm>
              <a:off x="1934783" y="5696023"/>
              <a:ext cx="0" cy="129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761FEC-2C12-0B41-B60A-93D6769434C2}"/>
                </a:ext>
              </a:extLst>
            </p:cNvPr>
            <p:cNvSpPr txBox="1"/>
            <p:nvPr/>
          </p:nvSpPr>
          <p:spPr>
            <a:xfrm>
              <a:off x="708749" y="3369078"/>
              <a:ext cx="2994234" cy="231288"/>
            </a:xfrm>
            <a:prstGeom prst="rect">
              <a:avLst/>
            </a:prstGeom>
            <a:noFill/>
          </p:spPr>
          <p:txBody>
            <a:bodyPr wrap="none" rtlCol="0">
              <a:spAutoFit/>
            </a:bodyPr>
            <a:lstStyle/>
            <a:p>
              <a:r>
                <a:rPr lang="en-US" sz="1200" dirty="0"/>
                <a:t>2 weeks for secondary medical review</a:t>
              </a:r>
            </a:p>
          </p:txBody>
        </p:sp>
      </p:grpSp>
      <p:grpSp>
        <p:nvGrpSpPr>
          <p:cNvPr id="6" name="Group 5"/>
          <p:cNvGrpSpPr/>
          <p:nvPr/>
        </p:nvGrpSpPr>
        <p:grpSpPr>
          <a:xfrm>
            <a:off x="7342849" y="4822934"/>
            <a:ext cx="1283518" cy="1729913"/>
            <a:chOff x="7699923" y="1504437"/>
            <a:chExt cx="2667000" cy="3542761"/>
          </a:xfrm>
        </p:grpSpPr>
        <p:pic>
          <p:nvPicPr>
            <p:cNvPr id="8194" name="Picture 2" descr="Image result for cepheid machine">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9" r="13983"/>
            <a:stretch/>
          </p:blipFill>
          <p:spPr bwMode="auto">
            <a:xfrm>
              <a:off x="7699923" y="2963221"/>
              <a:ext cx="2667000" cy="208397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orasure swab hcv">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923" y="1504437"/>
              <a:ext cx="2667000" cy="1458784"/>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2" descr="Image result for wormwood scrubs prison">
            <a:extLst>
              <a:ext uri="{FF2B5EF4-FFF2-40B4-BE49-F238E27FC236}">
                <a16:creationId xmlns:a16="http://schemas.microsoft.com/office/drawing/2014/main" id="{2F1B48A5-BCE1-274F-8AEC-9AF167B22FEE}"/>
              </a:ext>
            </a:extLst>
          </p:cNvPr>
          <p:cNvPicPr>
            <a:picLocks noChangeAspect="1" noChangeArrowheads="1"/>
          </p:cNvPicPr>
          <p:nvPr/>
        </p:nvPicPr>
        <p:blipFill>
          <a:blip r:embed="rId6"/>
          <a:srcRect/>
          <a:stretch>
            <a:fillRect/>
          </a:stretch>
        </p:blipFill>
        <p:spPr>
          <a:xfrm>
            <a:off x="4388084" y="4822932"/>
            <a:ext cx="2915156" cy="1729914"/>
          </a:xfrm>
          <a:prstGeom prst="rect">
            <a:avLst/>
          </a:prstGeom>
          <a:extLst>
            <a:ext uri="{909E8E84-426E-40DD-AFC4-6F175D3DCCD1}">
              <a14:hiddenFill xmlns:a14="http://schemas.microsoft.com/office/drawing/2010/main">
                <a:solidFill>
                  <a:srgbClr val="FFFFFF"/>
                </a:solidFill>
              </a14:hiddenFill>
            </a:ext>
          </a:extLst>
        </p:spPr>
      </p:pic>
      <p:pic>
        <p:nvPicPr>
          <p:cNvPr id="4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3450"/>
          <a:stretch/>
        </p:blipFill>
        <p:spPr bwMode="auto">
          <a:xfrm>
            <a:off x="60847" y="1176407"/>
            <a:ext cx="2888802" cy="191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47B787C-84FE-486D-9F4C-965F4CD4B8DA}"/>
              </a:ext>
            </a:extLst>
          </p:cNvPr>
          <p:cNvSpPr/>
          <p:nvPr/>
        </p:nvSpPr>
        <p:spPr bwMode="auto">
          <a:xfrm>
            <a:off x="6800792" y="1479150"/>
            <a:ext cx="1853324" cy="642145"/>
          </a:xfrm>
          <a:prstGeom prst="rect">
            <a:avLst/>
          </a:prstGeom>
          <a:noFill/>
          <a:ln w="38100" cap="sq" cmpd="sng" algn="ctr">
            <a:solidFill>
              <a:srgbClr val="FF0000"/>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sz="1400" dirty="0"/>
              <a:t>“TRADITIONAL MODEL”</a:t>
            </a:r>
          </a:p>
          <a:p>
            <a:pPr algn="ctr"/>
            <a:r>
              <a:rPr lang="en-US" sz="1400" dirty="0"/>
              <a:t>22–26 weeks</a:t>
            </a:r>
          </a:p>
        </p:txBody>
      </p:sp>
      <p:sp>
        <p:nvSpPr>
          <p:cNvPr id="50" name="Rectangle 49">
            <a:extLst>
              <a:ext uri="{FF2B5EF4-FFF2-40B4-BE49-F238E27FC236}">
                <a16:creationId xmlns:a16="http://schemas.microsoft.com/office/drawing/2014/main" id="{EE3E2C44-1F9C-4E81-987C-5BD3BE99DC00}"/>
              </a:ext>
            </a:extLst>
          </p:cNvPr>
          <p:cNvSpPr/>
          <p:nvPr/>
        </p:nvSpPr>
        <p:spPr bwMode="auto">
          <a:xfrm>
            <a:off x="6884872" y="3808299"/>
            <a:ext cx="1853324" cy="642145"/>
          </a:xfrm>
          <a:prstGeom prst="rect">
            <a:avLst/>
          </a:prstGeom>
          <a:noFill/>
          <a:ln w="38100" cap="sq" cmpd="sng" algn="ctr">
            <a:solidFill>
              <a:srgbClr val="FF0000"/>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US" sz="1400" dirty="0"/>
              <a:t>“CONIBEERE MODEL”</a:t>
            </a:r>
          </a:p>
          <a:p>
            <a:pPr algn="ctr"/>
            <a:r>
              <a:rPr lang="en-US" sz="1400" dirty="0"/>
              <a:t>8–9 weeks</a:t>
            </a:r>
          </a:p>
        </p:txBody>
      </p:sp>
      <p:pic>
        <p:nvPicPr>
          <p:cNvPr id="51" name="Picture 2">
            <a:extLst>
              <a:ext uri="{FF2B5EF4-FFF2-40B4-BE49-F238E27FC236}">
                <a16:creationId xmlns:a16="http://schemas.microsoft.com/office/drawing/2014/main" id="{D0B825CA-87FD-470C-97F5-22C349BB347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60" t="76382" r="39599" b="63"/>
          <a:stretch/>
        </p:blipFill>
        <p:spPr bwMode="auto">
          <a:xfrm>
            <a:off x="2123728" y="2693259"/>
            <a:ext cx="1218995" cy="70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915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a:extLst>
              <a:ext uri="{FF2B5EF4-FFF2-40B4-BE49-F238E27FC236}">
                <a16:creationId xmlns:a16="http://schemas.microsoft.com/office/drawing/2014/main" id="{A8349C05-F0D0-3D4D-8CC6-11BD86D49F2D}"/>
              </a:ext>
            </a:extLst>
          </p:cNvPr>
          <p:cNvPicPr>
            <a:picLocks noChangeAspect="1"/>
          </p:cNvPicPr>
          <p:nvPr/>
        </p:nvPicPr>
        <p:blipFill rotWithShape="1">
          <a:blip r:embed="rId2">
            <a:extLst>
              <a:ext uri="{28A0092B-C50C-407E-A947-70E740481C1C}">
                <a14:useLocalDpi xmlns:a14="http://schemas.microsoft.com/office/drawing/2010/main" val="0"/>
              </a:ext>
            </a:extLst>
          </a:blip>
          <a:srcRect l="31112" r="10004"/>
          <a:stretch/>
        </p:blipFill>
        <p:spPr bwMode="auto">
          <a:xfrm>
            <a:off x="899592" y="1925638"/>
            <a:ext cx="144016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7E368D46-240E-C142-B0A3-6B878306413D}"/>
              </a:ext>
            </a:extLst>
          </p:cNvPr>
          <p:cNvPicPr>
            <a:picLocks noChangeAspect="1"/>
          </p:cNvPicPr>
          <p:nvPr/>
        </p:nvPicPr>
        <p:blipFill rotWithShape="1">
          <a:blip r:embed="rId3">
            <a:extLst>
              <a:ext uri="{28A0092B-C50C-407E-A947-70E740481C1C}">
                <a14:useLocalDpi xmlns:a14="http://schemas.microsoft.com/office/drawing/2010/main" val="0"/>
              </a:ext>
            </a:extLst>
          </a:blip>
          <a:srcRect l="14874" r="9005"/>
          <a:stretch/>
        </p:blipFill>
        <p:spPr bwMode="auto">
          <a:xfrm>
            <a:off x="3848323" y="1949506"/>
            <a:ext cx="1224136"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
            <a:extLst>
              <a:ext uri="{FF2B5EF4-FFF2-40B4-BE49-F238E27FC236}">
                <a16:creationId xmlns:a16="http://schemas.microsoft.com/office/drawing/2014/main" id="{703A1A56-CC7B-4A44-81CF-D6B0F41216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7637" y="4325938"/>
            <a:ext cx="18624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itle 1">
            <a:extLst>
              <a:ext uri="{FF2B5EF4-FFF2-40B4-BE49-F238E27FC236}">
                <a16:creationId xmlns:a16="http://schemas.microsoft.com/office/drawing/2014/main" id="{A796DFB8-FC8F-C14D-8B03-B0CBF4D9DBFE}"/>
              </a:ext>
            </a:extLst>
          </p:cNvPr>
          <p:cNvSpPr txBox="1">
            <a:spLocks/>
          </p:cNvSpPr>
          <p:nvPr/>
        </p:nvSpPr>
        <p:spPr bwMode="auto">
          <a:xfrm>
            <a:off x="628650" y="365125"/>
            <a:ext cx="7886700" cy="1325563"/>
          </a:xfrm>
          <a:prstGeom prst="rect">
            <a:avLst/>
          </a:prstGeom>
          <a:solidFill>
            <a:srgbClr val="7030A0"/>
          </a:solid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3600" dirty="0">
                <a:solidFill>
                  <a:schemeClr val="bg1"/>
                </a:solidFill>
                <a:latin typeface="+mj-lt"/>
              </a:rPr>
              <a:t>So where are the ‘Missing Millions?</a:t>
            </a:r>
          </a:p>
        </p:txBody>
      </p:sp>
      <p:pic>
        <p:nvPicPr>
          <p:cNvPr id="19464" name="Picture 2">
            <a:extLst>
              <a:ext uri="{FF2B5EF4-FFF2-40B4-BE49-F238E27FC236}">
                <a16:creationId xmlns:a16="http://schemas.microsoft.com/office/drawing/2014/main" id="{51F6E959-A246-8140-99B8-15DF38FADD85}"/>
              </a:ext>
            </a:extLst>
          </p:cNvPr>
          <p:cNvPicPr>
            <a:picLocks noChangeAspect="1"/>
          </p:cNvPicPr>
          <p:nvPr/>
        </p:nvPicPr>
        <p:blipFill rotWithShape="1">
          <a:blip r:embed="rId5">
            <a:extLst>
              <a:ext uri="{28A0092B-C50C-407E-A947-70E740481C1C}">
                <a14:useLocalDpi xmlns:a14="http://schemas.microsoft.com/office/drawing/2010/main" val="0"/>
              </a:ext>
            </a:extLst>
          </a:blip>
          <a:srcRect l="12344" r="40095"/>
          <a:stretch/>
        </p:blipFill>
        <p:spPr bwMode="auto">
          <a:xfrm>
            <a:off x="2455652" y="1935163"/>
            <a:ext cx="1276771"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9">
            <a:extLst>
              <a:ext uri="{FF2B5EF4-FFF2-40B4-BE49-F238E27FC236}">
                <a16:creationId xmlns:a16="http://schemas.microsoft.com/office/drawing/2014/main" id="{626ECA52-F347-0944-8EE1-5044ECC75AF0}"/>
              </a:ext>
            </a:extLst>
          </p:cNvPr>
          <p:cNvPicPr>
            <a:picLocks noChangeAspect="1"/>
          </p:cNvPicPr>
          <p:nvPr/>
        </p:nvPicPr>
        <p:blipFill rotWithShape="1">
          <a:blip r:embed="rId6">
            <a:extLst>
              <a:ext uri="{28A0092B-C50C-407E-A947-70E740481C1C}">
                <a14:useLocalDpi xmlns:a14="http://schemas.microsoft.com/office/drawing/2010/main" val="0"/>
              </a:ext>
            </a:extLst>
          </a:blip>
          <a:srcRect l="14552" t="8382" r="29101" b="8382"/>
          <a:stretch/>
        </p:blipFill>
        <p:spPr bwMode="auto">
          <a:xfrm>
            <a:off x="5220072" y="1949506"/>
            <a:ext cx="143722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a:extLst>
              <a:ext uri="{FF2B5EF4-FFF2-40B4-BE49-F238E27FC236}">
                <a16:creationId xmlns:a16="http://schemas.microsoft.com/office/drawing/2014/main" id="{10509C88-C30A-0A46-9968-ADF6A78599C7}"/>
              </a:ext>
            </a:extLst>
          </p:cNvPr>
          <p:cNvSpPr txBox="1">
            <a:spLocks noChangeArrowheads="1"/>
          </p:cNvSpPr>
          <p:nvPr/>
        </p:nvSpPr>
        <p:spPr bwMode="auto">
          <a:xfrm>
            <a:off x="5220072" y="3617398"/>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Haemodialysis Patients</a:t>
            </a:r>
          </a:p>
        </p:txBody>
      </p:sp>
      <p:pic>
        <p:nvPicPr>
          <p:cNvPr id="12" name="Picture 5">
            <a:extLst>
              <a:ext uri="{FF2B5EF4-FFF2-40B4-BE49-F238E27FC236}">
                <a16:creationId xmlns:a16="http://schemas.microsoft.com/office/drawing/2014/main" id="{70EEB3A4-689A-4D49-B7BA-5D4222F2448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6317" y="1925639"/>
            <a:ext cx="1274075" cy="16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
            <a:extLst>
              <a:ext uri="{FF2B5EF4-FFF2-40B4-BE49-F238E27FC236}">
                <a16:creationId xmlns:a16="http://schemas.microsoft.com/office/drawing/2014/main" id="{CAB852BE-3C64-5945-9787-8CF7174D9237}"/>
              </a:ext>
            </a:extLst>
          </p:cNvPr>
          <p:cNvSpPr txBox="1">
            <a:spLocks noChangeArrowheads="1"/>
          </p:cNvSpPr>
          <p:nvPr/>
        </p:nvSpPr>
        <p:spPr bwMode="auto">
          <a:xfrm>
            <a:off x="6672734" y="3625038"/>
            <a:ext cx="1571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Women of Child Bearing Age</a:t>
            </a:r>
          </a:p>
        </p:txBody>
      </p:sp>
      <p:sp>
        <p:nvSpPr>
          <p:cNvPr id="16" name="TextBox 10">
            <a:extLst>
              <a:ext uri="{FF2B5EF4-FFF2-40B4-BE49-F238E27FC236}">
                <a16:creationId xmlns:a16="http://schemas.microsoft.com/office/drawing/2014/main" id="{75104D8D-59FD-4648-80D4-859AD9335ABE}"/>
              </a:ext>
            </a:extLst>
          </p:cNvPr>
          <p:cNvSpPr txBox="1">
            <a:spLocks noChangeArrowheads="1"/>
          </p:cNvSpPr>
          <p:nvPr/>
        </p:nvSpPr>
        <p:spPr bwMode="auto">
          <a:xfrm>
            <a:off x="934683" y="3604521"/>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People who use Drugs</a:t>
            </a:r>
          </a:p>
        </p:txBody>
      </p:sp>
      <p:sp>
        <p:nvSpPr>
          <p:cNvPr id="17" name="TextBox 10">
            <a:extLst>
              <a:ext uri="{FF2B5EF4-FFF2-40B4-BE49-F238E27FC236}">
                <a16:creationId xmlns:a16="http://schemas.microsoft.com/office/drawing/2014/main" id="{77BFB99D-C5E0-CB4C-B37A-3CEA309F025D}"/>
              </a:ext>
            </a:extLst>
          </p:cNvPr>
          <p:cNvSpPr txBox="1">
            <a:spLocks noChangeArrowheads="1"/>
          </p:cNvSpPr>
          <p:nvPr/>
        </p:nvSpPr>
        <p:spPr bwMode="auto">
          <a:xfrm>
            <a:off x="2375426" y="3709414"/>
            <a:ext cx="14372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Prisoners</a:t>
            </a:r>
          </a:p>
        </p:txBody>
      </p:sp>
      <p:sp>
        <p:nvSpPr>
          <p:cNvPr id="18" name="TextBox 10">
            <a:extLst>
              <a:ext uri="{FF2B5EF4-FFF2-40B4-BE49-F238E27FC236}">
                <a16:creationId xmlns:a16="http://schemas.microsoft.com/office/drawing/2014/main" id="{943F049F-722A-BE40-ADB6-2803319E5B7D}"/>
              </a:ext>
            </a:extLst>
          </p:cNvPr>
          <p:cNvSpPr txBox="1">
            <a:spLocks noChangeArrowheads="1"/>
          </p:cNvSpPr>
          <p:nvPr/>
        </p:nvSpPr>
        <p:spPr bwMode="auto">
          <a:xfrm>
            <a:off x="3775130" y="3647860"/>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Men who have sex with Men</a:t>
            </a:r>
          </a:p>
        </p:txBody>
      </p:sp>
      <p:pic>
        <p:nvPicPr>
          <p:cNvPr id="19" name="Picture 18">
            <a:extLst>
              <a:ext uri="{FF2B5EF4-FFF2-40B4-BE49-F238E27FC236}">
                <a16:creationId xmlns:a16="http://schemas.microsoft.com/office/drawing/2014/main" id="{9F16A6A4-21E0-2041-8D71-4F00A95A6F77}"/>
              </a:ext>
            </a:extLst>
          </p:cNvPr>
          <p:cNvPicPr>
            <a:picLocks noChangeAspect="1"/>
          </p:cNvPicPr>
          <p:nvPr/>
        </p:nvPicPr>
        <p:blipFill>
          <a:blip r:embed="rId8"/>
          <a:stretch>
            <a:fillRect/>
          </a:stretch>
        </p:blipFill>
        <p:spPr>
          <a:xfrm>
            <a:off x="5760787" y="4325938"/>
            <a:ext cx="971453" cy="1620861"/>
          </a:xfrm>
          <a:prstGeom prst="rect">
            <a:avLst/>
          </a:prstGeom>
        </p:spPr>
      </p:pic>
      <p:sp>
        <p:nvSpPr>
          <p:cNvPr id="20" name="TextBox 10">
            <a:extLst>
              <a:ext uri="{FF2B5EF4-FFF2-40B4-BE49-F238E27FC236}">
                <a16:creationId xmlns:a16="http://schemas.microsoft.com/office/drawing/2014/main" id="{A7FFAD53-60D1-5E44-A775-D25E4E64CF37}"/>
              </a:ext>
            </a:extLst>
          </p:cNvPr>
          <p:cNvSpPr txBox="1">
            <a:spLocks noChangeArrowheads="1"/>
          </p:cNvSpPr>
          <p:nvPr/>
        </p:nvSpPr>
        <p:spPr bwMode="auto">
          <a:xfrm>
            <a:off x="5760786" y="5993936"/>
            <a:ext cx="971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Former PWID’s</a:t>
            </a:r>
          </a:p>
        </p:txBody>
      </p:sp>
      <p:sp>
        <p:nvSpPr>
          <p:cNvPr id="21" name="TextBox 10">
            <a:extLst>
              <a:ext uri="{FF2B5EF4-FFF2-40B4-BE49-F238E27FC236}">
                <a16:creationId xmlns:a16="http://schemas.microsoft.com/office/drawing/2014/main" id="{985D3E42-3FB5-CC46-9537-BBACC2BD7C60}"/>
              </a:ext>
            </a:extLst>
          </p:cNvPr>
          <p:cNvSpPr txBox="1">
            <a:spLocks noChangeArrowheads="1"/>
          </p:cNvSpPr>
          <p:nvPr/>
        </p:nvSpPr>
        <p:spPr bwMode="auto">
          <a:xfrm>
            <a:off x="3930263" y="5994174"/>
            <a:ext cx="1437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Immigrant Communities</a:t>
            </a:r>
          </a:p>
        </p:txBody>
      </p:sp>
      <p:sp>
        <p:nvSpPr>
          <p:cNvPr id="2" name="Rectangle 1">
            <a:extLst>
              <a:ext uri="{FF2B5EF4-FFF2-40B4-BE49-F238E27FC236}">
                <a16:creationId xmlns:a16="http://schemas.microsoft.com/office/drawing/2014/main" id="{156C8367-F8A4-1448-A527-A477FA812495}"/>
              </a:ext>
            </a:extLst>
          </p:cNvPr>
          <p:cNvSpPr/>
          <p:nvPr/>
        </p:nvSpPr>
        <p:spPr>
          <a:xfrm>
            <a:off x="589708" y="1773606"/>
            <a:ext cx="7925641" cy="242627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800" b="1" dirty="0">
              <a:solidFill>
                <a:srgbClr val="FF0000"/>
              </a:solidFill>
            </a:endParaRPr>
          </a:p>
          <a:p>
            <a:pPr algn="ctr"/>
            <a:r>
              <a:rPr lang="en-US" sz="2800" b="1" dirty="0">
                <a:solidFill>
                  <a:srgbClr val="00B050"/>
                </a:solidFill>
              </a:rPr>
              <a:t>‘THE MISSING MILLIONS’</a:t>
            </a:r>
          </a:p>
          <a:p>
            <a:pPr algn="ctr"/>
            <a:endParaRPr lang="en-US" sz="2800" b="1" dirty="0">
              <a:solidFill>
                <a:srgbClr val="FF0000"/>
              </a:solidFill>
            </a:endParaRPr>
          </a:p>
        </p:txBody>
      </p:sp>
      <p:sp>
        <p:nvSpPr>
          <p:cNvPr id="4" name="Rectangle 3">
            <a:extLst>
              <a:ext uri="{FF2B5EF4-FFF2-40B4-BE49-F238E27FC236}">
                <a16:creationId xmlns:a16="http://schemas.microsoft.com/office/drawing/2014/main" id="{0FD21D4F-A43F-054B-B0D1-A4A7E9FC7BBD}"/>
              </a:ext>
            </a:extLst>
          </p:cNvPr>
          <p:cNvSpPr/>
          <p:nvPr/>
        </p:nvSpPr>
        <p:spPr>
          <a:xfrm>
            <a:off x="2195736" y="4073817"/>
            <a:ext cx="4752528" cy="2481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0">
            <a:extLst>
              <a:ext uri="{FF2B5EF4-FFF2-40B4-BE49-F238E27FC236}">
                <a16:creationId xmlns:a16="http://schemas.microsoft.com/office/drawing/2014/main" id="{F359BE4A-962D-734C-8FF2-4298CFCCD4F8}"/>
              </a:ext>
            </a:extLst>
          </p:cNvPr>
          <p:cNvSpPr txBox="1">
            <a:spLocks noChangeArrowheads="1"/>
          </p:cNvSpPr>
          <p:nvPr/>
        </p:nvSpPr>
        <p:spPr bwMode="auto">
          <a:xfrm>
            <a:off x="2455652" y="5994174"/>
            <a:ext cx="1014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t>Iatrogenic </a:t>
            </a:r>
          </a:p>
          <a:p>
            <a:pPr algn="ctr"/>
            <a:r>
              <a:rPr lang="en-GB" altLang="en-US" sz="1400" dirty="0"/>
              <a:t>pre-1989</a:t>
            </a:r>
          </a:p>
        </p:txBody>
      </p:sp>
      <p:pic>
        <p:nvPicPr>
          <p:cNvPr id="24" name="Picture 23">
            <a:extLst>
              <a:ext uri="{FF2B5EF4-FFF2-40B4-BE49-F238E27FC236}">
                <a16:creationId xmlns:a16="http://schemas.microsoft.com/office/drawing/2014/main" id="{A77755C6-4FA6-CD44-A2A0-9C44DAD6A64E}"/>
              </a:ext>
            </a:extLst>
          </p:cNvPr>
          <p:cNvPicPr>
            <a:picLocks noChangeAspect="1"/>
          </p:cNvPicPr>
          <p:nvPr/>
        </p:nvPicPr>
        <p:blipFill>
          <a:blip r:embed="rId9"/>
          <a:stretch>
            <a:fillRect/>
          </a:stretch>
        </p:blipFill>
        <p:spPr>
          <a:xfrm>
            <a:off x="2427803" y="4325939"/>
            <a:ext cx="1127783" cy="1620860"/>
          </a:xfrm>
          <a:prstGeom prst="rect">
            <a:avLst/>
          </a:prstGeom>
        </p:spPr>
      </p:pic>
    </p:spTree>
    <p:extLst>
      <p:ext uri="{BB962C8B-B14F-4D97-AF65-F5344CB8AC3E}">
        <p14:creationId xmlns:p14="http://schemas.microsoft.com/office/powerpoint/2010/main" val="1996180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310C4-2F74-4141-9E7D-849D12F615E8}"/>
              </a:ext>
            </a:extLst>
          </p:cNvPr>
          <p:cNvSpPr>
            <a:spLocks noGrp="1"/>
          </p:cNvSpPr>
          <p:nvPr>
            <p:ph type="title"/>
          </p:nvPr>
        </p:nvSpPr>
        <p:spPr>
          <a:solidFill>
            <a:srgbClr val="7030A0"/>
          </a:solidFill>
        </p:spPr>
        <p:txBody>
          <a:bodyPr>
            <a:normAutofit/>
          </a:bodyPr>
          <a:lstStyle/>
          <a:p>
            <a:pPr algn="ctr"/>
            <a:r>
              <a:rPr lang="en-US" sz="3200" dirty="0">
                <a:solidFill>
                  <a:schemeClr val="bg1"/>
                </a:solidFill>
              </a:rPr>
              <a:t>2763 Untreated Positive </a:t>
            </a:r>
            <a:r>
              <a:rPr lang="en-US" sz="3200" dirty="0" err="1">
                <a:solidFill>
                  <a:schemeClr val="bg1"/>
                </a:solidFill>
              </a:rPr>
              <a:t>HCVAb</a:t>
            </a:r>
            <a:r>
              <a:rPr lang="en-US" sz="3200" dirty="0">
                <a:solidFill>
                  <a:schemeClr val="bg1"/>
                </a:solidFill>
              </a:rPr>
              <a:t> in West London Primary Care released by PHE</a:t>
            </a:r>
          </a:p>
        </p:txBody>
      </p:sp>
      <p:graphicFrame>
        <p:nvGraphicFramePr>
          <p:cNvPr id="7" name="Content Placeholder 6">
            <a:extLst>
              <a:ext uri="{FF2B5EF4-FFF2-40B4-BE49-F238E27FC236}">
                <a16:creationId xmlns:a16="http://schemas.microsoft.com/office/drawing/2014/main" id="{6539E7E3-7C47-3643-843D-7ACC3CF9BE73}"/>
              </a:ext>
            </a:extLst>
          </p:cNvPr>
          <p:cNvGraphicFramePr>
            <a:graphicFrameLocks noGrp="1"/>
          </p:cNvGraphicFramePr>
          <p:nvPr>
            <p:ph idx="1"/>
            <p:extLst>
              <p:ext uri="{D42A27DB-BD31-4B8C-83A1-F6EECF244321}">
                <p14:modId xmlns:p14="http://schemas.microsoft.com/office/powerpoint/2010/main" val="2969140098"/>
              </p:ext>
            </p:extLst>
          </p:nvPr>
        </p:nvGraphicFramePr>
        <p:xfrm>
          <a:off x="628650" y="1825625"/>
          <a:ext cx="7886700" cy="45961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5134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F04F-7CA1-F941-970C-0B2BE4CDE887}"/>
              </a:ext>
            </a:extLst>
          </p:cNvPr>
          <p:cNvSpPr>
            <a:spLocks noGrp="1"/>
          </p:cNvSpPr>
          <p:nvPr>
            <p:ph type="title"/>
          </p:nvPr>
        </p:nvSpPr>
        <p:spPr>
          <a:solidFill>
            <a:srgbClr val="7030A0"/>
          </a:solidFill>
        </p:spPr>
        <p:txBody>
          <a:bodyPr>
            <a:noAutofit/>
          </a:bodyPr>
          <a:lstStyle/>
          <a:p>
            <a:pPr algn="ctr"/>
            <a:r>
              <a:rPr lang="en-US" sz="2800" dirty="0">
                <a:solidFill>
                  <a:schemeClr val="bg1"/>
                </a:solidFill>
              </a:rPr>
              <a:t>Of 2771 </a:t>
            </a:r>
            <a:r>
              <a:rPr lang="en-US" sz="2800" dirty="0" err="1">
                <a:solidFill>
                  <a:schemeClr val="bg1"/>
                </a:solidFill>
              </a:rPr>
              <a:t>HCVAb</a:t>
            </a:r>
            <a:r>
              <a:rPr lang="en-US" sz="2800" dirty="0">
                <a:solidFill>
                  <a:schemeClr val="bg1"/>
                </a:solidFill>
              </a:rPr>
              <a:t> results, 738 (27%) have no records in West London. Of the remaining 2033…</a:t>
            </a:r>
          </a:p>
        </p:txBody>
      </p:sp>
      <p:graphicFrame>
        <p:nvGraphicFramePr>
          <p:cNvPr id="4" name="Content Placeholder 3">
            <a:extLst>
              <a:ext uri="{FF2B5EF4-FFF2-40B4-BE49-F238E27FC236}">
                <a16:creationId xmlns:a16="http://schemas.microsoft.com/office/drawing/2014/main" id="{674BAEAB-374E-7948-81F1-048023102597}"/>
              </a:ext>
            </a:extLst>
          </p:cNvPr>
          <p:cNvGraphicFramePr>
            <a:graphicFrameLocks noGrp="1"/>
          </p:cNvGraphicFramePr>
          <p:nvPr>
            <p:ph idx="1"/>
            <p:extLst>
              <p:ext uri="{D42A27DB-BD31-4B8C-83A1-F6EECF244321}">
                <p14:modId xmlns:p14="http://schemas.microsoft.com/office/powerpoint/2010/main" val="1769257168"/>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7B0871D-0B79-4240-B61D-4D632662BE94}"/>
              </a:ext>
            </a:extLst>
          </p:cNvPr>
          <p:cNvSpPr txBox="1"/>
          <p:nvPr/>
        </p:nvSpPr>
        <p:spPr>
          <a:xfrm>
            <a:off x="299907" y="4494881"/>
            <a:ext cx="2694712" cy="1200329"/>
          </a:xfrm>
          <a:prstGeom prst="rect">
            <a:avLst/>
          </a:prstGeom>
          <a:noFill/>
        </p:spPr>
        <p:txBody>
          <a:bodyPr wrap="none" rtlCol="0">
            <a:spAutoFit/>
          </a:bodyPr>
          <a:lstStyle/>
          <a:p>
            <a:pPr algn="r"/>
            <a:r>
              <a:rPr lang="en-US" dirty="0"/>
              <a:t>Evidence of NEG HCV-RNA </a:t>
            </a:r>
          </a:p>
          <a:p>
            <a:pPr algn="r"/>
            <a:r>
              <a:rPr lang="en-US" dirty="0"/>
              <a:t>and never positive</a:t>
            </a:r>
          </a:p>
          <a:p>
            <a:pPr algn="r"/>
            <a:r>
              <a:rPr lang="en-US" dirty="0"/>
              <a:t>‘Spontaneous Clearance”</a:t>
            </a:r>
          </a:p>
          <a:p>
            <a:pPr algn="r"/>
            <a:r>
              <a:rPr lang="en-US" b="1" dirty="0"/>
              <a:t>35.4%</a:t>
            </a:r>
          </a:p>
        </p:txBody>
      </p:sp>
      <p:sp>
        <p:nvSpPr>
          <p:cNvPr id="6" name="TextBox 5">
            <a:extLst>
              <a:ext uri="{FF2B5EF4-FFF2-40B4-BE49-F238E27FC236}">
                <a16:creationId xmlns:a16="http://schemas.microsoft.com/office/drawing/2014/main" id="{DCC64FBA-5256-9A49-9935-C5E569826D98}"/>
              </a:ext>
            </a:extLst>
          </p:cNvPr>
          <p:cNvSpPr txBox="1"/>
          <p:nvPr/>
        </p:nvSpPr>
        <p:spPr>
          <a:xfrm>
            <a:off x="1410160" y="2553638"/>
            <a:ext cx="1632178" cy="923330"/>
          </a:xfrm>
          <a:prstGeom prst="rect">
            <a:avLst/>
          </a:prstGeom>
          <a:noFill/>
        </p:spPr>
        <p:txBody>
          <a:bodyPr wrap="none" rtlCol="0">
            <a:spAutoFit/>
          </a:bodyPr>
          <a:lstStyle/>
          <a:p>
            <a:pPr algn="r"/>
            <a:r>
              <a:rPr lang="en-US" dirty="0"/>
              <a:t>Known to have </a:t>
            </a:r>
          </a:p>
          <a:p>
            <a:pPr algn="r"/>
            <a:r>
              <a:rPr lang="en-US" dirty="0"/>
              <a:t>been treated</a:t>
            </a:r>
          </a:p>
          <a:p>
            <a:pPr algn="r"/>
            <a:r>
              <a:rPr lang="en-US" b="1" dirty="0"/>
              <a:t>16.2%</a:t>
            </a:r>
          </a:p>
        </p:txBody>
      </p:sp>
      <p:sp>
        <p:nvSpPr>
          <p:cNvPr id="7" name="TextBox 6">
            <a:extLst>
              <a:ext uri="{FF2B5EF4-FFF2-40B4-BE49-F238E27FC236}">
                <a16:creationId xmlns:a16="http://schemas.microsoft.com/office/drawing/2014/main" id="{388831DD-4D9A-514D-9037-B998AE58CD8A}"/>
              </a:ext>
            </a:extLst>
          </p:cNvPr>
          <p:cNvSpPr txBox="1"/>
          <p:nvPr/>
        </p:nvSpPr>
        <p:spPr>
          <a:xfrm>
            <a:off x="6501657" y="2760225"/>
            <a:ext cx="2013693" cy="923330"/>
          </a:xfrm>
          <a:prstGeom prst="rect">
            <a:avLst/>
          </a:prstGeom>
          <a:noFill/>
        </p:spPr>
        <p:txBody>
          <a:bodyPr wrap="none" rtlCol="0">
            <a:spAutoFit/>
          </a:bodyPr>
          <a:lstStyle/>
          <a:p>
            <a:r>
              <a:rPr lang="en-US" dirty="0"/>
              <a:t>No HCV-RNA result </a:t>
            </a:r>
          </a:p>
          <a:p>
            <a:r>
              <a:rPr lang="en-US" dirty="0"/>
              <a:t>found </a:t>
            </a:r>
          </a:p>
          <a:p>
            <a:r>
              <a:rPr lang="en-US" b="1" dirty="0"/>
              <a:t>30.5%</a:t>
            </a:r>
          </a:p>
        </p:txBody>
      </p:sp>
      <p:sp>
        <p:nvSpPr>
          <p:cNvPr id="8" name="TextBox 7">
            <a:extLst>
              <a:ext uri="{FF2B5EF4-FFF2-40B4-BE49-F238E27FC236}">
                <a16:creationId xmlns:a16="http://schemas.microsoft.com/office/drawing/2014/main" id="{79AF2F84-447A-654B-ADB0-CA9AC36250CC}"/>
              </a:ext>
            </a:extLst>
          </p:cNvPr>
          <p:cNvSpPr txBox="1"/>
          <p:nvPr/>
        </p:nvSpPr>
        <p:spPr>
          <a:xfrm>
            <a:off x="4572000" y="1825625"/>
            <a:ext cx="1184940" cy="369332"/>
          </a:xfrm>
          <a:prstGeom prst="rect">
            <a:avLst/>
          </a:prstGeom>
          <a:noFill/>
        </p:spPr>
        <p:txBody>
          <a:bodyPr wrap="none" rtlCol="0">
            <a:spAutoFit/>
          </a:bodyPr>
          <a:lstStyle/>
          <a:p>
            <a:r>
              <a:rPr lang="en-US" dirty="0"/>
              <a:t>Dead </a:t>
            </a:r>
            <a:r>
              <a:rPr lang="en-US" b="1" dirty="0"/>
              <a:t>0.1%</a:t>
            </a:r>
          </a:p>
        </p:txBody>
      </p:sp>
      <p:sp>
        <p:nvSpPr>
          <p:cNvPr id="9" name="TextBox 8">
            <a:extLst>
              <a:ext uri="{FF2B5EF4-FFF2-40B4-BE49-F238E27FC236}">
                <a16:creationId xmlns:a16="http://schemas.microsoft.com/office/drawing/2014/main" id="{B91C4B6D-0F16-A14B-B12A-2C7684FFF9AC}"/>
              </a:ext>
            </a:extLst>
          </p:cNvPr>
          <p:cNvSpPr txBox="1"/>
          <p:nvPr/>
        </p:nvSpPr>
        <p:spPr>
          <a:xfrm>
            <a:off x="2124020" y="1772371"/>
            <a:ext cx="2217467" cy="646331"/>
          </a:xfrm>
          <a:prstGeom prst="rect">
            <a:avLst/>
          </a:prstGeom>
          <a:noFill/>
        </p:spPr>
        <p:txBody>
          <a:bodyPr wrap="none" rtlCol="0">
            <a:spAutoFit/>
          </a:bodyPr>
          <a:lstStyle/>
          <a:p>
            <a:r>
              <a:rPr lang="en-US" dirty="0"/>
              <a:t>Known to service but </a:t>
            </a:r>
          </a:p>
          <a:p>
            <a:r>
              <a:rPr lang="en-US" dirty="0"/>
              <a:t>not yet treated </a:t>
            </a:r>
            <a:r>
              <a:rPr lang="en-US" b="1" dirty="0"/>
              <a:t>5.6%</a:t>
            </a:r>
          </a:p>
        </p:txBody>
      </p:sp>
      <p:sp>
        <p:nvSpPr>
          <p:cNvPr id="3" name="TextBox 2">
            <a:extLst>
              <a:ext uri="{FF2B5EF4-FFF2-40B4-BE49-F238E27FC236}">
                <a16:creationId xmlns:a16="http://schemas.microsoft.com/office/drawing/2014/main" id="{55387B59-EBFA-0545-9724-FCEE15997675}"/>
              </a:ext>
            </a:extLst>
          </p:cNvPr>
          <p:cNvSpPr txBox="1"/>
          <p:nvPr/>
        </p:nvSpPr>
        <p:spPr>
          <a:xfrm>
            <a:off x="5517928" y="6421823"/>
            <a:ext cx="2916761" cy="338554"/>
          </a:xfrm>
          <a:prstGeom prst="rect">
            <a:avLst/>
          </a:prstGeom>
          <a:noFill/>
        </p:spPr>
        <p:txBody>
          <a:bodyPr wrap="none" rtlCol="0">
            <a:spAutoFit/>
          </a:bodyPr>
          <a:lstStyle/>
          <a:p>
            <a:r>
              <a:rPr lang="en-US" sz="1600" i="1" dirty="0"/>
              <a:t>*Speakers own unpublished data</a:t>
            </a:r>
          </a:p>
        </p:txBody>
      </p:sp>
    </p:spTree>
    <p:extLst>
      <p:ext uri="{BB962C8B-B14F-4D97-AF65-F5344CB8AC3E}">
        <p14:creationId xmlns:p14="http://schemas.microsoft.com/office/powerpoint/2010/main" val="2688927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A94F92-783D-274E-90FF-07B8A5647BFA}"/>
              </a:ext>
            </a:extLst>
          </p:cNvPr>
          <p:cNvSpPr>
            <a:spLocks noGrp="1"/>
          </p:cNvSpPr>
          <p:nvPr>
            <p:ph type="title"/>
          </p:nvPr>
        </p:nvSpPr>
        <p:spPr>
          <a:solidFill>
            <a:srgbClr val="7030A0"/>
          </a:solidFill>
        </p:spPr>
        <p:txBody>
          <a:bodyPr>
            <a:normAutofit/>
          </a:bodyPr>
          <a:lstStyle/>
          <a:p>
            <a:pPr algn="ctr"/>
            <a:r>
              <a:rPr lang="en-US" sz="4000" dirty="0">
                <a:solidFill>
                  <a:schemeClr val="bg1"/>
                </a:solidFill>
              </a:rPr>
              <a:t>PHE HCV recall</a:t>
            </a:r>
          </a:p>
        </p:txBody>
      </p:sp>
      <p:pic>
        <p:nvPicPr>
          <p:cNvPr id="7" name="Content Placeholder 6">
            <a:extLst>
              <a:ext uri="{FF2B5EF4-FFF2-40B4-BE49-F238E27FC236}">
                <a16:creationId xmlns:a16="http://schemas.microsoft.com/office/drawing/2014/main" id="{DF36393B-587F-984D-9A43-902A1F4EC7DC}"/>
              </a:ext>
            </a:extLst>
          </p:cNvPr>
          <p:cNvPicPr>
            <a:picLocks noGrp="1" noChangeAspect="1"/>
          </p:cNvPicPr>
          <p:nvPr>
            <p:ph sz="half" idx="1"/>
          </p:nvPr>
        </p:nvPicPr>
        <p:blipFill>
          <a:blip r:embed="rId2"/>
          <a:stretch>
            <a:fillRect/>
          </a:stretch>
        </p:blipFill>
        <p:spPr>
          <a:xfrm>
            <a:off x="628650" y="1825624"/>
            <a:ext cx="3619435" cy="4697565"/>
          </a:xfrm>
          <a:prstGeom prst="rect">
            <a:avLst/>
          </a:prstGeom>
          <a:ln>
            <a:solidFill>
              <a:schemeClr val="tx1"/>
            </a:solidFill>
          </a:ln>
        </p:spPr>
      </p:pic>
      <p:sp>
        <p:nvSpPr>
          <p:cNvPr id="6" name="Content Placeholder 5">
            <a:extLst>
              <a:ext uri="{FF2B5EF4-FFF2-40B4-BE49-F238E27FC236}">
                <a16:creationId xmlns:a16="http://schemas.microsoft.com/office/drawing/2014/main" id="{656EA4F6-E4DA-4A40-ABB7-318AE8B5B7BB}"/>
              </a:ext>
            </a:extLst>
          </p:cNvPr>
          <p:cNvSpPr>
            <a:spLocks noGrp="1"/>
          </p:cNvSpPr>
          <p:nvPr>
            <p:ph sz="half" idx="2"/>
          </p:nvPr>
        </p:nvSpPr>
        <p:spPr/>
        <p:txBody>
          <a:bodyPr/>
          <a:lstStyle/>
          <a:p>
            <a:r>
              <a:rPr lang="en-US" dirty="0"/>
              <a:t>Please review the names on the list</a:t>
            </a:r>
          </a:p>
          <a:p>
            <a:r>
              <a:rPr lang="en-US" dirty="0"/>
              <a:t>Arrange HCV-RNA on those who are </a:t>
            </a:r>
            <a:r>
              <a:rPr lang="en-US" dirty="0" err="1"/>
              <a:t>HCVAb</a:t>
            </a:r>
            <a:r>
              <a:rPr lang="en-US" dirty="0"/>
              <a:t> positive</a:t>
            </a:r>
          </a:p>
          <a:p>
            <a:r>
              <a:rPr lang="en-US" dirty="0"/>
              <a:t>Refer in those who are HCV-RNA positive</a:t>
            </a:r>
          </a:p>
          <a:p>
            <a:r>
              <a:rPr lang="en-US" dirty="0"/>
              <a:t>Any problems, please discuss</a:t>
            </a:r>
          </a:p>
          <a:p>
            <a:endParaRPr lang="en-US" dirty="0"/>
          </a:p>
        </p:txBody>
      </p:sp>
    </p:spTree>
    <p:extLst>
      <p:ext uri="{BB962C8B-B14F-4D97-AF65-F5344CB8AC3E}">
        <p14:creationId xmlns:p14="http://schemas.microsoft.com/office/powerpoint/2010/main" val="52645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24F9-A708-0047-B08A-EC63DEDF47A4}"/>
              </a:ext>
            </a:extLst>
          </p:cNvPr>
          <p:cNvSpPr>
            <a:spLocks noGrp="1"/>
          </p:cNvSpPr>
          <p:nvPr>
            <p:ph type="title"/>
          </p:nvPr>
        </p:nvSpPr>
        <p:spPr/>
        <p:txBody>
          <a:bodyPr anchor="ctr"/>
          <a:lstStyle/>
          <a:p>
            <a:pPr algn="ctr"/>
            <a:r>
              <a:rPr lang="en-US" dirty="0"/>
              <a:t>HBV</a:t>
            </a:r>
          </a:p>
        </p:txBody>
      </p:sp>
      <p:sp>
        <p:nvSpPr>
          <p:cNvPr id="3" name="Text Placeholder 2">
            <a:extLst>
              <a:ext uri="{FF2B5EF4-FFF2-40B4-BE49-F238E27FC236}">
                <a16:creationId xmlns:a16="http://schemas.microsoft.com/office/drawing/2014/main" id="{B1E251EE-DC7D-AB4E-91CD-B35C2593A8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7759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4ADAF3-A3D1-0E49-90F9-6AFA6C49608C}"/>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Identifying those at risk</a:t>
            </a:r>
          </a:p>
        </p:txBody>
      </p:sp>
      <p:sp>
        <p:nvSpPr>
          <p:cNvPr id="6" name="Content Placeholder 5">
            <a:extLst>
              <a:ext uri="{FF2B5EF4-FFF2-40B4-BE49-F238E27FC236}">
                <a16:creationId xmlns:a16="http://schemas.microsoft.com/office/drawing/2014/main" id="{CFFB9F24-9D8D-5841-BC82-2D90A73B7BEB}"/>
              </a:ext>
            </a:extLst>
          </p:cNvPr>
          <p:cNvSpPr>
            <a:spLocks noGrp="1"/>
          </p:cNvSpPr>
          <p:nvPr>
            <p:ph idx="1"/>
          </p:nvPr>
        </p:nvSpPr>
        <p:spPr/>
        <p:txBody>
          <a:bodyPr>
            <a:normAutofit fontScale="92500"/>
          </a:bodyPr>
          <a:lstStyle/>
          <a:p>
            <a:r>
              <a:rPr lang="en-US" dirty="0"/>
              <a:t>Anyone on OST or long term opioids</a:t>
            </a:r>
          </a:p>
          <a:p>
            <a:r>
              <a:rPr lang="en-US" dirty="0"/>
              <a:t>Anyone with a past history of drug-use</a:t>
            </a:r>
          </a:p>
          <a:p>
            <a:r>
              <a:rPr lang="en-US" dirty="0"/>
              <a:t>Anyone with a history of incarceration</a:t>
            </a:r>
          </a:p>
          <a:p>
            <a:r>
              <a:rPr lang="en-US" dirty="0"/>
              <a:t>Anyone born or raised abroad</a:t>
            </a:r>
          </a:p>
          <a:p>
            <a:r>
              <a:rPr lang="en-US" dirty="0"/>
              <a:t>Anyone who received blood transfusion before 1990</a:t>
            </a:r>
          </a:p>
          <a:p>
            <a:r>
              <a:rPr lang="en-US" dirty="0"/>
              <a:t>Anyone with non-specific symptoms of fatigue or cognitive impairment</a:t>
            </a:r>
          </a:p>
          <a:p>
            <a:r>
              <a:rPr lang="en-US" dirty="0"/>
              <a:t>Anyone with raised ALT/AST</a:t>
            </a:r>
          </a:p>
          <a:p>
            <a:r>
              <a:rPr lang="en-US" dirty="0">
                <a:solidFill>
                  <a:srgbClr val="FF0000"/>
                </a:solidFill>
              </a:rPr>
              <a:t>ANYONE WHO ASKS!</a:t>
            </a:r>
          </a:p>
        </p:txBody>
      </p:sp>
    </p:spTree>
    <p:extLst>
      <p:ext uri="{BB962C8B-B14F-4D97-AF65-F5344CB8AC3E}">
        <p14:creationId xmlns:p14="http://schemas.microsoft.com/office/powerpoint/2010/main" val="1451774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2A20-38C8-BE47-A00D-EFB5BBDFC80E}"/>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Positive </a:t>
            </a:r>
            <a:r>
              <a:rPr lang="en-US" sz="3600" dirty="0" err="1">
                <a:solidFill>
                  <a:schemeClr val="bg1"/>
                </a:solidFill>
              </a:rPr>
              <a:t>HCVAb</a:t>
            </a:r>
            <a:endParaRPr lang="en-US" sz="3600" dirty="0">
              <a:solidFill>
                <a:schemeClr val="bg1"/>
              </a:solidFill>
            </a:endParaRPr>
          </a:p>
        </p:txBody>
      </p:sp>
      <p:sp>
        <p:nvSpPr>
          <p:cNvPr id="4" name="Rectangle 3">
            <a:extLst>
              <a:ext uri="{FF2B5EF4-FFF2-40B4-BE49-F238E27FC236}">
                <a16:creationId xmlns:a16="http://schemas.microsoft.com/office/drawing/2014/main" id="{0BE955D0-A57A-FA44-908F-2AE6F12E7C71}"/>
              </a:ext>
            </a:extLst>
          </p:cNvPr>
          <p:cNvSpPr/>
          <p:nvPr/>
        </p:nvSpPr>
        <p:spPr>
          <a:xfrm>
            <a:off x="628650" y="3543038"/>
            <a:ext cx="2450152" cy="7031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HCVAb</a:t>
            </a:r>
            <a:r>
              <a:rPr lang="en-US" sz="2400" dirty="0">
                <a:solidFill>
                  <a:schemeClr val="tx1"/>
                </a:solidFill>
              </a:rPr>
              <a:t> Positive</a:t>
            </a:r>
          </a:p>
        </p:txBody>
      </p:sp>
      <p:sp>
        <p:nvSpPr>
          <p:cNvPr id="5" name="Rectangle 4">
            <a:extLst>
              <a:ext uri="{FF2B5EF4-FFF2-40B4-BE49-F238E27FC236}">
                <a16:creationId xmlns:a16="http://schemas.microsoft.com/office/drawing/2014/main" id="{DF538A4E-446A-6E49-AF66-F0B171C81EF8}"/>
              </a:ext>
            </a:extLst>
          </p:cNvPr>
          <p:cNvSpPr/>
          <p:nvPr/>
        </p:nvSpPr>
        <p:spPr>
          <a:xfrm>
            <a:off x="4312525" y="5055476"/>
            <a:ext cx="3381279" cy="69689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Actively </a:t>
            </a:r>
            <a:r>
              <a:rPr lang="en-US" sz="2400" b="1" dirty="0" err="1"/>
              <a:t>Viraemic</a:t>
            </a:r>
            <a:endParaRPr lang="en-US" sz="2400" b="1" dirty="0"/>
          </a:p>
        </p:txBody>
      </p:sp>
      <p:sp>
        <p:nvSpPr>
          <p:cNvPr id="6" name="Rectangle 5">
            <a:extLst>
              <a:ext uri="{FF2B5EF4-FFF2-40B4-BE49-F238E27FC236}">
                <a16:creationId xmlns:a16="http://schemas.microsoft.com/office/drawing/2014/main" id="{02633771-B2E8-3946-B460-86F75476C6E1}"/>
              </a:ext>
            </a:extLst>
          </p:cNvPr>
          <p:cNvSpPr/>
          <p:nvPr/>
        </p:nvSpPr>
        <p:spPr>
          <a:xfrm>
            <a:off x="4312525" y="2035858"/>
            <a:ext cx="3381279" cy="6979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Spontaneously Cleared</a:t>
            </a:r>
          </a:p>
        </p:txBody>
      </p:sp>
      <p:sp>
        <p:nvSpPr>
          <p:cNvPr id="7" name="Rectangle 6">
            <a:extLst>
              <a:ext uri="{FF2B5EF4-FFF2-40B4-BE49-F238E27FC236}">
                <a16:creationId xmlns:a16="http://schemas.microsoft.com/office/drawing/2014/main" id="{13309D54-4266-C049-A90D-08CE01222D19}"/>
              </a:ext>
            </a:extLst>
          </p:cNvPr>
          <p:cNvSpPr/>
          <p:nvPr/>
        </p:nvSpPr>
        <p:spPr>
          <a:xfrm>
            <a:off x="4294132" y="3543038"/>
            <a:ext cx="3414136" cy="70310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Previously Treated</a:t>
            </a:r>
          </a:p>
        </p:txBody>
      </p:sp>
      <p:cxnSp>
        <p:nvCxnSpPr>
          <p:cNvPr id="9" name="Straight Arrow Connector 8">
            <a:extLst>
              <a:ext uri="{FF2B5EF4-FFF2-40B4-BE49-F238E27FC236}">
                <a16:creationId xmlns:a16="http://schemas.microsoft.com/office/drawing/2014/main" id="{D32712C1-5317-1542-88F2-AE8437F639F4}"/>
              </a:ext>
            </a:extLst>
          </p:cNvPr>
          <p:cNvCxnSpPr>
            <a:stCxn id="4" idx="3"/>
          </p:cNvCxnSpPr>
          <p:nvPr/>
        </p:nvCxnSpPr>
        <p:spPr>
          <a:xfrm flipV="1">
            <a:off x="3078802" y="2469932"/>
            <a:ext cx="1215329" cy="142466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E17856-FD79-ED48-9C44-9DABE97AE4AD}"/>
              </a:ext>
            </a:extLst>
          </p:cNvPr>
          <p:cNvCxnSpPr>
            <a:stCxn id="4" idx="3"/>
          </p:cNvCxnSpPr>
          <p:nvPr/>
        </p:nvCxnSpPr>
        <p:spPr>
          <a:xfrm>
            <a:off x="3078802" y="3894593"/>
            <a:ext cx="1215329" cy="474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C370AD1-A64E-364A-877A-22ACF93EC763}"/>
              </a:ext>
            </a:extLst>
          </p:cNvPr>
          <p:cNvCxnSpPr>
            <a:stCxn id="4" idx="3"/>
          </p:cNvCxnSpPr>
          <p:nvPr/>
        </p:nvCxnSpPr>
        <p:spPr>
          <a:xfrm>
            <a:off x="3078802" y="3894593"/>
            <a:ext cx="1215329" cy="15140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0B92795F-2579-674B-9C89-AFC30B6EA9DB}"/>
              </a:ext>
            </a:extLst>
          </p:cNvPr>
          <p:cNvSpPr/>
          <p:nvPr/>
        </p:nvSpPr>
        <p:spPr>
          <a:xfrm>
            <a:off x="3992619" y="1857610"/>
            <a:ext cx="4047796" cy="2914087"/>
          </a:xfrm>
          <a:prstGeom prst="roundRect">
            <a:avLst/>
          </a:prstGeom>
          <a:solidFill>
            <a:srgbClr val="92D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HCV-RNA NEG</a:t>
            </a:r>
          </a:p>
          <a:p>
            <a:pPr algn="ctr"/>
            <a:endParaRPr lang="en-US" sz="1400" b="1" dirty="0">
              <a:solidFill>
                <a:srgbClr val="00B050"/>
              </a:solidFill>
            </a:endParaRPr>
          </a:p>
        </p:txBody>
      </p:sp>
      <p:sp>
        <p:nvSpPr>
          <p:cNvPr id="15" name="Rounded Rectangle 14">
            <a:extLst>
              <a:ext uri="{FF2B5EF4-FFF2-40B4-BE49-F238E27FC236}">
                <a16:creationId xmlns:a16="http://schemas.microsoft.com/office/drawing/2014/main" id="{2F0F9561-90B2-2941-8DE2-4B380E1CF81D}"/>
              </a:ext>
            </a:extLst>
          </p:cNvPr>
          <p:cNvSpPr/>
          <p:nvPr/>
        </p:nvSpPr>
        <p:spPr>
          <a:xfrm>
            <a:off x="3992619" y="4810590"/>
            <a:ext cx="4047796" cy="1646535"/>
          </a:xfrm>
          <a:prstGeom prst="roundRect">
            <a:avLst/>
          </a:prstGeom>
          <a:solidFill>
            <a:srgbClr val="FF0000">
              <a:alpha val="20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0B050"/>
              </a:solidFill>
            </a:endParaRPr>
          </a:p>
          <a:p>
            <a:pPr algn="ctr"/>
            <a:endParaRPr lang="en-US" sz="1600" b="1" dirty="0">
              <a:solidFill>
                <a:srgbClr val="00B050"/>
              </a:solidFill>
            </a:endParaRPr>
          </a:p>
          <a:p>
            <a:pPr algn="ctr"/>
            <a:endParaRPr lang="en-US" sz="1600" b="1" dirty="0">
              <a:solidFill>
                <a:srgbClr val="00B050"/>
              </a:solidFill>
            </a:endParaRPr>
          </a:p>
          <a:p>
            <a:pPr algn="ctr"/>
            <a:r>
              <a:rPr lang="en-US" sz="2400" b="1" dirty="0">
                <a:solidFill>
                  <a:srgbClr val="FF0000"/>
                </a:solidFill>
              </a:rPr>
              <a:t>HCV-RNA POS</a:t>
            </a:r>
          </a:p>
        </p:txBody>
      </p:sp>
    </p:spTree>
    <p:extLst>
      <p:ext uri="{BB962C8B-B14F-4D97-AF65-F5344CB8AC3E}">
        <p14:creationId xmlns:p14="http://schemas.microsoft.com/office/powerpoint/2010/main" val="4559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066826" cy="4997152"/>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400" u="sng" dirty="0"/>
          </a:p>
          <a:p>
            <a:pPr>
              <a:lnSpc>
                <a:spcPct val="100000"/>
              </a:lnSpc>
              <a:spcBef>
                <a:spcPts val="0"/>
              </a:spcBef>
            </a:pPr>
            <a:r>
              <a:rPr lang="en-US" sz="2400" dirty="0"/>
              <a:t>Direct access for new </a:t>
            </a:r>
            <a:r>
              <a:rPr lang="en-US" sz="2400" b="1" dirty="0">
                <a:solidFill>
                  <a:srgbClr val="FF0000"/>
                </a:solidFill>
              </a:rPr>
              <a:t>HCV-RNA positive </a:t>
            </a:r>
            <a:r>
              <a:rPr lang="en-US" sz="2400" dirty="0"/>
              <a:t>referrals</a:t>
            </a:r>
          </a:p>
          <a:p>
            <a:pPr>
              <a:lnSpc>
                <a:spcPct val="100000"/>
              </a:lnSpc>
              <a:spcBef>
                <a:spcPts val="0"/>
              </a:spcBef>
            </a:pPr>
            <a:r>
              <a:rPr lang="en-US" sz="2400" dirty="0"/>
              <a:t>Usually seen within 2 weeks</a:t>
            </a:r>
          </a:p>
          <a:p>
            <a:pPr>
              <a:lnSpc>
                <a:spcPct val="100000"/>
              </a:lnSpc>
              <a:spcBef>
                <a:spcPts val="0"/>
              </a:spcBef>
            </a:pPr>
            <a:r>
              <a:rPr lang="en-US" sz="2400" dirty="0"/>
              <a:t>Joint consultant/nurse assessment as one-stop-shop</a:t>
            </a:r>
          </a:p>
          <a:p>
            <a:pPr>
              <a:lnSpc>
                <a:spcPct val="100000"/>
              </a:lnSpc>
              <a:spcBef>
                <a:spcPts val="0"/>
              </a:spcBef>
            </a:pPr>
            <a:r>
              <a:rPr lang="en-US" sz="2400" dirty="0"/>
              <a:t>Medical assessment, </a:t>
            </a:r>
            <a:r>
              <a:rPr lang="en-US" sz="2400" i="1" dirty="0" err="1"/>
              <a:t>Fibroscan</a:t>
            </a:r>
            <a:r>
              <a:rPr lang="en-US" sz="2400" dirty="0"/>
              <a:t>, genotyping and treatment discussion</a:t>
            </a:r>
          </a:p>
          <a:p>
            <a:pPr>
              <a:lnSpc>
                <a:spcPct val="100000"/>
              </a:lnSpc>
              <a:spcBef>
                <a:spcPts val="0"/>
              </a:spcBef>
            </a:pPr>
            <a:r>
              <a:rPr lang="en-US" sz="2400" dirty="0"/>
              <a:t>Patient given provisional treatment start date</a:t>
            </a:r>
          </a:p>
          <a:p>
            <a:pPr>
              <a:lnSpc>
                <a:spcPct val="100000"/>
              </a:lnSpc>
              <a:spcBef>
                <a:spcPts val="0"/>
              </a:spcBef>
            </a:pPr>
            <a:endParaRPr lang="en-US" sz="2400" dirty="0"/>
          </a:p>
          <a:p>
            <a:pPr>
              <a:lnSpc>
                <a:spcPct val="100000"/>
              </a:lnSpc>
              <a:spcBef>
                <a:spcPts val="0"/>
              </a:spcBef>
            </a:pPr>
            <a:r>
              <a:rPr lang="en-US" sz="2400" dirty="0"/>
              <a:t>Considerable shortening of patient pathway</a:t>
            </a:r>
          </a:p>
          <a:p>
            <a:pPr>
              <a:lnSpc>
                <a:spcPct val="100000"/>
              </a:lnSpc>
              <a:spcBef>
                <a:spcPts val="0"/>
              </a:spcBef>
            </a:pPr>
            <a:r>
              <a:rPr lang="en-US" sz="2400" dirty="0"/>
              <a:t>Reduces unnecessary OPD </a:t>
            </a:r>
            <a:r>
              <a:rPr lang="en-US" sz="2400" dirty="0" err="1"/>
              <a:t>appts</a:t>
            </a:r>
            <a:endParaRPr lang="en-US" sz="2400" dirty="0"/>
          </a:p>
          <a:p>
            <a:pPr>
              <a:lnSpc>
                <a:spcPct val="100000"/>
              </a:lnSpc>
              <a:spcBef>
                <a:spcPts val="0"/>
              </a:spcBef>
            </a:pPr>
            <a:r>
              <a:rPr lang="en-US" sz="2400" dirty="0"/>
              <a:t>Reduces anxiety</a:t>
            </a:r>
          </a:p>
          <a:p>
            <a:pPr>
              <a:lnSpc>
                <a:spcPct val="100000"/>
              </a:lnSpc>
              <a:spcBef>
                <a:spcPts val="0"/>
              </a:spcBef>
            </a:pPr>
            <a:r>
              <a:rPr lang="en-US" sz="2400" dirty="0"/>
              <a:t>Advances the elimination </a:t>
            </a:r>
            <a:r>
              <a:rPr lang="en-US" sz="2400" dirty="0" err="1"/>
              <a:t>programme</a:t>
            </a:r>
            <a:endParaRPr lang="en-US" sz="2400" dirty="0"/>
          </a:p>
        </p:txBody>
      </p:sp>
      <p:sp>
        <p:nvSpPr>
          <p:cNvPr id="5" name="Title 3"/>
          <p:cNvSpPr>
            <a:spLocks noGrp="1"/>
          </p:cNvSpPr>
          <p:nvPr>
            <p:ph type="title"/>
          </p:nvPr>
        </p:nvSpPr>
        <p:spPr>
          <a:solidFill>
            <a:srgbClr val="7030A0"/>
          </a:solidFill>
        </p:spPr>
        <p:txBody>
          <a:bodyPr>
            <a:normAutofit/>
          </a:bodyPr>
          <a:lstStyle/>
          <a:p>
            <a:pPr algn="ctr"/>
            <a:r>
              <a:rPr lang="en-US" sz="3600" dirty="0">
                <a:solidFill>
                  <a:schemeClr val="bg1"/>
                </a:solidFill>
              </a:rPr>
              <a:t>Fast-Track HCV Clinic</a:t>
            </a:r>
          </a:p>
        </p:txBody>
      </p:sp>
      <p:pic>
        <p:nvPicPr>
          <p:cNvPr id="4" name="Picture 3"/>
          <p:cNvPicPr>
            <a:picLocks noChangeAspect="1"/>
          </p:cNvPicPr>
          <p:nvPr/>
        </p:nvPicPr>
        <p:blipFill>
          <a:blip r:embed="rId2"/>
          <a:stretch>
            <a:fillRect/>
          </a:stretch>
        </p:blipFill>
        <p:spPr>
          <a:xfrm>
            <a:off x="6444208" y="4077072"/>
            <a:ext cx="2079818" cy="2409056"/>
          </a:xfrm>
          <a:prstGeom prst="rect">
            <a:avLst/>
          </a:prstGeom>
        </p:spPr>
      </p:pic>
    </p:spTree>
    <p:extLst>
      <p:ext uri="{BB962C8B-B14F-4D97-AF65-F5344CB8AC3E}">
        <p14:creationId xmlns:p14="http://schemas.microsoft.com/office/powerpoint/2010/main" val="2483575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AAC1-A7EA-6F4F-8AB2-967B7B04DAF0}"/>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When your patient is on treatment…</a:t>
            </a:r>
          </a:p>
        </p:txBody>
      </p:sp>
      <p:sp>
        <p:nvSpPr>
          <p:cNvPr id="3" name="Content Placeholder 2">
            <a:extLst>
              <a:ext uri="{FF2B5EF4-FFF2-40B4-BE49-F238E27FC236}">
                <a16:creationId xmlns:a16="http://schemas.microsoft.com/office/drawing/2014/main" id="{A774120A-C426-2C46-8CE5-8B8FC04B128F}"/>
              </a:ext>
            </a:extLst>
          </p:cNvPr>
          <p:cNvSpPr>
            <a:spLocks noGrp="1"/>
          </p:cNvSpPr>
          <p:nvPr>
            <p:ph idx="1"/>
          </p:nvPr>
        </p:nvSpPr>
        <p:spPr/>
        <p:txBody>
          <a:bodyPr>
            <a:normAutofit/>
          </a:bodyPr>
          <a:lstStyle/>
          <a:p>
            <a:r>
              <a:rPr lang="en-US" sz="2400" dirty="0"/>
              <a:t>Encourage adherence to treatment and follow-up appointments</a:t>
            </a:r>
          </a:p>
          <a:p>
            <a:r>
              <a:rPr lang="en-US" sz="2400" dirty="0"/>
              <a:t>Do not start any new drugs without checking for DDIs</a:t>
            </a:r>
          </a:p>
          <a:p>
            <a:r>
              <a:rPr lang="en-US" sz="2400" dirty="0"/>
              <a:t>Do not stop the treatment without discussing with HCV team</a:t>
            </a:r>
          </a:p>
          <a:p>
            <a:r>
              <a:rPr lang="en-US" sz="2400" dirty="0"/>
              <a:t>Remember that </a:t>
            </a:r>
            <a:r>
              <a:rPr lang="en-US" sz="2400" dirty="0" err="1"/>
              <a:t>HCVAb</a:t>
            </a:r>
            <a:r>
              <a:rPr lang="en-US" sz="2400" dirty="0"/>
              <a:t> persists indefinitely</a:t>
            </a:r>
          </a:p>
          <a:p>
            <a:endParaRPr lang="en-US" sz="2400" dirty="0"/>
          </a:p>
          <a:p>
            <a:endParaRPr lang="en-US" sz="2400" dirty="0"/>
          </a:p>
          <a:p>
            <a:endParaRPr lang="en-US" sz="2400" dirty="0"/>
          </a:p>
        </p:txBody>
      </p:sp>
    </p:spTree>
    <p:extLst>
      <p:ext uri="{BB962C8B-B14F-4D97-AF65-F5344CB8AC3E}">
        <p14:creationId xmlns:p14="http://schemas.microsoft.com/office/powerpoint/2010/main" val="2529198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CEB0A-6957-F14C-BF77-503407DC4EA4}"/>
              </a:ext>
            </a:extLst>
          </p:cNvPr>
          <p:cNvSpPr>
            <a:spLocks noGrp="1"/>
          </p:cNvSpPr>
          <p:nvPr>
            <p:ph idx="1"/>
          </p:nvPr>
        </p:nvSpPr>
        <p:spPr>
          <a:xfrm>
            <a:off x="628650" y="774585"/>
            <a:ext cx="7886700" cy="4351338"/>
          </a:xfrm>
        </p:spPr>
        <p:txBody>
          <a:bodyPr>
            <a:normAutofit/>
          </a:bodyPr>
          <a:lstStyle/>
          <a:p>
            <a:pPr marL="0" indent="0" algn="ctr">
              <a:buNone/>
            </a:pPr>
            <a:r>
              <a:rPr lang="en-US" sz="3600" dirty="0"/>
              <a:t>WORKING TOGETHER WEST LONDON CAN BE THE FIRST ODN TO ACHIEVE HCV ELIMINATION</a:t>
            </a:r>
          </a:p>
        </p:txBody>
      </p:sp>
      <p:pic>
        <p:nvPicPr>
          <p:cNvPr id="4" name="Picture 3">
            <a:extLst>
              <a:ext uri="{FF2B5EF4-FFF2-40B4-BE49-F238E27FC236}">
                <a16:creationId xmlns:a16="http://schemas.microsoft.com/office/drawing/2014/main" id="{03EC8D8B-34F3-AF4A-A1BB-6FE071295F26}"/>
              </a:ext>
            </a:extLst>
          </p:cNvPr>
          <p:cNvPicPr>
            <a:picLocks noChangeAspect="1"/>
          </p:cNvPicPr>
          <p:nvPr/>
        </p:nvPicPr>
        <p:blipFill>
          <a:blip r:embed="rId2"/>
          <a:stretch>
            <a:fillRect/>
          </a:stretch>
        </p:blipFill>
        <p:spPr>
          <a:xfrm>
            <a:off x="2611930" y="2498315"/>
            <a:ext cx="3920140" cy="2481006"/>
          </a:xfrm>
          <a:prstGeom prst="rect">
            <a:avLst/>
          </a:prstGeom>
        </p:spPr>
      </p:pic>
      <p:sp>
        <p:nvSpPr>
          <p:cNvPr id="2" name="TextBox 1">
            <a:extLst>
              <a:ext uri="{FF2B5EF4-FFF2-40B4-BE49-F238E27FC236}">
                <a16:creationId xmlns:a16="http://schemas.microsoft.com/office/drawing/2014/main" id="{1DE64CE8-2249-E543-87CF-9C306AEA66A4}"/>
              </a:ext>
            </a:extLst>
          </p:cNvPr>
          <p:cNvSpPr txBox="1"/>
          <p:nvPr/>
        </p:nvSpPr>
        <p:spPr>
          <a:xfrm>
            <a:off x="2406802" y="5276196"/>
            <a:ext cx="4314707" cy="1200329"/>
          </a:xfrm>
          <a:prstGeom prst="rect">
            <a:avLst/>
          </a:prstGeom>
          <a:noFill/>
          <a:ln w="38100">
            <a:solidFill>
              <a:srgbClr val="FF0000"/>
            </a:solidFill>
          </a:ln>
        </p:spPr>
        <p:txBody>
          <a:bodyPr wrap="none" rtlCol="0">
            <a:spAutoFit/>
          </a:bodyPr>
          <a:lstStyle/>
          <a:p>
            <a:pPr algn="ctr"/>
            <a:r>
              <a:rPr lang="en-US" sz="3600" dirty="0">
                <a:hlinkClick r:id="rId3"/>
              </a:rPr>
              <a:t>Imperial.hcv@nhs.net</a:t>
            </a:r>
            <a:endParaRPr lang="en-US" sz="3600" dirty="0"/>
          </a:p>
          <a:p>
            <a:pPr algn="ctr"/>
            <a:r>
              <a:rPr lang="en-US" sz="3600" dirty="0"/>
              <a:t>07767 671954</a:t>
            </a:r>
          </a:p>
        </p:txBody>
      </p:sp>
    </p:spTree>
    <p:extLst>
      <p:ext uri="{BB962C8B-B14F-4D97-AF65-F5344CB8AC3E}">
        <p14:creationId xmlns:p14="http://schemas.microsoft.com/office/powerpoint/2010/main" val="2987578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7085-8786-1341-96F1-7602A4956CC3}"/>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Everything you ever need to know </a:t>
            </a:r>
            <a:br>
              <a:rPr lang="en-US" sz="3600" dirty="0">
                <a:solidFill>
                  <a:schemeClr val="bg1"/>
                </a:solidFill>
              </a:rPr>
            </a:br>
            <a:r>
              <a:rPr lang="en-US" sz="3600" dirty="0">
                <a:solidFill>
                  <a:schemeClr val="bg1"/>
                </a:solidFill>
              </a:rPr>
              <a:t>about HBV serology</a:t>
            </a:r>
          </a:p>
        </p:txBody>
      </p:sp>
      <p:sp>
        <p:nvSpPr>
          <p:cNvPr id="3" name="Content Placeholder 2">
            <a:extLst>
              <a:ext uri="{FF2B5EF4-FFF2-40B4-BE49-F238E27FC236}">
                <a16:creationId xmlns:a16="http://schemas.microsoft.com/office/drawing/2014/main" id="{73EEC763-2050-4142-A19A-0880C4DE0720}"/>
              </a:ext>
            </a:extLst>
          </p:cNvPr>
          <p:cNvSpPr>
            <a:spLocks noGrp="1"/>
          </p:cNvSpPr>
          <p:nvPr>
            <p:ph idx="1"/>
          </p:nvPr>
        </p:nvSpPr>
        <p:spPr>
          <a:xfrm>
            <a:off x="628650" y="1825625"/>
            <a:ext cx="7886700" cy="1201354"/>
          </a:xfrm>
        </p:spPr>
        <p:txBody>
          <a:bodyPr anchor="ctr">
            <a:normAutofit/>
          </a:bodyPr>
          <a:lstStyle/>
          <a:p>
            <a:pPr marL="0" indent="0" algn="ctr">
              <a:buNone/>
            </a:pPr>
            <a:r>
              <a:rPr lang="en-US" sz="4000" b="1" dirty="0" err="1"/>
              <a:t>HBsAg</a:t>
            </a:r>
            <a:r>
              <a:rPr lang="en-US" sz="4000" b="1" dirty="0"/>
              <a:t> </a:t>
            </a:r>
            <a:r>
              <a:rPr lang="en-US" sz="4000" b="1" dirty="0">
                <a:solidFill>
                  <a:schemeClr val="accent6"/>
                </a:solidFill>
              </a:rPr>
              <a:t>POSITIVE</a:t>
            </a:r>
            <a:r>
              <a:rPr lang="en-US" sz="4000" b="1" dirty="0"/>
              <a:t> = </a:t>
            </a:r>
            <a:r>
              <a:rPr lang="en-US" sz="4000" b="1" dirty="0">
                <a:solidFill>
                  <a:schemeClr val="accent6"/>
                </a:solidFill>
              </a:rPr>
              <a:t>REFER</a:t>
            </a:r>
          </a:p>
        </p:txBody>
      </p:sp>
      <p:sp>
        <p:nvSpPr>
          <p:cNvPr id="4" name="Content Placeholder 2">
            <a:extLst>
              <a:ext uri="{FF2B5EF4-FFF2-40B4-BE49-F238E27FC236}">
                <a16:creationId xmlns:a16="http://schemas.microsoft.com/office/drawing/2014/main" id="{FAA2AF47-B83F-BF4D-90C5-7EA33B07C6DD}"/>
              </a:ext>
            </a:extLst>
          </p:cNvPr>
          <p:cNvSpPr txBox="1">
            <a:spLocks/>
          </p:cNvSpPr>
          <p:nvPr/>
        </p:nvSpPr>
        <p:spPr>
          <a:xfrm>
            <a:off x="628650" y="3161915"/>
            <a:ext cx="7886700" cy="12013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err="1"/>
              <a:t>HBsAg</a:t>
            </a:r>
            <a:r>
              <a:rPr lang="en-US" sz="4000" b="1" dirty="0"/>
              <a:t> </a:t>
            </a:r>
            <a:r>
              <a:rPr lang="en-US" sz="4000" b="1" dirty="0">
                <a:solidFill>
                  <a:srgbClr val="FF0000"/>
                </a:solidFill>
              </a:rPr>
              <a:t>NEGATIVE</a:t>
            </a:r>
            <a:r>
              <a:rPr lang="en-US" sz="4000" b="1" dirty="0"/>
              <a:t> = </a:t>
            </a:r>
            <a:r>
              <a:rPr lang="en-US" sz="4000" b="1" dirty="0">
                <a:solidFill>
                  <a:srgbClr val="FF0000"/>
                </a:solidFill>
              </a:rPr>
              <a:t>DON’T</a:t>
            </a:r>
            <a:r>
              <a:rPr lang="en-US" sz="4000" b="1" dirty="0"/>
              <a:t> </a:t>
            </a:r>
            <a:r>
              <a:rPr lang="en-US" sz="4000" b="1" dirty="0">
                <a:solidFill>
                  <a:srgbClr val="FF0000"/>
                </a:solidFill>
              </a:rPr>
              <a:t>REFER</a:t>
            </a:r>
          </a:p>
        </p:txBody>
      </p:sp>
      <p:sp>
        <p:nvSpPr>
          <p:cNvPr id="5" name="Rectangle 4">
            <a:extLst>
              <a:ext uri="{FF2B5EF4-FFF2-40B4-BE49-F238E27FC236}">
                <a16:creationId xmlns:a16="http://schemas.microsoft.com/office/drawing/2014/main" id="{46B9FBDD-B456-1E4A-8785-1520DF89FAE6}"/>
              </a:ext>
            </a:extLst>
          </p:cNvPr>
          <p:cNvSpPr/>
          <p:nvPr/>
        </p:nvSpPr>
        <p:spPr>
          <a:xfrm>
            <a:off x="945931" y="4934635"/>
            <a:ext cx="7031421" cy="1569660"/>
          </a:xfrm>
          <a:prstGeom prst="rect">
            <a:avLst/>
          </a:prstGeom>
        </p:spPr>
        <p:txBody>
          <a:bodyPr wrap="square">
            <a:spAutoFit/>
          </a:bodyPr>
          <a:lstStyle/>
          <a:p>
            <a:r>
              <a:rPr lang="en-US" sz="3200" dirty="0"/>
              <a:t>There’s no such thing as a healthy carrier – all </a:t>
            </a:r>
            <a:r>
              <a:rPr lang="en-US" sz="3200" dirty="0" err="1"/>
              <a:t>HBsAg</a:t>
            </a:r>
            <a:r>
              <a:rPr lang="en-US" sz="3200" dirty="0"/>
              <a:t> patients should be referred for long-term monitoring</a:t>
            </a:r>
          </a:p>
        </p:txBody>
      </p:sp>
    </p:spTree>
    <p:extLst>
      <p:ext uri="{BB962C8B-B14F-4D97-AF65-F5344CB8AC3E}">
        <p14:creationId xmlns:p14="http://schemas.microsoft.com/office/powerpoint/2010/main" val="3714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6A517E5B-7899-994D-85BE-998E2B840EB5}"/>
              </a:ext>
            </a:extLst>
          </p:cNvPr>
          <p:cNvSpPr>
            <a:spLocks noChangeArrowheads="1"/>
          </p:cNvSpPr>
          <p:nvPr/>
        </p:nvSpPr>
        <p:spPr bwMode="auto">
          <a:xfrm>
            <a:off x="3348038" y="4913313"/>
            <a:ext cx="12954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r">
              <a:defRPr/>
            </a:pPr>
            <a:r>
              <a:rPr lang="en-GB" altLang="en-US" sz="1000" i="1">
                <a:latin typeface="Arial" charset="0"/>
              </a:rPr>
              <a:t>Margolis et al, 1991</a:t>
            </a:r>
          </a:p>
        </p:txBody>
      </p:sp>
      <p:sp>
        <p:nvSpPr>
          <p:cNvPr id="21508" name="Rectangle 4">
            <a:extLst>
              <a:ext uri="{FF2B5EF4-FFF2-40B4-BE49-F238E27FC236}">
                <a16:creationId xmlns:a16="http://schemas.microsoft.com/office/drawing/2014/main" id="{73974537-C024-5A4E-9D68-7C232E52DDBA}"/>
              </a:ext>
            </a:extLst>
          </p:cNvPr>
          <p:cNvSpPr>
            <a:spLocks noChangeArrowheads="1"/>
          </p:cNvSpPr>
          <p:nvPr/>
        </p:nvSpPr>
        <p:spPr bwMode="auto">
          <a:xfrm>
            <a:off x="547688" y="5257800"/>
            <a:ext cx="2389187" cy="574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400">
              <a:latin typeface="Arial" charset="0"/>
            </a:endParaRPr>
          </a:p>
        </p:txBody>
      </p:sp>
      <p:sp>
        <p:nvSpPr>
          <p:cNvPr id="21509" name="Rectangle 5">
            <a:extLst>
              <a:ext uri="{FF2B5EF4-FFF2-40B4-BE49-F238E27FC236}">
                <a16:creationId xmlns:a16="http://schemas.microsoft.com/office/drawing/2014/main" id="{20EBE56B-7CA7-4E4E-B76C-464C5CF1EEAB}"/>
              </a:ext>
            </a:extLst>
          </p:cNvPr>
          <p:cNvSpPr>
            <a:spLocks noChangeArrowheads="1"/>
          </p:cNvSpPr>
          <p:nvPr/>
        </p:nvSpPr>
        <p:spPr bwMode="auto">
          <a:xfrm>
            <a:off x="547688" y="5257800"/>
            <a:ext cx="2389187" cy="574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400" dirty="0">
              <a:latin typeface="Arial" charset="0"/>
            </a:endParaRPr>
          </a:p>
        </p:txBody>
      </p:sp>
      <p:sp>
        <p:nvSpPr>
          <p:cNvPr id="21513" name="Rectangle 9">
            <a:extLst>
              <a:ext uri="{FF2B5EF4-FFF2-40B4-BE49-F238E27FC236}">
                <a16:creationId xmlns:a16="http://schemas.microsoft.com/office/drawing/2014/main" id="{DB2EF869-BE8F-FD4B-A619-62D019109883}"/>
              </a:ext>
            </a:extLst>
          </p:cNvPr>
          <p:cNvSpPr>
            <a:spLocks noChangeArrowheads="1"/>
          </p:cNvSpPr>
          <p:nvPr/>
        </p:nvSpPr>
        <p:spPr bwMode="auto">
          <a:xfrm>
            <a:off x="468313" y="1700213"/>
            <a:ext cx="4622800" cy="390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1125" tIns="55562" rIns="111125" bIns="55562">
            <a:spAutoFit/>
          </a:bodyPr>
          <a:lstStyle>
            <a:lvl1pPr defTabSz="1387475">
              <a:defRPr>
                <a:solidFill>
                  <a:schemeClr val="tx1"/>
                </a:solidFill>
                <a:latin typeface="Arial" charset="0"/>
              </a:defRPr>
            </a:lvl1pPr>
            <a:lvl2pPr marL="703263" defTabSz="1387475">
              <a:defRPr>
                <a:solidFill>
                  <a:schemeClr val="tx1"/>
                </a:solidFill>
                <a:latin typeface="Arial" charset="0"/>
              </a:defRPr>
            </a:lvl2pPr>
            <a:lvl3pPr marL="1408113" defTabSz="1387475">
              <a:defRPr>
                <a:solidFill>
                  <a:schemeClr val="tx1"/>
                </a:solidFill>
                <a:latin typeface="Arial" charset="0"/>
              </a:defRPr>
            </a:lvl3pPr>
            <a:lvl4pPr marL="2109788" defTabSz="1387475">
              <a:defRPr>
                <a:solidFill>
                  <a:schemeClr val="tx1"/>
                </a:solidFill>
                <a:latin typeface="Arial" charset="0"/>
              </a:defRPr>
            </a:lvl4pPr>
            <a:lvl5pPr marL="2814638" defTabSz="1387475">
              <a:defRPr>
                <a:solidFill>
                  <a:schemeClr val="tx1"/>
                </a:solidFill>
                <a:latin typeface="Arial" charset="0"/>
              </a:defRPr>
            </a:lvl5pPr>
            <a:lvl6pPr marL="3271838" defTabSz="1387475" fontAlgn="base">
              <a:spcBef>
                <a:spcPct val="0"/>
              </a:spcBef>
              <a:spcAft>
                <a:spcPct val="0"/>
              </a:spcAft>
              <a:defRPr>
                <a:solidFill>
                  <a:schemeClr val="tx1"/>
                </a:solidFill>
                <a:latin typeface="Arial" charset="0"/>
              </a:defRPr>
            </a:lvl6pPr>
            <a:lvl7pPr marL="3729038" defTabSz="1387475" fontAlgn="base">
              <a:spcBef>
                <a:spcPct val="0"/>
              </a:spcBef>
              <a:spcAft>
                <a:spcPct val="0"/>
              </a:spcAft>
              <a:defRPr>
                <a:solidFill>
                  <a:schemeClr val="tx1"/>
                </a:solidFill>
                <a:latin typeface="Arial" charset="0"/>
              </a:defRPr>
            </a:lvl7pPr>
            <a:lvl8pPr marL="4186238" defTabSz="1387475" fontAlgn="base">
              <a:spcBef>
                <a:spcPct val="0"/>
              </a:spcBef>
              <a:spcAft>
                <a:spcPct val="0"/>
              </a:spcAft>
              <a:defRPr>
                <a:solidFill>
                  <a:schemeClr val="tx1"/>
                </a:solidFill>
                <a:latin typeface="Arial" charset="0"/>
              </a:defRPr>
            </a:lvl8pPr>
            <a:lvl9pPr marL="4643438" defTabSz="1387475" fontAlgn="base">
              <a:spcBef>
                <a:spcPct val="0"/>
              </a:spcBef>
              <a:spcAft>
                <a:spcPct val="0"/>
              </a:spcAft>
              <a:defRPr>
                <a:solidFill>
                  <a:schemeClr val="tx1"/>
                </a:solidFill>
                <a:latin typeface="Arial" charset="0"/>
              </a:defRPr>
            </a:lvl9pPr>
          </a:lstStyle>
          <a:p>
            <a:pPr>
              <a:defRPr/>
            </a:pPr>
            <a:r>
              <a:rPr lang="en-GB" altLang="en-US" u="sng" dirty="0"/>
              <a:t>Chronic HBV prevalence (% of population)</a:t>
            </a:r>
          </a:p>
        </p:txBody>
      </p:sp>
      <p:grpSp>
        <p:nvGrpSpPr>
          <p:cNvPr id="2" name="Group 1">
            <a:extLst>
              <a:ext uri="{FF2B5EF4-FFF2-40B4-BE49-F238E27FC236}">
                <a16:creationId xmlns:a16="http://schemas.microsoft.com/office/drawing/2014/main" id="{32E9475A-3362-B740-95E7-EF07BE8DC0A5}"/>
              </a:ext>
            </a:extLst>
          </p:cNvPr>
          <p:cNvGrpSpPr/>
          <p:nvPr/>
        </p:nvGrpSpPr>
        <p:grpSpPr>
          <a:xfrm>
            <a:off x="829390" y="4488692"/>
            <a:ext cx="2155825" cy="831850"/>
            <a:chOff x="1312863" y="5445125"/>
            <a:chExt cx="2155825" cy="831850"/>
          </a:xfrm>
        </p:grpSpPr>
        <p:sp>
          <p:nvSpPr>
            <p:cNvPr id="21510" name="Rectangle 6">
              <a:extLst>
                <a:ext uri="{FF2B5EF4-FFF2-40B4-BE49-F238E27FC236}">
                  <a16:creationId xmlns:a16="http://schemas.microsoft.com/office/drawing/2014/main" id="{E1016FA5-3CD0-3B4C-BCD1-32429DAA0006}"/>
                </a:ext>
              </a:extLst>
            </p:cNvPr>
            <p:cNvSpPr>
              <a:spLocks noChangeArrowheads="1"/>
            </p:cNvSpPr>
            <p:nvPr/>
          </p:nvSpPr>
          <p:spPr bwMode="auto">
            <a:xfrm>
              <a:off x="1325563" y="5481638"/>
              <a:ext cx="227012" cy="255587"/>
            </a:xfrm>
            <a:prstGeom prst="rect">
              <a:avLst/>
            </a:prstGeom>
            <a:solidFill>
              <a:srgbClr val="FF99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400">
                <a:latin typeface="Arial" charset="0"/>
              </a:endParaRPr>
            </a:p>
          </p:txBody>
        </p:sp>
        <p:sp>
          <p:nvSpPr>
            <p:cNvPr id="21511" name="Rectangle 7">
              <a:extLst>
                <a:ext uri="{FF2B5EF4-FFF2-40B4-BE49-F238E27FC236}">
                  <a16:creationId xmlns:a16="http://schemas.microsoft.com/office/drawing/2014/main" id="{CC411894-5B17-8244-A35D-61B866B74112}"/>
                </a:ext>
              </a:extLst>
            </p:cNvPr>
            <p:cNvSpPr>
              <a:spLocks noChangeArrowheads="1"/>
            </p:cNvSpPr>
            <p:nvPr/>
          </p:nvSpPr>
          <p:spPr bwMode="auto">
            <a:xfrm>
              <a:off x="1312863" y="5732463"/>
              <a:ext cx="227012" cy="257175"/>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400">
                <a:latin typeface="Arial" charset="0"/>
              </a:endParaRPr>
            </a:p>
          </p:txBody>
        </p:sp>
        <p:sp>
          <p:nvSpPr>
            <p:cNvPr id="21512" name="Rectangle 8">
              <a:extLst>
                <a:ext uri="{FF2B5EF4-FFF2-40B4-BE49-F238E27FC236}">
                  <a16:creationId xmlns:a16="http://schemas.microsoft.com/office/drawing/2014/main" id="{792E7D55-E149-B64E-B938-87F34F5BC706}"/>
                </a:ext>
              </a:extLst>
            </p:cNvPr>
            <p:cNvSpPr>
              <a:spLocks noChangeArrowheads="1"/>
            </p:cNvSpPr>
            <p:nvPr/>
          </p:nvSpPr>
          <p:spPr bwMode="auto">
            <a:xfrm>
              <a:off x="1320800" y="5981700"/>
              <a:ext cx="227013" cy="255588"/>
            </a:xfrm>
            <a:prstGeom prst="rect">
              <a:avLst/>
            </a:prstGeom>
            <a:solidFill>
              <a:srgbClr val="E5405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400">
                <a:latin typeface="Arial" charset="0"/>
              </a:endParaRPr>
            </a:p>
          </p:txBody>
        </p:sp>
        <p:sp>
          <p:nvSpPr>
            <p:cNvPr id="21514" name="Rectangle 10">
              <a:extLst>
                <a:ext uri="{FF2B5EF4-FFF2-40B4-BE49-F238E27FC236}">
                  <a16:creationId xmlns:a16="http://schemas.microsoft.com/office/drawing/2014/main" id="{984BD02F-8BDD-3A41-AA7C-B48933D2A18D}"/>
                </a:ext>
              </a:extLst>
            </p:cNvPr>
            <p:cNvSpPr>
              <a:spLocks noChangeArrowheads="1"/>
            </p:cNvSpPr>
            <p:nvPr/>
          </p:nvSpPr>
          <p:spPr bwMode="auto">
            <a:xfrm>
              <a:off x="1593850" y="5445125"/>
              <a:ext cx="1154113"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1125" tIns="55562" rIns="111125" bIns="55562">
              <a:spAutoFit/>
            </a:bodyPr>
            <a:lstStyle>
              <a:lvl1pPr defTabSz="1387475">
                <a:defRPr>
                  <a:solidFill>
                    <a:schemeClr val="tx1"/>
                  </a:solidFill>
                  <a:latin typeface="Arial" charset="0"/>
                </a:defRPr>
              </a:lvl1pPr>
              <a:lvl2pPr marL="703263" defTabSz="1387475">
                <a:defRPr>
                  <a:solidFill>
                    <a:schemeClr val="tx1"/>
                  </a:solidFill>
                  <a:latin typeface="Arial" charset="0"/>
                </a:defRPr>
              </a:lvl2pPr>
              <a:lvl3pPr marL="1408113" defTabSz="1387475">
                <a:defRPr>
                  <a:solidFill>
                    <a:schemeClr val="tx1"/>
                  </a:solidFill>
                  <a:latin typeface="Arial" charset="0"/>
                </a:defRPr>
              </a:lvl3pPr>
              <a:lvl4pPr marL="2109788" defTabSz="1387475">
                <a:defRPr>
                  <a:solidFill>
                    <a:schemeClr val="tx1"/>
                  </a:solidFill>
                  <a:latin typeface="Arial" charset="0"/>
                </a:defRPr>
              </a:lvl4pPr>
              <a:lvl5pPr marL="2814638" defTabSz="1387475">
                <a:defRPr>
                  <a:solidFill>
                    <a:schemeClr val="tx1"/>
                  </a:solidFill>
                  <a:latin typeface="Arial" charset="0"/>
                </a:defRPr>
              </a:lvl5pPr>
              <a:lvl6pPr marL="3271838" defTabSz="1387475" fontAlgn="base">
                <a:spcBef>
                  <a:spcPct val="0"/>
                </a:spcBef>
                <a:spcAft>
                  <a:spcPct val="0"/>
                </a:spcAft>
                <a:defRPr>
                  <a:solidFill>
                    <a:schemeClr val="tx1"/>
                  </a:solidFill>
                  <a:latin typeface="Arial" charset="0"/>
                </a:defRPr>
              </a:lvl6pPr>
              <a:lvl7pPr marL="3729038" defTabSz="1387475" fontAlgn="base">
                <a:spcBef>
                  <a:spcPct val="0"/>
                </a:spcBef>
                <a:spcAft>
                  <a:spcPct val="0"/>
                </a:spcAft>
                <a:defRPr>
                  <a:solidFill>
                    <a:schemeClr val="tx1"/>
                  </a:solidFill>
                  <a:latin typeface="Arial" charset="0"/>
                </a:defRPr>
              </a:lvl7pPr>
              <a:lvl8pPr marL="4186238" defTabSz="1387475" fontAlgn="base">
                <a:spcBef>
                  <a:spcPct val="0"/>
                </a:spcBef>
                <a:spcAft>
                  <a:spcPct val="0"/>
                </a:spcAft>
                <a:defRPr>
                  <a:solidFill>
                    <a:schemeClr val="tx1"/>
                  </a:solidFill>
                  <a:latin typeface="Arial" charset="0"/>
                </a:defRPr>
              </a:lvl8pPr>
              <a:lvl9pPr marL="4643438" defTabSz="1387475" fontAlgn="base">
                <a:spcBef>
                  <a:spcPct val="0"/>
                </a:spcBef>
                <a:spcAft>
                  <a:spcPct val="0"/>
                </a:spcAft>
                <a:defRPr>
                  <a:solidFill>
                    <a:schemeClr val="tx1"/>
                  </a:solidFill>
                  <a:latin typeface="Arial" charset="0"/>
                </a:defRPr>
              </a:lvl9pPr>
            </a:lstStyle>
            <a:p>
              <a:pPr>
                <a:defRPr/>
              </a:pPr>
              <a:r>
                <a:rPr lang="en-GB" altLang="en-US" sz="1400" dirty="0"/>
                <a:t>&lt; 2% - Low</a:t>
              </a:r>
            </a:p>
          </p:txBody>
        </p:sp>
        <p:sp>
          <p:nvSpPr>
            <p:cNvPr id="21515" name="Rectangle 11">
              <a:extLst>
                <a:ext uri="{FF2B5EF4-FFF2-40B4-BE49-F238E27FC236}">
                  <a16:creationId xmlns:a16="http://schemas.microsoft.com/office/drawing/2014/main" id="{714EB9FB-313E-FE49-B6EC-5DC71AD461F0}"/>
                </a:ext>
              </a:extLst>
            </p:cNvPr>
            <p:cNvSpPr>
              <a:spLocks noChangeArrowheads="1"/>
            </p:cNvSpPr>
            <p:nvPr/>
          </p:nvSpPr>
          <p:spPr bwMode="auto">
            <a:xfrm>
              <a:off x="1603375" y="5694363"/>
              <a:ext cx="1865313"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1125" tIns="55562" rIns="111125" bIns="55562">
              <a:spAutoFit/>
            </a:bodyPr>
            <a:lstStyle>
              <a:lvl1pPr defTabSz="1387475">
                <a:defRPr>
                  <a:solidFill>
                    <a:schemeClr val="tx1"/>
                  </a:solidFill>
                  <a:latin typeface="Arial" charset="0"/>
                </a:defRPr>
              </a:lvl1pPr>
              <a:lvl2pPr marL="703263" defTabSz="1387475">
                <a:defRPr>
                  <a:solidFill>
                    <a:schemeClr val="tx1"/>
                  </a:solidFill>
                  <a:latin typeface="Arial" charset="0"/>
                </a:defRPr>
              </a:lvl2pPr>
              <a:lvl3pPr marL="1408113" defTabSz="1387475">
                <a:defRPr>
                  <a:solidFill>
                    <a:schemeClr val="tx1"/>
                  </a:solidFill>
                  <a:latin typeface="Arial" charset="0"/>
                </a:defRPr>
              </a:lvl3pPr>
              <a:lvl4pPr marL="2109788" defTabSz="1387475">
                <a:defRPr>
                  <a:solidFill>
                    <a:schemeClr val="tx1"/>
                  </a:solidFill>
                  <a:latin typeface="Arial" charset="0"/>
                </a:defRPr>
              </a:lvl4pPr>
              <a:lvl5pPr marL="2814638" defTabSz="1387475">
                <a:defRPr>
                  <a:solidFill>
                    <a:schemeClr val="tx1"/>
                  </a:solidFill>
                  <a:latin typeface="Arial" charset="0"/>
                </a:defRPr>
              </a:lvl5pPr>
              <a:lvl6pPr marL="3271838" defTabSz="1387475" fontAlgn="base">
                <a:spcBef>
                  <a:spcPct val="0"/>
                </a:spcBef>
                <a:spcAft>
                  <a:spcPct val="0"/>
                </a:spcAft>
                <a:defRPr>
                  <a:solidFill>
                    <a:schemeClr val="tx1"/>
                  </a:solidFill>
                  <a:latin typeface="Arial" charset="0"/>
                </a:defRPr>
              </a:lvl6pPr>
              <a:lvl7pPr marL="3729038" defTabSz="1387475" fontAlgn="base">
                <a:spcBef>
                  <a:spcPct val="0"/>
                </a:spcBef>
                <a:spcAft>
                  <a:spcPct val="0"/>
                </a:spcAft>
                <a:defRPr>
                  <a:solidFill>
                    <a:schemeClr val="tx1"/>
                  </a:solidFill>
                  <a:latin typeface="Arial" charset="0"/>
                </a:defRPr>
              </a:lvl7pPr>
              <a:lvl8pPr marL="4186238" defTabSz="1387475" fontAlgn="base">
                <a:spcBef>
                  <a:spcPct val="0"/>
                </a:spcBef>
                <a:spcAft>
                  <a:spcPct val="0"/>
                </a:spcAft>
                <a:defRPr>
                  <a:solidFill>
                    <a:schemeClr val="tx1"/>
                  </a:solidFill>
                  <a:latin typeface="Arial" charset="0"/>
                </a:defRPr>
              </a:lvl8pPr>
              <a:lvl9pPr marL="4643438" defTabSz="1387475" fontAlgn="base">
                <a:spcBef>
                  <a:spcPct val="0"/>
                </a:spcBef>
                <a:spcAft>
                  <a:spcPct val="0"/>
                </a:spcAft>
                <a:defRPr>
                  <a:solidFill>
                    <a:schemeClr val="tx1"/>
                  </a:solidFill>
                  <a:latin typeface="Arial" charset="0"/>
                </a:defRPr>
              </a:lvl9pPr>
            </a:lstStyle>
            <a:p>
              <a:pPr>
                <a:defRPr/>
              </a:pPr>
              <a:r>
                <a:rPr lang="en-GB" altLang="en-US" sz="1400" dirty="0"/>
                <a:t>2-7% - Intermediate</a:t>
              </a:r>
            </a:p>
          </p:txBody>
        </p:sp>
        <p:sp>
          <p:nvSpPr>
            <p:cNvPr id="21516" name="Rectangle 12">
              <a:extLst>
                <a:ext uri="{FF2B5EF4-FFF2-40B4-BE49-F238E27FC236}">
                  <a16:creationId xmlns:a16="http://schemas.microsoft.com/office/drawing/2014/main" id="{15F8D7D6-C61D-DC47-9609-5BA0266D7E86}"/>
                </a:ext>
              </a:extLst>
            </p:cNvPr>
            <p:cNvSpPr>
              <a:spLocks noChangeArrowheads="1"/>
            </p:cNvSpPr>
            <p:nvPr/>
          </p:nvSpPr>
          <p:spPr bwMode="auto">
            <a:xfrm>
              <a:off x="1582738" y="5949950"/>
              <a:ext cx="1193800"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11125" tIns="55562" rIns="111125" bIns="55562">
              <a:spAutoFit/>
            </a:bodyPr>
            <a:lstStyle>
              <a:lvl1pPr defTabSz="1387475">
                <a:defRPr>
                  <a:solidFill>
                    <a:schemeClr val="tx1"/>
                  </a:solidFill>
                  <a:latin typeface="Arial" charset="0"/>
                </a:defRPr>
              </a:lvl1pPr>
              <a:lvl2pPr marL="703263" defTabSz="1387475">
                <a:defRPr>
                  <a:solidFill>
                    <a:schemeClr val="tx1"/>
                  </a:solidFill>
                  <a:latin typeface="Arial" charset="0"/>
                </a:defRPr>
              </a:lvl2pPr>
              <a:lvl3pPr marL="1408113" defTabSz="1387475">
                <a:defRPr>
                  <a:solidFill>
                    <a:schemeClr val="tx1"/>
                  </a:solidFill>
                  <a:latin typeface="Arial" charset="0"/>
                </a:defRPr>
              </a:lvl3pPr>
              <a:lvl4pPr marL="2109788" defTabSz="1387475">
                <a:defRPr>
                  <a:solidFill>
                    <a:schemeClr val="tx1"/>
                  </a:solidFill>
                  <a:latin typeface="Arial" charset="0"/>
                </a:defRPr>
              </a:lvl4pPr>
              <a:lvl5pPr marL="2814638" defTabSz="1387475">
                <a:defRPr>
                  <a:solidFill>
                    <a:schemeClr val="tx1"/>
                  </a:solidFill>
                  <a:latin typeface="Arial" charset="0"/>
                </a:defRPr>
              </a:lvl5pPr>
              <a:lvl6pPr marL="3271838" defTabSz="1387475" fontAlgn="base">
                <a:spcBef>
                  <a:spcPct val="0"/>
                </a:spcBef>
                <a:spcAft>
                  <a:spcPct val="0"/>
                </a:spcAft>
                <a:defRPr>
                  <a:solidFill>
                    <a:schemeClr val="tx1"/>
                  </a:solidFill>
                  <a:latin typeface="Arial" charset="0"/>
                </a:defRPr>
              </a:lvl6pPr>
              <a:lvl7pPr marL="3729038" defTabSz="1387475" fontAlgn="base">
                <a:spcBef>
                  <a:spcPct val="0"/>
                </a:spcBef>
                <a:spcAft>
                  <a:spcPct val="0"/>
                </a:spcAft>
                <a:defRPr>
                  <a:solidFill>
                    <a:schemeClr val="tx1"/>
                  </a:solidFill>
                  <a:latin typeface="Arial" charset="0"/>
                </a:defRPr>
              </a:lvl7pPr>
              <a:lvl8pPr marL="4186238" defTabSz="1387475" fontAlgn="base">
                <a:spcBef>
                  <a:spcPct val="0"/>
                </a:spcBef>
                <a:spcAft>
                  <a:spcPct val="0"/>
                </a:spcAft>
                <a:defRPr>
                  <a:solidFill>
                    <a:schemeClr val="tx1"/>
                  </a:solidFill>
                  <a:latin typeface="Arial" charset="0"/>
                </a:defRPr>
              </a:lvl8pPr>
              <a:lvl9pPr marL="4643438" defTabSz="1387475" fontAlgn="base">
                <a:spcBef>
                  <a:spcPct val="0"/>
                </a:spcBef>
                <a:spcAft>
                  <a:spcPct val="0"/>
                </a:spcAft>
                <a:defRPr>
                  <a:solidFill>
                    <a:schemeClr val="tx1"/>
                  </a:solidFill>
                  <a:latin typeface="Arial" charset="0"/>
                </a:defRPr>
              </a:lvl9pPr>
            </a:lstStyle>
            <a:p>
              <a:pPr>
                <a:defRPr/>
              </a:pPr>
              <a:r>
                <a:rPr lang="en-GB" altLang="en-US" sz="1400" dirty="0"/>
                <a:t>&gt; 8% - High</a:t>
              </a:r>
            </a:p>
          </p:txBody>
        </p:sp>
      </p:grpSp>
      <p:grpSp>
        <p:nvGrpSpPr>
          <p:cNvPr id="26635" name="Group 13">
            <a:extLst>
              <a:ext uri="{FF2B5EF4-FFF2-40B4-BE49-F238E27FC236}">
                <a16:creationId xmlns:a16="http://schemas.microsoft.com/office/drawing/2014/main" id="{B3BA5FAC-1D6E-5144-940B-0B299C72B652}"/>
              </a:ext>
            </a:extLst>
          </p:cNvPr>
          <p:cNvGrpSpPr>
            <a:grpSpLocks/>
          </p:cNvGrpSpPr>
          <p:nvPr/>
        </p:nvGrpSpPr>
        <p:grpSpPr bwMode="auto">
          <a:xfrm>
            <a:off x="415925" y="2206625"/>
            <a:ext cx="4516438" cy="2662238"/>
            <a:chOff x="488" y="649"/>
            <a:chExt cx="5185" cy="2403"/>
          </a:xfrm>
        </p:grpSpPr>
        <p:sp>
          <p:nvSpPr>
            <p:cNvPr id="21518" name="Freeform 14">
              <a:extLst>
                <a:ext uri="{FF2B5EF4-FFF2-40B4-BE49-F238E27FC236}">
                  <a16:creationId xmlns:a16="http://schemas.microsoft.com/office/drawing/2014/main" id="{B8CC1983-5038-EE49-B942-A9174468AA7C}"/>
                </a:ext>
              </a:extLst>
            </p:cNvPr>
            <p:cNvSpPr>
              <a:spLocks/>
            </p:cNvSpPr>
            <p:nvPr/>
          </p:nvSpPr>
          <p:spPr bwMode="auto">
            <a:xfrm>
              <a:off x="1760" y="1893"/>
              <a:ext cx="157" cy="52"/>
            </a:xfrm>
            <a:custGeom>
              <a:avLst/>
              <a:gdLst>
                <a:gd name="T0" fmla="*/ 0 w 156"/>
                <a:gd name="T1" fmla="*/ 25 h 51"/>
                <a:gd name="T2" fmla="*/ 26 w 156"/>
                <a:gd name="T3" fmla="*/ 13 h 51"/>
                <a:gd name="T4" fmla="*/ 65 w 156"/>
                <a:gd name="T5" fmla="*/ 0 h 51"/>
                <a:gd name="T6" fmla="*/ 156 w 156"/>
                <a:gd name="T7" fmla="*/ 51 h 51"/>
                <a:gd name="T8" fmla="*/ 104 w 156"/>
                <a:gd name="T9" fmla="*/ 51 h 51"/>
                <a:gd name="T10" fmla="*/ 91 w 156"/>
                <a:gd name="T11" fmla="*/ 25 h 51"/>
                <a:gd name="T12" fmla="*/ 39 w 156"/>
                <a:gd name="T13" fmla="*/ 25 h 51"/>
                <a:gd name="T14" fmla="*/ 0 w 156"/>
                <a:gd name="T15" fmla="*/ 25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51">
                  <a:moveTo>
                    <a:pt x="0" y="25"/>
                  </a:moveTo>
                  <a:lnTo>
                    <a:pt x="26" y="13"/>
                  </a:lnTo>
                  <a:lnTo>
                    <a:pt x="65" y="0"/>
                  </a:lnTo>
                  <a:lnTo>
                    <a:pt x="155" y="50"/>
                  </a:lnTo>
                  <a:lnTo>
                    <a:pt x="103" y="50"/>
                  </a:lnTo>
                  <a:lnTo>
                    <a:pt x="90" y="25"/>
                  </a:lnTo>
                  <a:lnTo>
                    <a:pt x="39" y="25"/>
                  </a:lnTo>
                  <a:lnTo>
                    <a:pt x="0" y="25"/>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19" name="Freeform 15">
              <a:extLst>
                <a:ext uri="{FF2B5EF4-FFF2-40B4-BE49-F238E27FC236}">
                  <a16:creationId xmlns:a16="http://schemas.microsoft.com/office/drawing/2014/main" id="{18B9EE3D-1B74-EF41-A89D-9FBAE38C53A5}"/>
                </a:ext>
              </a:extLst>
            </p:cNvPr>
            <p:cNvSpPr>
              <a:spLocks/>
            </p:cNvSpPr>
            <p:nvPr/>
          </p:nvSpPr>
          <p:spPr bwMode="auto">
            <a:xfrm>
              <a:off x="1917" y="1954"/>
              <a:ext cx="89" cy="27"/>
            </a:xfrm>
            <a:custGeom>
              <a:avLst/>
              <a:gdLst>
                <a:gd name="T0" fmla="*/ 0 w 90"/>
                <a:gd name="T1" fmla="*/ 14 h 26"/>
                <a:gd name="T2" fmla="*/ 26 w 90"/>
                <a:gd name="T3" fmla="*/ 14 h 26"/>
                <a:gd name="T4" fmla="*/ 13 w 90"/>
                <a:gd name="T5" fmla="*/ 0 h 26"/>
                <a:gd name="T6" fmla="*/ 62 w 90"/>
                <a:gd name="T7" fmla="*/ 0 h 26"/>
                <a:gd name="T8" fmla="*/ 88 w 90"/>
                <a:gd name="T9" fmla="*/ 14 h 26"/>
                <a:gd name="T10" fmla="*/ 39 w 90"/>
                <a:gd name="T11" fmla="*/ 26 h 26"/>
                <a:gd name="T12" fmla="*/ 0 w 90"/>
                <a:gd name="T13" fmla="*/ 14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26">
                  <a:moveTo>
                    <a:pt x="0" y="13"/>
                  </a:moveTo>
                  <a:lnTo>
                    <a:pt x="26" y="13"/>
                  </a:lnTo>
                  <a:lnTo>
                    <a:pt x="13" y="0"/>
                  </a:lnTo>
                  <a:lnTo>
                    <a:pt x="63" y="0"/>
                  </a:lnTo>
                  <a:lnTo>
                    <a:pt x="89" y="13"/>
                  </a:lnTo>
                  <a:lnTo>
                    <a:pt x="39" y="25"/>
                  </a:lnTo>
                  <a:lnTo>
                    <a:pt x="0" y="13"/>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20" name="Freeform 16">
              <a:extLst>
                <a:ext uri="{FF2B5EF4-FFF2-40B4-BE49-F238E27FC236}">
                  <a16:creationId xmlns:a16="http://schemas.microsoft.com/office/drawing/2014/main" id="{4AA010C1-185E-D04E-AEB7-5989A6537B1F}"/>
                </a:ext>
              </a:extLst>
            </p:cNvPr>
            <p:cNvSpPr>
              <a:spLocks/>
            </p:cNvSpPr>
            <p:nvPr/>
          </p:nvSpPr>
          <p:spPr bwMode="auto">
            <a:xfrm>
              <a:off x="2781" y="1684"/>
              <a:ext cx="658" cy="236"/>
            </a:xfrm>
            <a:custGeom>
              <a:avLst/>
              <a:gdLst>
                <a:gd name="T0" fmla="*/ 657 w 654"/>
                <a:gd name="T1" fmla="*/ 235 h 235"/>
                <a:gd name="T2" fmla="*/ 644 w 654"/>
                <a:gd name="T3" fmla="*/ 106 h 235"/>
                <a:gd name="T4" fmla="*/ 632 w 654"/>
                <a:gd name="T5" fmla="*/ 82 h 235"/>
                <a:gd name="T6" fmla="*/ 594 w 654"/>
                <a:gd name="T7" fmla="*/ 94 h 235"/>
                <a:gd name="T8" fmla="*/ 543 w 654"/>
                <a:gd name="T9" fmla="*/ 82 h 235"/>
                <a:gd name="T10" fmla="*/ 467 w 654"/>
                <a:gd name="T11" fmla="*/ 82 h 235"/>
                <a:gd name="T12" fmla="*/ 455 w 654"/>
                <a:gd name="T13" fmla="*/ 106 h 235"/>
                <a:gd name="T14" fmla="*/ 404 w 654"/>
                <a:gd name="T15" fmla="*/ 70 h 235"/>
                <a:gd name="T16" fmla="*/ 329 w 654"/>
                <a:gd name="T17" fmla="*/ 46 h 235"/>
                <a:gd name="T18" fmla="*/ 341 w 654"/>
                <a:gd name="T19" fmla="*/ 0 h 235"/>
                <a:gd name="T20" fmla="*/ 303 w 654"/>
                <a:gd name="T21" fmla="*/ 0 h 235"/>
                <a:gd name="T22" fmla="*/ 202 w 654"/>
                <a:gd name="T23" fmla="*/ 12 h 235"/>
                <a:gd name="T24" fmla="*/ 152 w 654"/>
                <a:gd name="T25" fmla="*/ 24 h 235"/>
                <a:gd name="T26" fmla="*/ 101 w 654"/>
                <a:gd name="T27" fmla="*/ 24 h 235"/>
                <a:gd name="T28" fmla="*/ 51 w 654"/>
                <a:gd name="T29" fmla="*/ 70 h 235"/>
                <a:gd name="T30" fmla="*/ 0 w 654"/>
                <a:gd name="T31" fmla="*/ 189 h 235"/>
                <a:gd name="T32" fmla="*/ 657 w 654"/>
                <a:gd name="T33" fmla="*/ 235 h 2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4" h="235">
                  <a:moveTo>
                    <a:pt x="653" y="234"/>
                  </a:moveTo>
                  <a:lnTo>
                    <a:pt x="640" y="106"/>
                  </a:lnTo>
                  <a:lnTo>
                    <a:pt x="628" y="82"/>
                  </a:lnTo>
                  <a:lnTo>
                    <a:pt x="590" y="94"/>
                  </a:lnTo>
                  <a:lnTo>
                    <a:pt x="540" y="82"/>
                  </a:lnTo>
                  <a:lnTo>
                    <a:pt x="464" y="82"/>
                  </a:lnTo>
                  <a:lnTo>
                    <a:pt x="452" y="106"/>
                  </a:lnTo>
                  <a:lnTo>
                    <a:pt x="402" y="70"/>
                  </a:lnTo>
                  <a:lnTo>
                    <a:pt x="327" y="46"/>
                  </a:lnTo>
                  <a:lnTo>
                    <a:pt x="339" y="0"/>
                  </a:lnTo>
                  <a:lnTo>
                    <a:pt x="301" y="0"/>
                  </a:lnTo>
                  <a:lnTo>
                    <a:pt x="201" y="12"/>
                  </a:lnTo>
                  <a:lnTo>
                    <a:pt x="151" y="24"/>
                  </a:lnTo>
                  <a:lnTo>
                    <a:pt x="100" y="24"/>
                  </a:lnTo>
                  <a:lnTo>
                    <a:pt x="51" y="70"/>
                  </a:lnTo>
                  <a:lnTo>
                    <a:pt x="0" y="188"/>
                  </a:lnTo>
                  <a:lnTo>
                    <a:pt x="653" y="234"/>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21" name="Freeform 17" descr="25%">
              <a:extLst>
                <a:ext uri="{FF2B5EF4-FFF2-40B4-BE49-F238E27FC236}">
                  <a16:creationId xmlns:a16="http://schemas.microsoft.com/office/drawing/2014/main" id="{C7E68C84-94C0-DC48-8FFD-A6C2D34797D1}"/>
                </a:ext>
              </a:extLst>
            </p:cNvPr>
            <p:cNvSpPr>
              <a:spLocks/>
            </p:cNvSpPr>
            <p:nvPr/>
          </p:nvSpPr>
          <p:spPr bwMode="auto">
            <a:xfrm>
              <a:off x="3029" y="1622"/>
              <a:ext cx="20" cy="21"/>
            </a:xfrm>
            <a:custGeom>
              <a:avLst/>
              <a:gdLst>
                <a:gd name="T0" fmla="*/ 0 w 19"/>
                <a:gd name="T1" fmla="*/ 0 h 26"/>
                <a:gd name="T2" fmla="*/ 9 w 19"/>
                <a:gd name="T3" fmla="*/ 13 h 26"/>
                <a:gd name="T4" fmla="*/ 19 w 19"/>
                <a:gd name="T5" fmla="*/ 20 h 26"/>
                <a:gd name="T6" fmla="*/ 19 w 19"/>
                <a:gd name="T7" fmla="*/ 7 h 26"/>
                <a:gd name="T8" fmla="*/ 19 w 19"/>
                <a:gd name="T9" fmla="*/ 0 h 26"/>
                <a:gd name="T10" fmla="*/ 0 w 19"/>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6">
                  <a:moveTo>
                    <a:pt x="0" y="0"/>
                  </a:moveTo>
                  <a:lnTo>
                    <a:pt x="9" y="16"/>
                  </a:lnTo>
                  <a:lnTo>
                    <a:pt x="18" y="25"/>
                  </a:lnTo>
                  <a:lnTo>
                    <a:pt x="18" y="9"/>
                  </a:lnTo>
                  <a:lnTo>
                    <a:pt x="18" y="0"/>
                  </a:lnTo>
                  <a:lnTo>
                    <a:pt x="0"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22" name="Freeform 18">
              <a:extLst>
                <a:ext uri="{FF2B5EF4-FFF2-40B4-BE49-F238E27FC236}">
                  <a16:creationId xmlns:a16="http://schemas.microsoft.com/office/drawing/2014/main" id="{D3EF0E87-DD26-BD4A-9D96-34D26901DC87}"/>
                </a:ext>
              </a:extLst>
            </p:cNvPr>
            <p:cNvSpPr>
              <a:spLocks/>
            </p:cNvSpPr>
            <p:nvPr/>
          </p:nvSpPr>
          <p:spPr bwMode="auto">
            <a:xfrm>
              <a:off x="2788" y="830"/>
              <a:ext cx="2885" cy="1271"/>
            </a:xfrm>
            <a:custGeom>
              <a:avLst/>
              <a:gdLst>
                <a:gd name="T0" fmla="*/ 830 w 2885"/>
                <a:gd name="T1" fmla="*/ 1185 h 1270"/>
                <a:gd name="T2" fmla="*/ 944 w 2885"/>
                <a:gd name="T3" fmla="*/ 1014 h 1270"/>
                <a:gd name="T4" fmla="*/ 830 w 2885"/>
                <a:gd name="T5" fmla="*/ 977 h 1270"/>
                <a:gd name="T6" fmla="*/ 957 w 2885"/>
                <a:gd name="T7" fmla="*/ 1014 h 1270"/>
                <a:gd name="T8" fmla="*/ 1212 w 2885"/>
                <a:gd name="T9" fmla="*/ 1160 h 1270"/>
                <a:gd name="T10" fmla="*/ 1289 w 2885"/>
                <a:gd name="T11" fmla="*/ 1160 h 1270"/>
                <a:gd name="T12" fmla="*/ 2093 w 2885"/>
                <a:gd name="T13" fmla="*/ 537 h 1270"/>
                <a:gd name="T14" fmla="*/ 2412 w 2885"/>
                <a:gd name="T15" fmla="*/ 403 h 1270"/>
                <a:gd name="T16" fmla="*/ 2399 w 2885"/>
                <a:gd name="T17" fmla="*/ 476 h 1270"/>
                <a:gd name="T18" fmla="*/ 2476 w 2885"/>
                <a:gd name="T19" fmla="*/ 476 h 1270"/>
                <a:gd name="T20" fmla="*/ 2693 w 2885"/>
                <a:gd name="T21" fmla="*/ 378 h 1270"/>
                <a:gd name="T22" fmla="*/ 2846 w 2885"/>
                <a:gd name="T23" fmla="*/ 341 h 1270"/>
                <a:gd name="T24" fmla="*/ 2603 w 2885"/>
                <a:gd name="T25" fmla="*/ 207 h 1270"/>
                <a:gd name="T26" fmla="*/ 2438 w 2885"/>
                <a:gd name="T27" fmla="*/ 183 h 1270"/>
                <a:gd name="T28" fmla="*/ 2131 w 2885"/>
                <a:gd name="T29" fmla="*/ 183 h 1270"/>
                <a:gd name="T30" fmla="*/ 1914 w 2885"/>
                <a:gd name="T31" fmla="*/ 110 h 1270"/>
                <a:gd name="T32" fmla="*/ 1672 w 2885"/>
                <a:gd name="T33" fmla="*/ 134 h 1270"/>
                <a:gd name="T34" fmla="*/ 1672 w 2885"/>
                <a:gd name="T35" fmla="*/ 37 h 1270"/>
                <a:gd name="T36" fmla="*/ 1480 w 2885"/>
                <a:gd name="T37" fmla="*/ 49 h 1270"/>
                <a:gd name="T38" fmla="*/ 1302 w 2885"/>
                <a:gd name="T39" fmla="*/ 147 h 1270"/>
                <a:gd name="T40" fmla="*/ 1225 w 2885"/>
                <a:gd name="T41" fmla="*/ 183 h 1270"/>
                <a:gd name="T42" fmla="*/ 1187 w 2885"/>
                <a:gd name="T43" fmla="*/ 269 h 1270"/>
                <a:gd name="T44" fmla="*/ 1135 w 2885"/>
                <a:gd name="T45" fmla="*/ 232 h 1270"/>
                <a:gd name="T46" fmla="*/ 1021 w 2885"/>
                <a:gd name="T47" fmla="*/ 244 h 1270"/>
                <a:gd name="T48" fmla="*/ 779 w 2885"/>
                <a:gd name="T49" fmla="*/ 256 h 1270"/>
                <a:gd name="T50" fmla="*/ 727 w 2885"/>
                <a:gd name="T51" fmla="*/ 341 h 1270"/>
                <a:gd name="T52" fmla="*/ 625 w 2885"/>
                <a:gd name="T53" fmla="*/ 305 h 1270"/>
                <a:gd name="T54" fmla="*/ 625 w 2885"/>
                <a:gd name="T55" fmla="*/ 232 h 1270"/>
                <a:gd name="T56" fmla="*/ 536 w 2885"/>
                <a:gd name="T57" fmla="*/ 378 h 1270"/>
                <a:gd name="T58" fmla="*/ 676 w 2885"/>
                <a:gd name="T59" fmla="*/ 476 h 1270"/>
                <a:gd name="T60" fmla="*/ 689 w 2885"/>
                <a:gd name="T61" fmla="*/ 635 h 1270"/>
                <a:gd name="T62" fmla="*/ 472 w 2885"/>
                <a:gd name="T63" fmla="*/ 648 h 1270"/>
                <a:gd name="T64" fmla="*/ 242 w 2885"/>
                <a:gd name="T65" fmla="*/ 697 h 1270"/>
                <a:gd name="T66" fmla="*/ 38 w 2885"/>
                <a:gd name="T67" fmla="*/ 782 h 1270"/>
                <a:gd name="T68" fmla="*/ 13 w 2885"/>
                <a:gd name="T69" fmla="*/ 843 h 1270"/>
                <a:gd name="T70" fmla="*/ 127 w 2885"/>
                <a:gd name="T71" fmla="*/ 807 h 1270"/>
                <a:gd name="T72" fmla="*/ 191 w 2885"/>
                <a:gd name="T73" fmla="*/ 745 h 1270"/>
                <a:gd name="T74" fmla="*/ 281 w 2885"/>
                <a:gd name="T75" fmla="*/ 733 h 1270"/>
                <a:gd name="T76" fmla="*/ 382 w 2885"/>
                <a:gd name="T77" fmla="*/ 819 h 1270"/>
                <a:gd name="T78" fmla="*/ 307 w 2885"/>
                <a:gd name="T79" fmla="*/ 733 h 1270"/>
                <a:gd name="T80" fmla="*/ 408 w 2885"/>
                <a:gd name="T81" fmla="*/ 770 h 1270"/>
                <a:gd name="T82" fmla="*/ 472 w 2885"/>
                <a:gd name="T83" fmla="*/ 830 h 1270"/>
                <a:gd name="T84" fmla="*/ 485 w 2885"/>
                <a:gd name="T85" fmla="*/ 830 h 1270"/>
                <a:gd name="T86" fmla="*/ 536 w 2885"/>
                <a:gd name="T87" fmla="*/ 782 h 1270"/>
                <a:gd name="T88" fmla="*/ 575 w 2885"/>
                <a:gd name="T89" fmla="*/ 697 h 1270"/>
                <a:gd name="T90" fmla="*/ 599 w 2885"/>
                <a:gd name="T91" fmla="*/ 708 h 1270"/>
                <a:gd name="T92" fmla="*/ 638 w 2885"/>
                <a:gd name="T93" fmla="*/ 697 h 1270"/>
                <a:gd name="T94" fmla="*/ 727 w 2885"/>
                <a:gd name="T95" fmla="*/ 757 h 1270"/>
                <a:gd name="T96" fmla="*/ 587 w 2885"/>
                <a:gd name="T97" fmla="*/ 782 h 1270"/>
                <a:gd name="T98" fmla="*/ 536 w 2885"/>
                <a:gd name="T99" fmla="*/ 855 h 1270"/>
                <a:gd name="T100" fmla="*/ 663 w 2885"/>
                <a:gd name="T101" fmla="*/ 855 h 12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85" h="1270">
                  <a:moveTo>
                    <a:pt x="727" y="1122"/>
                  </a:moveTo>
                  <a:lnTo>
                    <a:pt x="753" y="1159"/>
                  </a:lnTo>
                  <a:lnTo>
                    <a:pt x="766" y="1209"/>
                  </a:lnTo>
                  <a:lnTo>
                    <a:pt x="830" y="1184"/>
                  </a:lnTo>
                  <a:lnTo>
                    <a:pt x="931" y="1147"/>
                  </a:lnTo>
                  <a:lnTo>
                    <a:pt x="970" y="1110"/>
                  </a:lnTo>
                  <a:lnTo>
                    <a:pt x="996" y="1062"/>
                  </a:lnTo>
                  <a:lnTo>
                    <a:pt x="944" y="1013"/>
                  </a:lnTo>
                  <a:lnTo>
                    <a:pt x="906" y="1037"/>
                  </a:lnTo>
                  <a:lnTo>
                    <a:pt x="893" y="1037"/>
                  </a:lnTo>
                  <a:lnTo>
                    <a:pt x="867" y="1025"/>
                  </a:lnTo>
                  <a:lnTo>
                    <a:pt x="830" y="976"/>
                  </a:lnTo>
                  <a:lnTo>
                    <a:pt x="830" y="951"/>
                  </a:lnTo>
                  <a:lnTo>
                    <a:pt x="855" y="951"/>
                  </a:lnTo>
                  <a:lnTo>
                    <a:pt x="880" y="988"/>
                  </a:lnTo>
                  <a:lnTo>
                    <a:pt x="957" y="1013"/>
                  </a:lnTo>
                  <a:lnTo>
                    <a:pt x="1097" y="1025"/>
                  </a:lnTo>
                  <a:lnTo>
                    <a:pt x="1148" y="1086"/>
                  </a:lnTo>
                  <a:lnTo>
                    <a:pt x="1174" y="1086"/>
                  </a:lnTo>
                  <a:lnTo>
                    <a:pt x="1212" y="1159"/>
                  </a:lnTo>
                  <a:lnTo>
                    <a:pt x="1212" y="1209"/>
                  </a:lnTo>
                  <a:lnTo>
                    <a:pt x="1251" y="1269"/>
                  </a:lnTo>
                  <a:lnTo>
                    <a:pt x="1289" y="1232"/>
                  </a:lnTo>
                  <a:lnTo>
                    <a:pt x="1289" y="1159"/>
                  </a:lnTo>
                  <a:lnTo>
                    <a:pt x="1404" y="1074"/>
                  </a:lnTo>
                  <a:lnTo>
                    <a:pt x="1442" y="1074"/>
                  </a:lnTo>
                  <a:lnTo>
                    <a:pt x="1455" y="1062"/>
                  </a:lnTo>
                  <a:lnTo>
                    <a:pt x="2093" y="537"/>
                  </a:lnTo>
                  <a:lnTo>
                    <a:pt x="2195" y="451"/>
                  </a:lnTo>
                  <a:lnTo>
                    <a:pt x="2285" y="451"/>
                  </a:lnTo>
                  <a:lnTo>
                    <a:pt x="2373" y="451"/>
                  </a:lnTo>
                  <a:lnTo>
                    <a:pt x="2412" y="403"/>
                  </a:lnTo>
                  <a:lnTo>
                    <a:pt x="2450" y="391"/>
                  </a:lnTo>
                  <a:lnTo>
                    <a:pt x="2450" y="427"/>
                  </a:lnTo>
                  <a:lnTo>
                    <a:pt x="2502" y="391"/>
                  </a:lnTo>
                  <a:lnTo>
                    <a:pt x="2399" y="476"/>
                  </a:lnTo>
                  <a:lnTo>
                    <a:pt x="2386" y="500"/>
                  </a:lnTo>
                  <a:lnTo>
                    <a:pt x="2399" y="610"/>
                  </a:lnTo>
                  <a:lnTo>
                    <a:pt x="2476" y="537"/>
                  </a:lnTo>
                  <a:lnTo>
                    <a:pt x="2476" y="476"/>
                  </a:lnTo>
                  <a:lnTo>
                    <a:pt x="2502" y="440"/>
                  </a:lnTo>
                  <a:lnTo>
                    <a:pt x="2565" y="427"/>
                  </a:lnTo>
                  <a:lnTo>
                    <a:pt x="2590" y="440"/>
                  </a:lnTo>
                  <a:lnTo>
                    <a:pt x="2693" y="378"/>
                  </a:lnTo>
                  <a:lnTo>
                    <a:pt x="2731" y="366"/>
                  </a:lnTo>
                  <a:lnTo>
                    <a:pt x="2718" y="341"/>
                  </a:lnTo>
                  <a:lnTo>
                    <a:pt x="2757" y="318"/>
                  </a:lnTo>
                  <a:lnTo>
                    <a:pt x="2846" y="341"/>
                  </a:lnTo>
                  <a:lnTo>
                    <a:pt x="2884" y="305"/>
                  </a:lnTo>
                  <a:lnTo>
                    <a:pt x="2807" y="269"/>
                  </a:lnTo>
                  <a:lnTo>
                    <a:pt x="2718" y="219"/>
                  </a:lnTo>
                  <a:lnTo>
                    <a:pt x="2603" y="207"/>
                  </a:lnTo>
                  <a:lnTo>
                    <a:pt x="2590" y="244"/>
                  </a:lnTo>
                  <a:lnTo>
                    <a:pt x="2539" y="219"/>
                  </a:lnTo>
                  <a:lnTo>
                    <a:pt x="2476" y="232"/>
                  </a:lnTo>
                  <a:lnTo>
                    <a:pt x="2438" y="183"/>
                  </a:lnTo>
                  <a:lnTo>
                    <a:pt x="2335" y="195"/>
                  </a:lnTo>
                  <a:lnTo>
                    <a:pt x="2297" y="159"/>
                  </a:lnTo>
                  <a:lnTo>
                    <a:pt x="2169" y="134"/>
                  </a:lnTo>
                  <a:lnTo>
                    <a:pt x="2131" y="183"/>
                  </a:lnTo>
                  <a:lnTo>
                    <a:pt x="2054" y="159"/>
                  </a:lnTo>
                  <a:lnTo>
                    <a:pt x="2029" y="195"/>
                  </a:lnTo>
                  <a:lnTo>
                    <a:pt x="2004" y="134"/>
                  </a:lnTo>
                  <a:lnTo>
                    <a:pt x="1914" y="110"/>
                  </a:lnTo>
                  <a:lnTo>
                    <a:pt x="1914" y="134"/>
                  </a:lnTo>
                  <a:lnTo>
                    <a:pt x="1812" y="110"/>
                  </a:lnTo>
                  <a:lnTo>
                    <a:pt x="1736" y="110"/>
                  </a:lnTo>
                  <a:lnTo>
                    <a:pt x="1672" y="134"/>
                  </a:lnTo>
                  <a:lnTo>
                    <a:pt x="1774" y="73"/>
                  </a:lnTo>
                  <a:lnTo>
                    <a:pt x="1774" y="49"/>
                  </a:lnTo>
                  <a:lnTo>
                    <a:pt x="1736" y="25"/>
                  </a:lnTo>
                  <a:lnTo>
                    <a:pt x="1672" y="37"/>
                  </a:lnTo>
                  <a:lnTo>
                    <a:pt x="1684" y="25"/>
                  </a:lnTo>
                  <a:lnTo>
                    <a:pt x="1646" y="0"/>
                  </a:lnTo>
                  <a:lnTo>
                    <a:pt x="1556" y="49"/>
                  </a:lnTo>
                  <a:lnTo>
                    <a:pt x="1480" y="49"/>
                  </a:lnTo>
                  <a:lnTo>
                    <a:pt x="1404" y="73"/>
                  </a:lnTo>
                  <a:lnTo>
                    <a:pt x="1391" y="110"/>
                  </a:lnTo>
                  <a:lnTo>
                    <a:pt x="1302" y="122"/>
                  </a:lnTo>
                  <a:lnTo>
                    <a:pt x="1302" y="147"/>
                  </a:lnTo>
                  <a:lnTo>
                    <a:pt x="1339" y="171"/>
                  </a:lnTo>
                  <a:lnTo>
                    <a:pt x="1264" y="147"/>
                  </a:lnTo>
                  <a:lnTo>
                    <a:pt x="1264" y="183"/>
                  </a:lnTo>
                  <a:lnTo>
                    <a:pt x="1225" y="183"/>
                  </a:lnTo>
                  <a:lnTo>
                    <a:pt x="1212" y="159"/>
                  </a:lnTo>
                  <a:lnTo>
                    <a:pt x="1187" y="171"/>
                  </a:lnTo>
                  <a:lnTo>
                    <a:pt x="1212" y="195"/>
                  </a:lnTo>
                  <a:lnTo>
                    <a:pt x="1187" y="269"/>
                  </a:lnTo>
                  <a:lnTo>
                    <a:pt x="1174" y="134"/>
                  </a:lnTo>
                  <a:lnTo>
                    <a:pt x="1135" y="134"/>
                  </a:lnTo>
                  <a:lnTo>
                    <a:pt x="1097" y="219"/>
                  </a:lnTo>
                  <a:lnTo>
                    <a:pt x="1135" y="232"/>
                  </a:lnTo>
                  <a:lnTo>
                    <a:pt x="1110" y="256"/>
                  </a:lnTo>
                  <a:lnTo>
                    <a:pt x="1047" y="219"/>
                  </a:lnTo>
                  <a:lnTo>
                    <a:pt x="1021" y="219"/>
                  </a:lnTo>
                  <a:lnTo>
                    <a:pt x="1021" y="244"/>
                  </a:lnTo>
                  <a:lnTo>
                    <a:pt x="919" y="256"/>
                  </a:lnTo>
                  <a:lnTo>
                    <a:pt x="906" y="232"/>
                  </a:lnTo>
                  <a:lnTo>
                    <a:pt x="830" y="269"/>
                  </a:lnTo>
                  <a:lnTo>
                    <a:pt x="779" y="256"/>
                  </a:lnTo>
                  <a:lnTo>
                    <a:pt x="766" y="305"/>
                  </a:lnTo>
                  <a:lnTo>
                    <a:pt x="740" y="293"/>
                  </a:lnTo>
                  <a:lnTo>
                    <a:pt x="715" y="318"/>
                  </a:lnTo>
                  <a:lnTo>
                    <a:pt x="727" y="341"/>
                  </a:lnTo>
                  <a:lnTo>
                    <a:pt x="663" y="341"/>
                  </a:lnTo>
                  <a:lnTo>
                    <a:pt x="676" y="366"/>
                  </a:lnTo>
                  <a:lnTo>
                    <a:pt x="625" y="341"/>
                  </a:lnTo>
                  <a:lnTo>
                    <a:pt x="625" y="305"/>
                  </a:lnTo>
                  <a:lnTo>
                    <a:pt x="587" y="281"/>
                  </a:lnTo>
                  <a:lnTo>
                    <a:pt x="689" y="305"/>
                  </a:lnTo>
                  <a:lnTo>
                    <a:pt x="727" y="281"/>
                  </a:lnTo>
                  <a:lnTo>
                    <a:pt x="625" y="232"/>
                  </a:lnTo>
                  <a:lnTo>
                    <a:pt x="575" y="232"/>
                  </a:lnTo>
                  <a:lnTo>
                    <a:pt x="562" y="281"/>
                  </a:lnTo>
                  <a:lnTo>
                    <a:pt x="575" y="341"/>
                  </a:lnTo>
                  <a:lnTo>
                    <a:pt x="536" y="378"/>
                  </a:lnTo>
                  <a:lnTo>
                    <a:pt x="536" y="415"/>
                  </a:lnTo>
                  <a:lnTo>
                    <a:pt x="575" y="440"/>
                  </a:lnTo>
                  <a:lnTo>
                    <a:pt x="638" y="440"/>
                  </a:lnTo>
                  <a:lnTo>
                    <a:pt x="676" y="476"/>
                  </a:lnTo>
                  <a:lnTo>
                    <a:pt x="740" y="525"/>
                  </a:lnTo>
                  <a:lnTo>
                    <a:pt x="791" y="573"/>
                  </a:lnTo>
                  <a:lnTo>
                    <a:pt x="753" y="622"/>
                  </a:lnTo>
                  <a:lnTo>
                    <a:pt x="689" y="635"/>
                  </a:lnTo>
                  <a:lnTo>
                    <a:pt x="638" y="647"/>
                  </a:lnTo>
                  <a:lnTo>
                    <a:pt x="575" y="635"/>
                  </a:lnTo>
                  <a:lnTo>
                    <a:pt x="523" y="647"/>
                  </a:lnTo>
                  <a:lnTo>
                    <a:pt x="472" y="647"/>
                  </a:lnTo>
                  <a:lnTo>
                    <a:pt x="434" y="671"/>
                  </a:lnTo>
                  <a:lnTo>
                    <a:pt x="370" y="671"/>
                  </a:lnTo>
                  <a:lnTo>
                    <a:pt x="307" y="684"/>
                  </a:lnTo>
                  <a:lnTo>
                    <a:pt x="242" y="696"/>
                  </a:lnTo>
                  <a:lnTo>
                    <a:pt x="191" y="732"/>
                  </a:lnTo>
                  <a:lnTo>
                    <a:pt x="140" y="756"/>
                  </a:lnTo>
                  <a:lnTo>
                    <a:pt x="90" y="793"/>
                  </a:lnTo>
                  <a:lnTo>
                    <a:pt x="38" y="781"/>
                  </a:lnTo>
                  <a:lnTo>
                    <a:pt x="13" y="744"/>
                  </a:lnTo>
                  <a:lnTo>
                    <a:pt x="0" y="744"/>
                  </a:lnTo>
                  <a:lnTo>
                    <a:pt x="0" y="818"/>
                  </a:lnTo>
                  <a:lnTo>
                    <a:pt x="13" y="842"/>
                  </a:lnTo>
                  <a:lnTo>
                    <a:pt x="26" y="842"/>
                  </a:lnTo>
                  <a:lnTo>
                    <a:pt x="103" y="854"/>
                  </a:lnTo>
                  <a:lnTo>
                    <a:pt x="140" y="818"/>
                  </a:lnTo>
                  <a:lnTo>
                    <a:pt x="127" y="806"/>
                  </a:lnTo>
                  <a:lnTo>
                    <a:pt x="153" y="781"/>
                  </a:lnTo>
                  <a:lnTo>
                    <a:pt x="178" y="769"/>
                  </a:lnTo>
                  <a:lnTo>
                    <a:pt x="178" y="744"/>
                  </a:lnTo>
                  <a:lnTo>
                    <a:pt x="191" y="744"/>
                  </a:lnTo>
                  <a:lnTo>
                    <a:pt x="230" y="744"/>
                  </a:lnTo>
                  <a:lnTo>
                    <a:pt x="242" y="732"/>
                  </a:lnTo>
                  <a:lnTo>
                    <a:pt x="268" y="720"/>
                  </a:lnTo>
                  <a:lnTo>
                    <a:pt x="281" y="732"/>
                  </a:lnTo>
                  <a:lnTo>
                    <a:pt x="294" y="756"/>
                  </a:lnTo>
                  <a:lnTo>
                    <a:pt x="358" y="793"/>
                  </a:lnTo>
                  <a:lnTo>
                    <a:pt x="370" y="829"/>
                  </a:lnTo>
                  <a:lnTo>
                    <a:pt x="382" y="818"/>
                  </a:lnTo>
                  <a:lnTo>
                    <a:pt x="382" y="793"/>
                  </a:lnTo>
                  <a:lnTo>
                    <a:pt x="395" y="793"/>
                  </a:lnTo>
                  <a:lnTo>
                    <a:pt x="345" y="756"/>
                  </a:lnTo>
                  <a:lnTo>
                    <a:pt x="307" y="732"/>
                  </a:lnTo>
                  <a:lnTo>
                    <a:pt x="307" y="707"/>
                  </a:lnTo>
                  <a:lnTo>
                    <a:pt x="345" y="707"/>
                  </a:lnTo>
                  <a:lnTo>
                    <a:pt x="370" y="744"/>
                  </a:lnTo>
                  <a:lnTo>
                    <a:pt x="408" y="769"/>
                  </a:lnTo>
                  <a:lnTo>
                    <a:pt x="408" y="793"/>
                  </a:lnTo>
                  <a:lnTo>
                    <a:pt x="421" y="806"/>
                  </a:lnTo>
                  <a:lnTo>
                    <a:pt x="434" y="829"/>
                  </a:lnTo>
                  <a:lnTo>
                    <a:pt x="472" y="829"/>
                  </a:lnTo>
                  <a:lnTo>
                    <a:pt x="434" y="829"/>
                  </a:lnTo>
                  <a:lnTo>
                    <a:pt x="446" y="854"/>
                  </a:lnTo>
                  <a:lnTo>
                    <a:pt x="472" y="854"/>
                  </a:lnTo>
                  <a:lnTo>
                    <a:pt x="485" y="829"/>
                  </a:lnTo>
                  <a:lnTo>
                    <a:pt x="459" y="818"/>
                  </a:lnTo>
                  <a:lnTo>
                    <a:pt x="472" y="806"/>
                  </a:lnTo>
                  <a:lnTo>
                    <a:pt x="459" y="781"/>
                  </a:lnTo>
                  <a:lnTo>
                    <a:pt x="536" y="781"/>
                  </a:lnTo>
                  <a:lnTo>
                    <a:pt x="536" y="756"/>
                  </a:lnTo>
                  <a:lnTo>
                    <a:pt x="549" y="732"/>
                  </a:lnTo>
                  <a:lnTo>
                    <a:pt x="562" y="707"/>
                  </a:lnTo>
                  <a:lnTo>
                    <a:pt x="575" y="696"/>
                  </a:lnTo>
                  <a:lnTo>
                    <a:pt x="599" y="684"/>
                  </a:lnTo>
                  <a:lnTo>
                    <a:pt x="599" y="696"/>
                  </a:lnTo>
                  <a:lnTo>
                    <a:pt x="625" y="696"/>
                  </a:lnTo>
                  <a:lnTo>
                    <a:pt x="599" y="707"/>
                  </a:lnTo>
                  <a:lnTo>
                    <a:pt x="625" y="720"/>
                  </a:lnTo>
                  <a:lnTo>
                    <a:pt x="663" y="707"/>
                  </a:lnTo>
                  <a:lnTo>
                    <a:pt x="638" y="707"/>
                  </a:lnTo>
                  <a:lnTo>
                    <a:pt x="638" y="696"/>
                  </a:lnTo>
                  <a:lnTo>
                    <a:pt x="702" y="671"/>
                  </a:lnTo>
                  <a:lnTo>
                    <a:pt x="676" y="684"/>
                  </a:lnTo>
                  <a:lnTo>
                    <a:pt x="663" y="707"/>
                  </a:lnTo>
                  <a:lnTo>
                    <a:pt x="727" y="756"/>
                  </a:lnTo>
                  <a:lnTo>
                    <a:pt x="727" y="769"/>
                  </a:lnTo>
                  <a:lnTo>
                    <a:pt x="689" y="781"/>
                  </a:lnTo>
                  <a:lnTo>
                    <a:pt x="638" y="756"/>
                  </a:lnTo>
                  <a:lnTo>
                    <a:pt x="587" y="781"/>
                  </a:lnTo>
                  <a:lnTo>
                    <a:pt x="562" y="781"/>
                  </a:lnTo>
                  <a:lnTo>
                    <a:pt x="511" y="793"/>
                  </a:lnTo>
                  <a:lnTo>
                    <a:pt x="523" y="818"/>
                  </a:lnTo>
                  <a:lnTo>
                    <a:pt x="536" y="854"/>
                  </a:lnTo>
                  <a:lnTo>
                    <a:pt x="562" y="854"/>
                  </a:lnTo>
                  <a:lnTo>
                    <a:pt x="587" y="854"/>
                  </a:lnTo>
                  <a:lnTo>
                    <a:pt x="612" y="866"/>
                  </a:lnTo>
                  <a:lnTo>
                    <a:pt x="663" y="854"/>
                  </a:lnTo>
                  <a:lnTo>
                    <a:pt x="651" y="878"/>
                  </a:lnTo>
                  <a:lnTo>
                    <a:pt x="651" y="951"/>
                  </a:lnTo>
                  <a:lnTo>
                    <a:pt x="727" y="1122"/>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23" name="Freeform 19">
              <a:extLst>
                <a:ext uri="{FF2B5EF4-FFF2-40B4-BE49-F238E27FC236}">
                  <a16:creationId xmlns:a16="http://schemas.microsoft.com/office/drawing/2014/main" id="{540F1D1D-D563-AF43-9DC1-0238AE3C356D}"/>
                </a:ext>
              </a:extLst>
            </p:cNvPr>
            <p:cNvSpPr>
              <a:spLocks/>
            </p:cNvSpPr>
            <p:nvPr/>
          </p:nvSpPr>
          <p:spPr bwMode="auto">
            <a:xfrm>
              <a:off x="1984" y="2141"/>
              <a:ext cx="436" cy="493"/>
            </a:xfrm>
            <a:custGeom>
              <a:avLst/>
              <a:gdLst>
                <a:gd name="T0" fmla="*/ 249 w 435"/>
                <a:gd name="T1" fmla="*/ 480 h 493"/>
                <a:gd name="T2" fmla="*/ 249 w 435"/>
                <a:gd name="T3" fmla="*/ 432 h 493"/>
                <a:gd name="T4" fmla="*/ 299 w 435"/>
                <a:gd name="T5" fmla="*/ 396 h 493"/>
                <a:gd name="T6" fmla="*/ 349 w 435"/>
                <a:gd name="T7" fmla="*/ 384 h 493"/>
                <a:gd name="T8" fmla="*/ 373 w 435"/>
                <a:gd name="T9" fmla="*/ 324 h 493"/>
                <a:gd name="T10" fmla="*/ 385 w 435"/>
                <a:gd name="T11" fmla="*/ 264 h 493"/>
                <a:gd name="T12" fmla="*/ 435 w 435"/>
                <a:gd name="T13" fmla="*/ 204 h 493"/>
                <a:gd name="T14" fmla="*/ 435 w 435"/>
                <a:gd name="T15" fmla="*/ 156 h 493"/>
                <a:gd name="T16" fmla="*/ 373 w 435"/>
                <a:gd name="T17" fmla="*/ 120 h 493"/>
                <a:gd name="T18" fmla="*/ 299 w 435"/>
                <a:gd name="T19" fmla="*/ 120 h 493"/>
                <a:gd name="T20" fmla="*/ 299 w 435"/>
                <a:gd name="T21" fmla="*/ 96 h 493"/>
                <a:gd name="T22" fmla="*/ 261 w 435"/>
                <a:gd name="T23" fmla="*/ 96 h 493"/>
                <a:gd name="T24" fmla="*/ 211 w 435"/>
                <a:gd name="T25" fmla="*/ 108 h 493"/>
                <a:gd name="T26" fmla="*/ 199 w 435"/>
                <a:gd name="T27" fmla="*/ 84 h 493"/>
                <a:gd name="T28" fmla="*/ 224 w 435"/>
                <a:gd name="T29" fmla="*/ 60 h 493"/>
                <a:gd name="T30" fmla="*/ 199 w 435"/>
                <a:gd name="T31" fmla="*/ 24 h 493"/>
                <a:gd name="T32" fmla="*/ 161 w 435"/>
                <a:gd name="T33" fmla="*/ 0 h 493"/>
                <a:gd name="T34" fmla="*/ 124 w 435"/>
                <a:gd name="T35" fmla="*/ 0 h 493"/>
                <a:gd name="T36" fmla="*/ 86 w 435"/>
                <a:gd name="T37" fmla="*/ 24 h 493"/>
                <a:gd name="T38" fmla="*/ 62 w 435"/>
                <a:gd name="T39" fmla="*/ 47 h 493"/>
                <a:gd name="T40" fmla="*/ 37 w 435"/>
                <a:gd name="T41" fmla="*/ 60 h 493"/>
                <a:gd name="T42" fmla="*/ 12 w 435"/>
                <a:gd name="T43" fmla="*/ 84 h 493"/>
                <a:gd name="T44" fmla="*/ 0 w 435"/>
                <a:gd name="T45" fmla="*/ 96 h 493"/>
                <a:gd name="T46" fmla="*/ 0 w 435"/>
                <a:gd name="T47" fmla="*/ 132 h 493"/>
                <a:gd name="T48" fmla="*/ 12 w 435"/>
                <a:gd name="T49" fmla="*/ 156 h 493"/>
                <a:gd name="T50" fmla="*/ 0 w 435"/>
                <a:gd name="T51" fmla="*/ 192 h 493"/>
                <a:gd name="T52" fmla="*/ 0 w 435"/>
                <a:gd name="T53" fmla="*/ 204 h 493"/>
                <a:gd name="T54" fmla="*/ 12 w 435"/>
                <a:gd name="T55" fmla="*/ 228 h 493"/>
                <a:gd name="T56" fmla="*/ 12 w 435"/>
                <a:gd name="T57" fmla="*/ 240 h 493"/>
                <a:gd name="T58" fmla="*/ 12 w 435"/>
                <a:gd name="T59" fmla="*/ 264 h 493"/>
                <a:gd name="T60" fmla="*/ 12 w 435"/>
                <a:gd name="T61" fmla="*/ 276 h 493"/>
                <a:gd name="T62" fmla="*/ 12 w 435"/>
                <a:gd name="T63" fmla="*/ 300 h 493"/>
                <a:gd name="T64" fmla="*/ 37 w 435"/>
                <a:gd name="T65" fmla="*/ 312 h 493"/>
                <a:gd name="T66" fmla="*/ 25 w 435"/>
                <a:gd name="T67" fmla="*/ 336 h 493"/>
                <a:gd name="T68" fmla="*/ 62 w 435"/>
                <a:gd name="T69" fmla="*/ 336 h 493"/>
                <a:gd name="T70" fmla="*/ 50 w 435"/>
                <a:gd name="T71" fmla="*/ 349 h 493"/>
                <a:gd name="T72" fmla="*/ 37 w 435"/>
                <a:gd name="T73" fmla="*/ 360 h 493"/>
                <a:gd name="T74" fmla="*/ 25 w 435"/>
                <a:gd name="T75" fmla="*/ 372 h 493"/>
                <a:gd name="T76" fmla="*/ 37 w 435"/>
                <a:gd name="T77" fmla="*/ 384 h 493"/>
                <a:gd name="T78" fmla="*/ 37 w 435"/>
                <a:gd name="T79" fmla="*/ 396 h 493"/>
                <a:gd name="T80" fmla="*/ 50 w 435"/>
                <a:gd name="T81" fmla="*/ 420 h 493"/>
                <a:gd name="T82" fmla="*/ 50 w 435"/>
                <a:gd name="T83" fmla="*/ 432 h 493"/>
                <a:gd name="T84" fmla="*/ 62 w 435"/>
                <a:gd name="T85" fmla="*/ 432 h 493"/>
                <a:gd name="T86" fmla="*/ 74 w 435"/>
                <a:gd name="T87" fmla="*/ 445 h 493"/>
                <a:gd name="T88" fmla="*/ 99 w 435"/>
                <a:gd name="T89" fmla="*/ 445 h 493"/>
                <a:gd name="T90" fmla="*/ 111 w 435"/>
                <a:gd name="T91" fmla="*/ 445 h 493"/>
                <a:gd name="T92" fmla="*/ 124 w 435"/>
                <a:gd name="T93" fmla="*/ 456 h 493"/>
                <a:gd name="T94" fmla="*/ 149 w 435"/>
                <a:gd name="T95" fmla="*/ 468 h 493"/>
                <a:gd name="T96" fmla="*/ 161 w 435"/>
                <a:gd name="T97" fmla="*/ 468 h 493"/>
                <a:gd name="T98" fmla="*/ 186 w 435"/>
                <a:gd name="T99" fmla="*/ 468 h 493"/>
                <a:gd name="T100" fmla="*/ 199 w 435"/>
                <a:gd name="T101" fmla="*/ 480 h 493"/>
                <a:gd name="T102" fmla="*/ 236 w 435"/>
                <a:gd name="T103" fmla="*/ 492 h 493"/>
                <a:gd name="T104" fmla="*/ 249 w 435"/>
                <a:gd name="T105" fmla="*/ 480 h 4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5" h="493">
                  <a:moveTo>
                    <a:pt x="248" y="480"/>
                  </a:moveTo>
                  <a:lnTo>
                    <a:pt x="248" y="432"/>
                  </a:lnTo>
                  <a:lnTo>
                    <a:pt x="298" y="396"/>
                  </a:lnTo>
                  <a:lnTo>
                    <a:pt x="348" y="384"/>
                  </a:lnTo>
                  <a:lnTo>
                    <a:pt x="372" y="324"/>
                  </a:lnTo>
                  <a:lnTo>
                    <a:pt x="384" y="264"/>
                  </a:lnTo>
                  <a:lnTo>
                    <a:pt x="434" y="204"/>
                  </a:lnTo>
                  <a:lnTo>
                    <a:pt x="434" y="156"/>
                  </a:lnTo>
                  <a:lnTo>
                    <a:pt x="372" y="120"/>
                  </a:lnTo>
                  <a:lnTo>
                    <a:pt x="298" y="120"/>
                  </a:lnTo>
                  <a:lnTo>
                    <a:pt x="298" y="96"/>
                  </a:lnTo>
                  <a:lnTo>
                    <a:pt x="260" y="96"/>
                  </a:lnTo>
                  <a:lnTo>
                    <a:pt x="211" y="108"/>
                  </a:lnTo>
                  <a:lnTo>
                    <a:pt x="199" y="84"/>
                  </a:lnTo>
                  <a:lnTo>
                    <a:pt x="223" y="60"/>
                  </a:lnTo>
                  <a:lnTo>
                    <a:pt x="199" y="24"/>
                  </a:lnTo>
                  <a:lnTo>
                    <a:pt x="161" y="0"/>
                  </a:lnTo>
                  <a:lnTo>
                    <a:pt x="124" y="0"/>
                  </a:lnTo>
                  <a:lnTo>
                    <a:pt x="86" y="24"/>
                  </a:lnTo>
                  <a:lnTo>
                    <a:pt x="62" y="47"/>
                  </a:lnTo>
                  <a:lnTo>
                    <a:pt x="37" y="60"/>
                  </a:lnTo>
                  <a:lnTo>
                    <a:pt x="12" y="84"/>
                  </a:lnTo>
                  <a:lnTo>
                    <a:pt x="0" y="96"/>
                  </a:lnTo>
                  <a:lnTo>
                    <a:pt x="0" y="132"/>
                  </a:lnTo>
                  <a:lnTo>
                    <a:pt x="12" y="156"/>
                  </a:lnTo>
                  <a:lnTo>
                    <a:pt x="0" y="192"/>
                  </a:lnTo>
                  <a:lnTo>
                    <a:pt x="0" y="204"/>
                  </a:lnTo>
                  <a:lnTo>
                    <a:pt x="12" y="228"/>
                  </a:lnTo>
                  <a:lnTo>
                    <a:pt x="12" y="240"/>
                  </a:lnTo>
                  <a:lnTo>
                    <a:pt x="12" y="264"/>
                  </a:lnTo>
                  <a:lnTo>
                    <a:pt x="12" y="276"/>
                  </a:lnTo>
                  <a:lnTo>
                    <a:pt x="12" y="300"/>
                  </a:lnTo>
                  <a:lnTo>
                    <a:pt x="37" y="312"/>
                  </a:lnTo>
                  <a:lnTo>
                    <a:pt x="25" y="336"/>
                  </a:lnTo>
                  <a:lnTo>
                    <a:pt x="62" y="336"/>
                  </a:lnTo>
                  <a:lnTo>
                    <a:pt x="50" y="349"/>
                  </a:lnTo>
                  <a:lnTo>
                    <a:pt x="37" y="360"/>
                  </a:lnTo>
                  <a:lnTo>
                    <a:pt x="25" y="372"/>
                  </a:lnTo>
                  <a:lnTo>
                    <a:pt x="37" y="384"/>
                  </a:lnTo>
                  <a:lnTo>
                    <a:pt x="37" y="396"/>
                  </a:lnTo>
                  <a:lnTo>
                    <a:pt x="50" y="420"/>
                  </a:lnTo>
                  <a:lnTo>
                    <a:pt x="50" y="432"/>
                  </a:lnTo>
                  <a:lnTo>
                    <a:pt x="62" y="432"/>
                  </a:lnTo>
                  <a:lnTo>
                    <a:pt x="74" y="445"/>
                  </a:lnTo>
                  <a:lnTo>
                    <a:pt x="99" y="445"/>
                  </a:lnTo>
                  <a:lnTo>
                    <a:pt x="111" y="445"/>
                  </a:lnTo>
                  <a:lnTo>
                    <a:pt x="124" y="456"/>
                  </a:lnTo>
                  <a:lnTo>
                    <a:pt x="149" y="468"/>
                  </a:lnTo>
                  <a:lnTo>
                    <a:pt x="161" y="468"/>
                  </a:lnTo>
                  <a:lnTo>
                    <a:pt x="186" y="468"/>
                  </a:lnTo>
                  <a:lnTo>
                    <a:pt x="199" y="480"/>
                  </a:lnTo>
                  <a:lnTo>
                    <a:pt x="235" y="492"/>
                  </a:lnTo>
                  <a:lnTo>
                    <a:pt x="248" y="480"/>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26648" name="Group 20">
              <a:extLst>
                <a:ext uri="{FF2B5EF4-FFF2-40B4-BE49-F238E27FC236}">
                  <a16:creationId xmlns:a16="http://schemas.microsoft.com/office/drawing/2014/main" id="{BDA8B481-476F-1E4D-8FD5-067CB093DFB0}"/>
                </a:ext>
              </a:extLst>
            </p:cNvPr>
            <p:cNvGrpSpPr>
              <a:grpSpLocks/>
            </p:cNvGrpSpPr>
            <p:nvPr/>
          </p:nvGrpSpPr>
          <p:grpSpPr bwMode="auto">
            <a:xfrm>
              <a:off x="802" y="994"/>
              <a:ext cx="4240" cy="1726"/>
              <a:chOff x="802" y="994"/>
              <a:chExt cx="4240" cy="1726"/>
            </a:xfrm>
          </p:grpSpPr>
          <p:sp>
            <p:nvSpPr>
              <p:cNvPr id="21525" name="Freeform 21">
                <a:extLst>
                  <a:ext uri="{FF2B5EF4-FFF2-40B4-BE49-F238E27FC236}">
                    <a16:creationId xmlns:a16="http://schemas.microsoft.com/office/drawing/2014/main" id="{90D85A3F-436D-1847-A53D-45D6C232FA59}"/>
                  </a:ext>
                </a:extLst>
              </p:cNvPr>
              <p:cNvSpPr>
                <a:spLocks/>
              </p:cNvSpPr>
              <p:nvPr/>
            </p:nvSpPr>
            <p:spPr bwMode="auto">
              <a:xfrm>
                <a:off x="1607" y="1006"/>
                <a:ext cx="397" cy="212"/>
              </a:xfrm>
              <a:custGeom>
                <a:avLst/>
                <a:gdLst>
                  <a:gd name="T0" fmla="*/ 0 w 398"/>
                  <a:gd name="T1" fmla="*/ 0 h 211"/>
                  <a:gd name="T2" fmla="*/ 13 w 398"/>
                  <a:gd name="T3" fmla="*/ 12 h 211"/>
                  <a:gd name="T4" fmla="*/ 25 w 398"/>
                  <a:gd name="T5" fmla="*/ 24 h 211"/>
                  <a:gd name="T6" fmla="*/ 87 w 398"/>
                  <a:gd name="T7" fmla="*/ 35 h 211"/>
                  <a:gd name="T8" fmla="*/ 137 w 398"/>
                  <a:gd name="T9" fmla="*/ 47 h 211"/>
                  <a:gd name="T10" fmla="*/ 162 w 398"/>
                  <a:gd name="T11" fmla="*/ 47 h 211"/>
                  <a:gd name="T12" fmla="*/ 162 w 398"/>
                  <a:gd name="T13" fmla="*/ 24 h 211"/>
                  <a:gd name="T14" fmla="*/ 187 w 398"/>
                  <a:gd name="T15" fmla="*/ 47 h 211"/>
                  <a:gd name="T16" fmla="*/ 199 w 398"/>
                  <a:gd name="T17" fmla="*/ 58 h 211"/>
                  <a:gd name="T18" fmla="*/ 187 w 398"/>
                  <a:gd name="T19" fmla="*/ 70 h 211"/>
                  <a:gd name="T20" fmla="*/ 235 w 398"/>
                  <a:gd name="T21" fmla="*/ 70 h 211"/>
                  <a:gd name="T22" fmla="*/ 247 w 398"/>
                  <a:gd name="T23" fmla="*/ 93 h 211"/>
                  <a:gd name="T24" fmla="*/ 222 w 398"/>
                  <a:gd name="T25" fmla="*/ 130 h 211"/>
                  <a:gd name="T26" fmla="*/ 235 w 398"/>
                  <a:gd name="T27" fmla="*/ 141 h 211"/>
                  <a:gd name="T28" fmla="*/ 187 w 398"/>
                  <a:gd name="T29" fmla="*/ 141 h 211"/>
                  <a:gd name="T30" fmla="*/ 187 w 398"/>
                  <a:gd name="T31" fmla="*/ 164 h 211"/>
                  <a:gd name="T32" fmla="*/ 222 w 398"/>
                  <a:gd name="T33" fmla="*/ 164 h 211"/>
                  <a:gd name="T34" fmla="*/ 272 w 398"/>
                  <a:gd name="T35" fmla="*/ 187 h 211"/>
                  <a:gd name="T36" fmla="*/ 346 w 398"/>
                  <a:gd name="T37" fmla="*/ 211 h 211"/>
                  <a:gd name="T38" fmla="*/ 310 w 398"/>
                  <a:gd name="T39" fmla="*/ 176 h 211"/>
                  <a:gd name="T40" fmla="*/ 359 w 398"/>
                  <a:gd name="T41" fmla="*/ 199 h 211"/>
                  <a:gd name="T42" fmla="*/ 359 w 398"/>
                  <a:gd name="T43" fmla="*/ 164 h 211"/>
                  <a:gd name="T44" fmla="*/ 322 w 398"/>
                  <a:gd name="T45" fmla="*/ 153 h 211"/>
                  <a:gd name="T46" fmla="*/ 310 w 398"/>
                  <a:gd name="T47" fmla="*/ 118 h 211"/>
                  <a:gd name="T48" fmla="*/ 322 w 398"/>
                  <a:gd name="T49" fmla="*/ 118 h 211"/>
                  <a:gd name="T50" fmla="*/ 371 w 398"/>
                  <a:gd name="T51" fmla="*/ 153 h 211"/>
                  <a:gd name="T52" fmla="*/ 384 w 398"/>
                  <a:gd name="T53" fmla="*/ 130 h 211"/>
                  <a:gd name="T54" fmla="*/ 396 w 398"/>
                  <a:gd name="T55" fmla="*/ 118 h 211"/>
                  <a:gd name="T56" fmla="*/ 359 w 398"/>
                  <a:gd name="T57" fmla="*/ 81 h 211"/>
                  <a:gd name="T58" fmla="*/ 335 w 398"/>
                  <a:gd name="T59" fmla="*/ 81 h 211"/>
                  <a:gd name="T60" fmla="*/ 310 w 398"/>
                  <a:gd name="T61" fmla="*/ 70 h 211"/>
                  <a:gd name="T62" fmla="*/ 297 w 398"/>
                  <a:gd name="T63" fmla="*/ 93 h 211"/>
                  <a:gd name="T64" fmla="*/ 297 w 398"/>
                  <a:gd name="T65" fmla="*/ 118 h 211"/>
                  <a:gd name="T66" fmla="*/ 297 w 398"/>
                  <a:gd name="T67" fmla="*/ 153 h 211"/>
                  <a:gd name="T68" fmla="*/ 285 w 398"/>
                  <a:gd name="T69" fmla="*/ 153 h 211"/>
                  <a:gd name="T70" fmla="*/ 272 w 398"/>
                  <a:gd name="T71" fmla="*/ 164 h 211"/>
                  <a:gd name="T72" fmla="*/ 247 w 398"/>
                  <a:gd name="T73" fmla="*/ 153 h 211"/>
                  <a:gd name="T74" fmla="*/ 272 w 398"/>
                  <a:gd name="T75" fmla="*/ 118 h 211"/>
                  <a:gd name="T76" fmla="*/ 272 w 398"/>
                  <a:gd name="T77" fmla="*/ 70 h 211"/>
                  <a:gd name="T78" fmla="*/ 247 w 398"/>
                  <a:gd name="T79" fmla="*/ 47 h 211"/>
                  <a:gd name="T80" fmla="*/ 210 w 398"/>
                  <a:gd name="T81" fmla="*/ 24 h 211"/>
                  <a:gd name="T82" fmla="*/ 124 w 398"/>
                  <a:gd name="T83" fmla="*/ 12 h 211"/>
                  <a:gd name="T84" fmla="*/ 137 w 398"/>
                  <a:gd name="T85" fmla="*/ 24 h 211"/>
                  <a:gd name="T86" fmla="*/ 50 w 398"/>
                  <a:gd name="T87" fmla="*/ 24 h 211"/>
                  <a:gd name="T88" fmla="*/ 50 w 398"/>
                  <a:gd name="T89" fmla="*/ 0 h 211"/>
                  <a:gd name="T90" fmla="*/ 0 w 398"/>
                  <a:gd name="T91" fmla="*/ 0 h 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8" h="211">
                    <a:moveTo>
                      <a:pt x="0" y="0"/>
                    </a:moveTo>
                    <a:lnTo>
                      <a:pt x="13" y="12"/>
                    </a:lnTo>
                    <a:lnTo>
                      <a:pt x="25" y="24"/>
                    </a:lnTo>
                    <a:lnTo>
                      <a:pt x="87" y="35"/>
                    </a:lnTo>
                    <a:lnTo>
                      <a:pt x="137" y="47"/>
                    </a:lnTo>
                    <a:lnTo>
                      <a:pt x="162" y="47"/>
                    </a:lnTo>
                    <a:lnTo>
                      <a:pt x="162" y="24"/>
                    </a:lnTo>
                    <a:lnTo>
                      <a:pt x="187" y="47"/>
                    </a:lnTo>
                    <a:lnTo>
                      <a:pt x="199" y="58"/>
                    </a:lnTo>
                    <a:lnTo>
                      <a:pt x="187" y="70"/>
                    </a:lnTo>
                    <a:lnTo>
                      <a:pt x="236" y="70"/>
                    </a:lnTo>
                    <a:lnTo>
                      <a:pt x="248" y="93"/>
                    </a:lnTo>
                    <a:lnTo>
                      <a:pt x="223" y="129"/>
                    </a:lnTo>
                    <a:lnTo>
                      <a:pt x="236" y="140"/>
                    </a:lnTo>
                    <a:lnTo>
                      <a:pt x="187" y="140"/>
                    </a:lnTo>
                    <a:lnTo>
                      <a:pt x="187" y="163"/>
                    </a:lnTo>
                    <a:lnTo>
                      <a:pt x="223" y="163"/>
                    </a:lnTo>
                    <a:lnTo>
                      <a:pt x="273" y="186"/>
                    </a:lnTo>
                    <a:lnTo>
                      <a:pt x="347" y="210"/>
                    </a:lnTo>
                    <a:lnTo>
                      <a:pt x="311" y="175"/>
                    </a:lnTo>
                    <a:lnTo>
                      <a:pt x="360" y="198"/>
                    </a:lnTo>
                    <a:lnTo>
                      <a:pt x="360" y="163"/>
                    </a:lnTo>
                    <a:lnTo>
                      <a:pt x="323" y="152"/>
                    </a:lnTo>
                    <a:lnTo>
                      <a:pt x="311" y="117"/>
                    </a:lnTo>
                    <a:lnTo>
                      <a:pt x="323" y="117"/>
                    </a:lnTo>
                    <a:lnTo>
                      <a:pt x="372" y="152"/>
                    </a:lnTo>
                    <a:lnTo>
                      <a:pt x="385" y="129"/>
                    </a:lnTo>
                    <a:lnTo>
                      <a:pt x="397" y="117"/>
                    </a:lnTo>
                    <a:lnTo>
                      <a:pt x="360" y="81"/>
                    </a:lnTo>
                    <a:lnTo>
                      <a:pt x="336" y="81"/>
                    </a:lnTo>
                    <a:lnTo>
                      <a:pt x="311" y="70"/>
                    </a:lnTo>
                    <a:lnTo>
                      <a:pt x="298" y="93"/>
                    </a:lnTo>
                    <a:lnTo>
                      <a:pt x="298" y="117"/>
                    </a:lnTo>
                    <a:lnTo>
                      <a:pt x="298" y="152"/>
                    </a:lnTo>
                    <a:lnTo>
                      <a:pt x="286" y="152"/>
                    </a:lnTo>
                    <a:lnTo>
                      <a:pt x="273" y="163"/>
                    </a:lnTo>
                    <a:lnTo>
                      <a:pt x="248" y="152"/>
                    </a:lnTo>
                    <a:lnTo>
                      <a:pt x="273" y="117"/>
                    </a:lnTo>
                    <a:lnTo>
                      <a:pt x="273" y="70"/>
                    </a:lnTo>
                    <a:lnTo>
                      <a:pt x="248" y="47"/>
                    </a:lnTo>
                    <a:lnTo>
                      <a:pt x="211" y="24"/>
                    </a:lnTo>
                    <a:lnTo>
                      <a:pt x="124" y="12"/>
                    </a:lnTo>
                    <a:lnTo>
                      <a:pt x="137" y="24"/>
                    </a:lnTo>
                    <a:lnTo>
                      <a:pt x="50" y="24"/>
                    </a:lnTo>
                    <a:lnTo>
                      <a:pt x="50" y="0"/>
                    </a:lnTo>
                    <a:lnTo>
                      <a:pt x="0" y="0"/>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26" name="Freeform 22">
                <a:extLst>
                  <a:ext uri="{FF2B5EF4-FFF2-40B4-BE49-F238E27FC236}">
                    <a16:creationId xmlns:a16="http://schemas.microsoft.com/office/drawing/2014/main" id="{364642E9-790A-3549-A307-B82516357E45}"/>
                  </a:ext>
                </a:extLst>
              </p:cNvPr>
              <p:cNvSpPr>
                <a:spLocks/>
              </p:cNvSpPr>
              <p:nvPr/>
            </p:nvSpPr>
            <p:spPr bwMode="auto">
              <a:xfrm>
                <a:off x="800" y="994"/>
                <a:ext cx="1217" cy="193"/>
              </a:xfrm>
              <a:custGeom>
                <a:avLst/>
                <a:gdLst>
                  <a:gd name="T0" fmla="*/ 38 w 1218"/>
                  <a:gd name="T1" fmla="*/ 69 h 193"/>
                  <a:gd name="T2" fmla="*/ 89 w 1218"/>
                  <a:gd name="T3" fmla="*/ 35 h 193"/>
                  <a:gd name="T4" fmla="*/ 139 w 1218"/>
                  <a:gd name="T5" fmla="*/ 12 h 193"/>
                  <a:gd name="T6" fmla="*/ 203 w 1218"/>
                  <a:gd name="T7" fmla="*/ 35 h 193"/>
                  <a:gd name="T8" fmla="*/ 367 w 1218"/>
                  <a:gd name="T9" fmla="*/ 58 h 193"/>
                  <a:gd name="T10" fmla="*/ 457 w 1218"/>
                  <a:gd name="T11" fmla="*/ 69 h 193"/>
                  <a:gd name="T12" fmla="*/ 508 w 1218"/>
                  <a:gd name="T13" fmla="*/ 69 h 193"/>
                  <a:gd name="T14" fmla="*/ 583 w 1218"/>
                  <a:gd name="T15" fmla="*/ 69 h 193"/>
                  <a:gd name="T16" fmla="*/ 596 w 1218"/>
                  <a:gd name="T17" fmla="*/ 69 h 193"/>
                  <a:gd name="T18" fmla="*/ 708 w 1218"/>
                  <a:gd name="T19" fmla="*/ 81 h 193"/>
                  <a:gd name="T20" fmla="*/ 734 w 1218"/>
                  <a:gd name="T21" fmla="*/ 93 h 193"/>
                  <a:gd name="T22" fmla="*/ 836 w 1218"/>
                  <a:gd name="T23" fmla="*/ 81 h 193"/>
                  <a:gd name="T24" fmla="*/ 924 w 1218"/>
                  <a:gd name="T25" fmla="*/ 104 h 193"/>
                  <a:gd name="T26" fmla="*/ 1013 w 1218"/>
                  <a:gd name="T27" fmla="*/ 115 h 193"/>
                  <a:gd name="T28" fmla="*/ 1051 w 1218"/>
                  <a:gd name="T29" fmla="*/ 81 h 193"/>
                  <a:gd name="T30" fmla="*/ 1000 w 1218"/>
                  <a:gd name="T31" fmla="*/ 58 h 193"/>
                  <a:gd name="T32" fmla="*/ 1026 w 1218"/>
                  <a:gd name="T33" fmla="*/ 0 h 193"/>
                  <a:gd name="T34" fmla="*/ 1051 w 1218"/>
                  <a:gd name="T35" fmla="*/ 58 h 193"/>
                  <a:gd name="T36" fmla="*/ 1077 w 1218"/>
                  <a:gd name="T37" fmla="*/ 81 h 193"/>
                  <a:gd name="T38" fmla="*/ 1140 w 1218"/>
                  <a:gd name="T39" fmla="*/ 104 h 193"/>
                  <a:gd name="T40" fmla="*/ 1165 w 1218"/>
                  <a:gd name="T41" fmla="*/ 81 h 193"/>
                  <a:gd name="T42" fmla="*/ 1216 w 1218"/>
                  <a:gd name="T43" fmla="*/ 81 h 193"/>
                  <a:gd name="T44" fmla="*/ 1216 w 1218"/>
                  <a:gd name="T45" fmla="*/ 115 h 193"/>
                  <a:gd name="T46" fmla="*/ 1140 w 1218"/>
                  <a:gd name="T47" fmla="*/ 138 h 193"/>
                  <a:gd name="T48" fmla="*/ 1113 w 1218"/>
                  <a:gd name="T49" fmla="*/ 172 h 193"/>
                  <a:gd name="T50" fmla="*/ 1087 w 1218"/>
                  <a:gd name="T51" fmla="*/ 192 h 193"/>
                  <a:gd name="T52" fmla="*/ 975 w 1218"/>
                  <a:gd name="T53" fmla="*/ 162 h 193"/>
                  <a:gd name="T54" fmla="*/ 887 w 1218"/>
                  <a:gd name="T55" fmla="*/ 162 h 193"/>
                  <a:gd name="T56" fmla="*/ 759 w 1218"/>
                  <a:gd name="T57" fmla="*/ 150 h 193"/>
                  <a:gd name="T58" fmla="*/ 697 w 1218"/>
                  <a:gd name="T59" fmla="*/ 127 h 193"/>
                  <a:gd name="T60" fmla="*/ 596 w 1218"/>
                  <a:gd name="T61" fmla="*/ 104 h 193"/>
                  <a:gd name="T62" fmla="*/ 558 w 1218"/>
                  <a:gd name="T63" fmla="*/ 104 h 193"/>
                  <a:gd name="T64" fmla="*/ 508 w 1218"/>
                  <a:gd name="T65" fmla="*/ 104 h 193"/>
                  <a:gd name="T66" fmla="*/ 495 w 1218"/>
                  <a:gd name="T67" fmla="*/ 138 h 193"/>
                  <a:gd name="T68" fmla="*/ 216 w 1218"/>
                  <a:gd name="T69" fmla="*/ 81 h 193"/>
                  <a:gd name="T70" fmla="*/ 126 w 1218"/>
                  <a:gd name="T71" fmla="*/ 81 h 193"/>
                  <a:gd name="T72" fmla="*/ 64 w 1218"/>
                  <a:gd name="T73" fmla="*/ 104 h 1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18" h="193">
                    <a:moveTo>
                      <a:pt x="0" y="81"/>
                    </a:moveTo>
                    <a:lnTo>
                      <a:pt x="38" y="69"/>
                    </a:lnTo>
                    <a:lnTo>
                      <a:pt x="64" y="46"/>
                    </a:lnTo>
                    <a:lnTo>
                      <a:pt x="89" y="35"/>
                    </a:lnTo>
                    <a:lnTo>
                      <a:pt x="114" y="35"/>
                    </a:lnTo>
                    <a:lnTo>
                      <a:pt x="139" y="12"/>
                    </a:lnTo>
                    <a:lnTo>
                      <a:pt x="177" y="23"/>
                    </a:lnTo>
                    <a:lnTo>
                      <a:pt x="203" y="35"/>
                    </a:lnTo>
                    <a:lnTo>
                      <a:pt x="254" y="46"/>
                    </a:lnTo>
                    <a:lnTo>
                      <a:pt x="367" y="58"/>
                    </a:lnTo>
                    <a:lnTo>
                      <a:pt x="457" y="81"/>
                    </a:lnTo>
                    <a:lnTo>
                      <a:pt x="457" y="69"/>
                    </a:lnTo>
                    <a:lnTo>
                      <a:pt x="495" y="58"/>
                    </a:lnTo>
                    <a:lnTo>
                      <a:pt x="508" y="69"/>
                    </a:lnTo>
                    <a:lnTo>
                      <a:pt x="558" y="46"/>
                    </a:lnTo>
                    <a:lnTo>
                      <a:pt x="583" y="69"/>
                    </a:lnTo>
                    <a:lnTo>
                      <a:pt x="596" y="46"/>
                    </a:lnTo>
                    <a:lnTo>
                      <a:pt x="596" y="69"/>
                    </a:lnTo>
                    <a:lnTo>
                      <a:pt x="634" y="58"/>
                    </a:lnTo>
                    <a:lnTo>
                      <a:pt x="709" y="81"/>
                    </a:lnTo>
                    <a:lnTo>
                      <a:pt x="748" y="81"/>
                    </a:lnTo>
                    <a:lnTo>
                      <a:pt x="735" y="93"/>
                    </a:lnTo>
                    <a:lnTo>
                      <a:pt x="811" y="93"/>
                    </a:lnTo>
                    <a:lnTo>
                      <a:pt x="837" y="81"/>
                    </a:lnTo>
                    <a:lnTo>
                      <a:pt x="862" y="81"/>
                    </a:lnTo>
                    <a:lnTo>
                      <a:pt x="925" y="104"/>
                    </a:lnTo>
                    <a:lnTo>
                      <a:pt x="989" y="104"/>
                    </a:lnTo>
                    <a:lnTo>
                      <a:pt x="1014" y="115"/>
                    </a:lnTo>
                    <a:lnTo>
                      <a:pt x="1014" y="93"/>
                    </a:lnTo>
                    <a:lnTo>
                      <a:pt x="1052" y="81"/>
                    </a:lnTo>
                    <a:lnTo>
                      <a:pt x="1040" y="58"/>
                    </a:lnTo>
                    <a:lnTo>
                      <a:pt x="1001" y="58"/>
                    </a:lnTo>
                    <a:lnTo>
                      <a:pt x="1001" y="23"/>
                    </a:lnTo>
                    <a:lnTo>
                      <a:pt x="1027" y="0"/>
                    </a:lnTo>
                    <a:lnTo>
                      <a:pt x="1065" y="35"/>
                    </a:lnTo>
                    <a:lnTo>
                      <a:pt x="1052" y="58"/>
                    </a:lnTo>
                    <a:lnTo>
                      <a:pt x="1078" y="69"/>
                    </a:lnTo>
                    <a:lnTo>
                      <a:pt x="1078" y="81"/>
                    </a:lnTo>
                    <a:lnTo>
                      <a:pt x="1103" y="69"/>
                    </a:lnTo>
                    <a:lnTo>
                      <a:pt x="1141" y="104"/>
                    </a:lnTo>
                    <a:lnTo>
                      <a:pt x="1153" y="81"/>
                    </a:lnTo>
                    <a:lnTo>
                      <a:pt x="1166" y="81"/>
                    </a:lnTo>
                    <a:lnTo>
                      <a:pt x="1153" y="58"/>
                    </a:lnTo>
                    <a:lnTo>
                      <a:pt x="1217" y="81"/>
                    </a:lnTo>
                    <a:lnTo>
                      <a:pt x="1204" y="93"/>
                    </a:lnTo>
                    <a:lnTo>
                      <a:pt x="1217" y="115"/>
                    </a:lnTo>
                    <a:lnTo>
                      <a:pt x="1192" y="127"/>
                    </a:lnTo>
                    <a:lnTo>
                      <a:pt x="1141" y="138"/>
                    </a:lnTo>
                    <a:lnTo>
                      <a:pt x="1128" y="162"/>
                    </a:lnTo>
                    <a:lnTo>
                      <a:pt x="1114" y="172"/>
                    </a:lnTo>
                    <a:lnTo>
                      <a:pt x="1062" y="175"/>
                    </a:lnTo>
                    <a:lnTo>
                      <a:pt x="1088" y="192"/>
                    </a:lnTo>
                    <a:lnTo>
                      <a:pt x="1027" y="150"/>
                    </a:lnTo>
                    <a:lnTo>
                      <a:pt x="976" y="162"/>
                    </a:lnTo>
                    <a:lnTo>
                      <a:pt x="938" y="150"/>
                    </a:lnTo>
                    <a:lnTo>
                      <a:pt x="888" y="162"/>
                    </a:lnTo>
                    <a:lnTo>
                      <a:pt x="811" y="150"/>
                    </a:lnTo>
                    <a:lnTo>
                      <a:pt x="760" y="150"/>
                    </a:lnTo>
                    <a:lnTo>
                      <a:pt x="698" y="150"/>
                    </a:lnTo>
                    <a:lnTo>
                      <a:pt x="698" y="127"/>
                    </a:lnTo>
                    <a:lnTo>
                      <a:pt x="621" y="104"/>
                    </a:lnTo>
                    <a:lnTo>
                      <a:pt x="596" y="104"/>
                    </a:lnTo>
                    <a:lnTo>
                      <a:pt x="570" y="127"/>
                    </a:lnTo>
                    <a:lnTo>
                      <a:pt x="558" y="104"/>
                    </a:lnTo>
                    <a:lnTo>
                      <a:pt x="508" y="115"/>
                    </a:lnTo>
                    <a:lnTo>
                      <a:pt x="508" y="104"/>
                    </a:lnTo>
                    <a:lnTo>
                      <a:pt x="482" y="104"/>
                    </a:lnTo>
                    <a:lnTo>
                      <a:pt x="495" y="138"/>
                    </a:lnTo>
                    <a:lnTo>
                      <a:pt x="329" y="104"/>
                    </a:lnTo>
                    <a:lnTo>
                      <a:pt x="216" y="81"/>
                    </a:lnTo>
                    <a:lnTo>
                      <a:pt x="152" y="69"/>
                    </a:lnTo>
                    <a:lnTo>
                      <a:pt x="126" y="81"/>
                    </a:lnTo>
                    <a:lnTo>
                      <a:pt x="89" y="81"/>
                    </a:lnTo>
                    <a:lnTo>
                      <a:pt x="64" y="104"/>
                    </a:lnTo>
                    <a:lnTo>
                      <a:pt x="0" y="81"/>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26687" name="Group 23">
                <a:extLst>
                  <a:ext uri="{FF2B5EF4-FFF2-40B4-BE49-F238E27FC236}">
                    <a16:creationId xmlns:a16="http://schemas.microsoft.com/office/drawing/2014/main" id="{19D37A22-C566-E84D-A601-D1B450C15916}"/>
                  </a:ext>
                </a:extLst>
              </p:cNvPr>
              <p:cNvGrpSpPr>
                <a:grpSpLocks/>
              </p:cNvGrpSpPr>
              <p:nvPr/>
            </p:nvGrpSpPr>
            <p:grpSpPr bwMode="auto">
              <a:xfrm>
                <a:off x="2658" y="1376"/>
                <a:ext cx="2384" cy="1344"/>
                <a:chOff x="2658" y="1376"/>
                <a:chExt cx="2384" cy="1344"/>
              </a:xfrm>
            </p:grpSpPr>
            <p:sp>
              <p:nvSpPr>
                <p:cNvPr id="21528" name="Freeform 24">
                  <a:extLst>
                    <a:ext uri="{FF2B5EF4-FFF2-40B4-BE49-F238E27FC236}">
                      <a16:creationId xmlns:a16="http://schemas.microsoft.com/office/drawing/2014/main" id="{641B6145-9A28-C942-BF90-45B13E6C6886}"/>
                    </a:ext>
                  </a:extLst>
                </p:cNvPr>
                <p:cNvSpPr>
                  <a:spLocks/>
                </p:cNvSpPr>
                <p:nvPr/>
              </p:nvSpPr>
              <p:spPr bwMode="auto">
                <a:xfrm>
                  <a:off x="4682" y="2086"/>
                  <a:ext cx="56" cy="62"/>
                </a:xfrm>
                <a:custGeom>
                  <a:avLst/>
                  <a:gdLst>
                    <a:gd name="T0" fmla="*/ 0 w 54"/>
                    <a:gd name="T1" fmla="*/ 36 h 62"/>
                    <a:gd name="T2" fmla="*/ 13 w 54"/>
                    <a:gd name="T3" fmla="*/ 25 h 62"/>
                    <a:gd name="T4" fmla="*/ 55 w 54"/>
                    <a:gd name="T5" fmla="*/ 0 h 62"/>
                    <a:gd name="T6" fmla="*/ 55 w 54"/>
                    <a:gd name="T7" fmla="*/ 36 h 62"/>
                    <a:gd name="T8" fmla="*/ 55 w 54"/>
                    <a:gd name="T9" fmla="*/ 61 h 62"/>
                    <a:gd name="T10" fmla="*/ 28 w 54"/>
                    <a:gd name="T11" fmla="*/ 25 h 62"/>
                    <a:gd name="T12" fmla="*/ 0 w 54"/>
                    <a:gd name="T13" fmla="*/ 36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62">
                      <a:moveTo>
                        <a:pt x="0" y="36"/>
                      </a:moveTo>
                      <a:lnTo>
                        <a:pt x="13" y="25"/>
                      </a:lnTo>
                      <a:lnTo>
                        <a:pt x="53" y="0"/>
                      </a:lnTo>
                      <a:lnTo>
                        <a:pt x="53" y="36"/>
                      </a:lnTo>
                      <a:lnTo>
                        <a:pt x="53" y="61"/>
                      </a:lnTo>
                      <a:lnTo>
                        <a:pt x="27" y="25"/>
                      </a:lnTo>
                      <a:lnTo>
                        <a:pt x="0" y="36"/>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26689" name="Group 25">
                  <a:extLst>
                    <a:ext uri="{FF2B5EF4-FFF2-40B4-BE49-F238E27FC236}">
                      <a16:creationId xmlns:a16="http://schemas.microsoft.com/office/drawing/2014/main" id="{AF91F4F6-7F8F-B548-B0A2-3064082F8F77}"/>
                    </a:ext>
                  </a:extLst>
                </p:cNvPr>
                <p:cNvGrpSpPr>
                  <a:grpSpLocks/>
                </p:cNvGrpSpPr>
                <p:nvPr/>
              </p:nvGrpSpPr>
              <p:grpSpPr bwMode="auto">
                <a:xfrm>
                  <a:off x="2658" y="1376"/>
                  <a:ext cx="2384" cy="1344"/>
                  <a:chOff x="2658" y="1376"/>
                  <a:chExt cx="2384" cy="1344"/>
                </a:xfrm>
              </p:grpSpPr>
              <p:grpSp>
                <p:nvGrpSpPr>
                  <p:cNvPr id="26690" name="Group 26">
                    <a:extLst>
                      <a:ext uri="{FF2B5EF4-FFF2-40B4-BE49-F238E27FC236}">
                        <a16:creationId xmlns:a16="http://schemas.microsoft.com/office/drawing/2014/main" id="{651D899F-5807-8346-A68D-DA4BC5F0F0F5}"/>
                      </a:ext>
                    </a:extLst>
                  </p:cNvPr>
                  <p:cNvGrpSpPr>
                    <a:grpSpLocks/>
                  </p:cNvGrpSpPr>
                  <p:nvPr/>
                </p:nvGrpSpPr>
                <p:grpSpPr bwMode="auto">
                  <a:xfrm>
                    <a:off x="2658" y="1376"/>
                    <a:ext cx="2309" cy="1344"/>
                    <a:chOff x="2658" y="1376"/>
                    <a:chExt cx="2309" cy="1344"/>
                  </a:xfrm>
                </p:grpSpPr>
                <p:sp>
                  <p:nvSpPr>
                    <p:cNvPr id="21531" name="Freeform 27">
                      <a:extLst>
                        <a:ext uri="{FF2B5EF4-FFF2-40B4-BE49-F238E27FC236}">
                          <a16:creationId xmlns:a16="http://schemas.microsoft.com/office/drawing/2014/main" id="{E4B07BCB-94BB-204C-96ED-1F4CE91BF0A6}"/>
                        </a:ext>
                      </a:extLst>
                    </p:cNvPr>
                    <p:cNvSpPr>
                      <a:spLocks/>
                    </p:cNvSpPr>
                    <p:nvPr/>
                  </p:nvSpPr>
                  <p:spPr bwMode="auto">
                    <a:xfrm>
                      <a:off x="3553" y="2400"/>
                      <a:ext cx="89" cy="182"/>
                    </a:xfrm>
                    <a:custGeom>
                      <a:avLst/>
                      <a:gdLst>
                        <a:gd name="T0" fmla="*/ 0 w 90"/>
                        <a:gd name="T1" fmla="*/ 125 h 184"/>
                        <a:gd name="T2" fmla="*/ 11 w 90"/>
                        <a:gd name="T3" fmla="*/ 169 h 184"/>
                        <a:gd name="T4" fmla="*/ 34 w 90"/>
                        <a:gd name="T5" fmla="*/ 181 h 184"/>
                        <a:gd name="T6" fmla="*/ 54 w 90"/>
                        <a:gd name="T7" fmla="*/ 169 h 184"/>
                        <a:gd name="T8" fmla="*/ 88 w 90"/>
                        <a:gd name="T9" fmla="*/ 46 h 184"/>
                        <a:gd name="T10" fmla="*/ 77 w 90"/>
                        <a:gd name="T11" fmla="*/ 0 h 184"/>
                        <a:gd name="T12" fmla="*/ 11 w 90"/>
                        <a:gd name="T13" fmla="*/ 68 h 184"/>
                        <a:gd name="T14" fmla="*/ 23 w 90"/>
                        <a:gd name="T15" fmla="*/ 102 h 184"/>
                        <a:gd name="T16" fmla="*/ 0 w 90"/>
                        <a:gd name="T17" fmla="*/ 125 h 1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184">
                          <a:moveTo>
                            <a:pt x="0" y="126"/>
                          </a:moveTo>
                          <a:lnTo>
                            <a:pt x="11" y="171"/>
                          </a:lnTo>
                          <a:lnTo>
                            <a:pt x="34" y="183"/>
                          </a:lnTo>
                          <a:lnTo>
                            <a:pt x="55" y="171"/>
                          </a:lnTo>
                          <a:lnTo>
                            <a:pt x="89" y="46"/>
                          </a:lnTo>
                          <a:lnTo>
                            <a:pt x="78" y="0"/>
                          </a:lnTo>
                          <a:lnTo>
                            <a:pt x="11" y="69"/>
                          </a:lnTo>
                          <a:lnTo>
                            <a:pt x="23" y="103"/>
                          </a:lnTo>
                          <a:lnTo>
                            <a:pt x="0" y="126"/>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32" name="Freeform 28">
                      <a:extLst>
                        <a:ext uri="{FF2B5EF4-FFF2-40B4-BE49-F238E27FC236}">
                          <a16:creationId xmlns:a16="http://schemas.microsoft.com/office/drawing/2014/main" id="{9A83B1FF-8127-3E4F-AD14-CF2B87D29A02}"/>
                        </a:ext>
                      </a:extLst>
                    </p:cNvPr>
                    <p:cNvSpPr>
                      <a:spLocks/>
                    </p:cNvSpPr>
                    <p:nvPr/>
                  </p:nvSpPr>
                  <p:spPr bwMode="auto">
                    <a:xfrm>
                      <a:off x="2655" y="1807"/>
                      <a:ext cx="1002" cy="913"/>
                    </a:xfrm>
                    <a:custGeom>
                      <a:avLst/>
                      <a:gdLst>
                        <a:gd name="T0" fmla="*/ 38 w 999"/>
                        <a:gd name="T1" fmla="*/ 256 h 913"/>
                        <a:gd name="T2" fmla="*/ 38 w 999"/>
                        <a:gd name="T3" fmla="*/ 268 h 913"/>
                        <a:gd name="T4" fmla="*/ 63 w 999"/>
                        <a:gd name="T5" fmla="*/ 291 h 913"/>
                        <a:gd name="T6" fmla="*/ 102 w 999"/>
                        <a:gd name="T7" fmla="*/ 316 h 913"/>
                        <a:gd name="T8" fmla="*/ 151 w 999"/>
                        <a:gd name="T9" fmla="*/ 353 h 913"/>
                        <a:gd name="T10" fmla="*/ 229 w 999"/>
                        <a:gd name="T11" fmla="*/ 353 h 913"/>
                        <a:gd name="T12" fmla="*/ 329 w 999"/>
                        <a:gd name="T13" fmla="*/ 328 h 913"/>
                        <a:gd name="T14" fmla="*/ 354 w 999"/>
                        <a:gd name="T15" fmla="*/ 353 h 913"/>
                        <a:gd name="T16" fmla="*/ 380 w 999"/>
                        <a:gd name="T17" fmla="*/ 353 h 913"/>
                        <a:gd name="T18" fmla="*/ 393 w 999"/>
                        <a:gd name="T19" fmla="*/ 425 h 913"/>
                        <a:gd name="T20" fmla="*/ 431 w 999"/>
                        <a:gd name="T21" fmla="*/ 487 h 913"/>
                        <a:gd name="T22" fmla="*/ 456 w 999"/>
                        <a:gd name="T23" fmla="*/ 559 h 913"/>
                        <a:gd name="T24" fmla="*/ 431 w 999"/>
                        <a:gd name="T25" fmla="*/ 656 h 913"/>
                        <a:gd name="T26" fmla="*/ 469 w 999"/>
                        <a:gd name="T27" fmla="*/ 730 h 913"/>
                        <a:gd name="T28" fmla="*/ 481 w 999"/>
                        <a:gd name="T29" fmla="*/ 803 h 913"/>
                        <a:gd name="T30" fmla="*/ 520 w 999"/>
                        <a:gd name="T31" fmla="*/ 912 h 913"/>
                        <a:gd name="T32" fmla="*/ 647 w 999"/>
                        <a:gd name="T33" fmla="*/ 900 h 913"/>
                        <a:gd name="T34" fmla="*/ 722 w 999"/>
                        <a:gd name="T35" fmla="*/ 815 h 913"/>
                        <a:gd name="T36" fmla="*/ 734 w 999"/>
                        <a:gd name="T37" fmla="*/ 778 h 913"/>
                        <a:gd name="T38" fmla="*/ 772 w 999"/>
                        <a:gd name="T39" fmla="*/ 754 h 913"/>
                        <a:gd name="T40" fmla="*/ 760 w 999"/>
                        <a:gd name="T41" fmla="*/ 693 h 913"/>
                        <a:gd name="T42" fmla="*/ 837 w 999"/>
                        <a:gd name="T43" fmla="*/ 632 h 913"/>
                        <a:gd name="T44" fmla="*/ 850 w 999"/>
                        <a:gd name="T45" fmla="*/ 559 h 913"/>
                        <a:gd name="T46" fmla="*/ 823 w 999"/>
                        <a:gd name="T47" fmla="*/ 499 h 913"/>
                        <a:gd name="T48" fmla="*/ 862 w 999"/>
                        <a:gd name="T49" fmla="*/ 438 h 913"/>
                        <a:gd name="T50" fmla="*/ 950 w 999"/>
                        <a:gd name="T51" fmla="*/ 365 h 913"/>
                        <a:gd name="T52" fmla="*/ 1001 w 999"/>
                        <a:gd name="T53" fmla="*/ 268 h 913"/>
                        <a:gd name="T54" fmla="*/ 988 w 999"/>
                        <a:gd name="T55" fmla="*/ 243 h 913"/>
                        <a:gd name="T56" fmla="*/ 912 w 999"/>
                        <a:gd name="T57" fmla="*/ 268 h 913"/>
                        <a:gd name="T58" fmla="*/ 875 w 999"/>
                        <a:gd name="T59" fmla="*/ 231 h 913"/>
                        <a:gd name="T60" fmla="*/ 837 w 999"/>
                        <a:gd name="T61" fmla="*/ 207 h 913"/>
                        <a:gd name="T62" fmla="*/ 811 w 999"/>
                        <a:gd name="T63" fmla="*/ 171 h 913"/>
                        <a:gd name="T64" fmla="*/ 772 w 999"/>
                        <a:gd name="T65" fmla="*/ 73 h 913"/>
                        <a:gd name="T66" fmla="*/ 747 w 999"/>
                        <a:gd name="T67" fmla="*/ 25 h 913"/>
                        <a:gd name="T68" fmla="*/ 709 w 999"/>
                        <a:gd name="T69" fmla="*/ 37 h 913"/>
                        <a:gd name="T70" fmla="*/ 696 w 999"/>
                        <a:gd name="T71" fmla="*/ 37 h 913"/>
                        <a:gd name="T72" fmla="*/ 647 w 999"/>
                        <a:gd name="T73" fmla="*/ 49 h 913"/>
                        <a:gd name="T74" fmla="*/ 608 w 999"/>
                        <a:gd name="T75" fmla="*/ 73 h 913"/>
                        <a:gd name="T76" fmla="*/ 558 w 999"/>
                        <a:gd name="T77" fmla="*/ 73 h 913"/>
                        <a:gd name="T78" fmla="*/ 507 w 999"/>
                        <a:gd name="T79" fmla="*/ 73 h 913"/>
                        <a:gd name="T80" fmla="*/ 469 w 999"/>
                        <a:gd name="T81" fmla="*/ 60 h 913"/>
                        <a:gd name="T82" fmla="*/ 405 w 999"/>
                        <a:gd name="T83" fmla="*/ 49 h 913"/>
                        <a:gd name="T84" fmla="*/ 380 w 999"/>
                        <a:gd name="T85" fmla="*/ 60 h 913"/>
                        <a:gd name="T86" fmla="*/ 354 w 999"/>
                        <a:gd name="T87" fmla="*/ 37 h 913"/>
                        <a:gd name="T88" fmla="*/ 292 w 999"/>
                        <a:gd name="T89" fmla="*/ 25 h 913"/>
                        <a:gd name="T90" fmla="*/ 216 w 999"/>
                        <a:gd name="T91" fmla="*/ 25 h 913"/>
                        <a:gd name="T92" fmla="*/ 164 w 999"/>
                        <a:gd name="T93" fmla="*/ 25 h 913"/>
                        <a:gd name="T94" fmla="*/ 113 w 999"/>
                        <a:gd name="T95" fmla="*/ 0 h 913"/>
                        <a:gd name="T96" fmla="*/ 76 w 999"/>
                        <a:gd name="T97" fmla="*/ 25 h 913"/>
                        <a:gd name="T98" fmla="*/ 13 w 999"/>
                        <a:gd name="T99" fmla="*/ 122 h 913"/>
                        <a:gd name="T100" fmla="*/ 38 w 999"/>
                        <a:gd name="T101" fmla="*/ 158 h 913"/>
                        <a:gd name="T102" fmla="*/ 0 w 999"/>
                        <a:gd name="T103" fmla="*/ 207 h 913"/>
                        <a:gd name="T104" fmla="*/ 38 w 999"/>
                        <a:gd name="T105" fmla="*/ 256 h 9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99" h="913">
                          <a:moveTo>
                            <a:pt x="38" y="256"/>
                          </a:moveTo>
                          <a:lnTo>
                            <a:pt x="38" y="268"/>
                          </a:lnTo>
                          <a:lnTo>
                            <a:pt x="63" y="291"/>
                          </a:lnTo>
                          <a:lnTo>
                            <a:pt x="102" y="316"/>
                          </a:lnTo>
                          <a:lnTo>
                            <a:pt x="151" y="353"/>
                          </a:lnTo>
                          <a:lnTo>
                            <a:pt x="228" y="353"/>
                          </a:lnTo>
                          <a:lnTo>
                            <a:pt x="328" y="328"/>
                          </a:lnTo>
                          <a:lnTo>
                            <a:pt x="353" y="353"/>
                          </a:lnTo>
                          <a:lnTo>
                            <a:pt x="379" y="353"/>
                          </a:lnTo>
                          <a:lnTo>
                            <a:pt x="392" y="425"/>
                          </a:lnTo>
                          <a:lnTo>
                            <a:pt x="430" y="487"/>
                          </a:lnTo>
                          <a:lnTo>
                            <a:pt x="455" y="559"/>
                          </a:lnTo>
                          <a:lnTo>
                            <a:pt x="430" y="656"/>
                          </a:lnTo>
                          <a:lnTo>
                            <a:pt x="468" y="730"/>
                          </a:lnTo>
                          <a:lnTo>
                            <a:pt x="480" y="803"/>
                          </a:lnTo>
                          <a:lnTo>
                            <a:pt x="518" y="912"/>
                          </a:lnTo>
                          <a:lnTo>
                            <a:pt x="645" y="900"/>
                          </a:lnTo>
                          <a:lnTo>
                            <a:pt x="720" y="815"/>
                          </a:lnTo>
                          <a:lnTo>
                            <a:pt x="732" y="778"/>
                          </a:lnTo>
                          <a:lnTo>
                            <a:pt x="770" y="754"/>
                          </a:lnTo>
                          <a:lnTo>
                            <a:pt x="758" y="693"/>
                          </a:lnTo>
                          <a:lnTo>
                            <a:pt x="834" y="632"/>
                          </a:lnTo>
                          <a:lnTo>
                            <a:pt x="847" y="559"/>
                          </a:lnTo>
                          <a:lnTo>
                            <a:pt x="821" y="499"/>
                          </a:lnTo>
                          <a:lnTo>
                            <a:pt x="859" y="438"/>
                          </a:lnTo>
                          <a:lnTo>
                            <a:pt x="947" y="365"/>
                          </a:lnTo>
                          <a:lnTo>
                            <a:pt x="998" y="268"/>
                          </a:lnTo>
                          <a:lnTo>
                            <a:pt x="985" y="243"/>
                          </a:lnTo>
                          <a:lnTo>
                            <a:pt x="909" y="268"/>
                          </a:lnTo>
                          <a:lnTo>
                            <a:pt x="872" y="231"/>
                          </a:lnTo>
                          <a:lnTo>
                            <a:pt x="834" y="207"/>
                          </a:lnTo>
                          <a:lnTo>
                            <a:pt x="809" y="171"/>
                          </a:lnTo>
                          <a:lnTo>
                            <a:pt x="770" y="73"/>
                          </a:lnTo>
                          <a:lnTo>
                            <a:pt x="745" y="25"/>
                          </a:lnTo>
                          <a:lnTo>
                            <a:pt x="707" y="37"/>
                          </a:lnTo>
                          <a:lnTo>
                            <a:pt x="694" y="37"/>
                          </a:lnTo>
                          <a:lnTo>
                            <a:pt x="645" y="49"/>
                          </a:lnTo>
                          <a:lnTo>
                            <a:pt x="606" y="73"/>
                          </a:lnTo>
                          <a:lnTo>
                            <a:pt x="556" y="73"/>
                          </a:lnTo>
                          <a:lnTo>
                            <a:pt x="505" y="73"/>
                          </a:lnTo>
                          <a:lnTo>
                            <a:pt x="468" y="60"/>
                          </a:lnTo>
                          <a:lnTo>
                            <a:pt x="404" y="49"/>
                          </a:lnTo>
                          <a:lnTo>
                            <a:pt x="379" y="60"/>
                          </a:lnTo>
                          <a:lnTo>
                            <a:pt x="353" y="37"/>
                          </a:lnTo>
                          <a:lnTo>
                            <a:pt x="291" y="25"/>
                          </a:lnTo>
                          <a:lnTo>
                            <a:pt x="215" y="25"/>
                          </a:lnTo>
                          <a:lnTo>
                            <a:pt x="164" y="25"/>
                          </a:lnTo>
                          <a:lnTo>
                            <a:pt x="113" y="0"/>
                          </a:lnTo>
                          <a:lnTo>
                            <a:pt x="76" y="25"/>
                          </a:lnTo>
                          <a:lnTo>
                            <a:pt x="13" y="122"/>
                          </a:lnTo>
                          <a:lnTo>
                            <a:pt x="38" y="158"/>
                          </a:lnTo>
                          <a:lnTo>
                            <a:pt x="0" y="207"/>
                          </a:lnTo>
                          <a:lnTo>
                            <a:pt x="38" y="256"/>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33" name="Freeform 29">
                      <a:extLst>
                        <a:ext uri="{FF2B5EF4-FFF2-40B4-BE49-F238E27FC236}">
                          <a16:creationId xmlns:a16="http://schemas.microsoft.com/office/drawing/2014/main" id="{6FD1A469-FBA1-9041-B06D-0E6371841FD5}"/>
                        </a:ext>
                      </a:extLst>
                    </p:cNvPr>
                    <p:cNvSpPr>
                      <a:spLocks/>
                    </p:cNvSpPr>
                    <p:nvPr/>
                  </p:nvSpPr>
                  <p:spPr bwMode="auto">
                    <a:xfrm>
                      <a:off x="3366" y="1770"/>
                      <a:ext cx="295" cy="186"/>
                    </a:xfrm>
                    <a:custGeom>
                      <a:avLst/>
                      <a:gdLst>
                        <a:gd name="T0" fmla="*/ 25 w 296"/>
                        <a:gd name="T1" fmla="*/ 0 h 186"/>
                        <a:gd name="T2" fmla="*/ 25 w 296"/>
                        <a:gd name="T3" fmla="*/ 23 h 186"/>
                        <a:gd name="T4" fmla="*/ 73 w 296"/>
                        <a:gd name="T5" fmla="*/ 23 h 186"/>
                        <a:gd name="T6" fmla="*/ 110 w 296"/>
                        <a:gd name="T7" fmla="*/ 104 h 186"/>
                        <a:gd name="T8" fmla="*/ 148 w 296"/>
                        <a:gd name="T9" fmla="*/ 185 h 186"/>
                        <a:gd name="T10" fmla="*/ 208 w 296"/>
                        <a:gd name="T11" fmla="*/ 185 h 186"/>
                        <a:gd name="T12" fmla="*/ 208 w 296"/>
                        <a:gd name="T13" fmla="*/ 162 h 186"/>
                        <a:gd name="T14" fmla="*/ 245 w 296"/>
                        <a:gd name="T15" fmla="*/ 150 h 186"/>
                        <a:gd name="T16" fmla="*/ 294 w 296"/>
                        <a:gd name="T17" fmla="*/ 138 h 186"/>
                        <a:gd name="T18" fmla="*/ 294 w 296"/>
                        <a:gd name="T19" fmla="*/ 104 h 186"/>
                        <a:gd name="T20" fmla="*/ 294 w 296"/>
                        <a:gd name="T21" fmla="*/ 93 h 186"/>
                        <a:gd name="T22" fmla="*/ 245 w 296"/>
                        <a:gd name="T23" fmla="*/ 47 h 186"/>
                        <a:gd name="T24" fmla="*/ 245 w 296"/>
                        <a:gd name="T25" fmla="*/ 23 h 186"/>
                        <a:gd name="T26" fmla="*/ 221 w 296"/>
                        <a:gd name="T27" fmla="*/ 0 h 186"/>
                        <a:gd name="T28" fmla="*/ 196 w 296"/>
                        <a:gd name="T29" fmla="*/ 0 h 186"/>
                        <a:gd name="T30" fmla="*/ 148 w 296"/>
                        <a:gd name="T31" fmla="*/ 12 h 186"/>
                        <a:gd name="T32" fmla="*/ 110 w 296"/>
                        <a:gd name="T33" fmla="*/ 0 h 186"/>
                        <a:gd name="T34" fmla="*/ 50 w 296"/>
                        <a:gd name="T35" fmla="*/ 0 h 186"/>
                        <a:gd name="T36" fmla="*/ 0 w 296"/>
                        <a:gd name="T37" fmla="*/ 0 h 186"/>
                        <a:gd name="T38" fmla="*/ 25 w 296"/>
                        <a:gd name="T39" fmla="*/ 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6" h="186">
                          <a:moveTo>
                            <a:pt x="25" y="0"/>
                          </a:moveTo>
                          <a:lnTo>
                            <a:pt x="25" y="23"/>
                          </a:lnTo>
                          <a:lnTo>
                            <a:pt x="73" y="23"/>
                          </a:lnTo>
                          <a:lnTo>
                            <a:pt x="110" y="104"/>
                          </a:lnTo>
                          <a:lnTo>
                            <a:pt x="148" y="185"/>
                          </a:lnTo>
                          <a:lnTo>
                            <a:pt x="209" y="185"/>
                          </a:lnTo>
                          <a:lnTo>
                            <a:pt x="209" y="162"/>
                          </a:lnTo>
                          <a:lnTo>
                            <a:pt x="246" y="150"/>
                          </a:lnTo>
                          <a:lnTo>
                            <a:pt x="295" y="138"/>
                          </a:lnTo>
                          <a:lnTo>
                            <a:pt x="295" y="104"/>
                          </a:lnTo>
                          <a:lnTo>
                            <a:pt x="295" y="93"/>
                          </a:lnTo>
                          <a:lnTo>
                            <a:pt x="246" y="47"/>
                          </a:lnTo>
                          <a:lnTo>
                            <a:pt x="246" y="23"/>
                          </a:lnTo>
                          <a:lnTo>
                            <a:pt x="222" y="0"/>
                          </a:lnTo>
                          <a:lnTo>
                            <a:pt x="197" y="0"/>
                          </a:lnTo>
                          <a:lnTo>
                            <a:pt x="148" y="12"/>
                          </a:lnTo>
                          <a:lnTo>
                            <a:pt x="110" y="0"/>
                          </a:lnTo>
                          <a:lnTo>
                            <a:pt x="50" y="0"/>
                          </a:lnTo>
                          <a:lnTo>
                            <a:pt x="0" y="0"/>
                          </a:lnTo>
                          <a:lnTo>
                            <a:pt x="25" y="0"/>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34" name="Freeform 30">
                      <a:extLst>
                        <a:ext uri="{FF2B5EF4-FFF2-40B4-BE49-F238E27FC236}">
                          <a16:creationId xmlns:a16="http://schemas.microsoft.com/office/drawing/2014/main" id="{BBF6B219-D746-014A-B33B-DB0CC8EE79DF}"/>
                        </a:ext>
                      </a:extLst>
                    </p:cNvPr>
                    <p:cNvSpPr>
                      <a:spLocks/>
                    </p:cNvSpPr>
                    <p:nvPr/>
                  </p:nvSpPr>
                  <p:spPr bwMode="auto">
                    <a:xfrm>
                      <a:off x="3770" y="1622"/>
                      <a:ext cx="168" cy="99"/>
                    </a:xfrm>
                    <a:custGeom>
                      <a:avLst/>
                      <a:gdLst>
                        <a:gd name="T0" fmla="*/ 95 w 169"/>
                        <a:gd name="T1" fmla="*/ 0 h 99"/>
                        <a:gd name="T2" fmla="*/ 131 w 169"/>
                        <a:gd name="T3" fmla="*/ 0 h 99"/>
                        <a:gd name="T4" fmla="*/ 143 w 169"/>
                        <a:gd name="T5" fmla="*/ 22 h 99"/>
                        <a:gd name="T6" fmla="*/ 155 w 169"/>
                        <a:gd name="T7" fmla="*/ 32 h 99"/>
                        <a:gd name="T8" fmla="*/ 167 w 169"/>
                        <a:gd name="T9" fmla="*/ 55 h 99"/>
                        <a:gd name="T10" fmla="*/ 143 w 169"/>
                        <a:gd name="T11" fmla="*/ 66 h 99"/>
                        <a:gd name="T12" fmla="*/ 119 w 169"/>
                        <a:gd name="T13" fmla="*/ 87 h 99"/>
                        <a:gd name="T14" fmla="*/ 107 w 169"/>
                        <a:gd name="T15" fmla="*/ 87 h 99"/>
                        <a:gd name="T16" fmla="*/ 84 w 169"/>
                        <a:gd name="T17" fmla="*/ 98 h 99"/>
                        <a:gd name="T18" fmla="*/ 48 w 169"/>
                        <a:gd name="T19" fmla="*/ 98 h 99"/>
                        <a:gd name="T20" fmla="*/ 36 w 169"/>
                        <a:gd name="T21" fmla="*/ 98 h 99"/>
                        <a:gd name="T22" fmla="*/ 12 w 169"/>
                        <a:gd name="T23" fmla="*/ 87 h 99"/>
                        <a:gd name="T24" fmla="*/ 0 w 169"/>
                        <a:gd name="T25" fmla="*/ 76 h 99"/>
                        <a:gd name="T26" fmla="*/ 12 w 169"/>
                        <a:gd name="T27" fmla="*/ 43 h 99"/>
                        <a:gd name="T28" fmla="*/ 12 w 169"/>
                        <a:gd name="T29" fmla="*/ 32 h 99"/>
                        <a:gd name="T30" fmla="*/ 48 w 169"/>
                        <a:gd name="T31" fmla="*/ 11 h 99"/>
                        <a:gd name="T32" fmla="*/ 60 w 169"/>
                        <a:gd name="T33" fmla="*/ 11 h 99"/>
                        <a:gd name="T34" fmla="*/ 72 w 169"/>
                        <a:gd name="T35" fmla="*/ 0 h 99"/>
                        <a:gd name="T36" fmla="*/ 107 w 169"/>
                        <a:gd name="T37" fmla="*/ 0 h 99"/>
                        <a:gd name="T38" fmla="*/ 95 w 169"/>
                        <a:gd name="T39" fmla="*/ 0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9" h="99">
                          <a:moveTo>
                            <a:pt x="96" y="0"/>
                          </a:moveTo>
                          <a:lnTo>
                            <a:pt x="132" y="0"/>
                          </a:lnTo>
                          <a:lnTo>
                            <a:pt x="144" y="22"/>
                          </a:lnTo>
                          <a:lnTo>
                            <a:pt x="156" y="32"/>
                          </a:lnTo>
                          <a:lnTo>
                            <a:pt x="168" y="55"/>
                          </a:lnTo>
                          <a:lnTo>
                            <a:pt x="144" y="66"/>
                          </a:lnTo>
                          <a:lnTo>
                            <a:pt x="120" y="87"/>
                          </a:lnTo>
                          <a:lnTo>
                            <a:pt x="108" y="87"/>
                          </a:lnTo>
                          <a:lnTo>
                            <a:pt x="85" y="98"/>
                          </a:lnTo>
                          <a:lnTo>
                            <a:pt x="48" y="98"/>
                          </a:lnTo>
                          <a:lnTo>
                            <a:pt x="36" y="98"/>
                          </a:lnTo>
                          <a:lnTo>
                            <a:pt x="12" y="87"/>
                          </a:lnTo>
                          <a:lnTo>
                            <a:pt x="0" y="76"/>
                          </a:lnTo>
                          <a:lnTo>
                            <a:pt x="12" y="43"/>
                          </a:lnTo>
                          <a:lnTo>
                            <a:pt x="12" y="32"/>
                          </a:lnTo>
                          <a:lnTo>
                            <a:pt x="48" y="11"/>
                          </a:lnTo>
                          <a:lnTo>
                            <a:pt x="60" y="11"/>
                          </a:lnTo>
                          <a:lnTo>
                            <a:pt x="72" y="0"/>
                          </a:lnTo>
                          <a:lnTo>
                            <a:pt x="108" y="0"/>
                          </a:lnTo>
                          <a:lnTo>
                            <a:pt x="96" y="0"/>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35" name="Freeform 31">
                      <a:extLst>
                        <a:ext uri="{FF2B5EF4-FFF2-40B4-BE49-F238E27FC236}">
                          <a16:creationId xmlns:a16="http://schemas.microsoft.com/office/drawing/2014/main" id="{7213417E-E43A-4749-86B3-AC1CC82665D9}"/>
                        </a:ext>
                      </a:extLst>
                    </p:cNvPr>
                    <p:cNvSpPr>
                      <a:spLocks/>
                    </p:cNvSpPr>
                    <p:nvPr/>
                  </p:nvSpPr>
                  <p:spPr bwMode="auto">
                    <a:xfrm>
                      <a:off x="4104" y="1374"/>
                      <a:ext cx="860" cy="814"/>
                    </a:xfrm>
                    <a:custGeom>
                      <a:avLst/>
                      <a:gdLst>
                        <a:gd name="T0" fmla="*/ 151 w 860"/>
                        <a:gd name="T1" fmla="*/ 449 h 814"/>
                        <a:gd name="T2" fmla="*/ 139 w 860"/>
                        <a:gd name="T3" fmla="*/ 389 h 814"/>
                        <a:gd name="T4" fmla="*/ 51 w 860"/>
                        <a:gd name="T5" fmla="*/ 401 h 814"/>
                        <a:gd name="T6" fmla="*/ 0 w 860"/>
                        <a:gd name="T7" fmla="*/ 340 h 814"/>
                        <a:gd name="T8" fmla="*/ 51 w 860"/>
                        <a:gd name="T9" fmla="*/ 267 h 814"/>
                        <a:gd name="T10" fmla="*/ 102 w 860"/>
                        <a:gd name="T11" fmla="*/ 218 h 814"/>
                        <a:gd name="T12" fmla="*/ 164 w 860"/>
                        <a:gd name="T13" fmla="*/ 134 h 814"/>
                        <a:gd name="T14" fmla="*/ 227 w 860"/>
                        <a:gd name="T15" fmla="*/ 85 h 814"/>
                        <a:gd name="T16" fmla="*/ 304 w 860"/>
                        <a:gd name="T17" fmla="*/ 49 h 814"/>
                        <a:gd name="T18" fmla="*/ 404 w 860"/>
                        <a:gd name="T19" fmla="*/ 12 h 814"/>
                        <a:gd name="T20" fmla="*/ 480 w 860"/>
                        <a:gd name="T21" fmla="*/ 0 h 814"/>
                        <a:gd name="T22" fmla="*/ 568 w 860"/>
                        <a:gd name="T23" fmla="*/ 0 h 814"/>
                        <a:gd name="T24" fmla="*/ 670 w 860"/>
                        <a:gd name="T25" fmla="*/ 0 h 814"/>
                        <a:gd name="T26" fmla="*/ 770 w 860"/>
                        <a:gd name="T27" fmla="*/ 0 h 814"/>
                        <a:gd name="T28" fmla="*/ 859 w 860"/>
                        <a:gd name="T29" fmla="*/ 49 h 814"/>
                        <a:gd name="T30" fmla="*/ 746 w 860"/>
                        <a:gd name="T31" fmla="*/ 218 h 814"/>
                        <a:gd name="T32" fmla="*/ 657 w 860"/>
                        <a:gd name="T33" fmla="*/ 267 h 814"/>
                        <a:gd name="T34" fmla="*/ 644 w 860"/>
                        <a:gd name="T35" fmla="*/ 352 h 814"/>
                        <a:gd name="T36" fmla="*/ 632 w 860"/>
                        <a:gd name="T37" fmla="*/ 267 h 814"/>
                        <a:gd name="T38" fmla="*/ 568 w 860"/>
                        <a:gd name="T39" fmla="*/ 243 h 814"/>
                        <a:gd name="T40" fmla="*/ 531 w 860"/>
                        <a:gd name="T41" fmla="*/ 303 h 814"/>
                        <a:gd name="T42" fmla="*/ 543 w 860"/>
                        <a:gd name="T43" fmla="*/ 340 h 814"/>
                        <a:gd name="T44" fmla="*/ 531 w 860"/>
                        <a:gd name="T45" fmla="*/ 498 h 814"/>
                        <a:gd name="T46" fmla="*/ 379 w 860"/>
                        <a:gd name="T47" fmla="*/ 534 h 814"/>
                        <a:gd name="T48" fmla="*/ 391 w 860"/>
                        <a:gd name="T49" fmla="*/ 619 h 814"/>
                        <a:gd name="T50" fmla="*/ 341 w 860"/>
                        <a:gd name="T51" fmla="*/ 716 h 814"/>
                        <a:gd name="T52" fmla="*/ 266 w 860"/>
                        <a:gd name="T53" fmla="*/ 655 h 814"/>
                        <a:gd name="T54" fmla="*/ 278 w 860"/>
                        <a:gd name="T55" fmla="*/ 741 h 814"/>
                        <a:gd name="T56" fmla="*/ 328 w 860"/>
                        <a:gd name="T57" fmla="*/ 813 h 814"/>
                        <a:gd name="T58" fmla="*/ 266 w 860"/>
                        <a:gd name="T59" fmla="*/ 741 h 814"/>
                        <a:gd name="T60" fmla="*/ 227 w 860"/>
                        <a:gd name="T61" fmla="*/ 607 h 814"/>
                        <a:gd name="T62" fmla="*/ 189 w 860"/>
                        <a:gd name="T63" fmla="*/ 582 h 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60" h="814">
                          <a:moveTo>
                            <a:pt x="139" y="510"/>
                          </a:moveTo>
                          <a:lnTo>
                            <a:pt x="151" y="449"/>
                          </a:lnTo>
                          <a:lnTo>
                            <a:pt x="164" y="424"/>
                          </a:lnTo>
                          <a:lnTo>
                            <a:pt x="139" y="389"/>
                          </a:lnTo>
                          <a:lnTo>
                            <a:pt x="89" y="401"/>
                          </a:lnTo>
                          <a:lnTo>
                            <a:pt x="51" y="401"/>
                          </a:lnTo>
                          <a:lnTo>
                            <a:pt x="25" y="376"/>
                          </a:lnTo>
                          <a:lnTo>
                            <a:pt x="0" y="340"/>
                          </a:lnTo>
                          <a:lnTo>
                            <a:pt x="25" y="315"/>
                          </a:lnTo>
                          <a:lnTo>
                            <a:pt x="51" y="267"/>
                          </a:lnTo>
                          <a:lnTo>
                            <a:pt x="63" y="255"/>
                          </a:lnTo>
                          <a:lnTo>
                            <a:pt x="102" y="218"/>
                          </a:lnTo>
                          <a:lnTo>
                            <a:pt x="126" y="170"/>
                          </a:lnTo>
                          <a:lnTo>
                            <a:pt x="164" y="134"/>
                          </a:lnTo>
                          <a:lnTo>
                            <a:pt x="189" y="97"/>
                          </a:lnTo>
                          <a:lnTo>
                            <a:pt x="227" y="85"/>
                          </a:lnTo>
                          <a:lnTo>
                            <a:pt x="266" y="60"/>
                          </a:lnTo>
                          <a:lnTo>
                            <a:pt x="304" y="49"/>
                          </a:lnTo>
                          <a:lnTo>
                            <a:pt x="366" y="37"/>
                          </a:lnTo>
                          <a:lnTo>
                            <a:pt x="404" y="12"/>
                          </a:lnTo>
                          <a:lnTo>
                            <a:pt x="430" y="12"/>
                          </a:lnTo>
                          <a:lnTo>
                            <a:pt x="480" y="0"/>
                          </a:lnTo>
                          <a:lnTo>
                            <a:pt x="506" y="0"/>
                          </a:lnTo>
                          <a:lnTo>
                            <a:pt x="568" y="0"/>
                          </a:lnTo>
                          <a:lnTo>
                            <a:pt x="619" y="0"/>
                          </a:lnTo>
                          <a:lnTo>
                            <a:pt x="670" y="0"/>
                          </a:lnTo>
                          <a:lnTo>
                            <a:pt x="733" y="0"/>
                          </a:lnTo>
                          <a:lnTo>
                            <a:pt x="770" y="0"/>
                          </a:lnTo>
                          <a:lnTo>
                            <a:pt x="834" y="12"/>
                          </a:lnTo>
                          <a:lnTo>
                            <a:pt x="859" y="49"/>
                          </a:lnTo>
                          <a:lnTo>
                            <a:pt x="846" y="109"/>
                          </a:lnTo>
                          <a:lnTo>
                            <a:pt x="746" y="218"/>
                          </a:lnTo>
                          <a:lnTo>
                            <a:pt x="720" y="206"/>
                          </a:lnTo>
                          <a:lnTo>
                            <a:pt x="657" y="267"/>
                          </a:lnTo>
                          <a:lnTo>
                            <a:pt x="695" y="327"/>
                          </a:lnTo>
                          <a:lnTo>
                            <a:pt x="644" y="352"/>
                          </a:lnTo>
                          <a:lnTo>
                            <a:pt x="644" y="303"/>
                          </a:lnTo>
                          <a:lnTo>
                            <a:pt x="632" y="267"/>
                          </a:lnTo>
                          <a:lnTo>
                            <a:pt x="568" y="279"/>
                          </a:lnTo>
                          <a:lnTo>
                            <a:pt x="568" y="243"/>
                          </a:lnTo>
                          <a:lnTo>
                            <a:pt x="506" y="292"/>
                          </a:lnTo>
                          <a:lnTo>
                            <a:pt x="531" y="303"/>
                          </a:lnTo>
                          <a:lnTo>
                            <a:pt x="581" y="303"/>
                          </a:lnTo>
                          <a:lnTo>
                            <a:pt x="543" y="340"/>
                          </a:lnTo>
                          <a:lnTo>
                            <a:pt x="581" y="389"/>
                          </a:lnTo>
                          <a:lnTo>
                            <a:pt x="531" y="498"/>
                          </a:lnTo>
                          <a:lnTo>
                            <a:pt x="404" y="558"/>
                          </a:lnTo>
                          <a:lnTo>
                            <a:pt x="379" y="534"/>
                          </a:lnTo>
                          <a:lnTo>
                            <a:pt x="341" y="582"/>
                          </a:lnTo>
                          <a:lnTo>
                            <a:pt x="391" y="619"/>
                          </a:lnTo>
                          <a:lnTo>
                            <a:pt x="391" y="679"/>
                          </a:lnTo>
                          <a:lnTo>
                            <a:pt x="341" y="716"/>
                          </a:lnTo>
                          <a:lnTo>
                            <a:pt x="304" y="679"/>
                          </a:lnTo>
                          <a:lnTo>
                            <a:pt x="266" y="655"/>
                          </a:lnTo>
                          <a:lnTo>
                            <a:pt x="266" y="704"/>
                          </a:lnTo>
                          <a:lnTo>
                            <a:pt x="278" y="741"/>
                          </a:lnTo>
                          <a:lnTo>
                            <a:pt x="316" y="764"/>
                          </a:lnTo>
                          <a:lnTo>
                            <a:pt x="328" y="813"/>
                          </a:lnTo>
                          <a:lnTo>
                            <a:pt x="278" y="801"/>
                          </a:lnTo>
                          <a:lnTo>
                            <a:pt x="266" y="741"/>
                          </a:lnTo>
                          <a:lnTo>
                            <a:pt x="240" y="728"/>
                          </a:lnTo>
                          <a:lnTo>
                            <a:pt x="227" y="607"/>
                          </a:lnTo>
                          <a:lnTo>
                            <a:pt x="189" y="619"/>
                          </a:lnTo>
                          <a:lnTo>
                            <a:pt x="189" y="582"/>
                          </a:lnTo>
                          <a:lnTo>
                            <a:pt x="139" y="510"/>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26691" name="Group 32">
                    <a:extLst>
                      <a:ext uri="{FF2B5EF4-FFF2-40B4-BE49-F238E27FC236}">
                        <a16:creationId xmlns:a16="http://schemas.microsoft.com/office/drawing/2014/main" id="{E86C0757-F7C1-E448-98E1-2DC6B2C0CC53}"/>
                      </a:ext>
                    </a:extLst>
                  </p:cNvPr>
                  <p:cNvGrpSpPr>
                    <a:grpSpLocks/>
                  </p:cNvGrpSpPr>
                  <p:nvPr/>
                </p:nvGrpSpPr>
                <p:grpSpPr bwMode="auto">
                  <a:xfrm>
                    <a:off x="4285" y="1389"/>
                    <a:ext cx="757" cy="961"/>
                    <a:chOff x="4285" y="1389"/>
                    <a:chExt cx="757" cy="961"/>
                  </a:xfrm>
                </p:grpSpPr>
                <p:sp>
                  <p:nvSpPr>
                    <p:cNvPr id="21537" name="Freeform 33">
                      <a:extLst>
                        <a:ext uri="{FF2B5EF4-FFF2-40B4-BE49-F238E27FC236}">
                          <a16:creationId xmlns:a16="http://schemas.microsoft.com/office/drawing/2014/main" id="{E380CE25-7A11-9C47-BDBB-8D0190B84955}"/>
                        </a:ext>
                      </a:extLst>
                    </p:cNvPr>
                    <p:cNvSpPr>
                      <a:spLocks/>
                    </p:cNvSpPr>
                    <p:nvPr/>
                  </p:nvSpPr>
                  <p:spPr bwMode="auto">
                    <a:xfrm>
                      <a:off x="4641" y="1963"/>
                      <a:ext cx="66" cy="87"/>
                    </a:xfrm>
                    <a:custGeom>
                      <a:avLst/>
                      <a:gdLst>
                        <a:gd name="T0" fmla="*/ 0 w 66"/>
                        <a:gd name="T1" fmla="*/ 37 h 87"/>
                        <a:gd name="T2" fmla="*/ 13 w 66"/>
                        <a:gd name="T3" fmla="*/ 0 h 87"/>
                        <a:gd name="T4" fmla="*/ 39 w 66"/>
                        <a:gd name="T5" fmla="*/ 0 h 87"/>
                        <a:gd name="T6" fmla="*/ 39 w 66"/>
                        <a:gd name="T7" fmla="*/ 12 h 87"/>
                        <a:gd name="T8" fmla="*/ 26 w 66"/>
                        <a:gd name="T9" fmla="*/ 37 h 87"/>
                        <a:gd name="T10" fmla="*/ 65 w 66"/>
                        <a:gd name="T11" fmla="*/ 86 h 87"/>
                        <a:gd name="T12" fmla="*/ 13 w 66"/>
                        <a:gd name="T13" fmla="*/ 61 h 87"/>
                        <a:gd name="T14" fmla="*/ 0 w 66"/>
                        <a:gd name="T15" fmla="*/ 37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87">
                          <a:moveTo>
                            <a:pt x="0" y="37"/>
                          </a:moveTo>
                          <a:lnTo>
                            <a:pt x="13" y="0"/>
                          </a:lnTo>
                          <a:lnTo>
                            <a:pt x="39" y="0"/>
                          </a:lnTo>
                          <a:lnTo>
                            <a:pt x="39" y="12"/>
                          </a:lnTo>
                          <a:lnTo>
                            <a:pt x="26" y="37"/>
                          </a:lnTo>
                          <a:lnTo>
                            <a:pt x="65" y="86"/>
                          </a:lnTo>
                          <a:lnTo>
                            <a:pt x="13" y="61"/>
                          </a:lnTo>
                          <a:lnTo>
                            <a:pt x="0" y="37"/>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26693" name="Group 34">
                      <a:extLst>
                        <a:ext uri="{FF2B5EF4-FFF2-40B4-BE49-F238E27FC236}">
                          <a16:creationId xmlns:a16="http://schemas.microsoft.com/office/drawing/2014/main" id="{4ACDD941-807D-1043-A124-3BCA4536F36A}"/>
                        </a:ext>
                      </a:extLst>
                    </p:cNvPr>
                    <p:cNvGrpSpPr>
                      <a:grpSpLocks/>
                    </p:cNvGrpSpPr>
                    <p:nvPr/>
                  </p:nvGrpSpPr>
                  <p:grpSpPr bwMode="auto">
                    <a:xfrm>
                      <a:off x="4285" y="2128"/>
                      <a:ext cx="437" cy="222"/>
                      <a:chOff x="4285" y="2128"/>
                      <a:chExt cx="437" cy="222"/>
                    </a:xfrm>
                  </p:grpSpPr>
                  <p:sp>
                    <p:nvSpPr>
                      <p:cNvPr id="21539" name="Freeform 35">
                        <a:extLst>
                          <a:ext uri="{FF2B5EF4-FFF2-40B4-BE49-F238E27FC236}">
                            <a16:creationId xmlns:a16="http://schemas.microsoft.com/office/drawing/2014/main" id="{C250B11F-CC99-334D-800D-5D236010982A}"/>
                          </a:ext>
                        </a:extLst>
                      </p:cNvPr>
                      <p:cNvSpPr>
                        <a:spLocks/>
                      </p:cNvSpPr>
                      <p:nvPr/>
                    </p:nvSpPr>
                    <p:spPr bwMode="auto">
                      <a:xfrm>
                        <a:off x="4634" y="2201"/>
                        <a:ext cx="87" cy="100"/>
                      </a:xfrm>
                      <a:custGeom>
                        <a:avLst/>
                        <a:gdLst>
                          <a:gd name="T0" fmla="*/ 0 w 91"/>
                          <a:gd name="T1" fmla="*/ 62 h 100"/>
                          <a:gd name="T2" fmla="*/ 12 w 91"/>
                          <a:gd name="T3" fmla="*/ 99 h 100"/>
                          <a:gd name="T4" fmla="*/ 37 w 91"/>
                          <a:gd name="T5" fmla="*/ 99 h 100"/>
                          <a:gd name="T6" fmla="*/ 61 w 91"/>
                          <a:gd name="T7" fmla="*/ 87 h 100"/>
                          <a:gd name="T8" fmla="*/ 37 w 91"/>
                          <a:gd name="T9" fmla="*/ 50 h 100"/>
                          <a:gd name="T10" fmla="*/ 74 w 91"/>
                          <a:gd name="T11" fmla="*/ 25 h 100"/>
                          <a:gd name="T12" fmla="*/ 86 w 91"/>
                          <a:gd name="T13" fmla="*/ 0 h 100"/>
                          <a:gd name="T14" fmla="*/ 37 w 91"/>
                          <a:gd name="T15" fmla="*/ 13 h 100"/>
                          <a:gd name="T16" fmla="*/ 12 w 91"/>
                          <a:gd name="T17" fmla="*/ 13 h 100"/>
                          <a:gd name="T18" fmla="*/ 0 w 91"/>
                          <a:gd name="T19" fmla="*/ 62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 h="100">
                            <a:moveTo>
                              <a:pt x="0" y="62"/>
                            </a:moveTo>
                            <a:lnTo>
                              <a:pt x="13" y="99"/>
                            </a:lnTo>
                            <a:lnTo>
                              <a:pt x="39" y="99"/>
                            </a:lnTo>
                            <a:lnTo>
                              <a:pt x="64" y="87"/>
                            </a:lnTo>
                            <a:lnTo>
                              <a:pt x="39" y="50"/>
                            </a:lnTo>
                            <a:lnTo>
                              <a:pt x="77" y="25"/>
                            </a:lnTo>
                            <a:lnTo>
                              <a:pt x="90" y="0"/>
                            </a:lnTo>
                            <a:lnTo>
                              <a:pt x="39" y="13"/>
                            </a:lnTo>
                            <a:lnTo>
                              <a:pt x="13" y="13"/>
                            </a:lnTo>
                            <a:lnTo>
                              <a:pt x="0" y="62"/>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40" name="Freeform 36">
                        <a:extLst>
                          <a:ext uri="{FF2B5EF4-FFF2-40B4-BE49-F238E27FC236}">
                            <a16:creationId xmlns:a16="http://schemas.microsoft.com/office/drawing/2014/main" id="{CA0DBCF1-9843-9C4F-ABAD-723C45FBF9BF}"/>
                          </a:ext>
                        </a:extLst>
                      </p:cNvPr>
                      <p:cNvSpPr>
                        <a:spLocks/>
                      </p:cNvSpPr>
                      <p:nvPr/>
                    </p:nvSpPr>
                    <p:spPr bwMode="auto">
                      <a:xfrm>
                        <a:off x="4488" y="2128"/>
                        <a:ext cx="142" cy="149"/>
                      </a:xfrm>
                      <a:custGeom>
                        <a:avLst/>
                        <a:gdLst>
                          <a:gd name="T0" fmla="*/ 0 w 142"/>
                          <a:gd name="T1" fmla="*/ 91 h 149"/>
                          <a:gd name="T2" fmla="*/ 12 w 142"/>
                          <a:gd name="T3" fmla="*/ 68 h 149"/>
                          <a:gd name="T4" fmla="*/ 106 w 142"/>
                          <a:gd name="T5" fmla="*/ 0 h 149"/>
                          <a:gd name="T6" fmla="*/ 141 w 142"/>
                          <a:gd name="T7" fmla="*/ 23 h 149"/>
                          <a:gd name="T8" fmla="*/ 106 w 142"/>
                          <a:gd name="T9" fmla="*/ 45 h 149"/>
                          <a:gd name="T10" fmla="*/ 117 w 142"/>
                          <a:gd name="T11" fmla="*/ 80 h 149"/>
                          <a:gd name="T12" fmla="*/ 82 w 142"/>
                          <a:gd name="T13" fmla="*/ 148 h 149"/>
                          <a:gd name="T14" fmla="*/ 24 w 142"/>
                          <a:gd name="T15" fmla="*/ 125 h 149"/>
                          <a:gd name="T16" fmla="*/ 0 w 142"/>
                          <a:gd name="T17" fmla="*/ 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2" h="149">
                            <a:moveTo>
                              <a:pt x="0" y="91"/>
                            </a:moveTo>
                            <a:lnTo>
                              <a:pt x="12" y="68"/>
                            </a:lnTo>
                            <a:lnTo>
                              <a:pt x="106" y="0"/>
                            </a:lnTo>
                            <a:lnTo>
                              <a:pt x="141" y="23"/>
                            </a:lnTo>
                            <a:lnTo>
                              <a:pt x="106" y="45"/>
                            </a:lnTo>
                            <a:lnTo>
                              <a:pt x="117" y="80"/>
                            </a:lnTo>
                            <a:lnTo>
                              <a:pt x="82" y="148"/>
                            </a:lnTo>
                            <a:lnTo>
                              <a:pt x="24" y="125"/>
                            </a:lnTo>
                            <a:lnTo>
                              <a:pt x="0" y="91"/>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41" name="Freeform 37">
                        <a:extLst>
                          <a:ext uri="{FF2B5EF4-FFF2-40B4-BE49-F238E27FC236}">
                            <a16:creationId xmlns:a16="http://schemas.microsoft.com/office/drawing/2014/main" id="{BD43E4BB-0B33-6148-AAEC-3BB59BD97B22}"/>
                          </a:ext>
                        </a:extLst>
                      </p:cNvPr>
                      <p:cNvSpPr>
                        <a:spLocks/>
                      </p:cNvSpPr>
                      <p:nvPr/>
                    </p:nvSpPr>
                    <p:spPr bwMode="auto">
                      <a:xfrm>
                        <a:off x="4445" y="2308"/>
                        <a:ext cx="128" cy="37"/>
                      </a:xfrm>
                      <a:custGeom>
                        <a:avLst/>
                        <a:gdLst>
                          <a:gd name="T0" fmla="*/ 0 w 128"/>
                          <a:gd name="T1" fmla="*/ 12 h 38"/>
                          <a:gd name="T2" fmla="*/ 13 w 128"/>
                          <a:gd name="T3" fmla="*/ 0 h 38"/>
                          <a:gd name="T4" fmla="*/ 101 w 128"/>
                          <a:gd name="T5" fmla="*/ 12 h 38"/>
                          <a:gd name="T6" fmla="*/ 127 w 128"/>
                          <a:gd name="T7" fmla="*/ 24 h 38"/>
                          <a:gd name="T8" fmla="*/ 127 w 128"/>
                          <a:gd name="T9" fmla="*/ 36 h 38"/>
                          <a:gd name="T10" fmla="*/ 13 w 128"/>
                          <a:gd name="T11" fmla="*/ 24 h 38"/>
                          <a:gd name="T12" fmla="*/ 0 w 128"/>
                          <a:gd name="T13" fmla="*/ 12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8" h="38">
                            <a:moveTo>
                              <a:pt x="0" y="12"/>
                            </a:moveTo>
                            <a:lnTo>
                              <a:pt x="13" y="0"/>
                            </a:lnTo>
                            <a:lnTo>
                              <a:pt x="101" y="12"/>
                            </a:lnTo>
                            <a:lnTo>
                              <a:pt x="127" y="25"/>
                            </a:lnTo>
                            <a:lnTo>
                              <a:pt x="127" y="37"/>
                            </a:lnTo>
                            <a:lnTo>
                              <a:pt x="13" y="25"/>
                            </a:lnTo>
                            <a:lnTo>
                              <a:pt x="0" y="12"/>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42" name="Freeform 38">
                        <a:extLst>
                          <a:ext uri="{FF2B5EF4-FFF2-40B4-BE49-F238E27FC236}">
                            <a16:creationId xmlns:a16="http://schemas.microsoft.com/office/drawing/2014/main" id="{D6D7C921-B9BD-A444-B51D-EB4BD4FAF45C}"/>
                          </a:ext>
                        </a:extLst>
                      </p:cNvPr>
                      <p:cNvSpPr>
                        <a:spLocks/>
                      </p:cNvSpPr>
                      <p:nvPr/>
                    </p:nvSpPr>
                    <p:spPr bwMode="auto">
                      <a:xfrm>
                        <a:off x="4290" y="2152"/>
                        <a:ext cx="155" cy="149"/>
                      </a:xfrm>
                      <a:custGeom>
                        <a:avLst/>
                        <a:gdLst>
                          <a:gd name="T0" fmla="*/ 0 w 155"/>
                          <a:gd name="T1" fmla="*/ 0 h 149"/>
                          <a:gd name="T2" fmla="*/ 36 w 155"/>
                          <a:gd name="T3" fmla="*/ 0 h 149"/>
                          <a:gd name="T4" fmla="*/ 106 w 155"/>
                          <a:gd name="T5" fmla="*/ 57 h 149"/>
                          <a:gd name="T6" fmla="*/ 118 w 155"/>
                          <a:gd name="T7" fmla="*/ 80 h 149"/>
                          <a:gd name="T8" fmla="*/ 154 w 155"/>
                          <a:gd name="T9" fmla="*/ 113 h 149"/>
                          <a:gd name="T10" fmla="*/ 130 w 155"/>
                          <a:gd name="T11" fmla="*/ 148 h 149"/>
                          <a:gd name="T12" fmla="*/ 106 w 155"/>
                          <a:gd name="T13" fmla="*/ 125 h 149"/>
                          <a:gd name="T14" fmla="*/ 48 w 155"/>
                          <a:gd name="T15" fmla="*/ 45 h 149"/>
                          <a:gd name="T16" fmla="*/ 0 w 155"/>
                          <a:gd name="T17" fmla="*/ 0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149">
                            <a:moveTo>
                              <a:pt x="0" y="0"/>
                            </a:moveTo>
                            <a:lnTo>
                              <a:pt x="36" y="0"/>
                            </a:lnTo>
                            <a:lnTo>
                              <a:pt x="106" y="57"/>
                            </a:lnTo>
                            <a:lnTo>
                              <a:pt x="118" y="80"/>
                            </a:lnTo>
                            <a:lnTo>
                              <a:pt x="154" y="113"/>
                            </a:lnTo>
                            <a:lnTo>
                              <a:pt x="130" y="148"/>
                            </a:lnTo>
                            <a:lnTo>
                              <a:pt x="106" y="125"/>
                            </a:lnTo>
                            <a:lnTo>
                              <a:pt x="48" y="45"/>
                            </a:lnTo>
                            <a:lnTo>
                              <a:pt x="0" y="0"/>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sp>
                  <p:nvSpPr>
                    <p:cNvPr id="21543" name="Freeform 39">
                      <a:extLst>
                        <a:ext uri="{FF2B5EF4-FFF2-40B4-BE49-F238E27FC236}">
                          <a16:creationId xmlns:a16="http://schemas.microsoft.com/office/drawing/2014/main" id="{31EA9787-0636-1B4B-96B8-93459AB6E2AC}"/>
                        </a:ext>
                      </a:extLst>
                    </p:cNvPr>
                    <p:cNvSpPr>
                      <a:spLocks/>
                    </p:cNvSpPr>
                    <p:nvPr/>
                  </p:nvSpPr>
                  <p:spPr bwMode="auto">
                    <a:xfrm>
                      <a:off x="4654" y="1867"/>
                      <a:ext cx="27" cy="52"/>
                    </a:xfrm>
                    <a:custGeom>
                      <a:avLst/>
                      <a:gdLst>
                        <a:gd name="T0" fmla="*/ 0 w 26"/>
                        <a:gd name="T1" fmla="*/ 25 h 51"/>
                        <a:gd name="T2" fmla="*/ 0 w 26"/>
                        <a:gd name="T3" fmla="*/ 51 h 51"/>
                        <a:gd name="T4" fmla="*/ 26 w 26"/>
                        <a:gd name="T5" fmla="*/ 0 h 51"/>
                        <a:gd name="T6" fmla="*/ 14 w 26"/>
                        <a:gd name="T7" fmla="*/ 13 h 51"/>
                        <a:gd name="T8" fmla="*/ 0 w 26"/>
                        <a:gd name="T9" fmla="*/ 25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1">
                          <a:moveTo>
                            <a:pt x="0" y="25"/>
                          </a:moveTo>
                          <a:lnTo>
                            <a:pt x="0" y="50"/>
                          </a:lnTo>
                          <a:lnTo>
                            <a:pt x="25" y="0"/>
                          </a:lnTo>
                          <a:lnTo>
                            <a:pt x="13" y="13"/>
                          </a:lnTo>
                          <a:lnTo>
                            <a:pt x="0" y="25"/>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26695" name="Group 40">
                      <a:extLst>
                        <a:ext uri="{FF2B5EF4-FFF2-40B4-BE49-F238E27FC236}">
                          <a16:creationId xmlns:a16="http://schemas.microsoft.com/office/drawing/2014/main" id="{64F4CB26-11C8-174F-B48D-30490A4E8AAB}"/>
                        </a:ext>
                      </a:extLst>
                    </p:cNvPr>
                    <p:cNvGrpSpPr>
                      <a:grpSpLocks/>
                    </p:cNvGrpSpPr>
                    <p:nvPr/>
                  </p:nvGrpSpPr>
                  <p:grpSpPr bwMode="auto">
                    <a:xfrm>
                      <a:off x="4837" y="1389"/>
                      <a:ext cx="205" cy="345"/>
                      <a:chOff x="4837" y="1389"/>
                      <a:chExt cx="205" cy="345"/>
                    </a:xfrm>
                  </p:grpSpPr>
                  <p:sp>
                    <p:nvSpPr>
                      <p:cNvPr id="21545" name="Freeform 41">
                        <a:extLst>
                          <a:ext uri="{FF2B5EF4-FFF2-40B4-BE49-F238E27FC236}">
                            <a16:creationId xmlns:a16="http://schemas.microsoft.com/office/drawing/2014/main" id="{F31FF535-C2CE-544D-93E5-FAE540363FD3}"/>
                          </a:ext>
                        </a:extLst>
                      </p:cNvPr>
                      <p:cNvSpPr>
                        <a:spLocks/>
                      </p:cNvSpPr>
                      <p:nvPr/>
                    </p:nvSpPr>
                    <p:spPr bwMode="auto">
                      <a:xfrm>
                        <a:off x="4966" y="1546"/>
                        <a:ext cx="78" cy="53"/>
                      </a:xfrm>
                      <a:custGeom>
                        <a:avLst/>
                        <a:gdLst>
                          <a:gd name="T0" fmla="*/ 0 w 76"/>
                          <a:gd name="T1" fmla="*/ 42 h 51"/>
                          <a:gd name="T2" fmla="*/ 11 w 76"/>
                          <a:gd name="T3" fmla="*/ 42 h 51"/>
                          <a:gd name="T4" fmla="*/ 44 w 76"/>
                          <a:gd name="T5" fmla="*/ 52 h 51"/>
                          <a:gd name="T6" fmla="*/ 77 w 76"/>
                          <a:gd name="T7" fmla="*/ 31 h 51"/>
                          <a:gd name="T8" fmla="*/ 66 w 76"/>
                          <a:gd name="T9" fmla="*/ 21 h 51"/>
                          <a:gd name="T10" fmla="*/ 22 w 76"/>
                          <a:gd name="T11" fmla="*/ 0 h 51"/>
                          <a:gd name="T12" fmla="*/ 0 w 76"/>
                          <a:gd name="T13" fmla="*/ 42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1">
                            <a:moveTo>
                              <a:pt x="0" y="40"/>
                            </a:moveTo>
                            <a:lnTo>
                              <a:pt x="11" y="40"/>
                            </a:lnTo>
                            <a:lnTo>
                              <a:pt x="43" y="50"/>
                            </a:lnTo>
                            <a:lnTo>
                              <a:pt x="75" y="30"/>
                            </a:lnTo>
                            <a:lnTo>
                              <a:pt x="64" y="20"/>
                            </a:lnTo>
                            <a:lnTo>
                              <a:pt x="21" y="0"/>
                            </a:lnTo>
                            <a:lnTo>
                              <a:pt x="0" y="40"/>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46" name="Freeform 42">
                        <a:extLst>
                          <a:ext uri="{FF2B5EF4-FFF2-40B4-BE49-F238E27FC236}">
                            <a16:creationId xmlns:a16="http://schemas.microsoft.com/office/drawing/2014/main" id="{B745634F-1190-A347-836F-09A47C4A02C1}"/>
                          </a:ext>
                        </a:extLst>
                      </p:cNvPr>
                      <p:cNvSpPr>
                        <a:spLocks/>
                      </p:cNvSpPr>
                      <p:nvPr/>
                    </p:nvSpPr>
                    <p:spPr bwMode="auto">
                      <a:xfrm>
                        <a:off x="4991" y="1387"/>
                        <a:ext cx="24" cy="136"/>
                      </a:xfrm>
                      <a:custGeom>
                        <a:avLst/>
                        <a:gdLst>
                          <a:gd name="T0" fmla="*/ 0 w 25"/>
                          <a:gd name="T1" fmla="*/ 33 h 136"/>
                          <a:gd name="T2" fmla="*/ 8 w 25"/>
                          <a:gd name="T3" fmla="*/ 135 h 136"/>
                          <a:gd name="T4" fmla="*/ 23 w 25"/>
                          <a:gd name="T5" fmla="*/ 90 h 136"/>
                          <a:gd name="T6" fmla="*/ 8 w 25"/>
                          <a:gd name="T7" fmla="*/ 0 h 136"/>
                          <a:gd name="T8" fmla="*/ 0 w 25"/>
                          <a:gd name="T9" fmla="*/ 33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36">
                            <a:moveTo>
                              <a:pt x="0" y="33"/>
                            </a:moveTo>
                            <a:lnTo>
                              <a:pt x="8" y="135"/>
                            </a:lnTo>
                            <a:lnTo>
                              <a:pt x="24" y="90"/>
                            </a:lnTo>
                            <a:lnTo>
                              <a:pt x="8" y="0"/>
                            </a:lnTo>
                            <a:lnTo>
                              <a:pt x="0" y="33"/>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47" name="Freeform 43">
                        <a:extLst>
                          <a:ext uri="{FF2B5EF4-FFF2-40B4-BE49-F238E27FC236}">
                            <a16:creationId xmlns:a16="http://schemas.microsoft.com/office/drawing/2014/main" id="{F55CB8CD-0A08-AD4F-BF76-76476DCE53A6}"/>
                          </a:ext>
                        </a:extLst>
                      </p:cNvPr>
                      <p:cNvSpPr>
                        <a:spLocks/>
                      </p:cNvSpPr>
                      <p:nvPr/>
                    </p:nvSpPr>
                    <p:spPr bwMode="auto">
                      <a:xfrm>
                        <a:off x="4842" y="1609"/>
                        <a:ext cx="151" cy="125"/>
                      </a:xfrm>
                      <a:custGeom>
                        <a:avLst/>
                        <a:gdLst>
                          <a:gd name="T0" fmla="*/ 0 w 155"/>
                          <a:gd name="T1" fmla="*/ 124 h 125"/>
                          <a:gd name="T2" fmla="*/ 25 w 155"/>
                          <a:gd name="T3" fmla="*/ 99 h 125"/>
                          <a:gd name="T4" fmla="*/ 62 w 155"/>
                          <a:gd name="T5" fmla="*/ 99 h 125"/>
                          <a:gd name="T6" fmla="*/ 88 w 155"/>
                          <a:gd name="T7" fmla="*/ 74 h 125"/>
                          <a:gd name="T8" fmla="*/ 125 w 155"/>
                          <a:gd name="T9" fmla="*/ 50 h 125"/>
                          <a:gd name="T10" fmla="*/ 150 w 155"/>
                          <a:gd name="T11" fmla="*/ 0 h 125"/>
                          <a:gd name="T12" fmla="*/ 150 w 155"/>
                          <a:gd name="T13" fmla="*/ 38 h 125"/>
                          <a:gd name="T14" fmla="*/ 125 w 155"/>
                          <a:gd name="T15" fmla="*/ 112 h 125"/>
                          <a:gd name="T16" fmla="*/ 75 w 155"/>
                          <a:gd name="T17" fmla="*/ 124 h 125"/>
                          <a:gd name="T18" fmla="*/ 38 w 155"/>
                          <a:gd name="T19" fmla="*/ 112 h 125"/>
                          <a:gd name="T20" fmla="*/ 0 w 155"/>
                          <a:gd name="T21" fmla="*/ 124 h 1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5" h="125">
                            <a:moveTo>
                              <a:pt x="0" y="124"/>
                            </a:moveTo>
                            <a:lnTo>
                              <a:pt x="26" y="99"/>
                            </a:lnTo>
                            <a:lnTo>
                              <a:pt x="64" y="99"/>
                            </a:lnTo>
                            <a:lnTo>
                              <a:pt x="90" y="74"/>
                            </a:lnTo>
                            <a:lnTo>
                              <a:pt x="128" y="50"/>
                            </a:lnTo>
                            <a:lnTo>
                              <a:pt x="154" y="0"/>
                            </a:lnTo>
                            <a:lnTo>
                              <a:pt x="154" y="38"/>
                            </a:lnTo>
                            <a:lnTo>
                              <a:pt x="128" y="112"/>
                            </a:lnTo>
                            <a:lnTo>
                              <a:pt x="77" y="124"/>
                            </a:lnTo>
                            <a:lnTo>
                              <a:pt x="39" y="112"/>
                            </a:lnTo>
                            <a:lnTo>
                              <a:pt x="0" y="124"/>
                            </a:lnTo>
                          </a:path>
                        </a:pathLst>
                      </a:custGeom>
                      <a:solidFill>
                        <a:srgbClr val="E5405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grpSp>
          </p:grpSp>
        </p:grpSp>
        <p:sp>
          <p:nvSpPr>
            <p:cNvPr id="21548" name="Freeform 44">
              <a:extLst>
                <a:ext uri="{FF2B5EF4-FFF2-40B4-BE49-F238E27FC236}">
                  <a16:creationId xmlns:a16="http://schemas.microsoft.com/office/drawing/2014/main" id="{2939D925-FD43-944D-B24C-50ECC6CC2FE3}"/>
                </a:ext>
              </a:extLst>
            </p:cNvPr>
            <p:cNvSpPr>
              <a:spLocks/>
            </p:cNvSpPr>
            <p:nvPr/>
          </p:nvSpPr>
          <p:spPr bwMode="auto">
            <a:xfrm>
              <a:off x="488" y="1032"/>
              <a:ext cx="1717" cy="2020"/>
            </a:xfrm>
            <a:custGeom>
              <a:avLst/>
              <a:gdLst>
                <a:gd name="T0" fmla="*/ 64 w 1717"/>
                <a:gd name="T1" fmla="*/ 111 h 2021"/>
                <a:gd name="T2" fmla="*/ 26 w 1717"/>
                <a:gd name="T3" fmla="*/ 186 h 2021"/>
                <a:gd name="T4" fmla="*/ 77 w 1717"/>
                <a:gd name="T5" fmla="*/ 211 h 2021"/>
                <a:gd name="T6" fmla="*/ 152 w 1717"/>
                <a:gd name="T7" fmla="*/ 235 h 2021"/>
                <a:gd name="T8" fmla="*/ 64 w 1717"/>
                <a:gd name="T9" fmla="*/ 322 h 2021"/>
                <a:gd name="T10" fmla="*/ 191 w 1717"/>
                <a:gd name="T11" fmla="*/ 247 h 2021"/>
                <a:gd name="T12" fmla="*/ 242 w 1717"/>
                <a:gd name="T13" fmla="*/ 199 h 2021"/>
                <a:gd name="T14" fmla="*/ 280 w 1717"/>
                <a:gd name="T15" fmla="*/ 199 h 2021"/>
                <a:gd name="T16" fmla="*/ 419 w 1717"/>
                <a:gd name="T17" fmla="*/ 235 h 2021"/>
                <a:gd name="T18" fmla="*/ 496 w 1717"/>
                <a:gd name="T19" fmla="*/ 272 h 2021"/>
                <a:gd name="T20" fmla="*/ 623 w 1717"/>
                <a:gd name="T21" fmla="*/ 409 h 2021"/>
                <a:gd name="T22" fmla="*/ 623 w 1717"/>
                <a:gd name="T23" fmla="*/ 582 h 2021"/>
                <a:gd name="T24" fmla="*/ 749 w 1717"/>
                <a:gd name="T25" fmla="*/ 743 h 2021"/>
                <a:gd name="T26" fmla="*/ 762 w 1717"/>
                <a:gd name="T27" fmla="*/ 743 h 2021"/>
                <a:gd name="T28" fmla="*/ 852 w 1717"/>
                <a:gd name="T29" fmla="*/ 818 h 2021"/>
                <a:gd name="T30" fmla="*/ 1017 w 1717"/>
                <a:gd name="T31" fmla="*/ 954 h 2021"/>
                <a:gd name="T32" fmla="*/ 1183 w 1717"/>
                <a:gd name="T33" fmla="*/ 1015 h 2021"/>
                <a:gd name="T34" fmla="*/ 1258 w 1717"/>
                <a:gd name="T35" fmla="*/ 1065 h 2021"/>
                <a:gd name="T36" fmla="*/ 1258 w 1717"/>
                <a:gd name="T37" fmla="*/ 1163 h 2021"/>
                <a:gd name="T38" fmla="*/ 1399 w 1717"/>
                <a:gd name="T39" fmla="*/ 1437 h 2021"/>
                <a:gd name="T40" fmla="*/ 1360 w 1717"/>
                <a:gd name="T41" fmla="*/ 1795 h 2021"/>
                <a:gd name="T42" fmla="*/ 1360 w 1717"/>
                <a:gd name="T43" fmla="*/ 1933 h 2021"/>
                <a:gd name="T44" fmla="*/ 1386 w 1717"/>
                <a:gd name="T45" fmla="*/ 2019 h 2021"/>
                <a:gd name="T46" fmla="*/ 1474 w 1717"/>
                <a:gd name="T47" fmla="*/ 1895 h 2021"/>
                <a:gd name="T48" fmla="*/ 1513 w 1717"/>
                <a:gd name="T49" fmla="*/ 1784 h 2021"/>
                <a:gd name="T50" fmla="*/ 1627 w 1717"/>
                <a:gd name="T51" fmla="*/ 1684 h 2021"/>
                <a:gd name="T52" fmla="*/ 1538 w 1717"/>
                <a:gd name="T53" fmla="*/ 1040 h 2021"/>
                <a:gd name="T54" fmla="*/ 1386 w 1717"/>
                <a:gd name="T55" fmla="*/ 1004 h 2021"/>
                <a:gd name="T56" fmla="*/ 1245 w 1717"/>
                <a:gd name="T57" fmla="*/ 1052 h 2021"/>
                <a:gd name="T58" fmla="*/ 1132 w 1717"/>
                <a:gd name="T59" fmla="*/ 954 h 2021"/>
                <a:gd name="T60" fmla="*/ 1093 w 1717"/>
                <a:gd name="T61" fmla="*/ 917 h 2021"/>
                <a:gd name="T62" fmla="*/ 1042 w 1717"/>
                <a:gd name="T63" fmla="*/ 743 h 2021"/>
                <a:gd name="T64" fmla="*/ 1207 w 1717"/>
                <a:gd name="T65" fmla="*/ 743 h 2021"/>
                <a:gd name="T66" fmla="*/ 1258 w 1717"/>
                <a:gd name="T67" fmla="*/ 793 h 2021"/>
                <a:gd name="T68" fmla="*/ 1322 w 1717"/>
                <a:gd name="T69" fmla="*/ 632 h 2021"/>
                <a:gd name="T70" fmla="*/ 1411 w 1717"/>
                <a:gd name="T71" fmla="*/ 521 h 2021"/>
                <a:gd name="T72" fmla="*/ 1500 w 1717"/>
                <a:gd name="T73" fmla="*/ 496 h 2021"/>
                <a:gd name="T74" fmla="*/ 1551 w 1717"/>
                <a:gd name="T75" fmla="*/ 483 h 2021"/>
                <a:gd name="T76" fmla="*/ 1487 w 1717"/>
                <a:gd name="T77" fmla="*/ 458 h 2021"/>
                <a:gd name="T78" fmla="*/ 1462 w 1717"/>
                <a:gd name="T79" fmla="*/ 409 h 2021"/>
                <a:gd name="T80" fmla="*/ 1589 w 1717"/>
                <a:gd name="T81" fmla="*/ 335 h 2021"/>
                <a:gd name="T82" fmla="*/ 1525 w 1717"/>
                <a:gd name="T83" fmla="*/ 285 h 2021"/>
                <a:gd name="T84" fmla="*/ 1487 w 1717"/>
                <a:gd name="T85" fmla="*/ 211 h 2021"/>
                <a:gd name="T86" fmla="*/ 1423 w 1717"/>
                <a:gd name="T87" fmla="*/ 235 h 2021"/>
                <a:gd name="T88" fmla="*/ 1360 w 1717"/>
                <a:gd name="T89" fmla="*/ 161 h 2021"/>
                <a:gd name="T90" fmla="*/ 1284 w 1717"/>
                <a:gd name="T91" fmla="*/ 199 h 2021"/>
                <a:gd name="T92" fmla="*/ 1271 w 1717"/>
                <a:gd name="T93" fmla="*/ 322 h 2021"/>
                <a:gd name="T94" fmla="*/ 1258 w 1717"/>
                <a:gd name="T95" fmla="*/ 385 h 2021"/>
                <a:gd name="T96" fmla="*/ 1106 w 1717"/>
                <a:gd name="T97" fmla="*/ 272 h 2021"/>
                <a:gd name="T98" fmla="*/ 1080 w 1717"/>
                <a:gd name="T99" fmla="*/ 174 h 2021"/>
                <a:gd name="T100" fmla="*/ 1119 w 1717"/>
                <a:gd name="T101" fmla="*/ 124 h 2021"/>
                <a:gd name="T102" fmla="*/ 877 w 1717"/>
                <a:gd name="T103" fmla="*/ 62 h 2021"/>
                <a:gd name="T104" fmla="*/ 89 w 1717"/>
                <a:gd name="T105" fmla="*/ 12 h 2021"/>
                <a:gd name="T106" fmla="*/ 77 w 1717"/>
                <a:gd name="T107" fmla="*/ 75 h 2021"/>
                <a:gd name="T108" fmla="*/ 0 w 1717"/>
                <a:gd name="T109" fmla="*/ 99 h 20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17" h="2021">
                  <a:moveTo>
                    <a:pt x="0" y="99"/>
                  </a:moveTo>
                  <a:lnTo>
                    <a:pt x="26" y="99"/>
                  </a:lnTo>
                  <a:lnTo>
                    <a:pt x="13" y="99"/>
                  </a:lnTo>
                  <a:lnTo>
                    <a:pt x="26" y="124"/>
                  </a:lnTo>
                  <a:lnTo>
                    <a:pt x="64" y="111"/>
                  </a:lnTo>
                  <a:lnTo>
                    <a:pt x="77" y="124"/>
                  </a:lnTo>
                  <a:lnTo>
                    <a:pt x="89" y="124"/>
                  </a:lnTo>
                  <a:lnTo>
                    <a:pt x="102" y="149"/>
                  </a:lnTo>
                  <a:lnTo>
                    <a:pt x="38" y="161"/>
                  </a:lnTo>
                  <a:lnTo>
                    <a:pt x="26" y="186"/>
                  </a:lnTo>
                  <a:lnTo>
                    <a:pt x="38" y="199"/>
                  </a:lnTo>
                  <a:lnTo>
                    <a:pt x="64" y="199"/>
                  </a:lnTo>
                  <a:lnTo>
                    <a:pt x="51" y="211"/>
                  </a:lnTo>
                  <a:lnTo>
                    <a:pt x="64" y="224"/>
                  </a:lnTo>
                  <a:lnTo>
                    <a:pt x="77" y="211"/>
                  </a:lnTo>
                  <a:lnTo>
                    <a:pt x="89" y="235"/>
                  </a:lnTo>
                  <a:lnTo>
                    <a:pt x="77" y="247"/>
                  </a:lnTo>
                  <a:lnTo>
                    <a:pt x="114" y="235"/>
                  </a:lnTo>
                  <a:lnTo>
                    <a:pt x="127" y="247"/>
                  </a:lnTo>
                  <a:lnTo>
                    <a:pt x="152" y="235"/>
                  </a:lnTo>
                  <a:lnTo>
                    <a:pt x="127" y="285"/>
                  </a:lnTo>
                  <a:lnTo>
                    <a:pt x="114" y="285"/>
                  </a:lnTo>
                  <a:lnTo>
                    <a:pt x="114" y="297"/>
                  </a:lnTo>
                  <a:lnTo>
                    <a:pt x="77" y="297"/>
                  </a:lnTo>
                  <a:lnTo>
                    <a:pt x="64" y="322"/>
                  </a:lnTo>
                  <a:lnTo>
                    <a:pt x="89" y="310"/>
                  </a:lnTo>
                  <a:lnTo>
                    <a:pt x="114" y="310"/>
                  </a:lnTo>
                  <a:lnTo>
                    <a:pt x="127" y="297"/>
                  </a:lnTo>
                  <a:lnTo>
                    <a:pt x="139" y="285"/>
                  </a:lnTo>
                  <a:lnTo>
                    <a:pt x="191" y="247"/>
                  </a:lnTo>
                  <a:lnTo>
                    <a:pt x="203" y="247"/>
                  </a:lnTo>
                  <a:lnTo>
                    <a:pt x="191" y="235"/>
                  </a:lnTo>
                  <a:lnTo>
                    <a:pt x="242" y="186"/>
                  </a:lnTo>
                  <a:lnTo>
                    <a:pt x="254" y="199"/>
                  </a:lnTo>
                  <a:lnTo>
                    <a:pt x="242" y="199"/>
                  </a:lnTo>
                  <a:lnTo>
                    <a:pt x="229" y="224"/>
                  </a:lnTo>
                  <a:lnTo>
                    <a:pt x="242" y="224"/>
                  </a:lnTo>
                  <a:lnTo>
                    <a:pt x="229" y="235"/>
                  </a:lnTo>
                  <a:lnTo>
                    <a:pt x="280" y="211"/>
                  </a:lnTo>
                  <a:lnTo>
                    <a:pt x="280" y="199"/>
                  </a:lnTo>
                  <a:lnTo>
                    <a:pt x="305" y="199"/>
                  </a:lnTo>
                  <a:lnTo>
                    <a:pt x="305" y="211"/>
                  </a:lnTo>
                  <a:lnTo>
                    <a:pt x="343" y="211"/>
                  </a:lnTo>
                  <a:lnTo>
                    <a:pt x="419" y="224"/>
                  </a:lnTo>
                  <a:lnTo>
                    <a:pt x="419" y="235"/>
                  </a:lnTo>
                  <a:lnTo>
                    <a:pt x="432" y="247"/>
                  </a:lnTo>
                  <a:lnTo>
                    <a:pt x="445" y="247"/>
                  </a:lnTo>
                  <a:lnTo>
                    <a:pt x="483" y="247"/>
                  </a:lnTo>
                  <a:lnTo>
                    <a:pt x="496" y="260"/>
                  </a:lnTo>
                  <a:lnTo>
                    <a:pt x="496" y="272"/>
                  </a:lnTo>
                  <a:lnTo>
                    <a:pt x="522" y="297"/>
                  </a:lnTo>
                  <a:lnTo>
                    <a:pt x="546" y="322"/>
                  </a:lnTo>
                  <a:lnTo>
                    <a:pt x="572" y="372"/>
                  </a:lnTo>
                  <a:lnTo>
                    <a:pt x="584" y="396"/>
                  </a:lnTo>
                  <a:lnTo>
                    <a:pt x="623" y="409"/>
                  </a:lnTo>
                  <a:lnTo>
                    <a:pt x="648" y="421"/>
                  </a:lnTo>
                  <a:lnTo>
                    <a:pt x="648" y="446"/>
                  </a:lnTo>
                  <a:lnTo>
                    <a:pt x="623" y="446"/>
                  </a:lnTo>
                  <a:lnTo>
                    <a:pt x="636" y="483"/>
                  </a:lnTo>
                  <a:lnTo>
                    <a:pt x="623" y="582"/>
                  </a:lnTo>
                  <a:lnTo>
                    <a:pt x="661" y="632"/>
                  </a:lnTo>
                  <a:lnTo>
                    <a:pt x="687" y="670"/>
                  </a:lnTo>
                  <a:lnTo>
                    <a:pt x="712" y="682"/>
                  </a:lnTo>
                  <a:lnTo>
                    <a:pt x="738" y="706"/>
                  </a:lnTo>
                  <a:lnTo>
                    <a:pt x="749" y="743"/>
                  </a:lnTo>
                  <a:lnTo>
                    <a:pt x="788" y="793"/>
                  </a:lnTo>
                  <a:lnTo>
                    <a:pt x="801" y="818"/>
                  </a:lnTo>
                  <a:lnTo>
                    <a:pt x="839" y="856"/>
                  </a:lnTo>
                  <a:lnTo>
                    <a:pt x="839" y="843"/>
                  </a:lnTo>
                  <a:lnTo>
                    <a:pt x="762" y="743"/>
                  </a:lnTo>
                  <a:lnTo>
                    <a:pt x="762" y="718"/>
                  </a:lnTo>
                  <a:lnTo>
                    <a:pt x="775" y="718"/>
                  </a:lnTo>
                  <a:lnTo>
                    <a:pt x="813" y="768"/>
                  </a:lnTo>
                  <a:lnTo>
                    <a:pt x="852" y="793"/>
                  </a:lnTo>
                  <a:lnTo>
                    <a:pt x="852" y="818"/>
                  </a:lnTo>
                  <a:lnTo>
                    <a:pt x="903" y="856"/>
                  </a:lnTo>
                  <a:lnTo>
                    <a:pt x="903" y="880"/>
                  </a:lnTo>
                  <a:lnTo>
                    <a:pt x="903" y="892"/>
                  </a:lnTo>
                  <a:lnTo>
                    <a:pt x="903" y="904"/>
                  </a:lnTo>
                  <a:lnTo>
                    <a:pt x="1017" y="954"/>
                  </a:lnTo>
                  <a:lnTo>
                    <a:pt x="1055" y="954"/>
                  </a:lnTo>
                  <a:lnTo>
                    <a:pt x="1093" y="967"/>
                  </a:lnTo>
                  <a:lnTo>
                    <a:pt x="1119" y="979"/>
                  </a:lnTo>
                  <a:lnTo>
                    <a:pt x="1157" y="992"/>
                  </a:lnTo>
                  <a:lnTo>
                    <a:pt x="1183" y="1016"/>
                  </a:lnTo>
                  <a:lnTo>
                    <a:pt x="1183" y="1041"/>
                  </a:lnTo>
                  <a:lnTo>
                    <a:pt x="1194" y="1041"/>
                  </a:lnTo>
                  <a:lnTo>
                    <a:pt x="1220" y="1066"/>
                  </a:lnTo>
                  <a:lnTo>
                    <a:pt x="1258" y="1078"/>
                  </a:lnTo>
                  <a:lnTo>
                    <a:pt x="1258" y="1066"/>
                  </a:lnTo>
                  <a:lnTo>
                    <a:pt x="1271" y="1053"/>
                  </a:lnTo>
                  <a:lnTo>
                    <a:pt x="1284" y="1066"/>
                  </a:lnTo>
                  <a:lnTo>
                    <a:pt x="1297" y="1078"/>
                  </a:lnTo>
                  <a:lnTo>
                    <a:pt x="1297" y="1128"/>
                  </a:lnTo>
                  <a:lnTo>
                    <a:pt x="1258" y="1164"/>
                  </a:lnTo>
                  <a:lnTo>
                    <a:pt x="1258" y="1214"/>
                  </a:lnTo>
                  <a:lnTo>
                    <a:pt x="1245" y="1264"/>
                  </a:lnTo>
                  <a:lnTo>
                    <a:pt x="1284" y="1289"/>
                  </a:lnTo>
                  <a:lnTo>
                    <a:pt x="1322" y="1375"/>
                  </a:lnTo>
                  <a:lnTo>
                    <a:pt x="1399" y="1438"/>
                  </a:lnTo>
                  <a:lnTo>
                    <a:pt x="1411" y="1487"/>
                  </a:lnTo>
                  <a:lnTo>
                    <a:pt x="1386" y="1599"/>
                  </a:lnTo>
                  <a:lnTo>
                    <a:pt x="1386" y="1660"/>
                  </a:lnTo>
                  <a:lnTo>
                    <a:pt x="1360" y="1735"/>
                  </a:lnTo>
                  <a:lnTo>
                    <a:pt x="1360" y="1796"/>
                  </a:lnTo>
                  <a:lnTo>
                    <a:pt x="1373" y="1796"/>
                  </a:lnTo>
                  <a:lnTo>
                    <a:pt x="1373" y="1846"/>
                  </a:lnTo>
                  <a:lnTo>
                    <a:pt x="1348" y="1884"/>
                  </a:lnTo>
                  <a:lnTo>
                    <a:pt x="1348" y="1909"/>
                  </a:lnTo>
                  <a:lnTo>
                    <a:pt x="1360" y="1934"/>
                  </a:lnTo>
                  <a:lnTo>
                    <a:pt x="1348" y="1958"/>
                  </a:lnTo>
                  <a:lnTo>
                    <a:pt x="1360" y="1970"/>
                  </a:lnTo>
                  <a:lnTo>
                    <a:pt x="1373" y="1995"/>
                  </a:lnTo>
                  <a:lnTo>
                    <a:pt x="1373" y="2008"/>
                  </a:lnTo>
                  <a:lnTo>
                    <a:pt x="1386" y="2020"/>
                  </a:lnTo>
                  <a:lnTo>
                    <a:pt x="1399" y="1995"/>
                  </a:lnTo>
                  <a:lnTo>
                    <a:pt x="1436" y="1983"/>
                  </a:lnTo>
                  <a:lnTo>
                    <a:pt x="1411" y="1970"/>
                  </a:lnTo>
                  <a:lnTo>
                    <a:pt x="1436" y="1945"/>
                  </a:lnTo>
                  <a:lnTo>
                    <a:pt x="1474" y="1896"/>
                  </a:lnTo>
                  <a:lnTo>
                    <a:pt x="1449" y="1871"/>
                  </a:lnTo>
                  <a:lnTo>
                    <a:pt x="1474" y="1859"/>
                  </a:lnTo>
                  <a:lnTo>
                    <a:pt x="1500" y="1809"/>
                  </a:lnTo>
                  <a:lnTo>
                    <a:pt x="1474" y="1785"/>
                  </a:lnTo>
                  <a:lnTo>
                    <a:pt x="1513" y="1785"/>
                  </a:lnTo>
                  <a:lnTo>
                    <a:pt x="1525" y="1760"/>
                  </a:lnTo>
                  <a:lnTo>
                    <a:pt x="1577" y="1748"/>
                  </a:lnTo>
                  <a:lnTo>
                    <a:pt x="1602" y="1723"/>
                  </a:lnTo>
                  <a:lnTo>
                    <a:pt x="1577" y="1673"/>
                  </a:lnTo>
                  <a:lnTo>
                    <a:pt x="1627" y="1685"/>
                  </a:lnTo>
                  <a:lnTo>
                    <a:pt x="1652" y="1673"/>
                  </a:lnTo>
                  <a:lnTo>
                    <a:pt x="1716" y="1586"/>
                  </a:lnTo>
                  <a:lnTo>
                    <a:pt x="1602" y="1103"/>
                  </a:lnTo>
                  <a:lnTo>
                    <a:pt x="1551" y="1066"/>
                  </a:lnTo>
                  <a:lnTo>
                    <a:pt x="1538" y="1041"/>
                  </a:lnTo>
                  <a:lnTo>
                    <a:pt x="1513" y="1028"/>
                  </a:lnTo>
                  <a:lnTo>
                    <a:pt x="1436" y="1028"/>
                  </a:lnTo>
                  <a:lnTo>
                    <a:pt x="1411" y="1004"/>
                  </a:lnTo>
                  <a:lnTo>
                    <a:pt x="1386" y="1028"/>
                  </a:lnTo>
                  <a:lnTo>
                    <a:pt x="1386" y="1004"/>
                  </a:lnTo>
                  <a:lnTo>
                    <a:pt x="1335" y="1028"/>
                  </a:lnTo>
                  <a:lnTo>
                    <a:pt x="1309" y="1066"/>
                  </a:lnTo>
                  <a:lnTo>
                    <a:pt x="1297" y="1053"/>
                  </a:lnTo>
                  <a:lnTo>
                    <a:pt x="1271" y="1041"/>
                  </a:lnTo>
                  <a:lnTo>
                    <a:pt x="1245" y="1053"/>
                  </a:lnTo>
                  <a:lnTo>
                    <a:pt x="1233" y="1041"/>
                  </a:lnTo>
                  <a:lnTo>
                    <a:pt x="1207" y="1028"/>
                  </a:lnTo>
                  <a:lnTo>
                    <a:pt x="1220" y="967"/>
                  </a:lnTo>
                  <a:lnTo>
                    <a:pt x="1194" y="954"/>
                  </a:lnTo>
                  <a:lnTo>
                    <a:pt x="1132" y="954"/>
                  </a:lnTo>
                  <a:lnTo>
                    <a:pt x="1157" y="929"/>
                  </a:lnTo>
                  <a:lnTo>
                    <a:pt x="1170" y="880"/>
                  </a:lnTo>
                  <a:lnTo>
                    <a:pt x="1144" y="867"/>
                  </a:lnTo>
                  <a:lnTo>
                    <a:pt x="1119" y="880"/>
                  </a:lnTo>
                  <a:lnTo>
                    <a:pt x="1093" y="917"/>
                  </a:lnTo>
                  <a:lnTo>
                    <a:pt x="1042" y="917"/>
                  </a:lnTo>
                  <a:lnTo>
                    <a:pt x="1004" y="867"/>
                  </a:lnTo>
                  <a:lnTo>
                    <a:pt x="1017" y="806"/>
                  </a:lnTo>
                  <a:lnTo>
                    <a:pt x="1017" y="781"/>
                  </a:lnTo>
                  <a:lnTo>
                    <a:pt x="1042" y="743"/>
                  </a:lnTo>
                  <a:lnTo>
                    <a:pt x="1093" y="743"/>
                  </a:lnTo>
                  <a:lnTo>
                    <a:pt x="1132" y="756"/>
                  </a:lnTo>
                  <a:lnTo>
                    <a:pt x="1132" y="743"/>
                  </a:lnTo>
                  <a:lnTo>
                    <a:pt x="1144" y="731"/>
                  </a:lnTo>
                  <a:lnTo>
                    <a:pt x="1207" y="743"/>
                  </a:lnTo>
                  <a:lnTo>
                    <a:pt x="1220" y="756"/>
                  </a:lnTo>
                  <a:lnTo>
                    <a:pt x="1233" y="781"/>
                  </a:lnTo>
                  <a:lnTo>
                    <a:pt x="1245" y="818"/>
                  </a:lnTo>
                  <a:lnTo>
                    <a:pt x="1258" y="818"/>
                  </a:lnTo>
                  <a:lnTo>
                    <a:pt x="1258" y="793"/>
                  </a:lnTo>
                  <a:lnTo>
                    <a:pt x="1245" y="731"/>
                  </a:lnTo>
                  <a:lnTo>
                    <a:pt x="1258" y="706"/>
                  </a:lnTo>
                  <a:lnTo>
                    <a:pt x="1322" y="657"/>
                  </a:lnTo>
                  <a:lnTo>
                    <a:pt x="1322" y="620"/>
                  </a:lnTo>
                  <a:lnTo>
                    <a:pt x="1322" y="632"/>
                  </a:lnTo>
                  <a:lnTo>
                    <a:pt x="1335" y="607"/>
                  </a:lnTo>
                  <a:lnTo>
                    <a:pt x="1360" y="570"/>
                  </a:lnTo>
                  <a:lnTo>
                    <a:pt x="1411" y="557"/>
                  </a:lnTo>
                  <a:lnTo>
                    <a:pt x="1399" y="546"/>
                  </a:lnTo>
                  <a:lnTo>
                    <a:pt x="1411" y="521"/>
                  </a:lnTo>
                  <a:lnTo>
                    <a:pt x="1449" y="508"/>
                  </a:lnTo>
                  <a:lnTo>
                    <a:pt x="1449" y="496"/>
                  </a:lnTo>
                  <a:lnTo>
                    <a:pt x="1487" y="483"/>
                  </a:lnTo>
                  <a:lnTo>
                    <a:pt x="1487" y="496"/>
                  </a:lnTo>
                  <a:lnTo>
                    <a:pt x="1500" y="496"/>
                  </a:lnTo>
                  <a:lnTo>
                    <a:pt x="1462" y="508"/>
                  </a:lnTo>
                  <a:lnTo>
                    <a:pt x="1474" y="521"/>
                  </a:lnTo>
                  <a:lnTo>
                    <a:pt x="1487" y="508"/>
                  </a:lnTo>
                  <a:lnTo>
                    <a:pt x="1538" y="496"/>
                  </a:lnTo>
                  <a:lnTo>
                    <a:pt x="1551" y="483"/>
                  </a:lnTo>
                  <a:lnTo>
                    <a:pt x="1551" y="471"/>
                  </a:lnTo>
                  <a:lnTo>
                    <a:pt x="1538" y="496"/>
                  </a:lnTo>
                  <a:lnTo>
                    <a:pt x="1500" y="483"/>
                  </a:lnTo>
                  <a:lnTo>
                    <a:pt x="1474" y="471"/>
                  </a:lnTo>
                  <a:lnTo>
                    <a:pt x="1487" y="458"/>
                  </a:lnTo>
                  <a:lnTo>
                    <a:pt x="1462" y="446"/>
                  </a:lnTo>
                  <a:lnTo>
                    <a:pt x="1487" y="434"/>
                  </a:lnTo>
                  <a:lnTo>
                    <a:pt x="1474" y="434"/>
                  </a:lnTo>
                  <a:lnTo>
                    <a:pt x="1423" y="434"/>
                  </a:lnTo>
                  <a:lnTo>
                    <a:pt x="1462" y="409"/>
                  </a:lnTo>
                  <a:lnTo>
                    <a:pt x="1551" y="409"/>
                  </a:lnTo>
                  <a:lnTo>
                    <a:pt x="1614" y="372"/>
                  </a:lnTo>
                  <a:lnTo>
                    <a:pt x="1614" y="347"/>
                  </a:lnTo>
                  <a:lnTo>
                    <a:pt x="1589" y="347"/>
                  </a:lnTo>
                  <a:lnTo>
                    <a:pt x="1589" y="335"/>
                  </a:lnTo>
                  <a:lnTo>
                    <a:pt x="1551" y="347"/>
                  </a:lnTo>
                  <a:lnTo>
                    <a:pt x="1538" y="347"/>
                  </a:lnTo>
                  <a:lnTo>
                    <a:pt x="1589" y="322"/>
                  </a:lnTo>
                  <a:lnTo>
                    <a:pt x="1551" y="297"/>
                  </a:lnTo>
                  <a:lnTo>
                    <a:pt x="1525" y="285"/>
                  </a:lnTo>
                  <a:lnTo>
                    <a:pt x="1525" y="272"/>
                  </a:lnTo>
                  <a:lnTo>
                    <a:pt x="1513" y="260"/>
                  </a:lnTo>
                  <a:lnTo>
                    <a:pt x="1513" y="247"/>
                  </a:lnTo>
                  <a:lnTo>
                    <a:pt x="1500" y="235"/>
                  </a:lnTo>
                  <a:lnTo>
                    <a:pt x="1487" y="211"/>
                  </a:lnTo>
                  <a:lnTo>
                    <a:pt x="1474" y="224"/>
                  </a:lnTo>
                  <a:lnTo>
                    <a:pt x="1462" y="247"/>
                  </a:lnTo>
                  <a:lnTo>
                    <a:pt x="1436" y="247"/>
                  </a:lnTo>
                  <a:lnTo>
                    <a:pt x="1399" y="247"/>
                  </a:lnTo>
                  <a:lnTo>
                    <a:pt x="1423" y="235"/>
                  </a:lnTo>
                  <a:lnTo>
                    <a:pt x="1411" y="211"/>
                  </a:lnTo>
                  <a:lnTo>
                    <a:pt x="1411" y="199"/>
                  </a:lnTo>
                  <a:lnTo>
                    <a:pt x="1386" y="199"/>
                  </a:lnTo>
                  <a:lnTo>
                    <a:pt x="1386" y="186"/>
                  </a:lnTo>
                  <a:lnTo>
                    <a:pt x="1360" y="161"/>
                  </a:lnTo>
                  <a:lnTo>
                    <a:pt x="1335" y="174"/>
                  </a:lnTo>
                  <a:lnTo>
                    <a:pt x="1297" y="161"/>
                  </a:lnTo>
                  <a:lnTo>
                    <a:pt x="1284" y="174"/>
                  </a:lnTo>
                  <a:lnTo>
                    <a:pt x="1297" y="186"/>
                  </a:lnTo>
                  <a:lnTo>
                    <a:pt x="1284" y="199"/>
                  </a:lnTo>
                  <a:lnTo>
                    <a:pt x="1309" y="224"/>
                  </a:lnTo>
                  <a:lnTo>
                    <a:pt x="1284" y="247"/>
                  </a:lnTo>
                  <a:lnTo>
                    <a:pt x="1297" y="247"/>
                  </a:lnTo>
                  <a:lnTo>
                    <a:pt x="1309" y="297"/>
                  </a:lnTo>
                  <a:lnTo>
                    <a:pt x="1271" y="322"/>
                  </a:lnTo>
                  <a:lnTo>
                    <a:pt x="1284" y="372"/>
                  </a:lnTo>
                  <a:lnTo>
                    <a:pt x="1297" y="372"/>
                  </a:lnTo>
                  <a:lnTo>
                    <a:pt x="1271" y="396"/>
                  </a:lnTo>
                  <a:lnTo>
                    <a:pt x="1245" y="396"/>
                  </a:lnTo>
                  <a:lnTo>
                    <a:pt x="1258" y="385"/>
                  </a:lnTo>
                  <a:lnTo>
                    <a:pt x="1233" y="360"/>
                  </a:lnTo>
                  <a:lnTo>
                    <a:pt x="1233" y="310"/>
                  </a:lnTo>
                  <a:lnTo>
                    <a:pt x="1183" y="310"/>
                  </a:lnTo>
                  <a:lnTo>
                    <a:pt x="1132" y="285"/>
                  </a:lnTo>
                  <a:lnTo>
                    <a:pt x="1106" y="272"/>
                  </a:lnTo>
                  <a:lnTo>
                    <a:pt x="1080" y="285"/>
                  </a:lnTo>
                  <a:lnTo>
                    <a:pt x="1068" y="247"/>
                  </a:lnTo>
                  <a:lnTo>
                    <a:pt x="1055" y="247"/>
                  </a:lnTo>
                  <a:lnTo>
                    <a:pt x="1055" y="186"/>
                  </a:lnTo>
                  <a:lnTo>
                    <a:pt x="1080" y="174"/>
                  </a:lnTo>
                  <a:lnTo>
                    <a:pt x="1080" y="161"/>
                  </a:lnTo>
                  <a:lnTo>
                    <a:pt x="1106" y="149"/>
                  </a:lnTo>
                  <a:lnTo>
                    <a:pt x="1068" y="124"/>
                  </a:lnTo>
                  <a:lnTo>
                    <a:pt x="1106" y="149"/>
                  </a:lnTo>
                  <a:lnTo>
                    <a:pt x="1119" y="124"/>
                  </a:lnTo>
                  <a:lnTo>
                    <a:pt x="1144" y="124"/>
                  </a:lnTo>
                  <a:lnTo>
                    <a:pt x="1170" y="99"/>
                  </a:lnTo>
                  <a:lnTo>
                    <a:pt x="1132" y="50"/>
                  </a:lnTo>
                  <a:lnTo>
                    <a:pt x="1004" y="86"/>
                  </a:lnTo>
                  <a:lnTo>
                    <a:pt x="877" y="62"/>
                  </a:lnTo>
                  <a:lnTo>
                    <a:pt x="749" y="62"/>
                  </a:lnTo>
                  <a:lnTo>
                    <a:pt x="559" y="25"/>
                  </a:lnTo>
                  <a:lnTo>
                    <a:pt x="483" y="37"/>
                  </a:lnTo>
                  <a:lnTo>
                    <a:pt x="165" y="0"/>
                  </a:lnTo>
                  <a:lnTo>
                    <a:pt x="89" y="12"/>
                  </a:lnTo>
                  <a:lnTo>
                    <a:pt x="64" y="25"/>
                  </a:lnTo>
                  <a:lnTo>
                    <a:pt x="26" y="12"/>
                  </a:lnTo>
                  <a:lnTo>
                    <a:pt x="13" y="25"/>
                  </a:lnTo>
                  <a:lnTo>
                    <a:pt x="64" y="62"/>
                  </a:lnTo>
                  <a:lnTo>
                    <a:pt x="77" y="75"/>
                  </a:lnTo>
                  <a:lnTo>
                    <a:pt x="102" y="75"/>
                  </a:lnTo>
                  <a:lnTo>
                    <a:pt x="64" y="86"/>
                  </a:lnTo>
                  <a:lnTo>
                    <a:pt x="64" y="75"/>
                  </a:lnTo>
                  <a:lnTo>
                    <a:pt x="38" y="75"/>
                  </a:lnTo>
                  <a:lnTo>
                    <a:pt x="0" y="99"/>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49" name="Freeform 45">
              <a:extLst>
                <a:ext uri="{FF2B5EF4-FFF2-40B4-BE49-F238E27FC236}">
                  <a16:creationId xmlns:a16="http://schemas.microsoft.com/office/drawing/2014/main" id="{EF773895-CB5E-784A-8573-CB1EC518B0C1}"/>
                </a:ext>
              </a:extLst>
            </p:cNvPr>
            <p:cNvSpPr>
              <a:spLocks/>
            </p:cNvSpPr>
            <p:nvPr/>
          </p:nvSpPr>
          <p:spPr bwMode="auto">
            <a:xfrm>
              <a:off x="4569" y="2384"/>
              <a:ext cx="567" cy="418"/>
            </a:xfrm>
            <a:custGeom>
              <a:avLst/>
              <a:gdLst>
                <a:gd name="T0" fmla="*/ 0 w 566"/>
                <a:gd name="T1" fmla="*/ 226 h 419"/>
                <a:gd name="T2" fmla="*/ 0 w 566"/>
                <a:gd name="T3" fmla="*/ 167 h 419"/>
                <a:gd name="T4" fmla="*/ 50 w 566"/>
                <a:gd name="T5" fmla="*/ 144 h 419"/>
                <a:gd name="T6" fmla="*/ 100 w 566"/>
                <a:gd name="T7" fmla="*/ 132 h 419"/>
                <a:gd name="T8" fmla="*/ 125 w 566"/>
                <a:gd name="T9" fmla="*/ 95 h 419"/>
                <a:gd name="T10" fmla="*/ 176 w 566"/>
                <a:gd name="T11" fmla="*/ 48 h 419"/>
                <a:gd name="T12" fmla="*/ 214 w 566"/>
                <a:gd name="T13" fmla="*/ 59 h 419"/>
                <a:gd name="T14" fmla="*/ 239 w 566"/>
                <a:gd name="T15" fmla="*/ 36 h 419"/>
                <a:gd name="T16" fmla="*/ 264 w 566"/>
                <a:gd name="T17" fmla="*/ 12 h 419"/>
                <a:gd name="T18" fmla="*/ 327 w 566"/>
                <a:gd name="T19" fmla="*/ 24 h 419"/>
                <a:gd name="T20" fmla="*/ 315 w 566"/>
                <a:gd name="T21" fmla="*/ 59 h 419"/>
                <a:gd name="T22" fmla="*/ 378 w 566"/>
                <a:gd name="T23" fmla="*/ 108 h 419"/>
                <a:gd name="T24" fmla="*/ 390 w 566"/>
                <a:gd name="T25" fmla="*/ 83 h 419"/>
                <a:gd name="T26" fmla="*/ 403 w 566"/>
                <a:gd name="T27" fmla="*/ 24 h 419"/>
                <a:gd name="T28" fmla="*/ 416 w 566"/>
                <a:gd name="T29" fmla="*/ 0 h 419"/>
                <a:gd name="T30" fmla="*/ 453 w 566"/>
                <a:gd name="T31" fmla="*/ 59 h 419"/>
                <a:gd name="T32" fmla="*/ 466 w 566"/>
                <a:gd name="T33" fmla="*/ 120 h 419"/>
                <a:gd name="T34" fmla="*/ 503 w 566"/>
                <a:gd name="T35" fmla="*/ 144 h 419"/>
                <a:gd name="T36" fmla="*/ 528 w 566"/>
                <a:gd name="T37" fmla="*/ 179 h 419"/>
                <a:gd name="T38" fmla="*/ 553 w 566"/>
                <a:gd name="T39" fmla="*/ 203 h 419"/>
                <a:gd name="T40" fmla="*/ 566 w 566"/>
                <a:gd name="T41" fmla="*/ 250 h 419"/>
                <a:gd name="T42" fmla="*/ 566 w 566"/>
                <a:gd name="T43" fmla="*/ 285 h 419"/>
                <a:gd name="T44" fmla="*/ 541 w 566"/>
                <a:gd name="T45" fmla="*/ 334 h 419"/>
                <a:gd name="T46" fmla="*/ 516 w 566"/>
                <a:gd name="T47" fmla="*/ 393 h 419"/>
                <a:gd name="T48" fmla="*/ 466 w 566"/>
                <a:gd name="T49" fmla="*/ 405 h 419"/>
                <a:gd name="T50" fmla="*/ 453 w 566"/>
                <a:gd name="T51" fmla="*/ 393 h 419"/>
                <a:gd name="T52" fmla="*/ 428 w 566"/>
                <a:gd name="T53" fmla="*/ 417 h 419"/>
                <a:gd name="T54" fmla="*/ 378 w 566"/>
                <a:gd name="T55" fmla="*/ 393 h 419"/>
                <a:gd name="T56" fmla="*/ 365 w 566"/>
                <a:gd name="T57" fmla="*/ 358 h 419"/>
                <a:gd name="T58" fmla="*/ 340 w 566"/>
                <a:gd name="T59" fmla="*/ 309 h 419"/>
                <a:gd name="T60" fmla="*/ 315 w 566"/>
                <a:gd name="T61" fmla="*/ 358 h 419"/>
                <a:gd name="T62" fmla="*/ 289 w 566"/>
                <a:gd name="T63" fmla="*/ 309 h 419"/>
                <a:gd name="T64" fmla="*/ 251 w 566"/>
                <a:gd name="T65" fmla="*/ 297 h 419"/>
                <a:gd name="T66" fmla="*/ 176 w 566"/>
                <a:gd name="T67" fmla="*/ 309 h 419"/>
                <a:gd name="T68" fmla="*/ 150 w 566"/>
                <a:gd name="T69" fmla="*/ 334 h 419"/>
                <a:gd name="T70" fmla="*/ 88 w 566"/>
                <a:gd name="T71" fmla="*/ 334 h 419"/>
                <a:gd name="T72" fmla="*/ 63 w 566"/>
                <a:gd name="T73" fmla="*/ 358 h 419"/>
                <a:gd name="T74" fmla="*/ 25 w 566"/>
                <a:gd name="T75" fmla="*/ 334 h 419"/>
                <a:gd name="T76" fmla="*/ 25 w 566"/>
                <a:gd name="T77" fmla="*/ 297 h 419"/>
                <a:gd name="T78" fmla="*/ 0 w 566"/>
                <a:gd name="T79" fmla="*/ 226 h 4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66" h="419">
                  <a:moveTo>
                    <a:pt x="0" y="227"/>
                  </a:moveTo>
                  <a:lnTo>
                    <a:pt x="0" y="167"/>
                  </a:lnTo>
                  <a:lnTo>
                    <a:pt x="50" y="144"/>
                  </a:lnTo>
                  <a:lnTo>
                    <a:pt x="100" y="132"/>
                  </a:lnTo>
                  <a:lnTo>
                    <a:pt x="125" y="95"/>
                  </a:lnTo>
                  <a:lnTo>
                    <a:pt x="176" y="48"/>
                  </a:lnTo>
                  <a:lnTo>
                    <a:pt x="214" y="59"/>
                  </a:lnTo>
                  <a:lnTo>
                    <a:pt x="239" y="36"/>
                  </a:lnTo>
                  <a:lnTo>
                    <a:pt x="264" y="12"/>
                  </a:lnTo>
                  <a:lnTo>
                    <a:pt x="326" y="24"/>
                  </a:lnTo>
                  <a:lnTo>
                    <a:pt x="314" y="59"/>
                  </a:lnTo>
                  <a:lnTo>
                    <a:pt x="377" y="108"/>
                  </a:lnTo>
                  <a:lnTo>
                    <a:pt x="389" y="83"/>
                  </a:lnTo>
                  <a:lnTo>
                    <a:pt x="402" y="24"/>
                  </a:lnTo>
                  <a:lnTo>
                    <a:pt x="415" y="0"/>
                  </a:lnTo>
                  <a:lnTo>
                    <a:pt x="452" y="59"/>
                  </a:lnTo>
                  <a:lnTo>
                    <a:pt x="465" y="120"/>
                  </a:lnTo>
                  <a:lnTo>
                    <a:pt x="502" y="144"/>
                  </a:lnTo>
                  <a:lnTo>
                    <a:pt x="527" y="179"/>
                  </a:lnTo>
                  <a:lnTo>
                    <a:pt x="552" y="203"/>
                  </a:lnTo>
                  <a:lnTo>
                    <a:pt x="565" y="251"/>
                  </a:lnTo>
                  <a:lnTo>
                    <a:pt x="565" y="286"/>
                  </a:lnTo>
                  <a:lnTo>
                    <a:pt x="540" y="335"/>
                  </a:lnTo>
                  <a:lnTo>
                    <a:pt x="515" y="394"/>
                  </a:lnTo>
                  <a:lnTo>
                    <a:pt x="465" y="406"/>
                  </a:lnTo>
                  <a:lnTo>
                    <a:pt x="452" y="394"/>
                  </a:lnTo>
                  <a:lnTo>
                    <a:pt x="427" y="418"/>
                  </a:lnTo>
                  <a:lnTo>
                    <a:pt x="377" y="394"/>
                  </a:lnTo>
                  <a:lnTo>
                    <a:pt x="364" y="359"/>
                  </a:lnTo>
                  <a:lnTo>
                    <a:pt x="339" y="310"/>
                  </a:lnTo>
                  <a:lnTo>
                    <a:pt x="314" y="359"/>
                  </a:lnTo>
                  <a:lnTo>
                    <a:pt x="288" y="310"/>
                  </a:lnTo>
                  <a:lnTo>
                    <a:pt x="251" y="298"/>
                  </a:lnTo>
                  <a:lnTo>
                    <a:pt x="176" y="310"/>
                  </a:lnTo>
                  <a:lnTo>
                    <a:pt x="150" y="335"/>
                  </a:lnTo>
                  <a:lnTo>
                    <a:pt x="88" y="335"/>
                  </a:lnTo>
                  <a:lnTo>
                    <a:pt x="63" y="359"/>
                  </a:lnTo>
                  <a:lnTo>
                    <a:pt x="25" y="335"/>
                  </a:lnTo>
                  <a:lnTo>
                    <a:pt x="25" y="298"/>
                  </a:lnTo>
                  <a:lnTo>
                    <a:pt x="0" y="227"/>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0" name="Freeform 46">
              <a:extLst>
                <a:ext uri="{FF2B5EF4-FFF2-40B4-BE49-F238E27FC236}">
                  <a16:creationId xmlns:a16="http://schemas.microsoft.com/office/drawing/2014/main" id="{94D07644-F91C-2648-B070-B303DFD24EE5}"/>
                </a:ext>
              </a:extLst>
            </p:cNvPr>
            <p:cNvSpPr>
              <a:spLocks/>
            </p:cNvSpPr>
            <p:nvPr/>
          </p:nvSpPr>
          <p:spPr bwMode="auto">
            <a:xfrm>
              <a:off x="5021" y="2838"/>
              <a:ext cx="53" cy="52"/>
            </a:xfrm>
            <a:custGeom>
              <a:avLst/>
              <a:gdLst>
                <a:gd name="T0" fmla="*/ 0 w 50"/>
                <a:gd name="T1" fmla="*/ 13 h 51"/>
                <a:gd name="T2" fmla="*/ 0 w 50"/>
                <a:gd name="T3" fmla="*/ 0 h 51"/>
                <a:gd name="T4" fmla="*/ 52 w 50"/>
                <a:gd name="T5" fmla="*/ 0 h 51"/>
                <a:gd name="T6" fmla="*/ 52 w 50"/>
                <a:gd name="T7" fmla="*/ 25 h 51"/>
                <a:gd name="T8" fmla="*/ 39 w 50"/>
                <a:gd name="T9" fmla="*/ 51 h 51"/>
                <a:gd name="T10" fmla="*/ 0 w 50"/>
                <a:gd name="T11" fmla="*/ 13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51">
                  <a:moveTo>
                    <a:pt x="0" y="13"/>
                  </a:moveTo>
                  <a:lnTo>
                    <a:pt x="0" y="0"/>
                  </a:lnTo>
                  <a:lnTo>
                    <a:pt x="49" y="0"/>
                  </a:lnTo>
                  <a:lnTo>
                    <a:pt x="49" y="25"/>
                  </a:lnTo>
                  <a:lnTo>
                    <a:pt x="37" y="50"/>
                  </a:lnTo>
                  <a:lnTo>
                    <a:pt x="0" y="13"/>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1" name="Freeform 47">
              <a:extLst>
                <a:ext uri="{FF2B5EF4-FFF2-40B4-BE49-F238E27FC236}">
                  <a16:creationId xmlns:a16="http://schemas.microsoft.com/office/drawing/2014/main" id="{0BF0EEB1-4D9B-4D4A-B5B3-0CFB4C2480AD}"/>
                </a:ext>
              </a:extLst>
            </p:cNvPr>
            <p:cNvSpPr>
              <a:spLocks/>
            </p:cNvSpPr>
            <p:nvPr/>
          </p:nvSpPr>
          <p:spPr bwMode="auto">
            <a:xfrm>
              <a:off x="5338" y="2838"/>
              <a:ext cx="117" cy="99"/>
            </a:xfrm>
            <a:custGeom>
              <a:avLst/>
              <a:gdLst>
                <a:gd name="T0" fmla="*/ 0 w 117"/>
                <a:gd name="T1" fmla="*/ 86 h 100"/>
                <a:gd name="T2" fmla="*/ 26 w 117"/>
                <a:gd name="T3" fmla="*/ 61 h 100"/>
                <a:gd name="T4" fmla="*/ 64 w 117"/>
                <a:gd name="T5" fmla="*/ 37 h 100"/>
                <a:gd name="T6" fmla="*/ 90 w 117"/>
                <a:gd name="T7" fmla="*/ 0 h 100"/>
                <a:gd name="T8" fmla="*/ 116 w 117"/>
                <a:gd name="T9" fmla="*/ 12 h 100"/>
                <a:gd name="T10" fmla="*/ 90 w 117"/>
                <a:gd name="T11" fmla="*/ 50 h 100"/>
                <a:gd name="T12" fmla="*/ 77 w 117"/>
                <a:gd name="T13" fmla="*/ 50 h 100"/>
                <a:gd name="T14" fmla="*/ 39 w 117"/>
                <a:gd name="T15" fmla="*/ 98 h 100"/>
                <a:gd name="T16" fmla="*/ 0 w 117"/>
                <a:gd name="T17" fmla="*/ 86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7" h="100">
                  <a:moveTo>
                    <a:pt x="0" y="87"/>
                  </a:moveTo>
                  <a:lnTo>
                    <a:pt x="26" y="62"/>
                  </a:lnTo>
                  <a:lnTo>
                    <a:pt x="64" y="37"/>
                  </a:lnTo>
                  <a:lnTo>
                    <a:pt x="90" y="0"/>
                  </a:lnTo>
                  <a:lnTo>
                    <a:pt x="116" y="12"/>
                  </a:lnTo>
                  <a:lnTo>
                    <a:pt x="90" y="50"/>
                  </a:lnTo>
                  <a:lnTo>
                    <a:pt x="77" y="50"/>
                  </a:lnTo>
                  <a:lnTo>
                    <a:pt x="39" y="99"/>
                  </a:lnTo>
                  <a:lnTo>
                    <a:pt x="0" y="87"/>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2" name="Freeform 48">
              <a:extLst>
                <a:ext uri="{FF2B5EF4-FFF2-40B4-BE49-F238E27FC236}">
                  <a16:creationId xmlns:a16="http://schemas.microsoft.com/office/drawing/2014/main" id="{27BBBA37-A9BD-434A-8D6D-3435448B6B1F}"/>
                </a:ext>
              </a:extLst>
            </p:cNvPr>
            <p:cNvSpPr>
              <a:spLocks/>
            </p:cNvSpPr>
            <p:nvPr/>
          </p:nvSpPr>
          <p:spPr bwMode="auto">
            <a:xfrm>
              <a:off x="3067" y="759"/>
              <a:ext cx="140" cy="100"/>
            </a:xfrm>
            <a:custGeom>
              <a:avLst/>
              <a:gdLst>
                <a:gd name="T0" fmla="*/ 0 w 140"/>
                <a:gd name="T1" fmla="*/ 11 h 100"/>
                <a:gd name="T2" fmla="*/ 0 w 140"/>
                <a:gd name="T3" fmla="*/ 22 h 100"/>
                <a:gd name="T4" fmla="*/ 24 w 140"/>
                <a:gd name="T5" fmla="*/ 55 h 100"/>
                <a:gd name="T6" fmla="*/ 70 w 140"/>
                <a:gd name="T7" fmla="*/ 44 h 100"/>
                <a:gd name="T8" fmla="*/ 46 w 140"/>
                <a:gd name="T9" fmla="*/ 55 h 100"/>
                <a:gd name="T10" fmla="*/ 70 w 140"/>
                <a:gd name="T11" fmla="*/ 77 h 100"/>
                <a:gd name="T12" fmla="*/ 46 w 140"/>
                <a:gd name="T13" fmla="*/ 77 h 100"/>
                <a:gd name="T14" fmla="*/ 93 w 140"/>
                <a:gd name="T15" fmla="*/ 99 h 100"/>
                <a:gd name="T16" fmla="*/ 139 w 140"/>
                <a:gd name="T17" fmla="*/ 33 h 100"/>
                <a:gd name="T18" fmla="*/ 81 w 140"/>
                <a:gd name="T19" fmla="*/ 0 h 100"/>
                <a:gd name="T20" fmla="*/ 81 w 140"/>
                <a:gd name="T21" fmla="*/ 33 h 100"/>
                <a:gd name="T22" fmla="*/ 58 w 140"/>
                <a:gd name="T23" fmla="*/ 11 h 100"/>
                <a:gd name="T24" fmla="*/ 0 w 140"/>
                <a:gd name="T25" fmla="*/ 11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00">
                  <a:moveTo>
                    <a:pt x="0" y="11"/>
                  </a:moveTo>
                  <a:lnTo>
                    <a:pt x="0" y="22"/>
                  </a:lnTo>
                  <a:lnTo>
                    <a:pt x="24" y="55"/>
                  </a:lnTo>
                  <a:lnTo>
                    <a:pt x="70" y="44"/>
                  </a:lnTo>
                  <a:lnTo>
                    <a:pt x="46" y="55"/>
                  </a:lnTo>
                  <a:lnTo>
                    <a:pt x="70" y="77"/>
                  </a:lnTo>
                  <a:lnTo>
                    <a:pt x="46" y="77"/>
                  </a:lnTo>
                  <a:lnTo>
                    <a:pt x="93" y="99"/>
                  </a:lnTo>
                  <a:lnTo>
                    <a:pt x="139" y="33"/>
                  </a:lnTo>
                  <a:lnTo>
                    <a:pt x="81" y="0"/>
                  </a:lnTo>
                  <a:lnTo>
                    <a:pt x="81" y="33"/>
                  </a:lnTo>
                  <a:lnTo>
                    <a:pt x="58" y="11"/>
                  </a:lnTo>
                  <a:lnTo>
                    <a:pt x="0" y="11"/>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3" name="Freeform 49">
              <a:extLst>
                <a:ext uri="{FF2B5EF4-FFF2-40B4-BE49-F238E27FC236}">
                  <a16:creationId xmlns:a16="http://schemas.microsoft.com/office/drawing/2014/main" id="{0417D4E0-FFD7-BA40-B156-1828F81C808E}"/>
                </a:ext>
              </a:extLst>
            </p:cNvPr>
            <p:cNvSpPr>
              <a:spLocks/>
            </p:cNvSpPr>
            <p:nvPr/>
          </p:nvSpPr>
          <p:spPr bwMode="auto">
            <a:xfrm>
              <a:off x="2832" y="1302"/>
              <a:ext cx="100" cy="149"/>
            </a:xfrm>
            <a:custGeom>
              <a:avLst/>
              <a:gdLst>
                <a:gd name="T0" fmla="*/ 0 w 103"/>
                <a:gd name="T1" fmla="*/ 35 h 149"/>
                <a:gd name="T2" fmla="*/ 22 w 103"/>
                <a:gd name="T3" fmla="*/ 0 h 149"/>
                <a:gd name="T4" fmla="*/ 44 w 103"/>
                <a:gd name="T5" fmla="*/ 0 h 149"/>
                <a:gd name="T6" fmla="*/ 33 w 103"/>
                <a:gd name="T7" fmla="*/ 23 h 149"/>
                <a:gd name="T8" fmla="*/ 55 w 103"/>
                <a:gd name="T9" fmla="*/ 23 h 149"/>
                <a:gd name="T10" fmla="*/ 44 w 103"/>
                <a:gd name="T11" fmla="*/ 45 h 149"/>
                <a:gd name="T12" fmla="*/ 66 w 103"/>
                <a:gd name="T13" fmla="*/ 57 h 149"/>
                <a:gd name="T14" fmla="*/ 87 w 103"/>
                <a:gd name="T15" fmla="*/ 91 h 149"/>
                <a:gd name="T16" fmla="*/ 77 w 103"/>
                <a:gd name="T17" fmla="*/ 103 h 149"/>
                <a:gd name="T18" fmla="*/ 99 w 103"/>
                <a:gd name="T19" fmla="*/ 103 h 149"/>
                <a:gd name="T20" fmla="*/ 99 w 103"/>
                <a:gd name="T21" fmla="*/ 136 h 149"/>
                <a:gd name="T22" fmla="*/ 12 w 103"/>
                <a:gd name="T23" fmla="*/ 148 h 149"/>
                <a:gd name="T24" fmla="*/ 33 w 103"/>
                <a:gd name="T25" fmla="*/ 125 h 149"/>
                <a:gd name="T26" fmla="*/ 12 w 103"/>
                <a:gd name="T27" fmla="*/ 125 h 149"/>
                <a:gd name="T28" fmla="*/ 22 w 103"/>
                <a:gd name="T29" fmla="*/ 103 h 149"/>
                <a:gd name="T30" fmla="*/ 44 w 103"/>
                <a:gd name="T31" fmla="*/ 91 h 149"/>
                <a:gd name="T32" fmla="*/ 44 w 103"/>
                <a:gd name="T33" fmla="*/ 68 h 149"/>
                <a:gd name="T34" fmla="*/ 22 w 103"/>
                <a:gd name="T35" fmla="*/ 68 h 149"/>
                <a:gd name="T36" fmla="*/ 12 w 103"/>
                <a:gd name="T37" fmla="*/ 35 h 149"/>
                <a:gd name="T38" fmla="*/ 0 w 103"/>
                <a:gd name="T39" fmla="*/ 35 h 1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149">
                  <a:moveTo>
                    <a:pt x="0" y="35"/>
                  </a:moveTo>
                  <a:lnTo>
                    <a:pt x="23" y="0"/>
                  </a:lnTo>
                  <a:lnTo>
                    <a:pt x="45" y="0"/>
                  </a:lnTo>
                  <a:lnTo>
                    <a:pt x="34" y="23"/>
                  </a:lnTo>
                  <a:lnTo>
                    <a:pt x="57" y="23"/>
                  </a:lnTo>
                  <a:lnTo>
                    <a:pt x="45" y="45"/>
                  </a:lnTo>
                  <a:lnTo>
                    <a:pt x="68" y="57"/>
                  </a:lnTo>
                  <a:lnTo>
                    <a:pt x="90" y="91"/>
                  </a:lnTo>
                  <a:lnTo>
                    <a:pt x="79" y="103"/>
                  </a:lnTo>
                  <a:lnTo>
                    <a:pt x="102" y="103"/>
                  </a:lnTo>
                  <a:lnTo>
                    <a:pt x="102" y="136"/>
                  </a:lnTo>
                  <a:lnTo>
                    <a:pt x="12" y="148"/>
                  </a:lnTo>
                  <a:lnTo>
                    <a:pt x="34" y="125"/>
                  </a:lnTo>
                  <a:lnTo>
                    <a:pt x="12" y="125"/>
                  </a:lnTo>
                  <a:lnTo>
                    <a:pt x="23" y="103"/>
                  </a:lnTo>
                  <a:lnTo>
                    <a:pt x="45" y="91"/>
                  </a:lnTo>
                  <a:lnTo>
                    <a:pt x="45" y="68"/>
                  </a:lnTo>
                  <a:lnTo>
                    <a:pt x="23" y="68"/>
                  </a:lnTo>
                  <a:lnTo>
                    <a:pt x="12" y="35"/>
                  </a:lnTo>
                  <a:lnTo>
                    <a:pt x="0" y="35"/>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4" name="Freeform 50">
              <a:extLst>
                <a:ext uri="{FF2B5EF4-FFF2-40B4-BE49-F238E27FC236}">
                  <a16:creationId xmlns:a16="http://schemas.microsoft.com/office/drawing/2014/main" id="{386D7D54-84B8-A142-8DD2-3262FABCEB62}"/>
                </a:ext>
              </a:extLst>
            </p:cNvPr>
            <p:cNvSpPr>
              <a:spLocks/>
            </p:cNvSpPr>
            <p:nvPr/>
          </p:nvSpPr>
          <p:spPr bwMode="auto">
            <a:xfrm>
              <a:off x="2806" y="1019"/>
              <a:ext cx="924" cy="625"/>
            </a:xfrm>
            <a:custGeom>
              <a:avLst/>
              <a:gdLst>
                <a:gd name="T0" fmla="*/ 557 w 923"/>
                <a:gd name="T1" fmla="*/ 49 h 630"/>
                <a:gd name="T2" fmla="*/ 519 w 923"/>
                <a:gd name="T3" fmla="*/ 0 h 630"/>
                <a:gd name="T4" fmla="*/ 455 w 923"/>
                <a:gd name="T5" fmla="*/ 24 h 630"/>
                <a:gd name="T6" fmla="*/ 392 w 923"/>
                <a:gd name="T7" fmla="*/ 49 h 630"/>
                <a:gd name="T8" fmla="*/ 366 w 923"/>
                <a:gd name="T9" fmla="*/ 61 h 630"/>
                <a:gd name="T10" fmla="*/ 290 w 923"/>
                <a:gd name="T11" fmla="*/ 132 h 630"/>
                <a:gd name="T12" fmla="*/ 189 w 923"/>
                <a:gd name="T13" fmla="*/ 203 h 630"/>
                <a:gd name="T14" fmla="*/ 189 w 923"/>
                <a:gd name="T15" fmla="*/ 228 h 630"/>
                <a:gd name="T16" fmla="*/ 228 w 923"/>
                <a:gd name="T17" fmla="*/ 276 h 630"/>
                <a:gd name="T18" fmla="*/ 290 w 923"/>
                <a:gd name="T19" fmla="*/ 301 h 630"/>
                <a:gd name="T20" fmla="*/ 303 w 923"/>
                <a:gd name="T21" fmla="*/ 335 h 630"/>
                <a:gd name="T22" fmla="*/ 366 w 923"/>
                <a:gd name="T23" fmla="*/ 276 h 630"/>
                <a:gd name="T24" fmla="*/ 392 w 923"/>
                <a:gd name="T25" fmla="*/ 252 h 630"/>
                <a:gd name="T26" fmla="*/ 366 w 923"/>
                <a:gd name="T27" fmla="*/ 191 h 630"/>
                <a:gd name="T28" fmla="*/ 430 w 923"/>
                <a:gd name="T29" fmla="*/ 120 h 630"/>
                <a:gd name="T30" fmla="*/ 481 w 923"/>
                <a:gd name="T31" fmla="*/ 144 h 630"/>
                <a:gd name="T32" fmla="*/ 417 w 923"/>
                <a:gd name="T33" fmla="*/ 240 h 630"/>
                <a:gd name="T34" fmla="*/ 519 w 923"/>
                <a:gd name="T35" fmla="*/ 240 h 630"/>
                <a:gd name="T36" fmla="*/ 455 w 923"/>
                <a:gd name="T37" fmla="*/ 264 h 630"/>
                <a:gd name="T38" fmla="*/ 442 w 923"/>
                <a:gd name="T39" fmla="*/ 289 h 630"/>
                <a:gd name="T40" fmla="*/ 417 w 923"/>
                <a:gd name="T41" fmla="*/ 335 h 630"/>
                <a:gd name="T42" fmla="*/ 366 w 923"/>
                <a:gd name="T43" fmla="*/ 348 h 630"/>
                <a:gd name="T44" fmla="*/ 290 w 923"/>
                <a:gd name="T45" fmla="*/ 348 h 630"/>
                <a:gd name="T46" fmla="*/ 253 w 923"/>
                <a:gd name="T47" fmla="*/ 348 h 630"/>
                <a:gd name="T48" fmla="*/ 266 w 923"/>
                <a:gd name="T49" fmla="*/ 301 h 630"/>
                <a:gd name="T50" fmla="*/ 228 w 923"/>
                <a:gd name="T51" fmla="*/ 335 h 630"/>
                <a:gd name="T52" fmla="*/ 228 w 923"/>
                <a:gd name="T53" fmla="*/ 372 h 630"/>
                <a:gd name="T54" fmla="*/ 189 w 923"/>
                <a:gd name="T55" fmla="*/ 409 h 630"/>
                <a:gd name="T56" fmla="*/ 126 w 923"/>
                <a:gd name="T57" fmla="*/ 443 h 630"/>
                <a:gd name="T58" fmla="*/ 101 w 923"/>
                <a:gd name="T59" fmla="*/ 455 h 630"/>
                <a:gd name="T60" fmla="*/ 63 w 923"/>
                <a:gd name="T61" fmla="*/ 480 h 630"/>
                <a:gd name="T62" fmla="*/ 89 w 923"/>
                <a:gd name="T63" fmla="*/ 492 h 630"/>
                <a:gd name="T64" fmla="*/ 101 w 923"/>
                <a:gd name="T65" fmla="*/ 553 h 630"/>
                <a:gd name="T66" fmla="*/ 0 w 923"/>
                <a:gd name="T67" fmla="*/ 563 h 630"/>
                <a:gd name="T68" fmla="*/ 63 w 923"/>
                <a:gd name="T69" fmla="*/ 624 h 630"/>
                <a:gd name="T70" fmla="*/ 164 w 923"/>
                <a:gd name="T71" fmla="*/ 553 h 630"/>
                <a:gd name="T72" fmla="*/ 354 w 923"/>
                <a:gd name="T73" fmla="*/ 504 h 630"/>
                <a:gd name="T74" fmla="*/ 923 w 923"/>
                <a:gd name="T75" fmla="*/ 409 h 6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23" h="630">
                  <a:moveTo>
                    <a:pt x="581" y="170"/>
                  </a:moveTo>
                  <a:lnTo>
                    <a:pt x="556" y="49"/>
                  </a:lnTo>
                  <a:lnTo>
                    <a:pt x="543" y="12"/>
                  </a:lnTo>
                  <a:lnTo>
                    <a:pt x="518" y="0"/>
                  </a:lnTo>
                  <a:lnTo>
                    <a:pt x="480" y="0"/>
                  </a:lnTo>
                  <a:lnTo>
                    <a:pt x="455" y="24"/>
                  </a:lnTo>
                  <a:lnTo>
                    <a:pt x="430" y="24"/>
                  </a:lnTo>
                  <a:lnTo>
                    <a:pt x="392" y="49"/>
                  </a:lnTo>
                  <a:lnTo>
                    <a:pt x="379" y="37"/>
                  </a:lnTo>
                  <a:lnTo>
                    <a:pt x="366" y="61"/>
                  </a:lnTo>
                  <a:lnTo>
                    <a:pt x="341" y="72"/>
                  </a:lnTo>
                  <a:lnTo>
                    <a:pt x="290" y="133"/>
                  </a:lnTo>
                  <a:lnTo>
                    <a:pt x="266" y="170"/>
                  </a:lnTo>
                  <a:lnTo>
                    <a:pt x="189" y="205"/>
                  </a:lnTo>
                  <a:lnTo>
                    <a:pt x="228" y="217"/>
                  </a:lnTo>
                  <a:lnTo>
                    <a:pt x="189" y="230"/>
                  </a:lnTo>
                  <a:lnTo>
                    <a:pt x="202" y="278"/>
                  </a:lnTo>
                  <a:lnTo>
                    <a:pt x="228" y="278"/>
                  </a:lnTo>
                  <a:lnTo>
                    <a:pt x="266" y="254"/>
                  </a:lnTo>
                  <a:lnTo>
                    <a:pt x="290" y="303"/>
                  </a:lnTo>
                  <a:lnTo>
                    <a:pt x="303" y="315"/>
                  </a:lnTo>
                  <a:lnTo>
                    <a:pt x="303" y="338"/>
                  </a:lnTo>
                  <a:lnTo>
                    <a:pt x="341" y="326"/>
                  </a:lnTo>
                  <a:lnTo>
                    <a:pt x="366" y="278"/>
                  </a:lnTo>
                  <a:lnTo>
                    <a:pt x="354" y="278"/>
                  </a:lnTo>
                  <a:lnTo>
                    <a:pt x="392" y="254"/>
                  </a:lnTo>
                  <a:lnTo>
                    <a:pt x="366" y="242"/>
                  </a:lnTo>
                  <a:lnTo>
                    <a:pt x="366" y="193"/>
                  </a:lnTo>
                  <a:lnTo>
                    <a:pt x="430" y="158"/>
                  </a:lnTo>
                  <a:lnTo>
                    <a:pt x="430" y="121"/>
                  </a:lnTo>
                  <a:lnTo>
                    <a:pt x="467" y="121"/>
                  </a:lnTo>
                  <a:lnTo>
                    <a:pt x="480" y="145"/>
                  </a:lnTo>
                  <a:lnTo>
                    <a:pt x="417" y="193"/>
                  </a:lnTo>
                  <a:lnTo>
                    <a:pt x="417" y="242"/>
                  </a:lnTo>
                  <a:lnTo>
                    <a:pt x="442" y="254"/>
                  </a:lnTo>
                  <a:lnTo>
                    <a:pt x="518" y="242"/>
                  </a:lnTo>
                  <a:lnTo>
                    <a:pt x="556" y="254"/>
                  </a:lnTo>
                  <a:lnTo>
                    <a:pt x="455" y="266"/>
                  </a:lnTo>
                  <a:lnTo>
                    <a:pt x="467" y="315"/>
                  </a:lnTo>
                  <a:lnTo>
                    <a:pt x="442" y="291"/>
                  </a:lnTo>
                  <a:lnTo>
                    <a:pt x="417" y="315"/>
                  </a:lnTo>
                  <a:lnTo>
                    <a:pt x="417" y="338"/>
                  </a:lnTo>
                  <a:lnTo>
                    <a:pt x="404" y="351"/>
                  </a:lnTo>
                  <a:lnTo>
                    <a:pt x="366" y="351"/>
                  </a:lnTo>
                  <a:lnTo>
                    <a:pt x="328" y="375"/>
                  </a:lnTo>
                  <a:lnTo>
                    <a:pt x="290" y="351"/>
                  </a:lnTo>
                  <a:lnTo>
                    <a:pt x="277" y="363"/>
                  </a:lnTo>
                  <a:lnTo>
                    <a:pt x="253" y="351"/>
                  </a:lnTo>
                  <a:lnTo>
                    <a:pt x="266" y="326"/>
                  </a:lnTo>
                  <a:lnTo>
                    <a:pt x="266" y="303"/>
                  </a:lnTo>
                  <a:lnTo>
                    <a:pt x="240" y="315"/>
                  </a:lnTo>
                  <a:lnTo>
                    <a:pt x="228" y="338"/>
                  </a:lnTo>
                  <a:lnTo>
                    <a:pt x="240" y="375"/>
                  </a:lnTo>
                  <a:lnTo>
                    <a:pt x="228" y="375"/>
                  </a:lnTo>
                  <a:lnTo>
                    <a:pt x="202" y="375"/>
                  </a:lnTo>
                  <a:lnTo>
                    <a:pt x="189" y="412"/>
                  </a:lnTo>
                  <a:lnTo>
                    <a:pt x="151" y="424"/>
                  </a:lnTo>
                  <a:lnTo>
                    <a:pt x="126" y="447"/>
                  </a:lnTo>
                  <a:lnTo>
                    <a:pt x="89" y="447"/>
                  </a:lnTo>
                  <a:lnTo>
                    <a:pt x="101" y="459"/>
                  </a:lnTo>
                  <a:lnTo>
                    <a:pt x="51" y="472"/>
                  </a:lnTo>
                  <a:lnTo>
                    <a:pt x="63" y="484"/>
                  </a:lnTo>
                  <a:lnTo>
                    <a:pt x="101" y="484"/>
                  </a:lnTo>
                  <a:lnTo>
                    <a:pt x="89" y="496"/>
                  </a:lnTo>
                  <a:lnTo>
                    <a:pt x="113" y="520"/>
                  </a:lnTo>
                  <a:lnTo>
                    <a:pt x="101" y="557"/>
                  </a:lnTo>
                  <a:lnTo>
                    <a:pt x="0" y="557"/>
                  </a:lnTo>
                  <a:lnTo>
                    <a:pt x="0" y="568"/>
                  </a:lnTo>
                  <a:lnTo>
                    <a:pt x="13" y="605"/>
                  </a:lnTo>
                  <a:lnTo>
                    <a:pt x="63" y="629"/>
                  </a:lnTo>
                  <a:lnTo>
                    <a:pt x="139" y="580"/>
                  </a:lnTo>
                  <a:lnTo>
                    <a:pt x="164" y="557"/>
                  </a:lnTo>
                  <a:lnTo>
                    <a:pt x="303" y="508"/>
                  </a:lnTo>
                  <a:lnTo>
                    <a:pt x="354" y="508"/>
                  </a:lnTo>
                  <a:lnTo>
                    <a:pt x="594" y="484"/>
                  </a:lnTo>
                  <a:lnTo>
                    <a:pt x="922" y="412"/>
                  </a:lnTo>
                  <a:lnTo>
                    <a:pt x="581" y="17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5" name="Freeform 51">
              <a:extLst>
                <a:ext uri="{FF2B5EF4-FFF2-40B4-BE49-F238E27FC236}">
                  <a16:creationId xmlns:a16="http://schemas.microsoft.com/office/drawing/2014/main" id="{2B418843-09A4-644B-9FE9-AC414BAD2502}"/>
                </a:ext>
              </a:extLst>
            </p:cNvPr>
            <p:cNvSpPr>
              <a:spLocks/>
            </p:cNvSpPr>
            <p:nvPr/>
          </p:nvSpPr>
          <p:spPr bwMode="auto">
            <a:xfrm>
              <a:off x="1891" y="649"/>
              <a:ext cx="871" cy="605"/>
            </a:xfrm>
            <a:custGeom>
              <a:avLst/>
              <a:gdLst>
                <a:gd name="T0" fmla="*/ 0 w 872"/>
                <a:gd name="T1" fmla="*/ 157 h 605"/>
                <a:gd name="T2" fmla="*/ 101 w 872"/>
                <a:gd name="T3" fmla="*/ 145 h 605"/>
                <a:gd name="T4" fmla="*/ 101 w 872"/>
                <a:gd name="T5" fmla="*/ 109 h 605"/>
                <a:gd name="T6" fmla="*/ 126 w 872"/>
                <a:gd name="T7" fmla="*/ 72 h 605"/>
                <a:gd name="T8" fmla="*/ 151 w 872"/>
                <a:gd name="T9" fmla="*/ 61 h 605"/>
                <a:gd name="T10" fmla="*/ 177 w 872"/>
                <a:gd name="T11" fmla="*/ 49 h 605"/>
                <a:gd name="T12" fmla="*/ 277 w 872"/>
                <a:gd name="T13" fmla="*/ 49 h 605"/>
                <a:gd name="T14" fmla="*/ 315 w 872"/>
                <a:gd name="T15" fmla="*/ 37 h 605"/>
                <a:gd name="T16" fmla="*/ 440 w 872"/>
                <a:gd name="T17" fmla="*/ 37 h 605"/>
                <a:gd name="T18" fmla="*/ 417 w 872"/>
                <a:gd name="T19" fmla="*/ 12 h 605"/>
                <a:gd name="T20" fmla="*/ 491 w 872"/>
                <a:gd name="T21" fmla="*/ 12 h 605"/>
                <a:gd name="T22" fmla="*/ 630 w 872"/>
                <a:gd name="T23" fmla="*/ 12 h 605"/>
                <a:gd name="T24" fmla="*/ 731 w 872"/>
                <a:gd name="T25" fmla="*/ 37 h 605"/>
                <a:gd name="T26" fmla="*/ 555 w 872"/>
                <a:gd name="T27" fmla="*/ 61 h 605"/>
                <a:gd name="T28" fmla="*/ 642 w 872"/>
                <a:gd name="T29" fmla="*/ 72 h 605"/>
                <a:gd name="T30" fmla="*/ 719 w 872"/>
                <a:gd name="T31" fmla="*/ 72 h 605"/>
                <a:gd name="T32" fmla="*/ 744 w 872"/>
                <a:gd name="T33" fmla="*/ 72 h 605"/>
                <a:gd name="T34" fmla="*/ 819 w 872"/>
                <a:gd name="T35" fmla="*/ 49 h 605"/>
                <a:gd name="T36" fmla="*/ 819 w 872"/>
                <a:gd name="T37" fmla="*/ 84 h 605"/>
                <a:gd name="T38" fmla="*/ 807 w 872"/>
                <a:gd name="T39" fmla="*/ 96 h 605"/>
                <a:gd name="T40" fmla="*/ 769 w 872"/>
                <a:gd name="T41" fmla="*/ 133 h 605"/>
                <a:gd name="T42" fmla="*/ 769 w 872"/>
                <a:gd name="T43" fmla="*/ 182 h 605"/>
                <a:gd name="T44" fmla="*/ 781 w 872"/>
                <a:gd name="T45" fmla="*/ 193 h 605"/>
                <a:gd name="T46" fmla="*/ 757 w 872"/>
                <a:gd name="T47" fmla="*/ 229 h 605"/>
                <a:gd name="T48" fmla="*/ 719 w 872"/>
                <a:gd name="T49" fmla="*/ 242 h 605"/>
                <a:gd name="T50" fmla="*/ 769 w 872"/>
                <a:gd name="T51" fmla="*/ 278 h 605"/>
                <a:gd name="T52" fmla="*/ 744 w 872"/>
                <a:gd name="T53" fmla="*/ 290 h 605"/>
                <a:gd name="T54" fmla="*/ 693 w 872"/>
                <a:gd name="T55" fmla="*/ 290 h 605"/>
                <a:gd name="T56" fmla="*/ 681 w 872"/>
                <a:gd name="T57" fmla="*/ 338 h 605"/>
                <a:gd name="T58" fmla="*/ 731 w 872"/>
                <a:gd name="T59" fmla="*/ 350 h 605"/>
                <a:gd name="T60" fmla="*/ 681 w 872"/>
                <a:gd name="T61" fmla="*/ 350 h 605"/>
                <a:gd name="T62" fmla="*/ 630 w 872"/>
                <a:gd name="T63" fmla="*/ 362 h 605"/>
                <a:gd name="T64" fmla="*/ 630 w 872"/>
                <a:gd name="T65" fmla="*/ 387 h 605"/>
                <a:gd name="T66" fmla="*/ 668 w 872"/>
                <a:gd name="T67" fmla="*/ 422 h 605"/>
                <a:gd name="T68" fmla="*/ 567 w 872"/>
                <a:gd name="T69" fmla="*/ 447 h 605"/>
                <a:gd name="T70" fmla="*/ 504 w 872"/>
                <a:gd name="T71" fmla="*/ 471 h 605"/>
                <a:gd name="T72" fmla="*/ 466 w 872"/>
                <a:gd name="T73" fmla="*/ 495 h 605"/>
                <a:gd name="T74" fmla="*/ 453 w 872"/>
                <a:gd name="T75" fmla="*/ 532 h 605"/>
                <a:gd name="T76" fmla="*/ 440 w 872"/>
                <a:gd name="T77" fmla="*/ 580 h 605"/>
                <a:gd name="T78" fmla="*/ 404 w 872"/>
                <a:gd name="T79" fmla="*/ 604 h 605"/>
                <a:gd name="T80" fmla="*/ 328 w 872"/>
                <a:gd name="T81" fmla="*/ 567 h 605"/>
                <a:gd name="T82" fmla="*/ 277 w 872"/>
                <a:gd name="T83" fmla="*/ 483 h 605"/>
                <a:gd name="T84" fmla="*/ 290 w 872"/>
                <a:gd name="T85" fmla="*/ 422 h 605"/>
                <a:gd name="T86" fmla="*/ 315 w 872"/>
                <a:gd name="T87" fmla="*/ 387 h 605"/>
                <a:gd name="T88" fmla="*/ 266 w 872"/>
                <a:gd name="T89" fmla="*/ 375 h 605"/>
                <a:gd name="T90" fmla="*/ 277 w 872"/>
                <a:gd name="T91" fmla="*/ 350 h 605"/>
                <a:gd name="T92" fmla="*/ 266 w 872"/>
                <a:gd name="T93" fmla="*/ 350 h 605"/>
                <a:gd name="T94" fmla="*/ 253 w 872"/>
                <a:gd name="T95" fmla="*/ 338 h 605"/>
                <a:gd name="T96" fmla="*/ 228 w 872"/>
                <a:gd name="T97" fmla="*/ 278 h 605"/>
                <a:gd name="T98" fmla="*/ 164 w 872"/>
                <a:gd name="T99" fmla="*/ 229 h 605"/>
                <a:gd name="T100" fmla="*/ 38 w 872"/>
                <a:gd name="T101" fmla="*/ 217 h 605"/>
                <a:gd name="T102" fmla="*/ 25 w 872"/>
                <a:gd name="T103" fmla="*/ 205 h 605"/>
                <a:gd name="T104" fmla="*/ 51 w 872"/>
                <a:gd name="T105" fmla="*/ 193 h 6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72" h="605">
                  <a:moveTo>
                    <a:pt x="0" y="170"/>
                  </a:moveTo>
                  <a:lnTo>
                    <a:pt x="0" y="157"/>
                  </a:lnTo>
                  <a:lnTo>
                    <a:pt x="63" y="145"/>
                  </a:lnTo>
                  <a:lnTo>
                    <a:pt x="101" y="145"/>
                  </a:lnTo>
                  <a:lnTo>
                    <a:pt x="126" y="109"/>
                  </a:lnTo>
                  <a:lnTo>
                    <a:pt x="101" y="109"/>
                  </a:lnTo>
                  <a:lnTo>
                    <a:pt x="76" y="109"/>
                  </a:lnTo>
                  <a:lnTo>
                    <a:pt x="126" y="72"/>
                  </a:lnTo>
                  <a:lnTo>
                    <a:pt x="164" y="72"/>
                  </a:lnTo>
                  <a:lnTo>
                    <a:pt x="151" y="61"/>
                  </a:lnTo>
                  <a:lnTo>
                    <a:pt x="215" y="72"/>
                  </a:lnTo>
                  <a:lnTo>
                    <a:pt x="177" y="49"/>
                  </a:lnTo>
                  <a:lnTo>
                    <a:pt x="253" y="37"/>
                  </a:lnTo>
                  <a:lnTo>
                    <a:pt x="277" y="49"/>
                  </a:lnTo>
                  <a:lnTo>
                    <a:pt x="328" y="49"/>
                  </a:lnTo>
                  <a:lnTo>
                    <a:pt x="315" y="37"/>
                  </a:lnTo>
                  <a:lnTo>
                    <a:pt x="392" y="61"/>
                  </a:lnTo>
                  <a:lnTo>
                    <a:pt x="441" y="37"/>
                  </a:lnTo>
                  <a:lnTo>
                    <a:pt x="379" y="12"/>
                  </a:lnTo>
                  <a:lnTo>
                    <a:pt x="417" y="12"/>
                  </a:lnTo>
                  <a:lnTo>
                    <a:pt x="467" y="24"/>
                  </a:lnTo>
                  <a:lnTo>
                    <a:pt x="492" y="12"/>
                  </a:lnTo>
                  <a:lnTo>
                    <a:pt x="479" y="0"/>
                  </a:lnTo>
                  <a:lnTo>
                    <a:pt x="631" y="12"/>
                  </a:lnTo>
                  <a:lnTo>
                    <a:pt x="682" y="24"/>
                  </a:lnTo>
                  <a:lnTo>
                    <a:pt x="732" y="37"/>
                  </a:lnTo>
                  <a:lnTo>
                    <a:pt x="568" y="49"/>
                  </a:lnTo>
                  <a:lnTo>
                    <a:pt x="556" y="61"/>
                  </a:lnTo>
                  <a:lnTo>
                    <a:pt x="669" y="61"/>
                  </a:lnTo>
                  <a:lnTo>
                    <a:pt x="643" y="72"/>
                  </a:lnTo>
                  <a:lnTo>
                    <a:pt x="720" y="49"/>
                  </a:lnTo>
                  <a:lnTo>
                    <a:pt x="720" y="72"/>
                  </a:lnTo>
                  <a:lnTo>
                    <a:pt x="682" y="96"/>
                  </a:lnTo>
                  <a:lnTo>
                    <a:pt x="745" y="72"/>
                  </a:lnTo>
                  <a:lnTo>
                    <a:pt x="782" y="61"/>
                  </a:lnTo>
                  <a:lnTo>
                    <a:pt x="820" y="49"/>
                  </a:lnTo>
                  <a:lnTo>
                    <a:pt x="871" y="61"/>
                  </a:lnTo>
                  <a:lnTo>
                    <a:pt x="820" y="84"/>
                  </a:lnTo>
                  <a:lnTo>
                    <a:pt x="732" y="96"/>
                  </a:lnTo>
                  <a:lnTo>
                    <a:pt x="808" y="96"/>
                  </a:lnTo>
                  <a:lnTo>
                    <a:pt x="745" y="109"/>
                  </a:lnTo>
                  <a:lnTo>
                    <a:pt x="770" y="133"/>
                  </a:lnTo>
                  <a:lnTo>
                    <a:pt x="732" y="157"/>
                  </a:lnTo>
                  <a:lnTo>
                    <a:pt x="770" y="182"/>
                  </a:lnTo>
                  <a:lnTo>
                    <a:pt x="745" y="193"/>
                  </a:lnTo>
                  <a:lnTo>
                    <a:pt x="782" y="193"/>
                  </a:lnTo>
                  <a:lnTo>
                    <a:pt x="745" y="205"/>
                  </a:lnTo>
                  <a:lnTo>
                    <a:pt x="758" y="229"/>
                  </a:lnTo>
                  <a:lnTo>
                    <a:pt x="758" y="254"/>
                  </a:lnTo>
                  <a:lnTo>
                    <a:pt x="720" y="242"/>
                  </a:lnTo>
                  <a:lnTo>
                    <a:pt x="745" y="266"/>
                  </a:lnTo>
                  <a:lnTo>
                    <a:pt x="770" y="278"/>
                  </a:lnTo>
                  <a:lnTo>
                    <a:pt x="720" y="278"/>
                  </a:lnTo>
                  <a:lnTo>
                    <a:pt x="745" y="290"/>
                  </a:lnTo>
                  <a:lnTo>
                    <a:pt x="720" y="303"/>
                  </a:lnTo>
                  <a:lnTo>
                    <a:pt x="694" y="290"/>
                  </a:lnTo>
                  <a:lnTo>
                    <a:pt x="656" y="303"/>
                  </a:lnTo>
                  <a:lnTo>
                    <a:pt x="682" y="338"/>
                  </a:lnTo>
                  <a:lnTo>
                    <a:pt x="682" y="326"/>
                  </a:lnTo>
                  <a:lnTo>
                    <a:pt x="732" y="350"/>
                  </a:lnTo>
                  <a:lnTo>
                    <a:pt x="732" y="375"/>
                  </a:lnTo>
                  <a:lnTo>
                    <a:pt x="682" y="350"/>
                  </a:lnTo>
                  <a:lnTo>
                    <a:pt x="643" y="350"/>
                  </a:lnTo>
                  <a:lnTo>
                    <a:pt x="631" y="362"/>
                  </a:lnTo>
                  <a:lnTo>
                    <a:pt x="656" y="375"/>
                  </a:lnTo>
                  <a:lnTo>
                    <a:pt x="631" y="387"/>
                  </a:lnTo>
                  <a:lnTo>
                    <a:pt x="720" y="387"/>
                  </a:lnTo>
                  <a:lnTo>
                    <a:pt x="669" y="422"/>
                  </a:lnTo>
                  <a:lnTo>
                    <a:pt x="605" y="434"/>
                  </a:lnTo>
                  <a:lnTo>
                    <a:pt x="568" y="447"/>
                  </a:lnTo>
                  <a:lnTo>
                    <a:pt x="543" y="471"/>
                  </a:lnTo>
                  <a:lnTo>
                    <a:pt x="505" y="471"/>
                  </a:lnTo>
                  <a:lnTo>
                    <a:pt x="492" y="495"/>
                  </a:lnTo>
                  <a:lnTo>
                    <a:pt x="467" y="495"/>
                  </a:lnTo>
                  <a:lnTo>
                    <a:pt x="454" y="508"/>
                  </a:lnTo>
                  <a:lnTo>
                    <a:pt x="454" y="532"/>
                  </a:lnTo>
                  <a:lnTo>
                    <a:pt x="430" y="555"/>
                  </a:lnTo>
                  <a:lnTo>
                    <a:pt x="441" y="580"/>
                  </a:lnTo>
                  <a:lnTo>
                    <a:pt x="430" y="604"/>
                  </a:lnTo>
                  <a:lnTo>
                    <a:pt x="404" y="604"/>
                  </a:lnTo>
                  <a:lnTo>
                    <a:pt x="366" y="592"/>
                  </a:lnTo>
                  <a:lnTo>
                    <a:pt x="328" y="567"/>
                  </a:lnTo>
                  <a:lnTo>
                    <a:pt x="303" y="520"/>
                  </a:lnTo>
                  <a:lnTo>
                    <a:pt x="277" y="483"/>
                  </a:lnTo>
                  <a:lnTo>
                    <a:pt x="266" y="459"/>
                  </a:lnTo>
                  <a:lnTo>
                    <a:pt x="290" y="422"/>
                  </a:lnTo>
                  <a:lnTo>
                    <a:pt x="315" y="411"/>
                  </a:lnTo>
                  <a:lnTo>
                    <a:pt x="315" y="387"/>
                  </a:lnTo>
                  <a:lnTo>
                    <a:pt x="290" y="387"/>
                  </a:lnTo>
                  <a:lnTo>
                    <a:pt x="266" y="375"/>
                  </a:lnTo>
                  <a:lnTo>
                    <a:pt x="315" y="375"/>
                  </a:lnTo>
                  <a:lnTo>
                    <a:pt x="277" y="350"/>
                  </a:lnTo>
                  <a:lnTo>
                    <a:pt x="303" y="350"/>
                  </a:lnTo>
                  <a:lnTo>
                    <a:pt x="266" y="350"/>
                  </a:lnTo>
                  <a:lnTo>
                    <a:pt x="253" y="350"/>
                  </a:lnTo>
                  <a:lnTo>
                    <a:pt x="253" y="338"/>
                  </a:lnTo>
                  <a:lnTo>
                    <a:pt x="266" y="314"/>
                  </a:lnTo>
                  <a:lnTo>
                    <a:pt x="228" y="278"/>
                  </a:lnTo>
                  <a:lnTo>
                    <a:pt x="202" y="242"/>
                  </a:lnTo>
                  <a:lnTo>
                    <a:pt x="164" y="229"/>
                  </a:lnTo>
                  <a:lnTo>
                    <a:pt x="101" y="229"/>
                  </a:lnTo>
                  <a:lnTo>
                    <a:pt x="38" y="217"/>
                  </a:lnTo>
                  <a:lnTo>
                    <a:pt x="63" y="217"/>
                  </a:lnTo>
                  <a:lnTo>
                    <a:pt x="25" y="205"/>
                  </a:lnTo>
                  <a:lnTo>
                    <a:pt x="101" y="182"/>
                  </a:lnTo>
                  <a:lnTo>
                    <a:pt x="51" y="193"/>
                  </a:lnTo>
                  <a:lnTo>
                    <a:pt x="0" y="17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6" name="Freeform 52">
              <a:extLst>
                <a:ext uri="{FF2B5EF4-FFF2-40B4-BE49-F238E27FC236}">
                  <a16:creationId xmlns:a16="http://schemas.microsoft.com/office/drawing/2014/main" id="{EE8640E7-52FC-BE46-AD58-2C072FFDED81}"/>
                </a:ext>
              </a:extLst>
            </p:cNvPr>
            <p:cNvSpPr>
              <a:spLocks/>
            </p:cNvSpPr>
            <p:nvPr/>
          </p:nvSpPr>
          <p:spPr bwMode="auto">
            <a:xfrm>
              <a:off x="1239" y="860"/>
              <a:ext cx="177" cy="76"/>
            </a:xfrm>
            <a:custGeom>
              <a:avLst/>
              <a:gdLst>
                <a:gd name="T0" fmla="*/ 0 w 180"/>
                <a:gd name="T1" fmla="*/ 50 h 75"/>
                <a:gd name="T2" fmla="*/ 38 w 180"/>
                <a:gd name="T3" fmla="*/ 13 h 75"/>
                <a:gd name="T4" fmla="*/ 76 w 180"/>
                <a:gd name="T5" fmla="*/ 25 h 75"/>
                <a:gd name="T6" fmla="*/ 89 w 180"/>
                <a:gd name="T7" fmla="*/ 39 h 75"/>
                <a:gd name="T8" fmla="*/ 126 w 180"/>
                <a:gd name="T9" fmla="*/ 39 h 75"/>
                <a:gd name="T10" fmla="*/ 100 w 180"/>
                <a:gd name="T11" fmla="*/ 13 h 75"/>
                <a:gd name="T12" fmla="*/ 126 w 180"/>
                <a:gd name="T13" fmla="*/ 0 h 75"/>
                <a:gd name="T14" fmla="*/ 138 w 180"/>
                <a:gd name="T15" fmla="*/ 13 h 75"/>
                <a:gd name="T16" fmla="*/ 163 w 180"/>
                <a:gd name="T17" fmla="*/ 25 h 75"/>
                <a:gd name="T18" fmla="*/ 176 w 180"/>
                <a:gd name="T19" fmla="*/ 39 h 75"/>
                <a:gd name="T20" fmla="*/ 163 w 180"/>
                <a:gd name="T21" fmla="*/ 50 h 75"/>
                <a:gd name="T22" fmla="*/ 126 w 180"/>
                <a:gd name="T23" fmla="*/ 50 h 75"/>
                <a:gd name="T24" fmla="*/ 76 w 180"/>
                <a:gd name="T25" fmla="*/ 75 h 75"/>
                <a:gd name="T26" fmla="*/ 0 w 180"/>
                <a:gd name="T27" fmla="*/ 50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0" h="75">
                  <a:moveTo>
                    <a:pt x="0" y="49"/>
                  </a:moveTo>
                  <a:lnTo>
                    <a:pt x="39" y="13"/>
                  </a:lnTo>
                  <a:lnTo>
                    <a:pt x="77" y="25"/>
                  </a:lnTo>
                  <a:lnTo>
                    <a:pt x="90" y="38"/>
                  </a:lnTo>
                  <a:lnTo>
                    <a:pt x="128" y="38"/>
                  </a:lnTo>
                  <a:lnTo>
                    <a:pt x="102" y="13"/>
                  </a:lnTo>
                  <a:lnTo>
                    <a:pt x="128" y="0"/>
                  </a:lnTo>
                  <a:lnTo>
                    <a:pt x="140" y="13"/>
                  </a:lnTo>
                  <a:lnTo>
                    <a:pt x="166" y="25"/>
                  </a:lnTo>
                  <a:lnTo>
                    <a:pt x="179" y="38"/>
                  </a:lnTo>
                  <a:lnTo>
                    <a:pt x="166" y="49"/>
                  </a:lnTo>
                  <a:lnTo>
                    <a:pt x="128" y="49"/>
                  </a:lnTo>
                  <a:lnTo>
                    <a:pt x="77" y="74"/>
                  </a:lnTo>
                  <a:lnTo>
                    <a:pt x="0" y="49"/>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7" name="Freeform 53">
              <a:extLst>
                <a:ext uri="{FF2B5EF4-FFF2-40B4-BE49-F238E27FC236}">
                  <a16:creationId xmlns:a16="http://schemas.microsoft.com/office/drawing/2014/main" id="{98092F8C-BB7F-C746-B25F-FF880962A2D5}"/>
                </a:ext>
              </a:extLst>
            </p:cNvPr>
            <p:cNvSpPr>
              <a:spLocks/>
            </p:cNvSpPr>
            <p:nvPr/>
          </p:nvSpPr>
          <p:spPr bwMode="auto">
            <a:xfrm>
              <a:off x="1611" y="660"/>
              <a:ext cx="434" cy="212"/>
            </a:xfrm>
            <a:custGeom>
              <a:avLst/>
              <a:gdLst>
                <a:gd name="T0" fmla="*/ 0 w 435"/>
                <a:gd name="T1" fmla="*/ 46 h 211"/>
                <a:gd name="T2" fmla="*/ 37 w 435"/>
                <a:gd name="T3" fmla="*/ 46 h 211"/>
                <a:gd name="T4" fmla="*/ 37 w 435"/>
                <a:gd name="T5" fmla="*/ 70 h 211"/>
                <a:gd name="T6" fmla="*/ 62 w 435"/>
                <a:gd name="T7" fmla="*/ 82 h 211"/>
                <a:gd name="T8" fmla="*/ 199 w 435"/>
                <a:gd name="T9" fmla="*/ 58 h 211"/>
                <a:gd name="T10" fmla="*/ 124 w 435"/>
                <a:gd name="T11" fmla="*/ 94 h 211"/>
                <a:gd name="T12" fmla="*/ 74 w 435"/>
                <a:gd name="T13" fmla="*/ 94 h 211"/>
                <a:gd name="T14" fmla="*/ 74 w 435"/>
                <a:gd name="T15" fmla="*/ 107 h 211"/>
                <a:gd name="T16" fmla="*/ 124 w 435"/>
                <a:gd name="T17" fmla="*/ 129 h 211"/>
                <a:gd name="T18" fmla="*/ 149 w 435"/>
                <a:gd name="T19" fmla="*/ 129 h 211"/>
                <a:gd name="T20" fmla="*/ 124 w 435"/>
                <a:gd name="T21" fmla="*/ 129 h 211"/>
                <a:gd name="T22" fmla="*/ 99 w 435"/>
                <a:gd name="T23" fmla="*/ 129 h 211"/>
                <a:gd name="T24" fmla="*/ 74 w 435"/>
                <a:gd name="T25" fmla="*/ 141 h 211"/>
                <a:gd name="T26" fmla="*/ 62 w 435"/>
                <a:gd name="T27" fmla="*/ 153 h 211"/>
                <a:gd name="T28" fmla="*/ 86 w 435"/>
                <a:gd name="T29" fmla="*/ 153 h 211"/>
                <a:gd name="T30" fmla="*/ 50 w 435"/>
                <a:gd name="T31" fmla="*/ 165 h 211"/>
                <a:gd name="T32" fmla="*/ 74 w 435"/>
                <a:gd name="T33" fmla="*/ 177 h 211"/>
                <a:gd name="T34" fmla="*/ 37 w 435"/>
                <a:gd name="T35" fmla="*/ 187 h 211"/>
                <a:gd name="T36" fmla="*/ 37 w 435"/>
                <a:gd name="T37" fmla="*/ 199 h 211"/>
                <a:gd name="T38" fmla="*/ 74 w 435"/>
                <a:gd name="T39" fmla="*/ 199 h 211"/>
                <a:gd name="T40" fmla="*/ 86 w 435"/>
                <a:gd name="T41" fmla="*/ 211 h 211"/>
                <a:gd name="T42" fmla="*/ 99 w 435"/>
                <a:gd name="T43" fmla="*/ 199 h 211"/>
                <a:gd name="T44" fmla="*/ 149 w 435"/>
                <a:gd name="T45" fmla="*/ 211 h 211"/>
                <a:gd name="T46" fmla="*/ 186 w 435"/>
                <a:gd name="T47" fmla="*/ 199 h 211"/>
                <a:gd name="T48" fmla="*/ 199 w 435"/>
                <a:gd name="T49" fmla="*/ 165 h 211"/>
                <a:gd name="T50" fmla="*/ 199 w 435"/>
                <a:gd name="T51" fmla="*/ 153 h 211"/>
                <a:gd name="T52" fmla="*/ 222 w 435"/>
                <a:gd name="T53" fmla="*/ 153 h 211"/>
                <a:gd name="T54" fmla="*/ 234 w 435"/>
                <a:gd name="T55" fmla="*/ 141 h 211"/>
                <a:gd name="T56" fmla="*/ 199 w 435"/>
                <a:gd name="T57" fmla="*/ 129 h 211"/>
                <a:gd name="T58" fmla="*/ 259 w 435"/>
                <a:gd name="T59" fmla="*/ 117 h 211"/>
                <a:gd name="T60" fmla="*/ 234 w 435"/>
                <a:gd name="T61" fmla="*/ 107 h 211"/>
                <a:gd name="T62" fmla="*/ 284 w 435"/>
                <a:gd name="T63" fmla="*/ 107 h 211"/>
                <a:gd name="T64" fmla="*/ 309 w 435"/>
                <a:gd name="T65" fmla="*/ 94 h 211"/>
                <a:gd name="T66" fmla="*/ 383 w 435"/>
                <a:gd name="T67" fmla="*/ 58 h 211"/>
                <a:gd name="T68" fmla="*/ 297 w 435"/>
                <a:gd name="T69" fmla="*/ 58 h 211"/>
                <a:gd name="T70" fmla="*/ 347 w 435"/>
                <a:gd name="T71" fmla="*/ 58 h 211"/>
                <a:gd name="T72" fmla="*/ 309 w 435"/>
                <a:gd name="T73" fmla="*/ 46 h 211"/>
                <a:gd name="T74" fmla="*/ 371 w 435"/>
                <a:gd name="T75" fmla="*/ 46 h 211"/>
                <a:gd name="T76" fmla="*/ 433 w 435"/>
                <a:gd name="T77" fmla="*/ 36 h 211"/>
                <a:gd name="T78" fmla="*/ 396 w 435"/>
                <a:gd name="T79" fmla="*/ 12 h 211"/>
                <a:gd name="T80" fmla="*/ 322 w 435"/>
                <a:gd name="T81" fmla="*/ 12 h 211"/>
                <a:gd name="T82" fmla="*/ 347 w 435"/>
                <a:gd name="T83" fmla="*/ 12 h 211"/>
                <a:gd name="T84" fmla="*/ 199 w 435"/>
                <a:gd name="T85" fmla="*/ 0 h 211"/>
                <a:gd name="T86" fmla="*/ 161 w 435"/>
                <a:gd name="T87" fmla="*/ 12 h 211"/>
                <a:gd name="T88" fmla="*/ 124 w 435"/>
                <a:gd name="T89" fmla="*/ 24 h 211"/>
                <a:gd name="T90" fmla="*/ 86 w 435"/>
                <a:gd name="T91" fmla="*/ 24 h 211"/>
                <a:gd name="T92" fmla="*/ 62 w 435"/>
                <a:gd name="T93" fmla="*/ 36 h 211"/>
                <a:gd name="T94" fmla="*/ 50 w 435"/>
                <a:gd name="T95" fmla="*/ 36 h 211"/>
                <a:gd name="T96" fmla="*/ 0 w 435"/>
                <a:gd name="T97" fmla="*/ 46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5" h="211">
                  <a:moveTo>
                    <a:pt x="0" y="46"/>
                  </a:moveTo>
                  <a:lnTo>
                    <a:pt x="37" y="46"/>
                  </a:lnTo>
                  <a:lnTo>
                    <a:pt x="37" y="70"/>
                  </a:lnTo>
                  <a:lnTo>
                    <a:pt x="62" y="82"/>
                  </a:lnTo>
                  <a:lnTo>
                    <a:pt x="199" y="58"/>
                  </a:lnTo>
                  <a:lnTo>
                    <a:pt x="124" y="94"/>
                  </a:lnTo>
                  <a:lnTo>
                    <a:pt x="74" y="94"/>
                  </a:lnTo>
                  <a:lnTo>
                    <a:pt x="74" y="106"/>
                  </a:lnTo>
                  <a:lnTo>
                    <a:pt x="124" y="128"/>
                  </a:lnTo>
                  <a:lnTo>
                    <a:pt x="149" y="128"/>
                  </a:lnTo>
                  <a:lnTo>
                    <a:pt x="124" y="128"/>
                  </a:lnTo>
                  <a:lnTo>
                    <a:pt x="99" y="128"/>
                  </a:lnTo>
                  <a:lnTo>
                    <a:pt x="74" y="140"/>
                  </a:lnTo>
                  <a:lnTo>
                    <a:pt x="62" y="152"/>
                  </a:lnTo>
                  <a:lnTo>
                    <a:pt x="86" y="152"/>
                  </a:lnTo>
                  <a:lnTo>
                    <a:pt x="50" y="164"/>
                  </a:lnTo>
                  <a:lnTo>
                    <a:pt x="74" y="176"/>
                  </a:lnTo>
                  <a:lnTo>
                    <a:pt x="37" y="186"/>
                  </a:lnTo>
                  <a:lnTo>
                    <a:pt x="37" y="198"/>
                  </a:lnTo>
                  <a:lnTo>
                    <a:pt x="74" y="198"/>
                  </a:lnTo>
                  <a:lnTo>
                    <a:pt x="86" y="210"/>
                  </a:lnTo>
                  <a:lnTo>
                    <a:pt x="99" y="198"/>
                  </a:lnTo>
                  <a:lnTo>
                    <a:pt x="149" y="210"/>
                  </a:lnTo>
                  <a:lnTo>
                    <a:pt x="186" y="198"/>
                  </a:lnTo>
                  <a:lnTo>
                    <a:pt x="199" y="164"/>
                  </a:lnTo>
                  <a:lnTo>
                    <a:pt x="199" y="152"/>
                  </a:lnTo>
                  <a:lnTo>
                    <a:pt x="223" y="152"/>
                  </a:lnTo>
                  <a:lnTo>
                    <a:pt x="235" y="140"/>
                  </a:lnTo>
                  <a:lnTo>
                    <a:pt x="199" y="128"/>
                  </a:lnTo>
                  <a:lnTo>
                    <a:pt x="260" y="116"/>
                  </a:lnTo>
                  <a:lnTo>
                    <a:pt x="235" y="106"/>
                  </a:lnTo>
                  <a:lnTo>
                    <a:pt x="285" y="106"/>
                  </a:lnTo>
                  <a:lnTo>
                    <a:pt x="310" y="94"/>
                  </a:lnTo>
                  <a:lnTo>
                    <a:pt x="384" y="58"/>
                  </a:lnTo>
                  <a:lnTo>
                    <a:pt x="298" y="58"/>
                  </a:lnTo>
                  <a:lnTo>
                    <a:pt x="348" y="58"/>
                  </a:lnTo>
                  <a:lnTo>
                    <a:pt x="310" y="46"/>
                  </a:lnTo>
                  <a:lnTo>
                    <a:pt x="372" y="46"/>
                  </a:lnTo>
                  <a:lnTo>
                    <a:pt x="434" y="36"/>
                  </a:lnTo>
                  <a:lnTo>
                    <a:pt x="397" y="12"/>
                  </a:lnTo>
                  <a:lnTo>
                    <a:pt x="323" y="12"/>
                  </a:lnTo>
                  <a:lnTo>
                    <a:pt x="348" y="12"/>
                  </a:lnTo>
                  <a:lnTo>
                    <a:pt x="199" y="0"/>
                  </a:lnTo>
                  <a:lnTo>
                    <a:pt x="161" y="12"/>
                  </a:lnTo>
                  <a:lnTo>
                    <a:pt x="124" y="24"/>
                  </a:lnTo>
                  <a:lnTo>
                    <a:pt x="86" y="24"/>
                  </a:lnTo>
                  <a:lnTo>
                    <a:pt x="62" y="36"/>
                  </a:lnTo>
                  <a:lnTo>
                    <a:pt x="50" y="36"/>
                  </a:lnTo>
                  <a:lnTo>
                    <a:pt x="0" y="46"/>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8" name="Freeform 54">
              <a:extLst>
                <a:ext uri="{FF2B5EF4-FFF2-40B4-BE49-F238E27FC236}">
                  <a16:creationId xmlns:a16="http://schemas.microsoft.com/office/drawing/2014/main" id="{2422CAB2-4E27-894B-A508-37CBCBEB1AC5}"/>
                </a:ext>
              </a:extLst>
            </p:cNvPr>
            <p:cNvSpPr>
              <a:spLocks/>
            </p:cNvSpPr>
            <p:nvPr/>
          </p:nvSpPr>
          <p:spPr bwMode="auto">
            <a:xfrm>
              <a:off x="1545" y="724"/>
              <a:ext cx="155" cy="86"/>
            </a:xfrm>
            <a:custGeom>
              <a:avLst/>
              <a:gdLst>
                <a:gd name="T0" fmla="*/ 0 w 155"/>
                <a:gd name="T1" fmla="*/ 32 h 86"/>
                <a:gd name="T2" fmla="*/ 36 w 155"/>
                <a:gd name="T3" fmla="*/ 22 h 86"/>
                <a:gd name="T4" fmla="*/ 24 w 155"/>
                <a:gd name="T5" fmla="*/ 11 h 86"/>
                <a:gd name="T6" fmla="*/ 72 w 155"/>
                <a:gd name="T7" fmla="*/ 0 h 86"/>
                <a:gd name="T8" fmla="*/ 72 w 155"/>
                <a:gd name="T9" fmla="*/ 22 h 86"/>
                <a:gd name="T10" fmla="*/ 118 w 155"/>
                <a:gd name="T11" fmla="*/ 32 h 86"/>
                <a:gd name="T12" fmla="*/ 118 w 155"/>
                <a:gd name="T13" fmla="*/ 53 h 86"/>
                <a:gd name="T14" fmla="*/ 142 w 155"/>
                <a:gd name="T15" fmla="*/ 53 h 86"/>
                <a:gd name="T16" fmla="*/ 154 w 155"/>
                <a:gd name="T17" fmla="*/ 53 h 86"/>
                <a:gd name="T18" fmla="*/ 106 w 155"/>
                <a:gd name="T19" fmla="*/ 63 h 86"/>
                <a:gd name="T20" fmla="*/ 106 w 155"/>
                <a:gd name="T21" fmla="*/ 85 h 86"/>
                <a:gd name="T22" fmla="*/ 60 w 155"/>
                <a:gd name="T23" fmla="*/ 85 h 86"/>
                <a:gd name="T24" fmla="*/ 36 w 155"/>
                <a:gd name="T25" fmla="*/ 63 h 86"/>
                <a:gd name="T26" fmla="*/ 82 w 155"/>
                <a:gd name="T27" fmla="*/ 53 h 86"/>
                <a:gd name="T28" fmla="*/ 24 w 155"/>
                <a:gd name="T29" fmla="*/ 53 h 86"/>
                <a:gd name="T30" fmla="*/ 0 w 155"/>
                <a:gd name="T31" fmla="*/ 32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5" h="86">
                  <a:moveTo>
                    <a:pt x="0" y="32"/>
                  </a:moveTo>
                  <a:lnTo>
                    <a:pt x="36" y="22"/>
                  </a:lnTo>
                  <a:lnTo>
                    <a:pt x="24" y="11"/>
                  </a:lnTo>
                  <a:lnTo>
                    <a:pt x="72" y="0"/>
                  </a:lnTo>
                  <a:lnTo>
                    <a:pt x="72" y="22"/>
                  </a:lnTo>
                  <a:lnTo>
                    <a:pt x="118" y="32"/>
                  </a:lnTo>
                  <a:lnTo>
                    <a:pt x="118" y="53"/>
                  </a:lnTo>
                  <a:lnTo>
                    <a:pt x="142" y="53"/>
                  </a:lnTo>
                  <a:lnTo>
                    <a:pt x="154" y="53"/>
                  </a:lnTo>
                  <a:lnTo>
                    <a:pt x="106" y="63"/>
                  </a:lnTo>
                  <a:lnTo>
                    <a:pt x="106" y="85"/>
                  </a:lnTo>
                  <a:lnTo>
                    <a:pt x="60" y="85"/>
                  </a:lnTo>
                  <a:lnTo>
                    <a:pt x="36" y="63"/>
                  </a:lnTo>
                  <a:lnTo>
                    <a:pt x="82" y="53"/>
                  </a:lnTo>
                  <a:lnTo>
                    <a:pt x="24" y="53"/>
                  </a:lnTo>
                  <a:lnTo>
                    <a:pt x="0" y="32"/>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59" name="Freeform 55">
              <a:extLst>
                <a:ext uri="{FF2B5EF4-FFF2-40B4-BE49-F238E27FC236}">
                  <a16:creationId xmlns:a16="http://schemas.microsoft.com/office/drawing/2014/main" id="{F1B398DC-5665-4847-A152-CAE556CA2188}"/>
                </a:ext>
              </a:extLst>
            </p:cNvPr>
            <p:cNvSpPr>
              <a:spLocks/>
            </p:cNvSpPr>
            <p:nvPr/>
          </p:nvSpPr>
          <p:spPr bwMode="auto">
            <a:xfrm>
              <a:off x="5434" y="2753"/>
              <a:ext cx="67" cy="99"/>
            </a:xfrm>
            <a:custGeom>
              <a:avLst/>
              <a:gdLst>
                <a:gd name="T0" fmla="*/ 0 w 67"/>
                <a:gd name="T1" fmla="*/ 0 h 99"/>
                <a:gd name="T2" fmla="*/ 44 w 67"/>
                <a:gd name="T3" fmla="*/ 32 h 99"/>
                <a:gd name="T4" fmla="*/ 66 w 67"/>
                <a:gd name="T5" fmla="*/ 43 h 99"/>
                <a:gd name="T6" fmla="*/ 66 w 67"/>
                <a:gd name="T7" fmla="*/ 66 h 99"/>
                <a:gd name="T8" fmla="*/ 44 w 67"/>
                <a:gd name="T9" fmla="*/ 98 h 99"/>
                <a:gd name="T10" fmla="*/ 11 w 67"/>
                <a:gd name="T11" fmla="*/ 66 h 99"/>
                <a:gd name="T12" fmla="*/ 34 w 67"/>
                <a:gd name="T13" fmla="*/ 43 h 99"/>
                <a:gd name="T14" fmla="*/ 22 w 67"/>
                <a:gd name="T15" fmla="*/ 32 h 99"/>
                <a:gd name="T16" fmla="*/ 0 w 67"/>
                <a:gd name="T17" fmla="*/ 0 h 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 h="99">
                  <a:moveTo>
                    <a:pt x="0" y="0"/>
                  </a:moveTo>
                  <a:lnTo>
                    <a:pt x="44" y="32"/>
                  </a:lnTo>
                  <a:lnTo>
                    <a:pt x="66" y="43"/>
                  </a:lnTo>
                  <a:lnTo>
                    <a:pt x="66" y="66"/>
                  </a:lnTo>
                  <a:lnTo>
                    <a:pt x="44" y="98"/>
                  </a:lnTo>
                  <a:lnTo>
                    <a:pt x="11" y="66"/>
                  </a:lnTo>
                  <a:lnTo>
                    <a:pt x="34" y="43"/>
                  </a:lnTo>
                  <a:lnTo>
                    <a:pt x="22" y="32"/>
                  </a:lnTo>
                  <a:lnTo>
                    <a:pt x="0" y="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26661" name="Group 56">
              <a:extLst>
                <a:ext uri="{FF2B5EF4-FFF2-40B4-BE49-F238E27FC236}">
                  <a16:creationId xmlns:a16="http://schemas.microsoft.com/office/drawing/2014/main" id="{095237F0-6E58-664E-A9B3-3477E8A69430}"/>
                </a:ext>
              </a:extLst>
            </p:cNvPr>
            <p:cNvGrpSpPr>
              <a:grpSpLocks/>
            </p:cNvGrpSpPr>
            <p:nvPr/>
          </p:nvGrpSpPr>
          <p:grpSpPr bwMode="auto">
            <a:xfrm>
              <a:off x="3670" y="721"/>
              <a:ext cx="1448" cy="285"/>
              <a:chOff x="3670" y="721"/>
              <a:chExt cx="1448" cy="285"/>
            </a:xfrm>
          </p:grpSpPr>
          <p:sp>
            <p:nvSpPr>
              <p:cNvPr id="21561" name="Freeform 57">
                <a:extLst>
                  <a:ext uri="{FF2B5EF4-FFF2-40B4-BE49-F238E27FC236}">
                    <a16:creationId xmlns:a16="http://schemas.microsoft.com/office/drawing/2014/main" id="{D754460A-A750-6448-A1D9-C02E24E75DD4}"/>
                  </a:ext>
                </a:extLst>
              </p:cNvPr>
              <p:cNvSpPr>
                <a:spLocks/>
              </p:cNvSpPr>
              <p:nvPr/>
            </p:nvSpPr>
            <p:spPr bwMode="auto">
              <a:xfrm>
                <a:off x="3670" y="956"/>
                <a:ext cx="77" cy="50"/>
              </a:xfrm>
              <a:custGeom>
                <a:avLst/>
                <a:gdLst>
                  <a:gd name="T0" fmla="*/ 0 w 76"/>
                  <a:gd name="T1" fmla="*/ 19 h 50"/>
                  <a:gd name="T2" fmla="*/ 21 w 76"/>
                  <a:gd name="T3" fmla="*/ 30 h 50"/>
                  <a:gd name="T4" fmla="*/ 21 w 76"/>
                  <a:gd name="T5" fmla="*/ 39 h 50"/>
                  <a:gd name="T6" fmla="*/ 76 w 76"/>
                  <a:gd name="T7" fmla="*/ 49 h 50"/>
                  <a:gd name="T8" fmla="*/ 44 w 76"/>
                  <a:gd name="T9" fmla="*/ 0 h 50"/>
                  <a:gd name="T10" fmla="*/ 21 w 76"/>
                  <a:gd name="T11" fmla="*/ 0 h 50"/>
                  <a:gd name="T12" fmla="*/ 0 w 76"/>
                  <a:gd name="T13" fmla="*/ 19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0">
                    <a:moveTo>
                      <a:pt x="0" y="19"/>
                    </a:moveTo>
                    <a:lnTo>
                      <a:pt x="21" y="30"/>
                    </a:lnTo>
                    <a:lnTo>
                      <a:pt x="21" y="39"/>
                    </a:lnTo>
                    <a:lnTo>
                      <a:pt x="75" y="49"/>
                    </a:lnTo>
                    <a:lnTo>
                      <a:pt x="43" y="0"/>
                    </a:lnTo>
                    <a:lnTo>
                      <a:pt x="21" y="0"/>
                    </a:lnTo>
                    <a:lnTo>
                      <a:pt x="0" y="19"/>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62" name="Freeform 58">
                <a:extLst>
                  <a:ext uri="{FF2B5EF4-FFF2-40B4-BE49-F238E27FC236}">
                    <a16:creationId xmlns:a16="http://schemas.microsoft.com/office/drawing/2014/main" id="{B6547D7F-60C5-C34C-8E3F-1F824A6BEA69}"/>
                  </a:ext>
                </a:extLst>
              </p:cNvPr>
              <p:cNvSpPr>
                <a:spLocks/>
              </p:cNvSpPr>
              <p:nvPr/>
            </p:nvSpPr>
            <p:spPr bwMode="auto">
              <a:xfrm>
                <a:off x="3696" y="844"/>
                <a:ext cx="219" cy="100"/>
              </a:xfrm>
              <a:custGeom>
                <a:avLst/>
                <a:gdLst>
                  <a:gd name="T0" fmla="*/ 0 w 218"/>
                  <a:gd name="T1" fmla="*/ 87 h 101"/>
                  <a:gd name="T2" fmla="*/ 51 w 218"/>
                  <a:gd name="T3" fmla="*/ 99 h 101"/>
                  <a:gd name="T4" fmla="*/ 103 w 218"/>
                  <a:gd name="T5" fmla="*/ 50 h 101"/>
                  <a:gd name="T6" fmla="*/ 218 w 218"/>
                  <a:gd name="T7" fmla="*/ 25 h 101"/>
                  <a:gd name="T8" fmla="*/ 205 w 218"/>
                  <a:gd name="T9" fmla="*/ 0 h 101"/>
                  <a:gd name="T10" fmla="*/ 103 w 218"/>
                  <a:gd name="T11" fmla="*/ 13 h 101"/>
                  <a:gd name="T12" fmla="*/ 38 w 218"/>
                  <a:gd name="T13" fmla="*/ 50 h 101"/>
                  <a:gd name="T14" fmla="*/ 0 w 218"/>
                  <a:gd name="T15" fmla="*/ 87 h 1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8" h="101">
                    <a:moveTo>
                      <a:pt x="0" y="88"/>
                    </a:moveTo>
                    <a:lnTo>
                      <a:pt x="51" y="100"/>
                    </a:lnTo>
                    <a:lnTo>
                      <a:pt x="103" y="50"/>
                    </a:lnTo>
                    <a:lnTo>
                      <a:pt x="217" y="25"/>
                    </a:lnTo>
                    <a:lnTo>
                      <a:pt x="204" y="0"/>
                    </a:lnTo>
                    <a:lnTo>
                      <a:pt x="103" y="13"/>
                    </a:lnTo>
                    <a:lnTo>
                      <a:pt x="38" y="50"/>
                    </a:lnTo>
                    <a:lnTo>
                      <a:pt x="0" y="88"/>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63" name="Freeform 59">
                <a:extLst>
                  <a:ext uri="{FF2B5EF4-FFF2-40B4-BE49-F238E27FC236}">
                    <a16:creationId xmlns:a16="http://schemas.microsoft.com/office/drawing/2014/main" id="{23C0AC79-BAB7-5B45-BC48-5F79913EF5CD}"/>
                  </a:ext>
                </a:extLst>
              </p:cNvPr>
              <p:cNvSpPr>
                <a:spLocks/>
              </p:cNvSpPr>
              <p:nvPr/>
            </p:nvSpPr>
            <p:spPr bwMode="auto">
              <a:xfrm>
                <a:off x="4244" y="721"/>
                <a:ext cx="80" cy="26"/>
              </a:xfrm>
              <a:custGeom>
                <a:avLst/>
                <a:gdLst>
                  <a:gd name="T0" fmla="*/ 0 w 79"/>
                  <a:gd name="T1" fmla="*/ 16 h 26"/>
                  <a:gd name="T2" fmla="*/ 23 w 79"/>
                  <a:gd name="T3" fmla="*/ 9 h 26"/>
                  <a:gd name="T4" fmla="*/ 56 w 79"/>
                  <a:gd name="T5" fmla="*/ 0 h 26"/>
                  <a:gd name="T6" fmla="*/ 79 w 79"/>
                  <a:gd name="T7" fmla="*/ 16 h 26"/>
                  <a:gd name="T8" fmla="*/ 34 w 79"/>
                  <a:gd name="T9" fmla="*/ 25 h 26"/>
                  <a:gd name="T10" fmla="*/ 0 w 79"/>
                  <a:gd name="T11" fmla="*/ 16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26">
                    <a:moveTo>
                      <a:pt x="0" y="16"/>
                    </a:moveTo>
                    <a:lnTo>
                      <a:pt x="23" y="9"/>
                    </a:lnTo>
                    <a:lnTo>
                      <a:pt x="55" y="0"/>
                    </a:lnTo>
                    <a:lnTo>
                      <a:pt x="78" y="16"/>
                    </a:lnTo>
                    <a:lnTo>
                      <a:pt x="34" y="25"/>
                    </a:lnTo>
                    <a:lnTo>
                      <a:pt x="0" y="16"/>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64" name="Freeform 60">
                <a:extLst>
                  <a:ext uri="{FF2B5EF4-FFF2-40B4-BE49-F238E27FC236}">
                    <a16:creationId xmlns:a16="http://schemas.microsoft.com/office/drawing/2014/main" id="{C566C8EA-6732-FF4A-A45C-B682552C1A42}"/>
                  </a:ext>
                </a:extLst>
              </p:cNvPr>
              <p:cNvSpPr>
                <a:spLocks/>
              </p:cNvSpPr>
              <p:nvPr/>
            </p:nvSpPr>
            <p:spPr bwMode="auto">
              <a:xfrm>
                <a:off x="4272" y="758"/>
                <a:ext cx="98" cy="50"/>
              </a:xfrm>
              <a:custGeom>
                <a:avLst/>
                <a:gdLst>
                  <a:gd name="T0" fmla="*/ 0 w 104"/>
                  <a:gd name="T1" fmla="*/ 25 h 51"/>
                  <a:gd name="T2" fmla="*/ 12 w 104"/>
                  <a:gd name="T3" fmla="*/ 25 h 51"/>
                  <a:gd name="T4" fmla="*/ 25 w 104"/>
                  <a:gd name="T5" fmla="*/ 49 h 51"/>
                  <a:gd name="T6" fmla="*/ 37 w 104"/>
                  <a:gd name="T7" fmla="*/ 37 h 51"/>
                  <a:gd name="T8" fmla="*/ 85 w 104"/>
                  <a:gd name="T9" fmla="*/ 49 h 51"/>
                  <a:gd name="T10" fmla="*/ 97 w 104"/>
                  <a:gd name="T11" fmla="*/ 49 h 51"/>
                  <a:gd name="T12" fmla="*/ 85 w 104"/>
                  <a:gd name="T13" fmla="*/ 37 h 51"/>
                  <a:gd name="T14" fmla="*/ 97 w 104"/>
                  <a:gd name="T15" fmla="*/ 25 h 51"/>
                  <a:gd name="T16" fmla="*/ 73 w 104"/>
                  <a:gd name="T17" fmla="*/ 13 h 51"/>
                  <a:gd name="T18" fmla="*/ 49 w 104"/>
                  <a:gd name="T19" fmla="*/ 25 h 51"/>
                  <a:gd name="T20" fmla="*/ 73 w 104"/>
                  <a:gd name="T21" fmla="*/ 25 h 51"/>
                  <a:gd name="T22" fmla="*/ 60 w 104"/>
                  <a:gd name="T23" fmla="*/ 0 h 51"/>
                  <a:gd name="T24" fmla="*/ 25 w 104"/>
                  <a:gd name="T25" fmla="*/ 13 h 51"/>
                  <a:gd name="T26" fmla="*/ 0 w 104"/>
                  <a:gd name="T27" fmla="*/ 25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51">
                    <a:moveTo>
                      <a:pt x="0" y="25"/>
                    </a:moveTo>
                    <a:lnTo>
                      <a:pt x="13" y="25"/>
                    </a:lnTo>
                    <a:lnTo>
                      <a:pt x="26" y="50"/>
                    </a:lnTo>
                    <a:lnTo>
                      <a:pt x="39" y="38"/>
                    </a:lnTo>
                    <a:lnTo>
                      <a:pt x="90" y="50"/>
                    </a:lnTo>
                    <a:lnTo>
                      <a:pt x="103" y="50"/>
                    </a:lnTo>
                    <a:lnTo>
                      <a:pt x="90" y="38"/>
                    </a:lnTo>
                    <a:lnTo>
                      <a:pt x="103" y="25"/>
                    </a:lnTo>
                    <a:lnTo>
                      <a:pt x="77" y="13"/>
                    </a:lnTo>
                    <a:lnTo>
                      <a:pt x="52" y="25"/>
                    </a:lnTo>
                    <a:lnTo>
                      <a:pt x="77" y="25"/>
                    </a:lnTo>
                    <a:lnTo>
                      <a:pt x="64" y="0"/>
                    </a:lnTo>
                    <a:lnTo>
                      <a:pt x="26" y="13"/>
                    </a:lnTo>
                    <a:lnTo>
                      <a:pt x="0" y="25"/>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65" name="Freeform 61">
                <a:extLst>
                  <a:ext uri="{FF2B5EF4-FFF2-40B4-BE49-F238E27FC236}">
                    <a16:creationId xmlns:a16="http://schemas.microsoft.com/office/drawing/2014/main" id="{72DAA8DA-8B83-F741-9538-0A2C230DF605}"/>
                  </a:ext>
                </a:extLst>
              </p:cNvPr>
              <p:cNvSpPr>
                <a:spLocks/>
              </p:cNvSpPr>
              <p:nvPr/>
            </p:nvSpPr>
            <p:spPr bwMode="auto">
              <a:xfrm>
                <a:off x="4361" y="771"/>
                <a:ext cx="91" cy="50"/>
              </a:xfrm>
              <a:custGeom>
                <a:avLst/>
                <a:gdLst>
                  <a:gd name="T0" fmla="*/ 0 w 92"/>
                  <a:gd name="T1" fmla="*/ 49 h 50"/>
                  <a:gd name="T2" fmla="*/ 13 w 92"/>
                  <a:gd name="T3" fmla="*/ 49 h 50"/>
                  <a:gd name="T4" fmla="*/ 90 w 92"/>
                  <a:gd name="T5" fmla="*/ 37 h 50"/>
                  <a:gd name="T6" fmla="*/ 90 w 92"/>
                  <a:gd name="T7" fmla="*/ 25 h 50"/>
                  <a:gd name="T8" fmla="*/ 77 w 92"/>
                  <a:gd name="T9" fmla="*/ 12 h 50"/>
                  <a:gd name="T10" fmla="*/ 51 w 92"/>
                  <a:gd name="T11" fmla="*/ 25 h 50"/>
                  <a:gd name="T12" fmla="*/ 51 w 92"/>
                  <a:gd name="T13" fmla="*/ 12 h 50"/>
                  <a:gd name="T14" fmla="*/ 51 w 92"/>
                  <a:gd name="T15" fmla="*/ 0 h 50"/>
                  <a:gd name="T16" fmla="*/ 13 w 92"/>
                  <a:gd name="T17" fmla="*/ 37 h 50"/>
                  <a:gd name="T18" fmla="*/ 0 w 92"/>
                  <a:gd name="T19" fmla="*/ 49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50">
                    <a:moveTo>
                      <a:pt x="0" y="49"/>
                    </a:moveTo>
                    <a:lnTo>
                      <a:pt x="13" y="49"/>
                    </a:lnTo>
                    <a:lnTo>
                      <a:pt x="91" y="37"/>
                    </a:lnTo>
                    <a:lnTo>
                      <a:pt x="91" y="25"/>
                    </a:lnTo>
                    <a:lnTo>
                      <a:pt x="78" y="12"/>
                    </a:lnTo>
                    <a:lnTo>
                      <a:pt x="52" y="25"/>
                    </a:lnTo>
                    <a:lnTo>
                      <a:pt x="52" y="12"/>
                    </a:lnTo>
                    <a:lnTo>
                      <a:pt x="52" y="0"/>
                    </a:lnTo>
                    <a:lnTo>
                      <a:pt x="13" y="37"/>
                    </a:lnTo>
                    <a:lnTo>
                      <a:pt x="0" y="49"/>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66" name="Freeform 62">
                <a:extLst>
                  <a:ext uri="{FF2B5EF4-FFF2-40B4-BE49-F238E27FC236}">
                    <a16:creationId xmlns:a16="http://schemas.microsoft.com/office/drawing/2014/main" id="{3E4FE785-86A6-614A-BB9A-B783C8D7105B}"/>
                  </a:ext>
                </a:extLst>
              </p:cNvPr>
              <p:cNvSpPr>
                <a:spLocks/>
              </p:cNvSpPr>
              <p:nvPr/>
            </p:nvSpPr>
            <p:spPr bwMode="auto">
              <a:xfrm>
                <a:off x="4979" y="881"/>
                <a:ext cx="53" cy="26"/>
              </a:xfrm>
              <a:custGeom>
                <a:avLst/>
                <a:gdLst>
                  <a:gd name="T0" fmla="*/ 0 w 52"/>
                  <a:gd name="T1" fmla="*/ 0 h 25"/>
                  <a:gd name="T2" fmla="*/ 27 w 52"/>
                  <a:gd name="T3" fmla="*/ 0 h 25"/>
                  <a:gd name="T4" fmla="*/ 13 w 52"/>
                  <a:gd name="T5" fmla="*/ 12 h 25"/>
                  <a:gd name="T6" fmla="*/ 27 w 52"/>
                  <a:gd name="T7" fmla="*/ 25 h 25"/>
                  <a:gd name="T8" fmla="*/ 39 w 52"/>
                  <a:gd name="T9" fmla="*/ 25 h 25"/>
                  <a:gd name="T10" fmla="*/ 52 w 52"/>
                  <a:gd name="T11" fmla="*/ 12 h 25"/>
                  <a:gd name="T12" fmla="*/ 0 w 52"/>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5">
                    <a:moveTo>
                      <a:pt x="0" y="0"/>
                    </a:moveTo>
                    <a:lnTo>
                      <a:pt x="26" y="0"/>
                    </a:lnTo>
                    <a:lnTo>
                      <a:pt x="13" y="12"/>
                    </a:lnTo>
                    <a:lnTo>
                      <a:pt x="26" y="24"/>
                    </a:lnTo>
                    <a:lnTo>
                      <a:pt x="38" y="24"/>
                    </a:lnTo>
                    <a:lnTo>
                      <a:pt x="51" y="12"/>
                    </a:lnTo>
                    <a:lnTo>
                      <a:pt x="0" y="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67" name="Freeform 63">
                <a:extLst>
                  <a:ext uri="{FF2B5EF4-FFF2-40B4-BE49-F238E27FC236}">
                    <a16:creationId xmlns:a16="http://schemas.microsoft.com/office/drawing/2014/main" id="{71FE04B2-69F3-D240-82D9-3A0D5CABD39C}"/>
                  </a:ext>
                </a:extLst>
              </p:cNvPr>
              <p:cNvSpPr>
                <a:spLocks/>
              </p:cNvSpPr>
              <p:nvPr/>
            </p:nvSpPr>
            <p:spPr bwMode="auto">
              <a:xfrm>
                <a:off x="5039" y="894"/>
                <a:ext cx="77" cy="20"/>
              </a:xfrm>
              <a:custGeom>
                <a:avLst/>
                <a:gdLst>
                  <a:gd name="T0" fmla="*/ 0 w 78"/>
                  <a:gd name="T1" fmla="*/ 0 h 26"/>
                  <a:gd name="T2" fmla="*/ 13 w 78"/>
                  <a:gd name="T3" fmla="*/ 10 h 26"/>
                  <a:gd name="T4" fmla="*/ 50 w 78"/>
                  <a:gd name="T5" fmla="*/ 19 h 26"/>
                  <a:gd name="T6" fmla="*/ 76 w 78"/>
                  <a:gd name="T7" fmla="*/ 10 h 26"/>
                  <a:gd name="T8" fmla="*/ 0 w 7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26">
                    <a:moveTo>
                      <a:pt x="0" y="0"/>
                    </a:moveTo>
                    <a:lnTo>
                      <a:pt x="13" y="13"/>
                    </a:lnTo>
                    <a:lnTo>
                      <a:pt x="51" y="25"/>
                    </a:lnTo>
                    <a:lnTo>
                      <a:pt x="77" y="13"/>
                    </a:lnTo>
                    <a:lnTo>
                      <a:pt x="0" y="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26662" name="Group 64">
              <a:extLst>
                <a:ext uri="{FF2B5EF4-FFF2-40B4-BE49-F238E27FC236}">
                  <a16:creationId xmlns:a16="http://schemas.microsoft.com/office/drawing/2014/main" id="{9719759F-84B9-7649-AEB3-EEDA2666ED3A}"/>
                </a:ext>
              </a:extLst>
            </p:cNvPr>
            <p:cNvGrpSpPr>
              <a:grpSpLocks/>
            </p:cNvGrpSpPr>
            <p:nvPr/>
          </p:nvGrpSpPr>
          <p:grpSpPr bwMode="auto">
            <a:xfrm>
              <a:off x="1110" y="747"/>
              <a:ext cx="2188" cy="778"/>
              <a:chOff x="1110" y="747"/>
              <a:chExt cx="2188" cy="778"/>
            </a:xfrm>
          </p:grpSpPr>
          <p:sp>
            <p:nvSpPr>
              <p:cNvPr id="21569" name="Freeform 65">
                <a:extLst>
                  <a:ext uri="{FF2B5EF4-FFF2-40B4-BE49-F238E27FC236}">
                    <a16:creationId xmlns:a16="http://schemas.microsoft.com/office/drawing/2014/main" id="{B42C5960-B219-7948-82A6-9D8E1172FDB5}"/>
                  </a:ext>
                </a:extLst>
              </p:cNvPr>
              <p:cNvSpPr>
                <a:spLocks/>
              </p:cNvSpPr>
              <p:nvPr/>
            </p:nvSpPr>
            <p:spPr bwMode="auto">
              <a:xfrm>
                <a:off x="2059" y="1436"/>
                <a:ext cx="100" cy="89"/>
              </a:xfrm>
              <a:custGeom>
                <a:avLst/>
                <a:gdLst>
                  <a:gd name="T0" fmla="*/ 0 w 104"/>
                  <a:gd name="T1" fmla="*/ 75 h 89"/>
                  <a:gd name="T2" fmla="*/ 38 w 104"/>
                  <a:gd name="T3" fmla="*/ 0 h 89"/>
                  <a:gd name="T4" fmla="*/ 50 w 104"/>
                  <a:gd name="T5" fmla="*/ 0 h 89"/>
                  <a:gd name="T6" fmla="*/ 50 w 104"/>
                  <a:gd name="T7" fmla="*/ 25 h 89"/>
                  <a:gd name="T8" fmla="*/ 62 w 104"/>
                  <a:gd name="T9" fmla="*/ 50 h 89"/>
                  <a:gd name="T10" fmla="*/ 87 w 104"/>
                  <a:gd name="T11" fmla="*/ 38 h 89"/>
                  <a:gd name="T12" fmla="*/ 87 w 104"/>
                  <a:gd name="T13" fmla="*/ 63 h 89"/>
                  <a:gd name="T14" fmla="*/ 99 w 104"/>
                  <a:gd name="T15" fmla="*/ 75 h 89"/>
                  <a:gd name="T16" fmla="*/ 74 w 104"/>
                  <a:gd name="T17" fmla="*/ 88 h 89"/>
                  <a:gd name="T18" fmla="*/ 74 w 104"/>
                  <a:gd name="T19" fmla="*/ 75 h 89"/>
                  <a:gd name="T20" fmla="*/ 50 w 104"/>
                  <a:gd name="T21" fmla="*/ 75 h 89"/>
                  <a:gd name="T22" fmla="*/ 0 w 104"/>
                  <a:gd name="T23" fmla="*/ 75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 h="89">
                    <a:moveTo>
                      <a:pt x="0" y="75"/>
                    </a:moveTo>
                    <a:lnTo>
                      <a:pt x="39" y="0"/>
                    </a:lnTo>
                    <a:lnTo>
                      <a:pt x="52" y="0"/>
                    </a:lnTo>
                    <a:lnTo>
                      <a:pt x="52" y="25"/>
                    </a:lnTo>
                    <a:lnTo>
                      <a:pt x="64" y="50"/>
                    </a:lnTo>
                    <a:lnTo>
                      <a:pt x="90" y="38"/>
                    </a:lnTo>
                    <a:lnTo>
                      <a:pt x="90" y="63"/>
                    </a:lnTo>
                    <a:lnTo>
                      <a:pt x="103" y="75"/>
                    </a:lnTo>
                    <a:lnTo>
                      <a:pt x="77" y="88"/>
                    </a:lnTo>
                    <a:lnTo>
                      <a:pt x="77" y="75"/>
                    </a:lnTo>
                    <a:lnTo>
                      <a:pt x="52" y="75"/>
                    </a:lnTo>
                    <a:lnTo>
                      <a:pt x="0" y="75"/>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0" name="Freeform 66">
                <a:extLst>
                  <a:ext uri="{FF2B5EF4-FFF2-40B4-BE49-F238E27FC236}">
                    <a16:creationId xmlns:a16="http://schemas.microsoft.com/office/drawing/2014/main" id="{EB172008-7E8E-BC4A-BC68-9BA2C5540619}"/>
                  </a:ext>
                </a:extLst>
              </p:cNvPr>
              <p:cNvSpPr>
                <a:spLocks/>
              </p:cNvSpPr>
              <p:nvPr/>
            </p:nvSpPr>
            <p:spPr bwMode="auto">
              <a:xfrm>
                <a:off x="3182" y="745"/>
                <a:ext cx="118" cy="23"/>
              </a:xfrm>
              <a:custGeom>
                <a:avLst/>
                <a:gdLst>
                  <a:gd name="T0" fmla="*/ 0 w 116"/>
                  <a:gd name="T1" fmla="*/ 7 h 25"/>
                  <a:gd name="T2" fmla="*/ 23 w 116"/>
                  <a:gd name="T3" fmla="*/ 22 h 25"/>
                  <a:gd name="T4" fmla="*/ 70 w 116"/>
                  <a:gd name="T5" fmla="*/ 22 h 25"/>
                  <a:gd name="T6" fmla="*/ 117 w 116"/>
                  <a:gd name="T7" fmla="*/ 7 h 25"/>
                  <a:gd name="T8" fmla="*/ 82 w 116"/>
                  <a:gd name="T9" fmla="*/ 7 h 25"/>
                  <a:gd name="T10" fmla="*/ 59 w 116"/>
                  <a:gd name="T11" fmla="*/ 7 h 25"/>
                  <a:gd name="T12" fmla="*/ 23 w 116"/>
                  <a:gd name="T13" fmla="*/ 0 h 25"/>
                  <a:gd name="T14" fmla="*/ 0 w 116"/>
                  <a:gd name="T15" fmla="*/ 7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 h="25">
                    <a:moveTo>
                      <a:pt x="0" y="8"/>
                    </a:moveTo>
                    <a:lnTo>
                      <a:pt x="23" y="24"/>
                    </a:lnTo>
                    <a:lnTo>
                      <a:pt x="69" y="24"/>
                    </a:lnTo>
                    <a:lnTo>
                      <a:pt x="115" y="8"/>
                    </a:lnTo>
                    <a:lnTo>
                      <a:pt x="81" y="8"/>
                    </a:lnTo>
                    <a:lnTo>
                      <a:pt x="58" y="8"/>
                    </a:lnTo>
                    <a:lnTo>
                      <a:pt x="23" y="0"/>
                    </a:lnTo>
                    <a:lnTo>
                      <a:pt x="0" y="8"/>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1" name="Freeform 67">
                <a:extLst>
                  <a:ext uri="{FF2B5EF4-FFF2-40B4-BE49-F238E27FC236}">
                    <a16:creationId xmlns:a16="http://schemas.microsoft.com/office/drawing/2014/main" id="{980128AD-5F9A-474E-B883-2A1726603D19}"/>
                  </a:ext>
                </a:extLst>
              </p:cNvPr>
              <p:cNvSpPr>
                <a:spLocks/>
              </p:cNvSpPr>
              <p:nvPr/>
            </p:nvSpPr>
            <p:spPr bwMode="auto">
              <a:xfrm>
                <a:off x="3220" y="821"/>
                <a:ext cx="51" cy="20"/>
              </a:xfrm>
              <a:custGeom>
                <a:avLst/>
                <a:gdLst>
                  <a:gd name="T0" fmla="*/ 0 w 51"/>
                  <a:gd name="T1" fmla="*/ 19 h 25"/>
                  <a:gd name="T2" fmla="*/ 0 w 51"/>
                  <a:gd name="T3" fmla="*/ 0 h 25"/>
                  <a:gd name="T4" fmla="*/ 25 w 51"/>
                  <a:gd name="T5" fmla="*/ 0 h 25"/>
                  <a:gd name="T6" fmla="*/ 50 w 51"/>
                  <a:gd name="T7" fmla="*/ 10 h 25"/>
                  <a:gd name="T8" fmla="*/ 25 w 51"/>
                  <a:gd name="T9" fmla="*/ 19 h 25"/>
                  <a:gd name="T10" fmla="*/ 0 w 51"/>
                  <a:gd name="T11" fmla="*/ 19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25">
                    <a:moveTo>
                      <a:pt x="0" y="24"/>
                    </a:moveTo>
                    <a:lnTo>
                      <a:pt x="0" y="0"/>
                    </a:lnTo>
                    <a:lnTo>
                      <a:pt x="25" y="0"/>
                    </a:lnTo>
                    <a:lnTo>
                      <a:pt x="50" y="12"/>
                    </a:lnTo>
                    <a:lnTo>
                      <a:pt x="25" y="24"/>
                    </a:lnTo>
                    <a:lnTo>
                      <a:pt x="0" y="24"/>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2" name="Freeform 68">
                <a:extLst>
                  <a:ext uri="{FF2B5EF4-FFF2-40B4-BE49-F238E27FC236}">
                    <a16:creationId xmlns:a16="http://schemas.microsoft.com/office/drawing/2014/main" id="{D8824AA2-E8B2-2D49-B669-4913B4F2F9F3}"/>
                  </a:ext>
                </a:extLst>
              </p:cNvPr>
              <p:cNvSpPr>
                <a:spLocks/>
              </p:cNvSpPr>
              <p:nvPr/>
            </p:nvSpPr>
            <p:spPr bwMode="auto">
              <a:xfrm>
                <a:off x="2609" y="1095"/>
                <a:ext cx="144" cy="64"/>
              </a:xfrm>
              <a:custGeom>
                <a:avLst/>
                <a:gdLst>
                  <a:gd name="T0" fmla="*/ 0 w 142"/>
                  <a:gd name="T1" fmla="*/ 21 h 63"/>
                  <a:gd name="T2" fmla="*/ 12 w 142"/>
                  <a:gd name="T3" fmla="*/ 0 h 63"/>
                  <a:gd name="T4" fmla="*/ 37 w 142"/>
                  <a:gd name="T5" fmla="*/ 21 h 63"/>
                  <a:gd name="T6" fmla="*/ 72 w 142"/>
                  <a:gd name="T7" fmla="*/ 11 h 63"/>
                  <a:gd name="T8" fmla="*/ 131 w 142"/>
                  <a:gd name="T9" fmla="*/ 0 h 63"/>
                  <a:gd name="T10" fmla="*/ 143 w 142"/>
                  <a:gd name="T11" fmla="*/ 33 h 63"/>
                  <a:gd name="T12" fmla="*/ 72 w 142"/>
                  <a:gd name="T13" fmla="*/ 63 h 63"/>
                  <a:gd name="T14" fmla="*/ 12 w 142"/>
                  <a:gd name="T15" fmla="*/ 53 h 63"/>
                  <a:gd name="T16" fmla="*/ 0 w 142"/>
                  <a:gd name="T17" fmla="*/ 21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2" h="63">
                    <a:moveTo>
                      <a:pt x="0" y="21"/>
                    </a:moveTo>
                    <a:lnTo>
                      <a:pt x="12" y="0"/>
                    </a:lnTo>
                    <a:lnTo>
                      <a:pt x="36" y="21"/>
                    </a:lnTo>
                    <a:lnTo>
                      <a:pt x="71" y="11"/>
                    </a:lnTo>
                    <a:lnTo>
                      <a:pt x="129" y="0"/>
                    </a:lnTo>
                    <a:lnTo>
                      <a:pt x="141" y="32"/>
                    </a:lnTo>
                    <a:lnTo>
                      <a:pt x="71" y="62"/>
                    </a:lnTo>
                    <a:lnTo>
                      <a:pt x="12" y="52"/>
                    </a:lnTo>
                    <a:lnTo>
                      <a:pt x="0" y="21"/>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3" name="Freeform 69">
                <a:extLst>
                  <a:ext uri="{FF2B5EF4-FFF2-40B4-BE49-F238E27FC236}">
                    <a16:creationId xmlns:a16="http://schemas.microsoft.com/office/drawing/2014/main" id="{1A01EB4B-6794-BA4F-AB6D-7BC0D80342B2}"/>
                  </a:ext>
                </a:extLst>
              </p:cNvPr>
              <p:cNvSpPr>
                <a:spLocks/>
              </p:cNvSpPr>
              <p:nvPr/>
            </p:nvSpPr>
            <p:spPr bwMode="auto">
              <a:xfrm>
                <a:off x="2781" y="1357"/>
                <a:ext cx="53" cy="63"/>
              </a:xfrm>
              <a:custGeom>
                <a:avLst/>
                <a:gdLst>
                  <a:gd name="T0" fmla="*/ 0 w 52"/>
                  <a:gd name="T1" fmla="*/ 62 h 64"/>
                  <a:gd name="T2" fmla="*/ 42 w 52"/>
                  <a:gd name="T3" fmla="*/ 51 h 64"/>
                  <a:gd name="T4" fmla="*/ 52 w 52"/>
                  <a:gd name="T5" fmla="*/ 11 h 64"/>
                  <a:gd name="T6" fmla="*/ 31 w 52"/>
                  <a:gd name="T7" fmla="*/ 0 h 64"/>
                  <a:gd name="T8" fmla="*/ 0 w 52"/>
                  <a:gd name="T9" fmla="*/ 21 h 64"/>
                  <a:gd name="T10" fmla="*/ 10 w 52"/>
                  <a:gd name="T11" fmla="*/ 41 h 64"/>
                  <a:gd name="T12" fmla="*/ 0 w 52"/>
                  <a:gd name="T13" fmla="*/ 6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64">
                    <a:moveTo>
                      <a:pt x="0" y="63"/>
                    </a:moveTo>
                    <a:lnTo>
                      <a:pt x="41" y="52"/>
                    </a:lnTo>
                    <a:lnTo>
                      <a:pt x="51" y="11"/>
                    </a:lnTo>
                    <a:lnTo>
                      <a:pt x="30" y="0"/>
                    </a:lnTo>
                    <a:lnTo>
                      <a:pt x="0" y="21"/>
                    </a:lnTo>
                    <a:lnTo>
                      <a:pt x="10" y="42"/>
                    </a:lnTo>
                    <a:lnTo>
                      <a:pt x="0" y="63"/>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4" name="Freeform 70">
                <a:extLst>
                  <a:ext uri="{FF2B5EF4-FFF2-40B4-BE49-F238E27FC236}">
                    <a16:creationId xmlns:a16="http://schemas.microsoft.com/office/drawing/2014/main" id="{F9328456-9371-E04F-861A-8A6644CEEF58}"/>
                  </a:ext>
                </a:extLst>
              </p:cNvPr>
              <p:cNvSpPr>
                <a:spLocks/>
              </p:cNvSpPr>
              <p:nvPr/>
            </p:nvSpPr>
            <p:spPr bwMode="auto">
              <a:xfrm>
                <a:off x="1673" y="1139"/>
                <a:ext cx="91" cy="53"/>
              </a:xfrm>
              <a:custGeom>
                <a:avLst/>
                <a:gdLst>
                  <a:gd name="T0" fmla="*/ 0 w 91"/>
                  <a:gd name="T1" fmla="*/ 42 h 51"/>
                  <a:gd name="T2" fmla="*/ 23 w 91"/>
                  <a:gd name="T3" fmla="*/ 31 h 51"/>
                  <a:gd name="T4" fmla="*/ 23 w 91"/>
                  <a:gd name="T5" fmla="*/ 0 h 51"/>
                  <a:gd name="T6" fmla="*/ 90 w 91"/>
                  <a:gd name="T7" fmla="*/ 52 h 51"/>
                  <a:gd name="T8" fmla="*/ 34 w 91"/>
                  <a:gd name="T9" fmla="*/ 52 h 51"/>
                  <a:gd name="T10" fmla="*/ 0 w 91"/>
                  <a:gd name="T11" fmla="*/ 42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51">
                    <a:moveTo>
                      <a:pt x="0" y="40"/>
                    </a:moveTo>
                    <a:lnTo>
                      <a:pt x="23" y="30"/>
                    </a:lnTo>
                    <a:lnTo>
                      <a:pt x="23" y="0"/>
                    </a:lnTo>
                    <a:lnTo>
                      <a:pt x="90" y="50"/>
                    </a:lnTo>
                    <a:lnTo>
                      <a:pt x="34" y="50"/>
                    </a:lnTo>
                    <a:lnTo>
                      <a:pt x="0" y="4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5" name="Freeform 71">
                <a:extLst>
                  <a:ext uri="{FF2B5EF4-FFF2-40B4-BE49-F238E27FC236}">
                    <a16:creationId xmlns:a16="http://schemas.microsoft.com/office/drawing/2014/main" id="{6BE9E45E-5AF3-6345-836C-8B841F191BE0}"/>
                  </a:ext>
                </a:extLst>
              </p:cNvPr>
              <p:cNvSpPr>
                <a:spLocks/>
              </p:cNvSpPr>
              <p:nvPr/>
            </p:nvSpPr>
            <p:spPr bwMode="auto">
              <a:xfrm>
                <a:off x="1108" y="917"/>
                <a:ext cx="157" cy="86"/>
              </a:xfrm>
              <a:custGeom>
                <a:avLst/>
                <a:gdLst>
                  <a:gd name="T0" fmla="*/ 0 w 154"/>
                  <a:gd name="T1" fmla="*/ 65 h 88"/>
                  <a:gd name="T2" fmla="*/ 37 w 154"/>
                  <a:gd name="T3" fmla="*/ 21 h 88"/>
                  <a:gd name="T4" fmla="*/ 24 w 154"/>
                  <a:gd name="T5" fmla="*/ 11 h 88"/>
                  <a:gd name="T6" fmla="*/ 60 w 154"/>
                  <a:gd name="T7" fmla="*/ 0 h 88"/>
                  <a:gd name="T8" fmla="*/ 96 w 154"/>
                  <a:gd name="T9" fmla="*/ 21 h 88"/>
                  <a:gd name="T10" fmla="*/ 119 w 154"/>
                  <a:gd name="T11" fmla="*/ 11 h 88"/>
                  <a:gd name="T12" fmla="*/ 156 w 154"/>
                  <a:gd name="T13" fmla="*/ 31 h 88"/>
                  <a:gd name="T14" fmla="*/ 84 w 154"/>
                  <a:gd name="T15" fmla="*/ 54 h 88"/>
                  <a:gd name="T16" fmla="*/ 72 w 154"/>
                  <a:gd name="T17" fmla="*/ 74 h 88"/>
                  <a:gd name="T18" fmla="*/ 48 w 154"/>
                  <a:gd name="T19" fmla="*/ 85 h 88"/>
                  <a:gd name="T20" fmla="*/ 0 w 154"/>
                  <a:gd name="T21" fmla="*/ 65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4" h="88">
                    <a:moveTo>
                      <a:pt x="0" y="66"/>
                    </a:moveTo>
                    <a:lnTo>
                      <a:pt x="36" y="21"/>
                    </a:lnTo>
                    <a:lnTo>
                      <a:pt x="24" y="11"/>
                    </a:lnTo>
                    <a:lnTo>
                      <a:pt x="59" y="0"/>
                    </a:lnTo>
                    <a:lnTo>
                      <a:pt x="94" y="21"/>
                    </a:lnTo>
                    <a:lnTo>
                      <a:pt x="117" y="11"/>
                    </a:lnTo>
                    <a:lnTo>
                      <a:pt x="153" y="32"/>
                    </a:lnTo>
                    <a:lnTo>
                      <a:pt x="82" y="55"/>
                    </a:lnTo>
                    <a:lnTo>
                      <a:pt x="71" y="76"/>
                    </a:lnTo>
                    <a:lnTo>
                      <a:pt x="47" y="87"/>
                    </a:lnTo>
                    <a:lnTo>
                      <a:pt x="0" y="66"/>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6" name="Freeform 72">
                <a:extLst>
                  <a:ext uri="{FF2B5EF4-FFF2-40B4-BE49-F238E27FC236}">
                    <a16:creationId xmlns:a16="http://schemas.microsoft.com/office/drawing/2014/main" id="{BD7A5024-7D07-7740-8BD1-ADAAE28368DA}"/>
                  </a:ext>
                </a:extLst>
              </p:cNvPr>
              <p:cNvSpPr>
                <a:spLocks/>
              </p:cNvSpPr>
              <p:nvPr/>
            </p:nvSpPr>
            <p:spPr bwMode="auto">
              <a:xfrm>
                <a:off x="1213" y="957"/>
                <a:ext cx="252" cy="106"/>
              </a:xfrm>
              <a:custGeom>
                <a:avLst/>
                <a:gdLst>
                  <a:gd name="T0" fmla="*/ 0 w 257"/>
                  <a:gd name="T1" fmla="*/ 31 h 112"/>
                  <a:gd name="T2" fmla="*/ 36 w 257"/>
                  <a:gd name="T3" fmla="*/ 10 h 112"/>
                  <a:gd name="T4" fmla="*/ 95 w 257"/>
                  <a:gd name="T5" fmla="*/ 22 h 112"/>
                  <a:gd name="T6" fmla="*/ 156 w 257"/>
                  <a:gd name="T7" fmla="*/ 0 h 112"/>
                  <a:gd name="T8" fmla="*/ 192 w 257"/>
                  <a:gd name="T9" fmla="*/ 10 h 112"/>
                  <a:gd name="T10" fmla="*/ 203 w 257"/>
                  <a:gd name="T11" fmla="*/ 53 h 112"/>
                  <a:gd name="T12" fmla="*/ 251 w 257"/>
                  <a:gd name="T13" fmla="*/ 74 h 112"/>
                  <a:gd name="T14" fmla="*/ 227 w 257"/>
                  <a:gd name="T15" fmla="*/ 95 h 112"/>
                  <a:gd name="T16" fmla="*/ 179 w 257"/>
                  <a:gd name="T17" fmla="*/ 83 h 112"/>
                  <a:gd name="T18" fmla="*/ 83 w 257"/>
                  <a:gd name="T19" fmla="*/ 105 h 112"/>
                  <a:gd name="T20" fmla="*/ 25 w 257"/>
                  <a:gd name="T21" fmla="*/ 74 h 112"/>
                  <a:gd name="T22" fmla="*/ 25 w 257"/>
                  <a:gd name="T23" fmla="*/ 63 h 112"/>
                  <a:gd name="T24" fmla="*/ 48 w 257"/>
                  <a:gd name="T25" fmla="*/ 42 h 112"/>
                  <a:gd name="T26" fmla="*/ 12 w 257"/>
                  <a:gd name="T27" fmla="*/ 42 h 112"/>
                  <a:gd name="T28" fmla="*/ 0 w 257"/>
                  <a:gd name="T29" fmla="*/ 31 h 1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7" h="112">
                    <a:moveTo>
                      <a:pt x="0" y="33"/>
                    </a:moveTo>
                    <a:lnTo>
                      <a:pt x="37" y="11"/>
                    </a:lnTo>
                    <a:lnTo>
                      <a:pt x="97" y="23"/>
                    </a:lnTo>
                    <a:lnTo>
                      <a:pt x="159" y="0"/>
                    </a:lnTo>
                    <a:lnTo>
                      <a:pt x="196" y="11"/>
                    </a:lnTo>
                    <a:lnTo>
                      <a:pt x="207" y="56"/>
                    </a:lnTo>
                    <a:lnTo>
                      <a:pt x="256" y="78"/>
                    </a:lnTo>
                    <a:lnTo>
                      <a:pt x="231" y="100"/>
                    </a:lnTo>
                    <a:lnTo>
                      <a:pt x="183" y="88"/>
                    </a:lnTo>
                    <a:lnTo>
                      <a:pt x="85" y="111"/>
                    </a:lnTo>
                    <a:lnTo>
                      <a:pt x="25" y="78"/>
                    </a:lnTo>
                    <a:lnTo>
                      <a:pt x="25" y="67"/>
                    </a:lnTo>
                    <a:lnTo>
                      <a:pt x="49" y="44"/>
                    </a:lnTo>
                    <a:lnTo>
                      <a:pt x="12" y="44"/>
                    </a:lnTo>
                    <a:lnTo>
                      <a:pt x="0" y="33"/>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7" name="Freeform 73">
                <a:extLst>
                  <a:ext uri="{FF2B5EF4-FFF2-40B4-BE49-F238E27FC236}">
                    <a16:creationId xmlns:a16="http://schemas.microsoft.com/office/drawing/2014/main" id="{3E3CDE6C-B700-6D44-A0FD-F45BE90CC927}"/>
                  </a:ext>
                </a:extLst>
              </p:cNvPr>
              <p:cNvSpPr>
                <a:spLocks/>
              </p:cNvSpPr>
              <p:nvPr/>
            </p:nvSpPr>
            <p:spPr bwMode="auto">
              <a:xfrm>
                <a:off x="1554" y="943"/>
                <a:ext cx="66" cy="24"/>
              </a:xfrm>
              <a:custGeom>
                <a:avLst/>
                <a:gdLst>
                  <a:gd name="T0" fmla="*/ 0 w 66"/>
                  <a:gd name="T1" fmla="*/ 15 h 26"/>
                  <a:gd name="T2" fmla="*/ 33 w 66"/>
                  <a:gd name="T3" fmla="*/ 23 h 26"/>
                  <a:gd name="T4" fmla="*/ 65 w 66"/>
                  <a:gd name="T5" fmla="*/ 0 h 26"/>
                  <a:gd name="T6" fmla="*/ 0 w 66"/>
                  <a:gd name="T7" fmla="*/ 0 h 26"/>
                  <a:gd name="T8" fmla="*/ 0 w 66"/>
                  <a:gd name="T9" fmla="*/ 15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26">
                    <a:moveTo>
                      <a:pt x="0" y="16"/>
                    </a:moveTo>
                    <a:lnTo>
                      <a:pt x="33" y="25"/>
                    </a:lnTo>
                    <a:lnTo>
                      <a:pt x="65" y="0"/>
                    </a:lnTo>
                    <a:lnTo>
                      <a:pt x="0" y="0"/>
                    </a:lnTo>
                    <a:lnTo>
                      <a:pt x="0" y="16"/>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8" name="Freeform 74">
                <a:extLst>
                  <a:ext uri="{FF2B5EF4-FFF2-40B4-BE49-F238E27FC236}">
                    <a16:creationId xmlns:a16="http://schemas.microsoft.com/office/drawing/2014/main" id="{66C9D800-A530-7346-8DBD-596F6D5BBD67}"/>
                  </a:ext>
                </a:extLst>
              </p:cNvPr>
              <p:cNvSpPr>
                <a:spLocks/>
              </p:cNvSpPr>
              <p:nvPr/>
            </p:nvSpPr>
            <p:spPr bwMode="auto">
              <a:xfrm>
                <a:off x="1456" y="871"/>
                <a:ext cx="64" cy="20"/>
              </a:xfrm>
              <a:custGeom>
                <a:avLst/>
                <a:gdLst>
                  <a:gd name="T0" fmla="*/ 0 w 64"/>
                  <a:gd name="T1" fmla="*/ 12 h 26"/>
                  <a:gd name="T2" fmla="*/ 11 w 64"/>
                  <a:gd name="T3" fmla="*/ 0 h 26"/>
                  <a:gd name="T4" fmla="*/ 52 w 64"/>
                  <a:gd name="T5" fmla="*/ 0 h 26"/>
                  <a:gd name="T6" fmla="*/ 63 w 64"/>
                  <a:gd name="T7" fmla="*/ 12 h 26"/>
                  <a:gd name="T8" fmla="*/ 52 w 64"/>
                  <a:gd name="T9" fmla="*/ 19 h 26"/>
                  <a:gd name="T10" fmla="*/ 21 w 64"/>
                  <a:gd name="T11" fmla="*/ 19 h 26"/>
                  <a:gd name="T12" fmla="*/ 0 w 64"/>
                  <a:gd name="T13" fmla="*/ 12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6">
                    <a:moveTo>
                      <a:pt x="0" y="16"/>
                    </a:moveTo>
                    <a:lnTo>
                      <a:pt x="11" y="0"/>
                    </a:lnTo>
                    <a:lnTo>
                      <a:pt x="52" y="0"/>
                    </a:lnTo>
                    <a:lnTo>
                      <a:pt x="63" y="16"/>
                    </a:lnTo>
                    <a:lnTo>
                      <a:pt x="52" y="25"/>
                    </a:lnTo>
                    <a:lnTo>
                      <a:pt x="21" y="25"/>
                    </a:lnTo>
                    <a:lnTo>
                      <a:pt x="0" y="16"/>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79" name="Freeform 75">
                <a:extLst>
                  <a:ext uri="{FF2B5EF4-FFF2-40B4-BE49-F238E27FC236}">
                    <a16:creationId xmlns:a16="http://schemas.microsoft.com/office/drawing/2014/main" id="{69165C03-D10C-2D40-8F63-6F22D3860DC3}"/>
                  </a:ext>
                </a:extLst>
              </p:cNvPr>
              <p:cNvSpPr>
                <a:spLocks/>
              </p:cNvSpPr>
              <p:nvPr/>
            </p:nvSpPr>
            <p:spPr bwMode="auto">
              <a:xfrm>
                <a:off x="1456" y="943"/>
                <a:ext cx="77" cy="50"/>
              </a:xfrm>
              <a:custGeom>
                <a:avLst/>
                <a:gdLst>
                  <a:gd name="T0" fmla="*/ 0 w 77"/>
                  <a:gd name="T1" fmla="*/ 29 h 50"/>
                  <a:gd name="T2" fmla="*/ 32 w 77"/>
                  <a:gd name="T3" fmla="*/ 0 h 50"/>
                  <a:gd name="T4" fmla="*/ 65 w 77"/>
                  <a:gd name="T5" fmla="*/ 10 h 50"/>
                  <a:gd name="T6" fmla="*/ 55 w 77"/>
                  <a:gd name="T7" fmla="*/ 20 h 50"/>
                  <a:gd name="T8" fmla="*/ 76 w 77"/>
                  <a:gd name="T9" fmla="*/ 29 h 50"/>
                  <a:gd name="T10" fmla="*/ 76 w 77"/>
                  <a:gd name="T11" fmla="*/ 39 h 50"/>
                  <a:gd name="T12" fmla="*/ 44 w 77"/>
                  <a:gd name="T13" fmla="*/ 49 h 50"/>
                  <a:gd name="T14" fmla="*/ 0 w 77"/>
                  <a:gd name="T15" fmla="*/ 29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50">
                    <a:moveTo>
                      <a:pt x="0" y="29"/>
                    </a:moveTo>
                    <a:lnTo>
                      <a:pt x="32" y="0"/>
                    </a:lnTo>
                    <a:lnTo>
                      <a:pt x="65" y="10"/>
                    </a:lnTo>
                    <a:lnTo>
                      <a:pt x="55" y="20"/>
                    </a:lnTo>
                    <a:lnTo>
                      <a:pt x="76" y="29"/>
                    </a:lnTo>
                    <a:lnTo>
                      <a:pt x="76" y="39"/>
                    </a:lnTo>
                    <a:lnTo>
                      <a:pt x="44" y="49"/>
                    </a:lnTo>
                    <a:lnTo>
                      <a:pt x="0" y="29"/>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80" name="Freeform 76">
                <a:extLst>
                  <a:ext uri="{FF2B5EF4-FFF2-40B4-BE49-F238E27FC236}">
                    <a16:creationId xmlns:a16="http://schemas.microsoft.com/office/drawing/2014/main" id="{A184D513-CBE0-7041-91B6-B70CA3A7BBA0}"/>
                  </a:ext>
                </a:extLst>
              </p:cNvPr>
              <p:cNvSpPr>
                <a:spLocks/>
              </p:cNvSpPr>
              <p:nvPr/>
            </p:nvSpPr>
            <p:spPr bwMode="auto">
              <a:xfrm>
                <a:off x="1159" y="834"/>
                <a:ext cx="100" cy="49"/>
              </a:xfrm>
              <a:custGeom>
                <a:avLst/>
                <a:gdLst>
                  <a:gd name="T0" fmla="*/ 0 w 103"/>
                  <a:gd name="T1" fmla="*/ 48 h 49"/>
                  <a:gd name="T2" fmla="*/ 38 w 103"/>
                  <a:gd name="T3" fmla="*/ 48 h 49"/>
                  <a:gd name="T4" fmla="*/ 74 w 103"/>
                  <a:gd name="T5" fmla="*/ 25 h 49"/>
                  <a:gd name="T6" fmla="*/ 74 w 103"/>
                  <a:gd name="T7" fmla="*/ 36 h 49"/>
                  <a:gd name="T8" fmla="*/ 99 w 103"/>
                  <a:gd name="T9" fmla="*/ 25 h 49"/>
                  <a:gd name="T10" fmla="*/ 99 w 103"/>
                  <a:gd name="T11" fmla="*/ 12 h 49"/>
                  <a:gd name="T12" fmla="*/ 86 w 103"/>
                  <a:gd name="T13" fmla="*/ 0 h 49"/>
                  <a:gd name="T14" fmla="*/ 50 w 103"/>
                  <a:gd name="T15" fmla="*/ 12 h 49"/>
                  <a:gd name="T16" fmla="*/ 0 w 103"/>
                  <a:gd name="T17" fmla="*/ 48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49">
                    <a:moveTo>
                      <a:pt x="0" y="48"/>
                    </a:moveTo>
                    <a:lnTo>
                      <a:pt x="39" y="48"/>
                    </a:lnTo>
                    <a:lnTo>
                      <a:pt x="76" y="25"/>
                    </a:lnTo>
                    <a:lnTo>
                      <a:pt x="76" y="36"/>
                    </a:lnTo>
                    <a:lnTo>
                      <a:pt x="102" y="25"/>
                    </a:lnTo>
                    <a:lnTo>
                      <a:pt x="102" y="12"/>
                    </a:lnTo>
                    <a:lnTo>
                      <a:pt x="89" y="0"/>
                    </a:lnTo>
                    <a:lnTo>
                      <a:pt x="52" y="12"/>
                    </a:lnTo>
                    <a:lnTo>
                      <a:pt x="0" y="48"/>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81" name="Freeform 77">
                <a:extLst>
                  <a:ext uri="{FF2B5EF4-FFF2-40B4-BE49-F238E27FC236}">
                    <a16:creationId xmlns:a16="http://schemas.microsoft.com/office/drawing/2014/main" id="{23B69B07-87FA-A94B-B0DE-BBD1BEFD5A5B}"/>
                  </a:ext>
                </a:extLst>
              </p:cNvPr>
              <p:cNvSpPr>
                <a:spLocks/>
              </p:cNvSpPr>
              <p:nvPr/>
            </p:nvSpPr>
            <p:spPr bwMode="auto">
              <a:xfrm>
                <a:off x="1417" y="785"/>
                <a:ext cx="77" cy="36"/>
              </a:xfrm>
              <a:custGeom>
                <a:avLst/>
                <a:gdLst>
                  <a:gd name="T0" fmla="*/ 0 w 79"/>
                  <a:gd name="T1" fmla="*/ 0 h 38"/>
                  <a:gd name="T2" fmla="*/ 0 w 79"/>
                  <a:gd name="T3" fmla="*/ 9 h 38"/>
                  <a:gd name="T4" fmla="*/ 11 w 79"/>
                  <a:gd name="T5" fmla="*/ 18 h 38"/>
                  <a:gd name="T6" fmla="*/ 76 w 79"/>
                  <a:gd name="T7" fmla="*/ 35 h 38"/>
                  <a:gd name="T8" fmla="*/ 76 w 79"/>
                  <a:gd name="T9" fmla="*/ 18 h 38"/>
                  <a:gd name="T10" fmla="*/ 43 w 79"/>
                  <a:gd name="T11" fmla="*/ 0 h 38"/>
                  <a:gd name="T12" fmla="*/ 22 w 79"/>
                  <a:gd name="T13" fmla="*/ 0 h 38"/>
                  <a:gd name="T14" fmla="*/ 0 w 79"/>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38">
                    <a:moveTo>
                      <a:pt x="0" y="0"/>
                    </a:moveTo>
                    <a:lnTo>
                      <a:pt x="0" y="10"/>
                    </a:lnTo>
                    <a:lnTo>
                      <a:pt x="11" y="19"/>
                    </a:lnTo>
                    <a:lnTo>
                      <a:pt x="78" y="37"/>
                    </a:lnTo>
                    <a:lnTo>
                      <a:pt x="78" y="19"/>
                    </a:lnTo>
                    <a:lnTo>
                      <a:pt x="44" y="0"/>
                    </a:lnTo>
                    <a:lnTo>
                      <a:pt x="23" y="0"/>
                    </a:lnTo>
                    <a:lnTo>
                      <a:pt x="0" y="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82" name="Freeform 78">
                <a:extLst>
                  <a:ext uri="{FF2B5EF4-FFF2-40B4-BE49-F238E27FC236}">
                    <a16:creationId xmlns:a16="http://schemas.microsoft.com/office/drawing/2014/main" id="{173901CD-1F79-5C4D-B166-0246256536F0}"/>
                  </a:ext>
                </a:extLst>
              </p:cNvPr>
              <p:cNvSpPr>
                <a:spLocks/>
              </p:cNvSpPr>
              <p:nvPr/>
            </p:nvSpPr>
            <p:spPr bwMode="auto">
              <a:xfrm>
                <a:off x="1532" y="857"/>
                <a:ext cx="241" cy="50"/>
              </a:xfrm>
              <a:custGeom>
                <a:avLst/>
                <a:gdLst>
                  <a:gd name="T0" fmla="*/ 0 w 244"/>
                  <a:gd name="T1" fmla="*/ 0 h 50"/>
                  <a:gd name="T2" fmla="*/ 12 w 244"/>
                  <a:gd name="T3" fmla="*/ 0 h 50"/>
                  <a:gd name="T4" fmla="*/ 121 w 244"/>
                  <a:gd name="T5" fmla="*/ 19 h 50"/>
                  <a:gd name="T6" fmla="*/ 156 w 244"/>
                  <a:gd name="T7" fmla="*/ 39 h 50"/>
                  <a:gd name="T8" fmla="*/ 203 w 244"/>
                  <a:gd name="T9" fmla="*/ 19 h 50"/>
                  <a:gd name="T10" fmla="*/ 240 w 244"/>
                  <a:gd name="T11" fmla="*/ 39 h 50"/>
                  <a:gd name="T12" fmla="*/ 228 w 244"/>
                  <a:gd name="T13" fmla="*/ 49 h 50"/>
                  <a:gd name="T14" fmla="*/ 72 w 244"/>
                  <a:gd name="T15" fmla="*/ 49 h 50"/>
                  <a:gd name="T16" fmla="*/ 25 w 244"/>
                  <a:gd name="T17" fmla="*/ 19 h 50"/>
                  <a:gd name="T18" fmla="*/ 0 w 244"/>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4" h="50">
                    <a:moveTo>
                      <a:pt x="0" y="0"/>
                    </a:moveTo>
                    <a:lnTo>
                      <a:pt x="12" y="0"/>
                    </a:lnTo>
                    <a:lnTo>
                      <a:pt x="122" y="19"/>
                    </a:lnTo>
                    <a:lnTo>
                      <a:pt x="158" y="39"/>
                    </a:lnTo>
                    <a:lnTo>
                      <a:pt x="206" y="19"/>
                    </a:lnTo>
                    <a:lnTo>
                      <a:pt x="243" y="39"/>
                    </a:lnTo>
                    <a:lnTo>
                      <a:pt x="231" y="49"/>
                    </a:lnTo>
                    <a:lnTo>
                      <a:pt x="73" y="49"/>
                    </a:lnTo>
                    <a:lnTo>
                      <a:pt x="25" y="19"/>
                    </a:lnTo>
                    <a:lnTo>
                      <a:pt x="0" y="0"/>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1583" name="Freeform 79">
                <a:extLst>
                  <a:ext uri="{FF2B5EF4-FFF2-40B4-BE49-F238E27FC236}">
                    <a16:creationId xmlns:a16="http://schemas.microsoft.com/office/drawing/2014/main" id="{DA1175E8-AB5E-CB47-B989-D11FBEF677D9}"/>
                  </a:ext>
                </a:extLst>
              </p:cNvPr>
              <p:cNvSpPr>
                <a:spLocks/>
              </p:cNvSpPr>
              <p:nvPr/>
            </p:nvSpPr>
            <p:spPr bwMode="auto">
              <a:xfrm>
                <a:off x="1633" y="943"/>
                <a:ext cx="332" cy="236"/>
              </a:xfrm>
              <a:custGeom>
                <a:avLst/>
                <a:gdLst>
                  <a:gd name="T0" fmla="*/ 0 w 334"/>
                  <a:gd name="T1" fmla="*/ 58 h 234"/>
                  <a:gd name="T2" fmla="*/ 0 w 334"/>
                  <a:gd name="T3" fmla="*/ 35 h 234"/>
                  <a:gd name="T4" fmla="*/ 50 w 334"/>
                  <a:gd name="T5" fmla="*/ 0 h 234"/>
                  <a:gd name="T6" fmla="*/ 74 w 334"/>
                  <a:gd name="T7" fmla="*/ 0 h 234"/>
                  <a:gd name="T8" fmla="*/ 50 w 334"/>
                  <a:gd name="T9" fmla="*/ 35 h 234"/>
                  <a:gd name="T10" fmla="*/ 74 w 334"/>
                  <a:gd name="T11" fmla="*/ 58 h 234"/>
                  <a:gd name="T12" fmla="*/ 74 w 334"/>
                  <a:gd name="T13" fmla="*/ 35 h 234"/>
                  <a:gd name="T14" fmla="*/ 85 w 334"/>
                  <a:gd name="T15" fmla="*/ 12 h 234"/>
                  <a:gd name="T16" fmla="*/ 122 w 334"/>
                  <a:gd name="T17" fmla="*/ 0 h 234"/>
                  <a:gd name="T18" fmla="*/ 134 w 334"/>
                  <a:gd name="T19" fmla="*/ 46 h 234"/>
                  <a:gd name="T20" fmla="*/ 172 w 334"/>
                  <a:gd name="T21" fmla="*/ 24 h 234"/>
                  <a:gd name="T22" fmla="*/ 209 w 334"/>
                  <a:gd name="T23" fmla="*/ 35 h 234"/>
                  <a:gd name="T24" fmla="*/ 221 w 334"/>
                  <a:gd name="T25" fmla="*/ 46 h 234"/>
                  <a:gd name="T26" fmla="*/ 234 w 334"/>
                  <a:gd name="T27" fmla="*/ 71 h 234"/>
                  <a:gd name="T28" fmla="*/ 246 w 334"/>
                  <a:gd name="T29" fmla="*/ 58 h 234"/>
                  <a:gd name="T30" fmla="*/ 269 w 334"/>
                  <a:gd name="T31" fmla="*/ 71 h 234"/>
                  <a:gd name="T32" fmla="*/ 269 w 334"/>
                  <a:gd name="T33" fmla="*/ 83 h 234"/>
                  <a:gd name="T34" fmla="*/ 306 w 334"/>
                  <a:gd name="T35" fmla="*/ 94 h 234"/>
                  <a:gd name="T36" fmla="*/ 319 w 334"/>
                  <a:gd name="T37" fmla="*/ 106 h 234"/>
                  <a:gd name="T38" fmla="*/ 294 w 334"/>
                  <a:gd name="T39" fmla="*/ 106 h 234"/>
                  <a:gd name="T40" fmla="*/ 331 w 334"/>
                  <a:gd name="T41" fmla="*/ 118 h 234"/>
                  <a:gd name="T42" fmla="*/ 306 w 334"/>
                  <a:gd name="T43" fmla="*/ 129 h 234"/>
                  <a:gd name="T44" fmla="*/ 319 w 334"/>
                  <a:gd name="T45" fmla="*/ 152 h 234"/>
                  <a:gd name="T46" fmla="*/ 306 w 334"/>
                  <a:gd name="T47" fmla="*/ 176 h 234"/>
                  <a:gd name="T48" fmla="*/ 306 w 334"/>
                  <a:gd name="T49" fmla="*/ 235 h 234"/>
                  <a:gd name="T50" fmla="*/ 281 w 334"/>
                  <a:gd name="T51" fmla="*/ 235 h 234"/>
                  <a:gd name="T52" fmla="*/ 246 w 334"/>
                  <a:gd name="T53" fmla="*/ 211 h 234"/>
                  <a:gd name="T54" fmla="*/ 246 w 334"/>
                  <a:gd name="T55" fmla="*/ 189 h 234"/>
                  <a:gd name="T56" fmla="*/ 257 w 334"/>
                  <a:gd name="T57" fmla="*/ 152 h 234"/>
                  <a:gd name="T58" fmla="*/ 172 w 334"/>
                  <a:gd name="T59" fmla="*/ 83 h 234"/>
                  <a:gd name="T60" fmla="*/ 147 w 334"/>
                  <a:gd name="T61" fmla="*/ 83 h 234"/>
                  <a:gd name="T62" fmla="*/ 85 w 334"/>
                  <a:gd name="T63" fmla="*/ 94 h 234"/>
                  <a:gd name="T64" fmla="*/ 25 w 334"/>
                  <a:gd name="T65" fmla="*/ 83 h 234"/>
                  <a:gd name="T66" fmla="*/ 0 w 334"/>
                  <a:gd name="T67" fmla="*/ 58 h 2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34" h="234">
                    <a:moveTo>
                      <a:pt x="0" y="58"/>
                    </a:moveTo>
                    <a:lnTo>
                      <a:pt x="0" y="35"/>
                    </a:lnTo>
                    <a:lnTo>
                      <a:pt x="50" y="0"/>
                    </a:lnTo>
                    <a:lnTo>
                      <a:pt x="74" y="0"/>
                    </a:lnTo>
                    <a:lnTo>
                      <a:pt x="50" y="35"/>
                    </a:lnTo>
                    <a:lnTo>
                      <a:pt x="74" y="58"/>
                    </a:lnTo>
                    <a:lnTo>
                      <a:pt x="74" y="35"/>
                    </a:lnTo>
                    <a:lnTo>
                      <a:pt x="86" y="12"/>
                    </a:lnTo>
                    <a:lnTo>
                      <a:pt x="123" y="0"/>
                    </a:lnTo>
                    <a:lnTo>
                      <a:pt x="135" y="46"/>
                    </a:lnTo>
                    <a:lnTo>
                      <a:pt x="173" y="24"/>
                    </a:lnTo>
                    <a:lnTo>
                      <a:pt x="210" y="35"/>
                    </a:lnTo>
                    <a:lnTo>
                      <a:pt x="222" y="46"/>
                    </a:lnTo>
                    <a:lnTo>
                      <a:pt x="235" y="70"/>
                    </a:lnTo>
                    <a:lnTo>
                      <a:pt x="247" y="58"/>
                    </a:lnTo>
                    <a:lnTo>
                      <a:pt x="271" y="70"/>
                    </a:lnTo>
                    <a:lnTo>
                      <a:pt x="271" y="82"/>
                    </a:lnTo>
                    <a:lnTo>
                      <a:pt x="308" y="93"/>
                    </a:lnTo>
                    <a:lnTo>
                      <a:pt x="321" y="105"/>
                    </a:lnTo>
                    <a:lnTo>
                      <a:pt x="296" y="105"/>
                    </a:lnTo>
                    <a:lnTo>
                      <a:pt x="333" y="117"/>
                    </a:lnTo>
                    <a:lnTo>
                      <a:pt x="308" y="128"/>
                    </a:lnTo>
                    <a:lnTo>
                      <a:pt x="321" y="151"/>
                    </a:lnTo>
                    <a:lnTo>
                      <a:pt x="308" y="175"/>
                    </a:lnTo>
                    <a:lnTo>
                      <a:pt x="308" y="233"/>
                    </a:lnTo>
                    <a:lnTo>
                      <a:pt x="283" y="233"/>
                    </a:lnTo>
                    <a:lnTo>
                      <a:pt x="247" y="209"/>
                    </a:lnTo>
                    <a:lnTo>
                      <a:pt x="247" y="187"/>
                    </a:lnTo>
                    <a:lnTo>
                      <a:pt x="259" y="151"/>
                    </a:lnTo>
                    <a:lnTo>
                      <a:pt x="173" y="82"/>
                    </a:lnTo>
                    <a:lnTo>
                      <a:pt x="148" y="82"/>
                    </a:lnTo>
                    <a:lnTo>
                      <a:pt x="86" y="93"/>
                    </a:lnTo>
                    <a:lnTo>
                      <a:pt x="25" y="82"/>
                    </a:lnTo>
                    <a:lnTo>
                      <a:pt x="0" y="58"/>
                    </a:lnTo>
                  </a:path>
                </a:pathLst>
              </a:custGeom>
              <a:solidFill>
                <a:srgbClr val="FF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sp>
        <p:nvSpPr>
          <p:cNvPr id="26636" name="Rectangle 2">
            <a:extLst>
              <a:ext uri="{FF2B5EF4-FFF2-40B4-BE49-F238E27FC236}">
                <a16:creationId xmlns:a16="http://schemas.microsoft.com/office/drawing/2014/main" id="{12DEF3FA-4343-ED4F-B921-A68E2DE2C0EE}"/>
              </a:ext>
            </a:extLst>
          </p:cNvPr>
          <p:cNvSpPr txBox="1">
            <a:spLocks noChangeArrowheads="1"/>
          </p:cNvSpPr>
          <p:nvPr/>
        </p:nvSpPr>
        <p:spPr bwMode="auto">
          <a:xfrm>
            <a:off x="457200" y="274638"/>
            <a:ext cx="8229600" cy="1143000"/>
          </a:xfrm>
          <a:prstGeom prst="rect">
            <a:avLst/>
          </a:prstGeom>
          <a:solidFill>
            <a:srgbClr val="7030A0"/>
          </a:solidFill>
          <a:ln>
            <a:noFill/>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600">
                <a:solidFill>
                  <a:schemeClr val="bg1"/>
                </a:solidFill>
                <a:latin typeface="+mj-lt"/>
                <a:cs typeface="Calibri" panose="020F0502020204030204" pitchFamily="34" charset="0"/>
              </a:rPr>
              <a:t>Global Prevalence of Chronic HBV</a:t>
            </a:r>
          </a:p>
        </p:txBody>
      </p:sp>
      <p:pic>
        <p:nvPicPr>
          <p:cNvPr id="26637" name="Picture 1">
            <a:extLst>
              <a:ext uri="{FF2B5EF4-FFF2-40B4-BE49-F238E27FC236}">
                <a16:creationId xmlns:a16="http://schemas.microsoft.com/office/drawing/2014/main" id="{BF4E2709-BAAB-284F-9D86-6636831B2CC7}"/>
              </a:ext>
            </a:extLst>
          </p:cNvPr>
          <p:cNvPicPr>
            <a:picLocks noChangeAspect="1"/>
          </p:cNvPicPr>
          <p:nvPr/>
        </p:nvPicPr>
        <p:blipFill>
          <a:blip r:embed="rId4">
            <a:extLst>
              <a:ext uri="{28A0092B-C50C-407E-A947-70E740481C1C}">
                <a14:useLocalDpi xmlns:a14="http://schemas.microsoft.com/office/drawing/2010/main" val="0"/>
              </a:ext>
            </a:extLst>
          </a:blip>
          <a:srcRect l="12895" t="17107" r="38873" b="15981"/>
          <a:stretch>
            <a:fillRect/>
          </a:stretch>
        </p:blipFill>
        <p:spPr bwMode="auto">
          <a:xfrm>
            <a:off x="5514975" y="1954213"/>
            <a:ext cx="2743200"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Box 2">
            <a:extLst>
              <a:ext uri="{FF2B5EF4-FFF2-40B4-BE49-F238E27FC236}">
                <a16:creationId xmlns:a16="http://schemas.microsoft.com/office/drawing/2014/main" id="{688C3FF1-68F3-0649-8778-CB73756D1C56}"/>
              </a:ext>
            </a:extLst>
          </p:cNvPr>
          <p:cNvSpPr txBox="1">
            <a:spLocks noChangeArrowheads="1"/>
          </p:cNvSpPr>
          <p:nvPr/>
        </p:nvSpPr>
        <p:spPr bwMode="auto">
          <a:xfrm>
            <a:off x="5621338" y="1760538"/>
            <a:ext cx="2532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u="sng"/>
              <a:t>Chronic HBV in the UK</a:t>
            </a:r>
          </a:p>
        </p:txBody>
      </p:sp>
      <p:sp>
        <p:nvSpPr>
          <p:cNvPr id="26639" name="TextBox 84">
            <a:extLst>
              <a:ext uri="{FF2B5EF4-FFF2-40B4-BE49-F238E27FC236}">
                <a16:creationId xmlns:a16="http://schemas.microsoft.com/office/drawing/2014/main" id="{B248A5B8-D4D6-A645-BC56-F23118FA2AB0}"/>
              </a:ext>
            </a:extLst>
          </p:cNvPr>
          <p:cNvSpPr txBox="1">
            <a:spLocks noChangeArrowheads="1"/>
          </p:cNvSpPr>
          <p:nvPr/>
        </p:nvSpPr>
        <p:spPr bwMode="auto">
          <a:xfrm>
            <a:off x="5649973" y="3252014"/>
            <a:ext cx="242663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rPr>
              <a:t>97% of people living with chronic HBV in the UK were born outside the UK</a:t>
            </a:r>
          </a:p>
          <a:p>
            <a:pPr algn="ctr">
              <a:spcBef>
                <a:spcPct val="0"/>
              </a:spcBef>
              <a:buFontTx/>
              <a:buNone/>
            </a:pPr>
            <a:endParaRPr lang="en-US" altLang="en-US" sz="1000" dirty="0">
              <a:solidFill>
                <a:schemeClr val="bg1"/>
              </a:solidFill>
            </a:endParaRPr>
          </a:p>
        </p:txBody>
      </p:sp>
      <p:sp>
        <p:nvSpPr>
          <p:cNvPr id="4" name="Rectangle 3">
            <a:extLst>
              <a:ext uri="{FF2B5EF4-FFF2-40B4-BE49-F238E27FC236}">
                <a16:creationId xmlns:a16="http://schemas.microsoft.com/office/drawing/2014/main" id="{DAC7091F-2093-F941-80EF-6ABB6B324D64}"/>
              </a:ext>
            </a:extLst>
          </p:cNvPr>
          <p:cNvSpPr/>
          <p:nvPr/>
        </p:nvSpPr>
        <p:spPr>
          <a:xfrm>
            <a:off x="461963" y="1638300"/>
            <a:ext cx="4597400" cy="3848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6F37FFCC-5E26-9E47-8E2F-9D71E6D02E14}"/>
              </a:ext>
            </a:extLst>
          </p:cNvPr>
          <p:cNvSpPr/>
          <p:nvPr/>
        </p:nvSpPr>
        <p:spPr>
          <a:xfrm>
            <a:off x="5219700" y="1638300"/>
            <a:ext cx="3467100" cy="3848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6BD07D31-D5DC-764E-A332-693F133C352E}"/>
              </a:ext>
            </a:extLst>
          </p:cNvPr>
          <p:cNvSpPr/>
          <p:nvPr/>
        </p:nvSpPr>
        <p:spPr>
          <a:xfrm>
            <a:off x="7033028" y="4695623"/>
            <a:ext cx="1572354" cy="369332"/>
          </a:xfrm>
          <a:prstGeom prst="rect">
            <a:avLst/>
          </a:prstGeom>
        </p:spPr>
        <p:txBody>
          <a:bodyPr wrap="none">
            <a:spAutoFit/>
          </a:bodyPr>
          <a:lstStyle/>
          <a:p>
            <a:pPr algn="r">
              <a:spcBef>
                <a:spcPct val="0"/>
              </a:spcBef>
              <a:buFontTx/>
              <a:buNone/>
            </a:pPr>
            <a:r>
              <a:rPr lang="en-US" altLang="en-US" i="1" dirty="0"/>
              <a:t>(HPA statistics)</a:t>
            </a:r>
          </a:p>
        </p:txBody>
      </p:sp>
      <p:sp>
        <p:nvSpPr>
          <p:cNvPr id="6" name="Rectangle 5">
            <a:extLst>
              <a:ext uri="{FF2B5EF4-FFF2-40B4-BE49-F238E27FC236}">
                <a16:creationId xmlns:a16="http://schemas.microsoft.com/office/drawing/2014/main" id="{52C8F342-3DD7-DD41-8F41-39ADFC802EF3}"/>
              </a:ext>
            </a:extLst>
          </p:cNvPr>
          <p:cNvSpPr/>
          <p:nvPr/>
        </p:nvSpPr>
        <p:spPr>
          <a:xfrm>
            <a:off x="493712" y="5649388"/>
            <a:ext cx="8193087" cy="830997"/>
          </a:xfrm>
          <a:prstGeom prst="rect">
            <a:avLst/>
          </a:prstGeom>
          <a:ln>
            <a:solidFill>
              <a:schemeClr val="tx1"/>
            </a:solidFill>
          </a:ln>
        </p:spPr>
        <p:txBody>
          <a:bodyPr wrap="square">
            <a:spAutoFit/>
          </a:bodyPr>
          <a:lstStyle/>
          <a:p>
            <a:r>
              <a:rPr lang="en-US" sz="2400" dirty="0"/>
              <a:t>99% of chronic HBV is VERTICALLY TRANSMITTED   </a:t>
            </a:r>
          </a:p>
          <a:p>
            <a:r>
              <a:rPr lang="en-US" sz="2400" dirty="0"/>
              <a:t>It has nothing to do with sex and drugs (or rock ‘n’ roll!!)</a:t>
            </a:r>
          </a:p>
        </p:txBody>
      </p:sp>
    </p:spTree>
    <p:extLst>
      <p:ext uri="{BB962C8B-B14F-4D97-AF65-F5344CB8AC3E}">
        <p14:creationId xmlns:p14="http://schemas.microsoft.com/office/powerpoint/2010/main" val="9263539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B4FCE-68D8-1941-ADBD-29A5E6CE61C0}"/>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Why monitor HBV?</a:t>
            </a:r>
          </a:p>
        </p:txBody>
      </p:sp>
      <p:sp>
        <p:nvSpPr>
          <p:cNvPr id="3" name="Content Placeholder 2">
            <a:extLst>
              <a:ext uri="{FF2B5EF4-FFF2-40B4-BE49-F238E27FC236}">
                <a16:creationId xmlns:a16="http://schemas.microsoft.com/office/drawing/2014/main" id="{0862FB6A-7D5D-9843-B9FF-E0156BBE8A95}"/>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D5A06AF-889A-3741-BCAD-E5C90583A0E6}"/>
              </a:ext>
            </a:extLst>
          </p:cNvPr>
          <p:cNvSpPr/>
          <p:nvPr/>
        </p:nvSpPr>
        <p:spPr>
          <a:xfrm>
            <a:off x="628650" y="1839319"/>
            <a:ext cx="3342289" cy="26801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In the majority of patients, the immune system will keep the virus under control</a:t>
            </a:r>
          </a:p>
          <a:p>
            <a:pPr algn="ctr"/>
            <a:endParaRPr lang="en-US" sz="2000" dirty="0">
              <a:solidFill>
                <a:schemeClr val="tx1"/>
              </a:solidFill>
            </a:endParaRPr>
          </a:p>
          <a:p>
            <a:pPr algn="ctr"/>
            <a:r>
              <a:rPr lang="en-US" sz="2800" b="1" dirty="0">
                <a:solidFill>
                  <a:schemeClr val="tx1"/>
                </a:solidFill>
              </a:rPr>
              <a:t>LOW VIRAL LOAD</a:t>
            </a:r>
            <a:br>
              <a:rPr lang="en-US" sz="2800" b="1" dirty="0">
                <a:solidFill>
                  <a:schemeClr val="tx1"/>
                </a:solidFill>
              </a:rPr>
            </a:br>
            <a:r>
              <a:rPr lang="en-US" sz="2800" b="1" dirty="0">
                <a:solidFill>
                  <a:schemeClr val="tx1"/>
                </a:solidFill>
              </a:rPr>
              <a:t>NORMAL LIVER ENZYMES</a:t>
            </a:r>
          </a:p>
        </p:txBody>
      </p:sp>
      <p:sp>
        <p:nvSpPr>
          <p:cNvPr id="5" name="Rectangle 4">
            <a:extLst>
              <a:ext uri="{FF2B5EF4-FFF2-40B4-BE49-F238E27FC236}">
                <a16:creationId xmlns:a16="http://schemas.microsoft.com/office/drawing/2014/main" id="{0B7186D9-BB31-7841-BAE2-D9D5E64B052D}"/>
              </a:ext>
            </a:extLst>
          </p:cNvPr>
          <p:cNvSpPr/>
          <p:nvPr/>
        </p:nvSpPr>
        <p:spPr>
          <a:xfrm>
            <a:off x="5173061" y="1839319"/>
            <a:ext cx="3342289" cy="268012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2-3 % of patients each year, the </a:t>
            </a:r>
            <a:r>
              <a:rPr lang="en-US" sz="2000" dirty="0" err="1"/>
              <a:t>vrus</a:t>
            </a:r>
            <a:r>
              <a:rPr lang="en-US" sz="2000" dirty="0"/>
              <a:t> will escape  immune control</a:t>
            </a:r>
          </a:p>
          <a:p>
            <a:pPr algn="ctr"/>
            <a:endParaRPr lang="en-US" sz="2000" dirty="0"/>
          </a:p>
          <a:p>
            <a:pPr algn="ctr"/>
            <a:r>
              <a:rPr lang="en-US" sz="2800" b="1" dirty="0"/>
              <a:t>HIGH VIRAL LOAD</a:t>
            </a:r>
            <a:br>
              <a:rPr lang="en-US" sz="2800" b="1" dirty="0"/>
            </a:br>
            <a:r>
              <a:rPr lang="en-US" sz="2800" b="1" dirty="0"/>
              <a:t>RAISED LIVER </a:t>
            </a:r>
          </a:p>
          <a:p>
            <a:pPr algn="ctr"/>
            <a:r>
              <a:rPr lang="en-US" sz="2800" b="1" dirty="0"/>
              <a:t>ENZYMES</a:t>
            </a:r>
          </a:p>
        </p:txBody>
      </p:sp>
      <p:sp>
        <p:nvSpPr>
          <p:cNvPr id="7" name="Right Arrow 6">
            <a:extLst>
              <a:ext uri="{FF2B5EF4-FFF2-40B4-BE49-F238E27FC236}">
                <a16:creationId xmlns:a16="http://schemas.microsoft.com/office/drawing/2014/main" id="{9487C8C2-E5B5-BB48-8C48-9023857C5994}"/>
              </a:ext>
            </a:extLst>
          </p:cNvPr>
          <p:cNvSpPr/>
          <p:nvPr/>
        </p:nvSpPr>
        <p:spPr>
          <a:xfrm>
            <a:off x="4035973" y="3478933"/>
            <a:ext cx="1116068"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B7D43650-F8B9-634D-B3D0-B1F70F4E2C53}"/>
              </a:ext>
            </a:extLst>
          </p:cNvPr>
          <p:cNvSpPr/>
          <p:nvPr/>
        </p:nvSpPr>
        <p:spPr>
          <a:xfrm>
            <a:off x="628650" y="4939862"/>
            <a:ext cx="7886700" cy="96695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 transition is unpredictable and asymptomatic</a:t>
            </a:r>
          </a:p>
        </p:txBody>
      </p:sp>
    </p:spTree>
    <p:extLst>
      <p:ext uri="{BB962C8B-B14F-4D97-AF65-F5344CB8AC3E}">
        <p14:creationId xmlns:p14="http://schemas.microsoft.com/office/powerpoint/2010/main" val="251378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589F09-4652-1449-BB13-DCAEED3E211E}"/>
              </a:ext>
            </a:extLst>
          </p:cNvPr>
          <p:cNvSpPr>
            <a:spLocks noGrp="1"/>
          </p:cNvSpPr>
          <p:nvPr>
            <p:ph type="title"/>
          </p:nvPr>
        </p:nvSpPr>
        <p:spPr>
          <a:solidFill>
            <a:srgbClr val="7030A0"/>
          </a:solidFill>
        </p:spPr>
        <p:txBody>
          <a:bodyPr>
            <a:normAutofit/>
          </a:bodyPr>
          <a:lstStyle/>
          <a:p>
            <a:pPr algn="ctr"/>
            <a:r>
              <a:rPr lang="en-US" sz="3600" dirty="0">
                <a:solidFill>
                  <a:schemeClr val="bg1"/>
                </a:solidFill>
              </a:rPr>
              <a:t>Treatment of HBV</a:t>
            </a:r>
          </a:p>
        </p:txBody>
      </p:sp>
      <p:sp>
        <p:nvSpPr>
          <p:cNvPr id="5" name="Content Placeholder 4">
            <a:extLst>
              <a:ext uri="{FF2B5EF4-FFF2-40B4-BE49-F238E27FC236}">
                <a16:creationId xmlns:a16="http://schemas.microsoft.com/office/drawing/2014/main" id="{FC430563-BF07-B342-9576-BEA355DE2E29}"/>
              </a:ext>
            </a:extLst>
          </p:cNvPr>
          <p:cNvSpPr>
            <a:spLocks noGrp="1"/>
          </p:cNvSpPr>
          <p:nvPr>
            <p:ph sz="half" idx="1"/>
          </p:nvPr>
        </p:nvSpPr>
        <p:spPr>
          <a:xfrm>
            <a:off x="628650" y="1825625"/>
            <a:ext cx="2906836" cy="4351338"/>
          </a:xfrm>
        </p:spPr>
        <p:txBody>
          <a:bodyPr/>
          <a:lstStyle/>
          <a:p>
            <a:endParaRPr lang="en-US"/>
          </a:p>
        </p:txBody>
      </p:sp>
      <p:sp>
        <p:nvSpPr>
          <p:cNvPr id="6" name="Content Placeholder 5">
            <a:extLst>
              <a:ext uri="{FF2B5EF4-FFF2-40B4-BE49-F238E27FC236}">
                <a16:creationId xmlns:a16="http://schemas.microsoft.com/office/drawing/2014/main" id="{926E87D1-5323-2440-A43E-0E5CA2AE926B}"/>
              </a:ext>
            </a:extLst>
          </p:cNvPr>
          <p:cNvSpPr>
            <a:spLocks noGrp="1"/>
          </p:cNvSpPr>
          <p:nvPr>
            <p:ph sz="half" idx="2"/>
          </p:nvPr>
        </p:nvSpPr>
        <p:spPr>
          <a:xfrm>
            <a:off x="3686001" y="1825625"/>
            <a:ext cx="4829349" cy="4351338"/>
          </a:xfrm>
        </p:spPr>
        <p:txBody>
          <a:bodyPr>
            <a:normAutofit/>
          </a:bodyPr>
          <a:lstStyle/>
          <a:p>
            <a:pPr>
              <a:lnSpc>
                <a:spcPct val="100000"/>
              </a:lnSpc>
            </a:pPr>
            <a:r>
              <a:rPr lang="en-US" sz="2400" dirty="0" err="1"/>
              <a:t>Entecavir</a:t>
            </a:r>
            <a:r>
              <a:rPr lang="en-US" sz="2400" dirty="0"/>
              <a:t> and </a:t>
            </a:r>
            <a:r>
              <a:rPr lang="en-US" sz="2400" dirty="0" err="1"/>
              <a:t>Tenofovir</a:t>
            </a:r>
            <a:r>
              <a:rPr lang="en-US" sz="2400" dirty="0"/>
              <a:t> are red-listed drugs and should not be stopped abruptly</a:t>
            </a:r>
          </a:p>
          <a:p>
            <a:pPr>
              <a:lnSpc>
                <a:spcPct val="100000"/>
              </a:lnSpc>
            </a:pPr>
            <a:r>
              <a:rPr lang="en-US" sz="2400" dirty="0"/>
              <a:t>Patients should be monitored every six months for viral load and renal function.</a:t>
            </a:r>
          </a:p>
          <a:p>
            <a:pPr>
              <a:lnSpc>
                <a:spcPct val="100000"/>
              </a:lnSpc>
            </a:pPr>
            <a:r>
              <a:rPr lang="en-US" sz="2400" dirty="0"/>
              <a:t> Screen regularly for metabolic bone disease </a:t>
            </a:r>
          </a:p>
          <a:p>
            <a:pPr marL="0" indent="0">
              <a:lnSpc>
                <a:spcPct val="100000"/>
              </a:lnSpc>
              <a:buNone/>
            </a:pPr>
            <a:endParaRPr lang="en-US" sz="24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351142"/>
            <a:ext cx="159067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0933" r="31284"/>
          <a:stretch/>
        </p:blipFill>
        <p:spPr bwMode="auto">
          <a:xfrm>
            <a:off x="2095326" y="2419387"/>
            <a:ext cx="1440160" cy="285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33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a:noAutofit/>
          </a:bodyPr>
          <a:lstStyle/>
          <a:p>
            <a:pPr algn="ctr"/>
            <a:r>
              <a:rPr lang="en-US" sz="3600" dirty="0">
                <a:solidFill>
                  <a:schemeClr val="bg1"/>
                </a:solidFill>
              </a:rPr>
              <a:t>Antenatal Viral Hepatitis Clinic</a:t>
            </a:r>
          </a:p>
        </p:txBody>
      </p:sp>
      <p:sp>
        <p:nvSpPr>
          <p:cNvPr id="3" name="Content Placeholder 2"/>
          <p:cNvSpPr>
            <a:spLocks noGrp="1"/>
          </p:cNvSpPr>
          <p:nvPr>
            <p:ph idx="1"/>
          </p:nvPr>
        </p:nvSpPr>
        <p:spPr>
          <a:xfrm>
            <a:off x="457200" y="1600200"/>
            <a:ext cx="6347048" cy="5257800"/>
          </a:xfrm>
        </p:spPr>
        <p:txBody>
          <a:bodyPr>
            <a:normAutofit/>
          </a:bodyPr>
          <a:lstStyle/>
          <a:p>
            <a:pPr marL="0" indent="0">
              <a:buNone/>
            </a:pPr>
            <a:endParaRPr lang="en-US" sz="2400" dirty="0">
              <a:solidFill>
                <a:srgbClr val="0070C0"/>
              </a:solidFill>
            </a:endParaRPr>
          </a:p>
          <a:p>
            <a:r>
              <a:rPr lang="en-US" sz="2400" dirty="0"/>
              <a:t>Clinic every 2-4 weeks at both SMH and QCCH</a:t>
            </a:r>
          </a:p>
          <a:p>
            <a:r>
              <a:rPr lang="en-US" sz="2400" dirty="0"/>
              <a:t>Run jointly with BBV specialist midwife</a:t>
            </a:r>
          </a:p>
          <a:p>
            <a:r>
              <a:rPr lang="en-US" sz="2400" dirty="0"/>
              <a:t>Review of ALL women with viral hepatitis</a:t>
            </a:r>
          </a:p>
          <a:p>
            <a:r>
              <a:rPr lang="en-US" sz="2400" dirty="0"/>
              <a:t>GP referral not required</a:t>
            </a:r>
          </a:p>
          <a:p>
            <a:r>
              <a:rPr lang="en-US" sz="2400" dirty="0"/>
              <a:t>Discussion of birth plan and transmission reduction</a:t>
            </a:r>
          </a:p>
          <a:p>
            <a:r>
              <a:rPr lang="en-US" sz="2400" dirty="0"/>
              <a:t>Testing of partner and other children</a:t>
            </a:r>
          </a:p>
          <a:p>
            <a:r>
              <a:rPr lang="en-US" sz="2400" dirty="0"/>
              <a:t>Discussion of vaccination schedule</a:t>
            </a:r>
          </a:p>
          <a:p>
            <a:r>
              <a:rPr lang="en-US" sz="2400" dirty="0"/>
              <a:t>ICHNT achieved KPI’s year-on-year</a:t>
            </a:r>
          </a:p>
        </p:txBody>
      </p:sp>
      <p:pic>
        <p:nvPicPr>
          <p:cNvPr id="4" name="Picture 3"/>
          <p:cNvPicPr>
            <a:picLocks noChangeAspect="1"/>
          </p:cNvPicPr>
          <p:nvPr/>
        </p:nvPicPr>
        <p:blipFill rotWithShape="1">
          <a:blip r:embed="rId2"/>
          <a:srcRect l="53185"/>
          <a:stretch/>
        </p:blipFill>
        <p:spPr>
          <a:xfrm>
            <a:off x="6366422" y="2445032"/>
            <a:ext cx="2244550" cy="3600400"/>
          </a:xfrm>
          <a:prstGeom prst="rect">
            <a:avLst/>
          </a:prstGeom>
        </p:spPr>
      </p:pic>
    </p:spTree>
    <p:extLst>
      <p:ext uri="{BB962C8B-B14F-4D97-AF65-F5344CB8AC3E}">
        <p14:creationId xmlns:p14="http://schemas.microsoft.com/office/powerpoint/2010/main" val="2412911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BD76-65C5-F647-8CD7-7DACFAB0FFA7}"/>
              </a:ext>
            </a:extLst>
          </p:cNvPr>
          <p:cNvSpPr>
            <a:spLocks noGrp="1"/>
          </p:cNvSpPr>
          <p:nvPr>
            <p:ph type="title"/>
          </p:nvPr>
        </p:nvSpPr>
        <p:spPr>
          <a:solidFill>
            <a:srgbClr val="7030A0"/>
          </a:solidFill>
        </p:spPr>
        <p:txBody>
          <a:bodyPr/>
          <a:lstStyle/>
          <a:p>
            <a:pPr algn="ctr" eaLnBrk="1" hangingPunct="1">
              <a:defRPr/>
            </a:pPr>
            <a:r>
              <a:rPr lang="en-US" sz="3600" dirty="0">
                <a:solidFill>
                  <a:schemeClr val="bg1"/>
                </a:solidFill>
              </a:rPr>
              <a:t>HBV Neonatal </a:t>
            </a:r>
            <a:r>
              <a:rPr lang="en-US" sz="3600">
                <a:solidFill>
                  <a:schemeClr val="bg1"/>
                </a:solidFill>
              </a:rPr>
              <a:t>Vaccination Schedule</a:t>
            </a:r>
            <a:endParaRPr lang="en-US" sz="3600" dirty="0">
              <a:solidFill>
                <a:schemeClr val="bg1"/>
              </a:solidFill>
            </a:endParaRPr>
          </a:p>
        </p:txBody>
      </p:sp>
      <p:graphicFrame>
        <p:nvGraphicFramePr>
          <p:cNvPr id="4" name="Content Placeholder 3">
            <a:extLst>
              <a:ext uri="{FF2B5EF4-FFF2-40B4-BE49-F238E27FC236}">
                <a16:creationId xmlns:a16="http://schemas.microsoft.com/office/drawing/2014/main" id="{85E35312-AD42-5C4C-AE64-AA7181B62583}"/>
              </a:ext>
            </a:extLst>
          </p:cNvPr>
          <p:cNvGraphicFramePr>
            <a:graphicFrameLocks noGrp="1"/>
          </p:cNvGraphicFramePr>
          <p:nvPr>
            <p:ph idx="1"/>
            <p:extLst>
              <p:ext uri="{D42A27DB-BD31-4B8C-83A1-F6EECF244321}">
                <p14:modId xmlns:p14="http://schemas.microsoft.com/office/powerpoint/2010/main" val="1215497302"/>
              </p:ext>
            </p:extLst>
          </p:nvPr>
        </p:nvGraphicFramePr>
        <p:xfrm>
          <a:off x="3275013" y="1750295"/>
          <a:ext cx="5148000" cy="2913080"/>
        </p:xfrm>
        <a:graphic>
          <a:graphicData uri="http://schemas.openxmlformats.org/drawingml/2006/table">
            <a:tbl>
              <a:tblPr firstRow="1" bandRow="1">
                <a:tableStyleId>{5C22544A-7EE6-4342-B048-85BDC9FD1C3A}</a:tableStyleId>
              </a:tblPr>
              <a:tblGrid>
                <a:gridCol w="429000">
                  <a:extLst>
                    <a:ext uri="{9D8B030D-6E8A-4147-A177-3AD203B41FA5}">
                      <a16:colId xmlns:a16="http://schemas.microsoft.com/office/drawing/2014/main" val="20000"/>
                    </a:ext>
                  </a:extLst>
                </a:gridCol>
                <a:gridCol w="429000">
                  <a:extLst>
                    <a:ext uri="{9D8B030D-6E8A-4147-A177-3AD203B41FA5}">
                      <a16:colId xmlns:a16="http://schemas.microsoft.com/office/drawing/2014/main" val="20001"/>
                    </a:ext>
                  </a:extLst>
                </a:gridCol>
                <a:gridCol w="429000">
                  <a:extLst>
                    <a:ext uri="{9D8B030D-6E8A-4147-A177-3AD203B41FA5}">
                      <a16:colId xmlns:a16="http://schemas.microsoft.com/office/drawing/2014/main" val="20002"/>
                    </a:ext>
                  </a:extLst>
                </a:gridCol>
                <a:gridCol w="429000">
                  <a:extLst>
                    <a:ext uri="{9D8B030D-6E8A-4147-A177-3AD203B41FA5}">
                      <a16:colId xmlns:a16="http://schemas.microsoft.com/office/drawing/2014/main" val="20003"/>
                    </a:ext>
                  </a:extLst>
                </a:gridCol>
                <a:gridCol w="429000">
                  <a:extLst>
                    <a:ext uri="{9D8B030D-6E8A-4147-A177-3AD203B41FA5}">
                      <a16:colId xmlns:a16="http://schemas.microsoft.com/office/drawing/2014/main" val="20004"/>
                    </a:ext>
                  </a:extLst>
                </a:gridCol>
                <a:gridCol w="429000">
                  <a:extLst>
                    <a:ext uri="{9D8B030D-6E8A-4147-A177-3AD203B41FA5}">
                      <a16:colId xmlns:a16="http://schemas.microsoft.com/office/drawing/2014/main" val="20005"/>
                    </a:ext>
                  </a:extLst>
                </a:gridCol>
                <a:gridCol w="429000">
                  <a:extLst>
                    <a:ext uri="{9D8B030D-6E8A-4147-A177-3AD203B41FA5}">
                      <a16:colId xmlns:a16="http://schemas.microsoft.com/office/drawing/2014/main" val="20006"/>
                    </a:ext>
                  </a:extLst>
                </a:gridCol>
                <a:gridCol w="429000">
                  <a:extLst>
                    <a:ext uri="{9D8B030D-6E8A-4147-A177-3AD203B41FA5}">
                      <a16:colId xmlns:a16="http://schemas.microsoft.com/office/drawing/2014/main" val="20007"/>
                    </a:ext>
                  </a:extLst>
                </a:gridCol>
                <a:gridCol w="429000">
                  <a:extLst>
                    <a:ext uri="{9D8B030D-6E8A-4147-A177-3AD203B41FA5}">
                      <a16:colId xmlns:a16="http://schemas.microsoft.com/office/drawing/2014/main" val="20008"/>
                    </a:ext>
                  </a:extLst>
                </a:gridCol>
                <a:gridCol w="429000">
                  <a:extLst>
                    <a:ext uri="{9D8B030D-6E8A-4147-A177-3AD203B41FA5}">
                      <a16:colId xmlns:a16="http://schemas.microsoft.com/office/drawing/2014/main" val="20009"/>
                    </a:ext>
                  </a:extLst>
                </a:gridCol>
                <a:gridCol w="429000">
                  <a:extLst>
                    <a:ext uri="{9D8B030D-6E8A-4147-A177-3AD203B41FA5}">
                      <a16:colId xmlns:a16="http://schemas.microsoft.com/office/drawing/2014/main" val="20010"/>
                    </a:ext>
                  </a:extLst>
                </a:gridCol>
                <a:gridCol w="429000">
                  <a:extLst>
                    <a:ext uri="{9D8B030D-6E8A-4147-A177-3AD203B41FA5}">
                      <a16:colId xmlns:a16="http://schemas.microsoft.com/office/drawing/2014/main" val="20011"/>
                    </a:ext>
                  </a:extLst>
                </a:gridCol>
              </a:tblGrid>
              <a:tr h="537176">
                <a:tc>
                  <a:txBody>
                    <a:bodyPr/>
                    <a:lstStyle/>
                    <a:p>
                      <a:pPr algn="ctr"/>
                      <a:r>
                        <a:rPr lang="en-US" sz="1100" b="0" dirty="0"/>
                        <a:t>BIR</a:t>
                      </a:r>
                    </a:p>
                  </a:txBody>
                  <a:tcPr marL="91454" marR="91454" marT="45718" marB="45718" anchor="ctr">
                    <a:solidFill>
                      <a:srgbClr val="FF0000"/>
                    </a:solidFill>
                  </a:tcPr>
                </a:tc>
                <a:tc>
                  <a:txBody>
                    <a:bodyPr/>
                    <a:lstStyle/>
                    <a:p>
                      <a:pPr algn="ctr"/>
                      <a:r>
                        <a:rPr lang="en-US" sz="1400" b="0" dirty="0"/>
                        <a:t>1 Mo</a:t>
                      </a:r>
                    </a:p>
                  </a:txBody>
                  <a:tcPr marL="91454" marR="91454" marT="45718" marB="45718">
                    <a:solidFill>
                      <a:srgbClr val="FF0000"/>
                    </a:solidFill>
                  </a:tcPr>
                </a:tc>
                <a:tc>
                  <a:txBody>
                    <a:bodyPr/>
                    <a:lstStyle/>
                    <a:p>
                      <a:pPr algn="ctr"/>
                      <a:r>
                        <a:rPr lang="en-US" sz="1400" b="0" dirty="0"/>
                        <a:t>2 Mo</a:t>
                      </a:r>
                    </a:p>
                  </a:txBody>
                  <a:tcPr marL="91454" marR="91454" marT="45718" marB="45718">
                    <a:solidFill>
                      <a:srgbClr val="FF0000"/>
                    </a:solidFill>
                  </a:tcPr>
                </a:tc>
                <a:tc>
                  <a:txBody>
                    <a:bodyPr/>
                    <a:lstStyle/>
                    <a:p>
                      <a:pPr algn="ctr"/>
                      <a:r>
                        <a:rPr lang="en-US" sz="1400" b="0" dirty="0"/>
                        <a:t>3 Mo</a:t>
                      </a:r>
                    </a:p>
                  </a:txBody>
                  <a:tcPr marL="91454" marR="91454" marT="45718" marB="45718">
                    <a:solidFill>
                      <a:srgbClr val="FF0000"/>
                    </a:solidFill>
                  </a:tcPr>
                </a:tc>
                <a:tc>
                  <a:txBody>
                    <a:bodyPr/>
                    <a:lstStyle/>
                    <a:p>
                      <a:pPr algn="ctr"/>
                      <a:r>
                        <a:rPr lang="en-US" sz="1400" b="0" dirty="0"/>
                        <a:t>4 Mo</a:t>
                      </a:r>
                    </a:p>
                  </a:txBody>
                  <a:tcPr marL="91454" marR="91454" marT="45718" marB="45718">
                    <a:solidFill>
                      <a:srgbClr val="FF0000"/>
                    </a:solidFill>
                  </a:tcPr>
                </a:tc>
                <a:tc>
                  <a:txBody>
                    <a:bodyPr/>
                    <a:lstStyle/>
                    <a:p>
                      <a:pPr algn="ctr"/>
                      <a:r>
                        <a:rPr lang="en-US" sz="1400" b="0" dirty="0"/>
                        <a:t>5 Mo</a:t>
                      </a:r>
                    </a:p>
                  </a:txBody>
                  <a:tcPr marL="91454" marR="91454" marT="45718" marB="45718">
                    <a:solidFill>
                      <a:srgbClr val="FF0000"/>
                    </a:solidFill>
                  </a:tcPr>
                </a:tc>
                <a:tc gridSpan="5">
                  <a:txBody>
                    <a:bodyPr/>
                    <a:lstStyle/>
                    <a:p>
                      <a:pPr algn="ctr"/>
                      <a:endParaRPr lang="en-US" sz="1400" b="0" dirty="0"/>
                    </a:p>
                  </a:txBody>
                  <a:tcPr marL="91454" marR="91454" marT="45718" marB="45718">
                    <a:solidFill>
                      <a:srgbClr val="FF0000"/>
                    </a:solidFill>
                  </a:tcPr>
                </a:tc>
                <a:tc hMerge="1">
                  <a:txBody>
                    <a:bodyPr/>
                    <a:lstStyle/>
                    <a:p>
                      <a:pPr algn="ctr"/>
                      <a:endParaRPr lang="en-US" b="0" dirty="0"/>
                    </a:p>
                  </a:txBody>
                  <a:tcPr>
                    <a:solidFill>
                      <a:srgbClr val="FF0000"/>
                    </a:solidFill>
                  </a:tcPr>
                </a:tc>
                <a:tc hMerge="1">
                  <a:txBody>
                    <a:bodyPr/>
                    <a:lstStyle/>
                    <a:p>
                      <a:pPr algn="ctr"/>
                      <a:endParaRPr lang="en-US" b="0" dirty="0"/>
                    </a:p>
                  </a:txBody>
                  <a:tcPr>
                    <a:solidFill>
                      <a:srgbClr val="FF0000"/>
                    </a:solidFill>
                  </a:tcPr>
                </a:tc>
                <a:tc hMerge="1">
                  <a:txBody>
                    <a:bodyPr/>
                    <a:lstStyle/>
                    <a:p>
                      <a:pPr algn="ctr"/>
                      <a:endParaRPr lang="en-US" b="0" dirty="0"/>
                    </a:p>
                  </a:txBody>
                  <a:tcPr>
                    <a:solidFill>
                      <a:srgbClr val="FF0000"/>
                    </a:solidFill>
                  </a:tcPr>
                </a:tc>
                <a:tc hMerge="1">
                  <a:txBody>
                    <a:bodyPr/>
                    <a:lstStyle/>
                    <a:p>
                      <a:pPr algn="ctr"/>
                      <a:endParaRPr lang="en-US" b="0" dirty="0"/>
                    </a:p>
                  </a:txBody>
                  <a:tcPr>
                    <a:solidFill>
                      <a:srgbClr val="FF0000"/>
                    </a:solidFill>
                  </a:tcPr>
                </a:tc>
                <a:tc>
                  <a:txBody>
                    <a:bodyPr/>
                    <a:lstStyle/>
                    <a:p>
                      <a:pPr algn="ctr"/>
                      <a:r>
                        <a:rPr lang="en-US" sz="1400" b="0" dirty="0"/>
                        <a:t>12 Mo</a:t>
                      </a:r>
                    </a:p>
                  </a:txBody>
                  <a:tcPr marL="91454" marR="91454" marT="45718" marB="45718">
                    <a:solidFill>
                      <a:srgbClr val="FF0000"/>
                    </a:solidFill>
                  </a:tcPr>
                </a:tc>
                <a:extLst>
                  <a:ext uri="{0D108BD9-81ED-4DB2-BD59-A6C34878D82A}">
                    <a16:rowId xmlns:a16="http://schemas.microsoft.com/office/drawing/2014/main" val="10000"/>
                  </a:ext>
                </a:extLst>
              </a:tr>
              <a:tr h="647974">
                <a:tc>
                  <a:txBody>
                    <a:bodyPr/>
                    <a:lstStyle/>
                    <a:p>
                      <a:endParaRPr lang="en-US" sz="1400" dirty="0"/>
                    </a:p>
                  </a:txBody>
                  <a:tcPr marL="91454" marR="91454" marT="45718" marB="45718">
                    <a:solidFill>
                      <a:srgbClr val="7030A0"/>
                    </a:solidFill>
                  </a:tcPr>
                </a:tc>
                <a:tc>
                  <a:txBody>
                    <a:bodyPr/>
                    <a:lstStyle/>
                    <a:p>
                      <a:endParaRPr lang="en-US" sz="1400" dirty="0"/>
                    </a:p>
                  </a:txBody>
                  <a:tcPr marL="91454" marR="91454" marT="45718" marB="45718">
                    <a:solidFill>
                      <a:srgbClr val="7030A0"/>
                    </a:solidFill>
                  </a:tcPr>
                </a:tc>
                <a:tc>
                  <a:txBody>
                    <a:bodyPr/>
                    <a:lstStyle/>
                    <a:p>
                      <a:endParaRPr lang="en-US" sz="1400" dirty="0"/>
                    </a:p>
                  </a:txBody>
                  <a:tcPr marL="91454" marR="91454" marT="45718" marB="45718">
                    <a:solidFill>
                      <a:srgbClr val="7030A0"/>
                    </a:solid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solidFill>
                      <a:srgbClr val="7030A0"/>
                    </a:solidFill>
                  </a:tcPr>
                </a:tc>
                <a:extLst>
                  <a:ext uri="{0D108BD9-81ED-4DB2-BD59-A6C34878D82A}">
                    <a16:rowId xmlns:a16="http://schemas.microsoft.com/office/drawing/2014/main" val="10002"/>
                  </a:ext>
                </a:extLst>
              </a:tr>
              <a:tr h="215991">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extLst>
                  <a:ext uri="{0D108BD9-81ED-4DB2-BD59-A6C34878D82A}">
                    <a16:rowId xmlns:a16="http://schemas.microsoft.com/office/drawing/2014/main" val="10003"/>
                  </a:ext>
                </a:extLst>
              </a:tr>
              <a:tr h="647974">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solidFill>
                      <a:srgbClr val="FFC000"/>
                    </a:solidFill>
                  </a:tcPr>
                </a:tc>
                <a:tc>
                  <a:txBody>
                    <a:bodyPr/>
                    <a:lstStyle/>
                    <a:p>
                      <a:endParaRPr lang="en-US" sz="1400" dirty="0"/>
                    </a:p>
                  </a:txBody>
                  <a:tcPr marL="91454" marR="91454" marT="45718" marB="45718">
                    <a:solidFill>
                      <a:srgbClr val="FFC000"/>
                    </a:solidFill>
                  </a:tcPr>
                </a:tc>
                <a:tc>
                  <a:txBody>
                    <a:bodyPr/>
                    <a:lstStyle/>
                    <a:p>
                      <a:endParaRPr lang="en-US" sz="1400" dirty="0"/>
                    </a:p>
                  </a:txBody>
                  <a:tcPr marL="91454" marR="91454" marT="45718" marB="45718">
                    <a:solidFill>
                      <a:srgbClr val="FFC000"/>
                    </a:solid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noFill/>
                  </a:tcPr>
                </a:tc>
                <a:extLst>
                  <a:ext uri="{0D108BD9-81ED-4DB2-BD59-A6C34878D82A}">
                    <a16:rowId xmlns:a16="http://schemas.microsoft.com/office/drawing/2014/main" val="10004"/>
                  </a:ext>
                </a:extLst>
              </a:tr>
              <a:tr h="215991">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tc>
                  <a:txBody>
                    <a:bodyPr/>
                    <a:lstStyle/>
                    <a:p>
                      <a:endParaRPr lang="en-US" sz="100" dirty="0"/>
                    </a:p>
                  </a:txBody>
                  <a:tcPr marL="91454" marR="91454" marT="45718" marB="45718">
                    <a:noFill/>
                  </a:tcPr>
                </a:tc>
                <a:extLst>
                  <a:ext uri="{0D108BD9-81ED-4DB2-BD59-A6C34878D82A}">
                    <a16:rowId xmlns:a16="http://schemas.microsoft.com/office/drawing/2014/main" val="10005"/>
                  </a:ext>
                </a:extLst>
              </a:tr>
              <a:tr h="647974">
                <a:tc>
                  <a:txBody>
                    <a:bodyPr/>
                    <a:lstStyle/>
                    <a:p>
                      <a:endParaRPr lang="en-US" sz="1400" dirty="0"/>
                    </a:p>
                  </a:txBody>
                  <a:tcPr marL="91454" marR="91454" marT="45718" marB="45718">
                    <a:solidFill>
                      <a:srgbClr val="7030A0"/>
                    </a:solidFill>
                  </a:tcPr>
                </a:tc>
                <a:tc>
                  <a:txBody>
                    <a:bodyPr/>
                    <a:lstStyle/>
                    <a:p>
                      <a:endParaRPr lang="en-US" sz="1400" dirty="0"/>
                    </a:p>
                  </a:txBody>
                  <a:tcPr marL="91454" marR="91454" marT="45718" marB="45718">
                    <a:solidFill>
                      <a:srgbClr val="7030A0"/>
                    </a:solidFill>
                  </a:tcPr>
                </a:tc>
                <a:tc>
                  <a:txBody>
                    <a:bodyPr/>
                    <a:lstStyle/>
                    <a:p>
                      <a:endParaRPr lang="en-US" sz="1400" dirty="0"/>
                    </a:p>
                  </a:txBody>
                  <a:tcPr marL="91454" marR="91454" marT="45718" marB="45718">
                    <a:solidFill>
                      <a:srgbClr val="FFC000"/>
                    </a:solidFill>
                  </a:tcPr>
                </a:tc>
                <a:tc>
                  <a:txBody>
                    <a:bodyPr/>
                    <a:lstStyle/>
                    <a:p>
                      <a:endParaRPr lang="en-US" sz="1400" dirty="0"/>
                    </a:p>
                  </a:txBody>
                  <a:tcPr marL="91454" marR="91454" marT="45718" marB="45718">
                    <a:solidFill>
                      <a:srgbClr val="FFC000"/>
                    </a:solidFill>
                  </a:tcPr>
                </a:tc>
                <a:tc>
                  <a:txBody>
                    <a:bodyPr/>
                    <a:lstStyle/>
                    <a:p>
                      <a:endParaRPr lang="en-US" sz="1400" dirty="0"/>
                    </a:p>
                  </a:txBody>
                  <a:tcPr marL="91454" marR="91454" marT="45718" marB="45718">
                    <a:solidFill>
                      <a:srgbClr val="FFC000"/>
                    </a:solidFill>
                  </a:tcPr>
                </a:tc>
                <a:tc>
                  <a:txBody>
                    <a:bodyPr/>
                    <a:lstStyle/>
                    <a:p>
                      <a:endParaRPr lang="en-US" sz="1400"/>
                    </a:p>
                  </a:txBody>
                  <a:tcPr marL="91454" marR="91454" marT="45718" marB="45718">
                    <a:noFill/>
                  </a:tcPr>
                </a:tc>
                <a:tc>
                  <a:txBody>
                    <a:bodyPr/>
                    <a:lstStyle/>
                    <a:p>
                      <a:endParaRPr lang="en-US" sz="1400"/>
                    </a:p>
                  </a:txBody>
                  <a:tcPr marL="91454" marR="91454" marT="45718" marB="45718">
                    <a:noFill/>
                  </a:tcPr>
                </a:tc>
                <a:tc>
                  <a:txBody>
                    <a:bodyPr/>
                    <a:lstStyle/>
                    <a:p>
                      <a:endParaRPr lang="en-US" sz="140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a:p>
                  </a:txBody>
                  <a:tcPr marL="91454" marR="91454" marT="45718" marB="45718">
                    <a:noFill/>
                  </a:tcPr>
                </a:tc>
                <a:tc>
                  <a:txBody>
                    <a:bodyPr/>
                    <a:lstStyle/>
                    <a:p>
                      <a:endParaRPr lang="en-US" sz="1400" dirty="0"/>
                    </a:p>
                  </a:txBody>
                  <a:tcPr marL="91454" marR="91454" marT="45718" marB="45718">
                    <a:noFill/>
                  </a:tcPr>
                </a:tc>
                <a:tc>
                  <a:txBody>
                    <a:bodyPr/>
                    <a:lstStyle/>
                    <a:p>
                      <a:endParaRPr lang="en-US" sz="1400" dirty="0"/>
                    </a:p>
                  </a:txBody>
                  <a:tcPr marL="91454" marR="91454" marT="45718" marB="45718">
                    <a:solidFill>
                      <a:srgbClr val="7030A0"/>
                    </a:solidFill>
                  </a:tcPr>
                </a:tc>
                <a:extLst>
                  <a:ext uri="{0D108BD9-81ED-4DB2-BD59-A6C34878D82A}">
                    <a16:rowId xmlns:a16="http://schemas.microsoft.com/office/drawing/2014/main" val="10006"/>
                  </a:ext>
                </a:extLst>
              </a:tr>
            </a:tbl>
          </a:graphicData>
        </a:graphic>
      </p:graphicFrame>
      <p:sp>
        <p:nvSpPr>
          <p:cNvPr id="3" name="5-Point Star 2">
            <a:extLst>
              <a:ext uri="{FF2B5EF4-FFF2-40B4-BE49-F238E27FC236}">
                <a16:creationId xmlns:a16="http://schemas.microsoft.com/office/drawing/2014/main" id="{7C64F98D-7B47-E540-8125-328062B158C3}"/>
              </a:ext>
            </a:extLst>
          </p:cNvPr>
          <p:cNvSpPr/>
          <p:nvPr/>
        </p:nvSpPr>
        <p:spPr>
          <a:xfrm>
            <a:off x="3348038" y="2420938"/>
            <a:ext cx="287337" cy="28733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5-Point Star 4">
            <a:extLst>
              <a:ext uri="{FF2B5EF4-FFF2-40B4-BE49-F238E27FC236}">
                <a16:creationId xmlns:a16="http://schemas.microsoft.com/office/drawing/2014/main" id="{5C72DA11-89FE-E74F-AF36-5A67C0E895A1}"/>
              </a:ext>
            </a:extLst>
          </p:cNvPr>
          <p:cNvSpPr/>
          <p:nvPr/>
        </p:nvSpPr>
        <p:spPr>
          <a:xfrm>
            <a:off x="3348038" y="4149725"/>
            <a:ext cx="287337" cy="287338"/>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330" name="TextBox 5">
            <a:extLst>
              <a:ext uri="{FF2B5EF4-FFF2-40B4-BE49-F238E27FC236}">
                <a16:creationId xmlns:a16="http://schemas.microsoft.com/office/drawing/2014/main" id="{82D4FD9C-08AA-F14E-B7EC-399F3CF654DE}"/>
              </a:ext>
            </a:extLst>
          </p:cNvPr>
          <p:cNvSpPr txBox="1">
            <a:spLocks noChangeArrowheads="1"/>
          </p:cNvSpPr>
          <p:nvPr/>
        </p:nvSpPr>
        <p:spPr bwMode="auto">
          <a:xfrm>
            <a:off x="457200" y="2303463"/>
            <a:ext cx="281781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Babies born to HBsAg +ve mothers prior to Aug 2017</a:t>
            </a:r>
          </a:p>
        </p:txBody>
      </p:sp>
      <p:sp>
        <p:nvSpPr>
          <p:cNvPr id="52331" name="TextBox 5">
            <a:extLst>
              <a:ext uri="{FF2B5EF4-FFF2-40B4-BE49-F238E27FC236}">
                <a16:creationId xmlns:a16="http://schemas.microsoft.com/office/drawing/2014/main" id="{B3463BD7-8710-1D43-9018-3DB1907DD4A3}"/>
              </a:ext>
            </a:extLst>
          </p:cNvPr>
          <p:cNvSpPr txBox="1">
            <a:spLocks noChangeArrowheads="1"/>
          </p:cNvSpPr>
          <p:nvPr/>
        </p:nvSpPr>
        <p:spPr bwMode="auto">
          <a:xfrm>
            <a:off x="457200" y="3132138"/>
            <a:ext cx="281781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Universal vaccination for all babies born from Aug 2017</a:t>
            </a:r>
          </a:p>
        </p:txBody>
      </p:sp>
      <p:sp>
        <p:nvSpPr>
          <p:cNvPr id="52332" name="TextBox 5">
            <a:extLst>
              <a:ext uri="{FF2B5EF4-FFF2-40B4-BE49-F238E27FC236}">
                <a16:creationId xmlns:a16="http://schemas.microsoft.com/office/drawing/2014/main" id="{929B3018-CE13-D94F-BEEE-40904325EC85}"/>
              </a:ext>
            </a:extLst>
          </p:cNvPr>
          <p:cNvSpPr txBox="1">
            <a:spLocks noChangeArrowheads="1"/>
          </p:cNvSpPr>
          <p:nvPr/>
        </p:nvSpPr>
        <p:spPr bwMode="auto">
          <a:xfrm>
            <a:off x="457200" y="4037778"/>
            <a:ext cx="2817813" cy="585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Babies born to HBsAg +ve mothers prior to Aug 2017</a:t>
            </a:r>
          </a:p>
        </p:txBody>
      </p:sp>
      <p:grpSp>
        <p:nvGrpSpPr>
          <p:cNvPr id="7" name="Group 6">
            <a:extLst>
              <a:ext uri="{FF2B5EF4-FFF2-40B4-BE49-F238E27FC236}">
                <a16:creationId xmlns:a16="http://schemas.microsoft.com/office/drawing/2014/main" id="{305C4607-9F63-EC48-9C48-EA133750F65F}"/>
              </a:ext>
            </a:extLst>
          </p:cNvPr>
          <p:cNvGrpSpPr/>
          <p:nvPr/>
        </p:nvGrpSpPr>
        <p:grpSpPr>
          <a:xfrm>
            <a:off x="457200" y="5157788"/>
            <a:ext cx="3566893" cy="1234692"/>
            <a:chOff x="3779838" y="4868863"/>
            <a:chExt cx="4348162" cy="1873250"/>
          </a:xfrm>
        </p:grpSpPr>
        <p:sp>
          <p:nvSpPr>
            <p:cNvPr id="6" name="Rectangle 5">
              <a:extLst>
                <a:ext uri="{FF2B5EF4-FFF2-40B4-BE49-F238E27FC236}">
                  <a16:creationId xmlns:a16="http://schemas.microsoft.com/office/drawing/2014/main" id="{20FED872-AADD-F949-86FF-90B7AEB1BA83}"/>
                </a:ext>
              </a:extLst>
            </p:cNvPr>
            <p:cNvSpPr/>
            <p:nvPr/>
          </p:nvSpPr>
          <p:spPr>
            <a:xfrm>
              <a:off x="3779838" y="4868863"/>
              <a:ext cx="431800" cy="57626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D2052069-6BD1-4848-B74D-CAF42FF11BAC}"/>
                </a:ext>
              </a:extLst>
            </p:cNvPr>
            <p:cNvSpPr/>
            <p:nvPr/>
          </p:nvSpPr>
          <p:spPr>
            <a:xfrm>
              <a:off x="3779838" y="5516563"/>
              <a:ext cx="431800" cy="57626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5-Point Star 10">
              <a:extLst>
                <a:ext uri="{FF2B5EF4-FFF2-40B4-BE49-F238E27FC236}">
                  <a16:creationId xmlns:a16="http://schemas.microsoft.com/office/drawing/2014/main" id="{9809E4D8-3533-4F44-BD8F-70C7EF03CA60}"/>
                </a:ext>
              </a:extLst>
            </p:cNvPr>
            <p:cNvSpPr/>
            <p:nvPr/>
          </p:nvSpPr>
          <p:spPr>
            <a:xfrm>
              <a:off x="3852863" y="5661025"/>
              <a:ext cx="287337" cy="287338"/>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AB7BE31B-FF63-5146-B901-D6E09D140DAD}"/>
                </a:ext>
              </a:extLst>
            </p:cNvPr>
            <p:cNvSpPr/>
            <p:nvPr/>
          </p:nvSpPr>
          <p:spPr>
            <a:xfrm>
              <a:off x="3789363" y="6165850"/>
              <a:ext cx="431800" cy="57626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337" name="TextBox 6">
              <a:extLst>
                <a:ext uri="{FF2B5EF4-FFF2-40B4-BE49-F238E27FC236}">
                  <a16:creationId xmlns:a16="http://schemas.microsoft.com/office/drawing/2014/main" id="{D3606955-74C0-2F41-B255-66E2792A7BEA}"/>
                </a:ext>
              </a:extLst>
            </p:cNvPr>
            <p:cNvSpPr txBox="1">
              <a:spLocks noChangeArrowheads="1"/>
            </p:cNvSpPr>
            <p:nvPr/>
          </p:nvSpPr>
          <p:spPr bwMode="auto">
            <a:xfrm>
              <a:off x="4427538" y="497205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HBV monovalent vaccine</a:t>
              </a:r>
            </a:p>
          </p:txBody>
        </p:sp>
        <p:sp>
          <p:nvSpPr>
            <p:cNvPr id="52338" name="TextBox 13">
              <a:extLst>
                <a:ext uri="{FF2B5EF4-FFF2-40B4-BE49-F238E27FC236}">
                  <a16:creationId xmlns:a16="http://schemas.microsoft.com/office/drawing/2014/main" id="{E46EC5A7-0C9C-744A-B30A-13E0996DDF0F}"/>
                </a:ext>
              </a:extLst>
            </p:cNvPr>
            <p:cNvSpPr txBox="1">
              <a:spLocks noChangeArrowheads="1"/>
            </p:cNvSpPr>
            <p:nvPr/>
          </p:nvSpPr>
          <p:spPr bwMode="auto">
            <a:xfrm>
              <a:off x="4427538" y="5661025"/>
              <a:ext cx="353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HBV monovalent vaccine + HBIg</a:t>
              </a:r>
            </a:p>
          </p:txBody>
        </p:sp>
        <p:sp>
          <p:nvSpPr>
            <p:cNvPr id="52339" name="TextBox 14">
              <a:extLst>
                <a:ext uri="{FF2B5EF4-FFF2-40B4-BE49-F238E27FC236}">
                  <a16:creationId xmlns:a16="http://schemas.microsoft.com/office/drawing/2014/main" id="{42B0E410-3DD6-204F-9C32-41AB02396CF5}"/>
                </a:ext>
              </a:extLst>
            </p:cNvPr>
            <p:cNvSpPr txBox="1">
              <a:spLocks noChangeArrowheads="1"/>
            </p:cNvSpPr>
            <p:nvPr/>
          </p:nvSpPr>
          <p:spPr bwMode="auto">
            <a:xfrm>
              <a:off x="4403725" y="6269038"/>
              <a:ext cx="372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New hexavalent vaccine (inc HBV)</a:t>
              </a:r>
            </a:p>
          </p:txBody>
        </p:sp>
      </p:grpSp>
    </p:spTree>
    <p:extLst>
      <p:ext uri="{BB962C8B-B14F-4D97-AF65-F5344CB8AC3E}">
        <p14:creationId xmlns:p14="http://schemas.microsoft.com/office/powerpoint/2010/main" val="2636132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bbVie">
    <a:dk1>
      <a:srgbClr val="070605"/>
    </a:dk1>
    <a:lt1>
      <a:srgbClr val="FFFFFF"/>
    </a:lt1>
    <a:dk2>
      <a:srgbClr val="6BBBAE"/>
    </a:dk2>
    <a:lt2>
      <a:srgbClr val="FFFFFF"/>
    </a:lt2>
    <a:accent1>
      <a:srgbClr val="84BD00"/>
    </a:accent1>
    <a:accent2>
      <a:srgbClr val="DC8633"/>
    </a:accent2>
    <a:accent3>
      <a:srgbClr val="7DA1C4"/>
    </a:accent3>
    <a:accent4>
      <a:srgbClr val="702082"/>
    </a:accent4>
    <a:accent5>
      <a:srgbClr val="6BBBAE"/>
    </a:accent5>
    <a:accent6>
      <a:srgbClr val="0082BA"/>
    </a:accent6>
    <a:hlink>
      <a:srgbClr val="070605"/>
    </a:hlink>
    <a:folHlink>
      <a:srgbClr val="070605"/>
    </a:folHlink>
  </a:clrScheme>
  <a:fontScheme name="AbbVie Design 2">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479</TotalTime>
  <Words>1916</Words>
  <Application>Microsoft Office PowerPoint</Application>
  <PresentationFormat>On-screen Show (4:3)</PresentationFormat>
  <Paragraphs>350</Paragraphs>
  <Slides>34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ヒラギノ角ゴ Pro W3</vt:lpstr>
      <vt:lpstr>Office Theme</vt:lpstr>
      <vt:lpstr>GP Study Afternoon: Viral Hepatitis   Cockburn Lecture Theatre, St Marys Hospital Wednesday 22nd May   Prof Ashley Brown Imperial Healthcare NHS Trust</vt:lpstr>
      <vt:lpstr>The cost of NOT treating Viral Hepatitis</vt:lpstr>
      <vt:lpstr>HBV</vt:lpstr>
      <vt:lpstr>Everything you ever need to know  about HBV serology</vt:lpstr>
      <vt:lpstr>PowerPoint Presentation</vt:lpstr>
      <vt:lpstr>Why monitor HBV?</vt:lpstr>
      <vt:lpstr>Treatment of HBV</vt:lpstr>
      <vt:lpstr>Antenatal Viral Hepatitis Clinic</vt:lpstr>
      <vt:lpstr>HBV Neonatal Vaccination Schedule</vt:lpstr>
      <vt:lpstr>Family Hepatitis Clinic</vt:lpstr>
      <vt:lpstr>HBV Vaccination</vt:lpstr>
      <vt:lpstr>HCV</vt:lpstr>
      <vt:lpstr>What everybody knows about HCV</vt:lpstr>
      <vt:lpstr>HCV is the only chronic blood-borne virus  that can be CURED</vt:lpstr>
      <vt:lpstr>The Directly Acting Antiviral Drugs</vt:lpstr>
      <vt:lpstr>From Virus Discovery to Plans for Elimination in 30 Years </vt:lpstr>
      <vt:lpstr>WHO HCV Elimination Targets: Progress</vt:lpstr>
      <vt:lpstr>What do we need to achieve elimination</vt:lpstr>
      <vt:lpstr>The English HCV ODN system</vt:lpstr>
      <vt:lpstr>The duality of HCV</vt:lpstr>
      <vt:lpstr>PowerPoint Presentation</vt:lpstr>
      <vt:lpstr>Testing and treatment now available in over  30 sites across NW London sector</vt:lpstr>
      <vt:lpstr>Testing and treatment now available in over  30 sites across NW London sector</vt:lpstr>
      <vt:lpstr>Advances in Diagnostics  and Point-of-Care Testing</vt:lpstr>
      <vt:lpstr>Simplification of the Treatment Pathway in Prisons</vt:lpstr>
      <vt:lpstr>PowerPoint Presentation</vt:lpstr>
      <vt:lpstr>2763 Untreated Positive HCVAb in West London Primary Care released by PHE</vt:lpstr>
      <vt:lpstr>Of 2771 HCVAb results, 738 (27%) have no records in West London. Of the remaining 2033…</vt:lpstr>
      <vt:lpstr>PHE HCV recall</vt:lpstr>
      <vt:lpstr>Identifying those at risk</vt:lpstr>
      <vt:lpstr>Positive HCVAb</vt:lpstr>
      <vt:lpstr>Fast-Track HCV Clinic</vt:lpstr>
      <vt:lpstr>When your patient is on treatment…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Ashley</dc:creator>
  <cp:lastModifiedBy>King, Joselyn</cp:lastModifiedBy>
  <cp:revision>43</cp:revision>
  <dcterms:created xsi:type="dcterms:W3CDTF">2019-01-24T22:11:41Z</dcterms:created>
  <dcterms:modified xsi:type="dcterms:W3CDTF">2019-05-23T14:30:43Z</dcterms:modified>
</cp:coreProperties>
</file>