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93" r:id="rId3"/>
    <p:sldId id="295" r:id="rId4"/>
    <p:sldId id="296" r:id="rId5"/>
    <p:sldId id="305" r:id="rId6"/>
    <p:sldId id="297" r:id="rId7"/>
    <p:sldId id="300" r:id="rId8"/>
    <p:sldId id="285" r:id="rId9"/>
    <p:sldId id="291" r:id="rId10"/>
    <p:sldId id="290" r:id="rId11"/>
    <p:sldId id="301" r:id="rId12"/>
    <p:sldId id="302" r:id="rId13"/>
    <p:sldId id="304" r:id="rId14"/>
    <p:sldId id="303" r:id="rId1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848"/>
    <a:srgbClr val="4A5876"/>
    <a:srgbClr val="7D83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>
      <p:cViewPr varScale="1">
        <p:scale>
          <a:sx n="120" d="100"/>
          <a:sy n="120" d="100"/>
        </p:scale>
        <p:origin x="9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  predicted 1 year mortality</c:v>
                </c:pt>
              </c:strCache>
            </c:strRef>
          </c:tx>
          <c:invertIfNegative val="0"/>
          <c:cat>
            <c:strRef>
              <c:f>Sheet1!$A$6:$A$8</c:f>
              <c:strCache>
                <c:ptCount val="3"/>
                <c:pt idx="0">
                  <c:v>Childs A</c:v>
                </c:pt>
                <c:pt idx="1">
                  <c:v>Childs B</c:v>
                </c:pt>
                <c:pt idx="2">
                  <c:v>Childs C</c:v>
                </c:pt>
              </c:strCache>
            </c:strRef>
          </c:cat>
          <c:val>
            <c:numRef>
              <c:f>Sheet1!$B$6:$B$8</c:f>
              <c:numCache>
                <c:formatCode>General</c:formatCode>
                <c:ptCount val="3"/>
                <c:pt idx="0">
                  <c:v>5</c:v>
                </c:pt>
                <c:pt idx="1">
                  <c:v>20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70-437B-9B5E-505E2C181E83}"/>
            </c:ext>
          </c:extLst>
        </c:ser>
        <c:ser>
          <c:idx val="1"/>
          <c:order val="1"/>
          <c:tx>
            <c:strRef>
              <c:f>Sheet1!$C$5</c:f>
              <c:strCache>
                <c:ptCount val="1"/>
                <c:pt idx="0">
                  <c:v>Actual 1 year mortality</c:v>
                </c:pt>
              </c:strCache>
            </c:strRef>
          </c:tx>
          <c:invertIfNegative val="0"/>
          <c:cat>
            <c:strRef>
              <c:f>Sheet1!$A$6:$A$8</c:f>
              <c:strCache>
                <c:ptCount val="3"/>
                <c:pt idx="0">
                  <c:v>Childs A</c:v>
                </c:pt>
                <c:pt idx="1">
                  <c:v>Childs B</c:v>
                </c:pt>
                <c:pt idx="2">
                  <c:v>Childs C</c:v>
                </c:pt>
              </c:strCache>
            </c:strRef>
          </c:cat>
          <c:val>
            <c:numRef>
              <c:f>Sheet1!$C$6:$C$8</c:f>
              <c:numCache>
                <c:formatCode>General</c:formatCode>
                <c:ptCount val="3"/>
                <c:pt idx="0">
                  <c:v>2.7</c:v>
                </c:pt>
                <c:pt idx="1">
                  <c:v>18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70-437B-9B5E-505E2C181E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042880"/>
        <c:axId val="109521152"/>
      </c:barChart>
      <c:catAx>
        <c:axId val="108042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9521152"/>
        <c:crosses val="autoZero"/>
        <c:auto val="1"/>
        <c:lblAlgn val="ctr"/>
        <c:lblOffset val="100"/>
        <c:noMultiLvlLbl val="0"/>
      </c:catAx>
      <c:valAx>
        <c:axId val="1095211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80428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'year on year'!$E$6</c:f>
              <c:strCache>
                <c:ptCount val="1"/>
                <c:pt idx="0">
                  <c:v>Scheduled</c:v>
                </c:pt>
              </c:strCache>
            </c:strRef>
          </c:tx>
          <c:invertIfNegative val="0"/>
          <c:cat>
            <c:strRef>
              <c:f>'year on year'!$D$7:$D$18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Jan-19</c:v>
                </c:pt>
                <c:pt idx="10">
                  <c:v>Feb-19</c:v>
                </c:pt>
                <c:pt idx="11">
                  <c:v>Mar-19</c:v>
                </c:pt>
              </c:strCache>
            </c:strRef>
          </c:cat>
          <c:val>
            <c:numRef>
              <c:f>'year on year'!$E$7:$E$18</c:f>
              <c:numCache>
                <c:formatCode>General</c:formatCode>
                <c:ptCount val="12"/>
                <c:pt idx="0">
                  <c:v>191</c:v>
                </c:pt>
                <c:pt idx="1">
                  <c:v>220</c:v>
                </c:pt>
                <c:pt idx="2">
                  <c:v>215</c:v>
                </c:pt>
                <c:pt idx="3">
                  <c:v>142</c:v>
                </c:pt>
                <c:pt idx="4">
                  <c:v>124</c:v>
                </c:pt>
                <c:pt idx="5">
                  <c:v>114</c:v>
                </c:pt>
                <c:pt idx="6">
                  <c:v>189</c:v>
                </c:pt>
                <c:pt idx="7">
                  <c:v>176</c:v>
                </c:pt>
                <c:pt idx="8">
                  <c:v>157</c:v>
                </c:pt>
                <c:pt idx="9">
                  <c:v>100</c:v>
                </c:pt>
                <c:pt idx="10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89-4728-9318-A7E355132398}"/>
            </c:ext>
          </c:extLst>
        </c:ser>
        <c:ser>
          <c:idx val="1"/>
          <c:order val="1"/>
          <c:tx>
            <c:strRef>
              <c:f>'year on year'!$F$6</c:f>
              <c:strCache>
                <c:ptCount val="1"/>
                <c:pt idx="0">
                  <c:v>Real Time</c:v>
                </c:pt>
              </c:strCache>
            </c:strRef>
          </c:tx>
          <c:invertIfNegative val="0"/>
          <c:cat>
            <c:strRef>
              <c:f>'year on year'!$D$7:$D$18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Jan-19</c:v>
                </c:pt>
                <c:pt idx="10">
                  <c:v>Feb-19</c:v>
                </c:pt>
                <c:pt idx="11">
                  <c:v>Mar-19</c:v>
                </c:pt>
              </c:strCache>
            </c:strRef>
          </c:cat>
          <c:val>
            <c:numRef>
              <c:f>'year on year'!$F$7:$F$18</c:f>
              <c:numCache>
                <c:formatCode>General</c:formatCode>
                <c:ptCount val="12"/>
                <c:pt idx="0">
                  <c:v>7</c:v>
                </c:pt>
                <c:pt idx="1">
                  <c:v>55</c:v>
                </c:pt>
                <c:pt idx="2">
                  <c:v>88</c:v>
                </c:pt>
                <c:pt idx="3">
                  <c:v>142</c:v>
                </c:pt>
                <c:pt idx="4">
                  <c:v>125</c:v>
                </c:pt>
                <c:pt idx="5">
                  <c:v>116</c:v>
                </c:pt>
                <c:pt idx="6">
                  <c:v>150</c:v>
                </c:pt>
                <c:pt idx="7">
                  <c:v>135</c:v>
                </c:pt>
                <c:pt idx="8">
                  <c:v>124</c:v>
                </c:pt>
                <c:pt idx="9">
                  <c:v>199</c:v>
                </c:pt>
                <c:pt idx="10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89-4728-9318-A7E355132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177810048"/>
        <c:axId val="177811840"/>
        <c:axId val="0"/>
      </c:bar3DChart>
      <c:catAx>
        <c:axId val="1778100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7811840"/>
        <c:crosses val="autoZero"/>
        <c:auto val="1"/>
        <c:lblAlgn val="ctr"/>
        <c:lblOffset val="100"/>
        <c:noMultiLvlLbl val="0"/>
      </c:catAx>
      <c:valAx>
        <c:axId val="1778118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781004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BABC7F-C71A-432B-8570-6152B7432B6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95824FC-96C3-4618-B0DE-43E0C405F8AC}" type="pres">
      <dgm:prSet presAssocID="{E0BABC7F-C71A-432B-8570-6152B7432B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EC3AB8-41DF-448C-BC74-A33EF1D46454}" type="pres">
      <dgm:prSet presAssocID="{E0BABC7F-C71A-432B-8570-6152B7432B64}" presName="dummy" presStyleCnt="0"/>
      <dgm:spPr/>
    </dgm:pt>
    <dgm:pt modelId="{C9B68D74-0139-4FD5-AA88-7C648AE815A2}" type="pres">
      <dgm:prSet presAssocID="{E0BABC7F-C71A-432B-8570-6152B7432B64}" presName="linH" presStyleCnt="0"/>
      <dgm:spPr/>
    </dgm:pt>
    <dgm:pt modelId="{C256FE3E-948F-4044-AC1A-F8AADE38E1E0}" type="pres">
      <dgm:prSet presAssocID="{E0BABC7F-C71A-432B-8570-6152B7432B64}" presName="padding1" presStyleCnt="0"/>
      <dgm:spPr/>
    </dgm:pt>
    <dgm:pt modelId="{A202B933-78C5-4EB5-9CEF-A401FA70231F}" type="pres">
      <dgm:prSet presAssocID="{E0BABC7F-C71A-432B-8570-6152B7432B64}" presName="padding2" presStyleCnt="0"/>
      <dgm:spPr/>
    </dgm:pt>
    <dgm:pt modelId="{41049498-3139-4B3B-B839-FFF50C97EA8F}" type="pres">
      <dgm:prSet presAssocID="{E0BABC7F-C71A-432B-8570-6152B7432B64}" presName="negArrow" presStyleCnt="0"/>
      <dgm:spPr/>
    </dgm:pt>
    <dgm:pt modelId="{8CC98C06-D342-4DF6-A5F0-912097D7FAB3}" type="pres">
      <dgm:prSet presAssocID="{E0BABC7F-C71A-432B-8570-6152B7432B64}" presName="backgroundArrow" presStyleLbl="node1" presStyleIdx="0" presStyleCnt="1" custLinFactNeighborX="-27273" custLinFactNeighborY="-2077"/>
      <dgm:spPr/>
    </dgm:pt>
  </dgm:ptLst>
  <dgm:cxnLst>
    <dgm:cxn modelId="{F8E82845-0764-429C-957F-E954C450F90A}" type="presOf" srcId="{E0BABC7F-C71A-432B-8570-6152B7432B64}" destId="{295824FC-96C3-4618-B0DE-43E0C405F8AC}" srcOrd="0" destOrd="0" presId="urn:microsoft.com/office/officeart/2005/8/layout/hProcess3"/>
    <dgm:cxn modelId="{0D602D11-3780-4598-A42B-F66216C0415A}" type="presParOf" srcId="{295824FC-96C3-4618-B0DE-43E0C405F8AC}" destId="{00EC3AB8-41DF-448C-BC74-A33EF1D46454}" srcOrd="0" destOrd="0" presId="urn:microsoft.com/office/officeart/2005/8/layout/hProcess3"/>
    <dgm:cxn modelId="{5ED93E12-AA18-4C59-8F56-97C05D117B4C}" type="presParOf" srcId="{295824FC-96C3-4618-B0DE-43E0C405F8AC}" destId="{C9B68D74-0139-4FD5-AA88-7C648AE815A2}" srcOrd="1" destOrd="0" presId="urn:microsoft.com/office/officeart/2005/8/layout/hProcess3"/>
    <dgm:cxn modelId="{BC35B5AA-96E4-4FEB-8349-93921DB587CC}" type="presParOf" srcId="{C9B68D74-0139-4FD5-AA88-7C648AE815A2}" destId="{C256FE3E-948F-4044-AC1A-F8AADE38E1E0}" srcOrd="0" destOrd="0" presId="urn:microsoft.com/office/officeart/2005/8/layout/hProcess3"/>
    <dgm:cxn modelId="{C1C783B1-CA7F-4B4C-A613-6517B2016D02}" type="presParOf" srcId="{C9B68D74-0139-4FD5-AA88-7C648AE815A2}" destId="{A202B933-78C5-4EB5-9CEF-A401FA70231F}" srcOrd="1" destOrd="0" presId="urn:microsoft.com/office/officeart/2005/8/layout/hProcess3"/>
    <dgm:cxn modelId="{DB917C92-786B-4AC2-B616-4E723E3242E8}" type="presParOf" srcId="{C9B68D74-0139-4FD5-AA88-7C648AE815A2}" destId="{41049498-3139-4B3B-B839-FFF50C97EA8F}" srcOrd="2" destOrd="0" presId="urn:microsoft.com/office/officeart/2005/8/layout/hProcess3"/>
    <dgm:cxn modelId="{ECDAC7A2-169D-48B0-8CF0-59AD006CF97D}" type="presParOf" srcId="{C9B68D74-0139-4FD5-AA88-7C648AE815A2}" destId="{8CC98C06-D342-4DF6-A5F0-912097D7FAB3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BABC7F-C71A-432B-8570-6152B7432B6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95824FC-96C3-4618-B0DE-43E0C405F8AC}" type="pres">
      <dgm:prSet presAssocID="{E0BABC7F-C71A-432B-8570-6152B7432B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EC3AB8-41DF-448C-BC74-A33EF1D46454}" type="pres">
      <dgm:prSet presAssocID="{E0BABC7F-C71A-432B-8570-6152B7432B64}" presName="dummy" presStyleCnt="0"/>
      <dgm:spPr/>
    </dgm:pt>
    <dgm:pt modelId="{C9B68D74-0139-4FD5-AA88-7C648AE815A2}" type="pres">
      <dgm:prSet presAssocID="{E0BABC7F-C71A-432B-8570-6152B7432B64}" presName="linH" presStyleCnt="0"/>
      <dgm:spPr/>
    </dgm:pt>
    <dgm:pt modelId="{C256FE3E-948F-4044-AC1A-F8AADE38E1E0}" type="pres">
      <dgm:prSet presAssocID="{E0BABC7F-C71A-432B-8570-6152B7432B64}" presName="padding1" presStyleCnt="0"/>
      <dgm:spPr/>
    </dgm:pt>
    <dgm:pt modelId="{A202B933-78C5-4EB5-9CEF-A401FA70231F}" type="pres">
      <dgm:prSet presAssocID="{E0BABC7F-C71A-432B-8570-6152B7432B64}" presName="padding2" presStyleCnt="0"/>
      <dgm:spPr/>
    </dgm:pt>
    <dgm:pt modelId="{41049498-3139-4B3B-B839-FFF50C97EA8F}" type="pres">
      <dgm:prSet presAssocID="{E0BABC7F-C71A-432B-8570-6152B7432B64}" presName="negArrow" presStyleCnt="0"/>
      <dgm:spPr/>
    </dgm:pt>
    <dgm:pt modelId="{8CC98C06-D342-4DF6-A5F0-912097D7FAB3}" type="pres">
      <dgm:prSet presAssocID="{E0BABC7F-C71A-432B-8570-6152B7432B64}" presName="backgroundArrow" presStyleLbl="node1" presStyleIdx="0" presStyleCnt="1" custLinFactY="100000" custLinFactNeighborX="63636" custLinFactNeighborY="136635"/>
      <dgm:spPr/>
    </dgm:pt>
  </dgm:ptLst>
  <dgm:cxnLst>
    <dgm:cxn modelId="{D53D067D-96B6-46B2-9C63-652C8798C20C}" type="presOf" srcId="{E0BABC7F-C71A-432B-8570-6152B7432B64}" destId="{295824FC-96C3-4618-B0DE-43E0C405F8AC}" srcOrd="0" destOrd="0" presId="urn:microsoft.com/office/officeart/2005/8/layout/hProcess3"/>
    <dgm:cxn modelId="{2D826A40-583A-4DAD-A013-F995C96E4F7E}" type="presParOf" srcId="{295824FC-96C3-4618-B0DE-43E0C405F8AC}" destId="{00EC3AB8-41DF-448C-BC74-A33EF1D46454}" srcOrd="0" destOrd="0" presId="urn:microsoft.com/office/officeart/2005/8/layout/hProcess3"/>
    <dgm:cxn modelId="{FCD33A3C-357F-4443-A4FA-649B09D7354A}" type="presParOf" srcId="{295824FC-96C3-4618-B0DE-43E0C405F8AC}" destId="{C9B68D74-0139-4FD5-AA88-7C648AE815A2}" srcOrd="1" destOrd="0" presId="urn:microsoft.com/office/officeart/2005/8/layout/hProcess3"/>
    <dgm:cxn modelId="{8716FA69-61DD-4155-A3D8-6C1D3566B093}" type="presParOf" srcId="{C9B68D74-0139-4FD5-AA88-7C648AE815A2}" destId="{C256FE3E-948F-4044-AC1A-F8AADE38E1E0}" srcOrd="0" destOrd="0" presId="urn:microsoft.com/office/officeart/2005/8/layout/hProcess3"/>
    <dgm:cxn modelId="{75EA522F-B9DF-4B9C-899C-27F88B07FA9D}" type="presParOf" srcId="{C9B68D74-0139-4FD5-AA88-7C648AE815A2}" destId="{A202B933-78C5-4EB5-9CEF-A401FA70231F}" srcOrd="1" destOrd="0" presId="urn:microsoft.com/office/officeart/2005/8/layout/hProcess3"/>
    <dgm:cxn modelId="{99F7E3EC-5F92-48D2-8F71-2FAEC063F1E5}" type="presParOf" srcId="{C9B68D74-0139-4FD5-AA88-7C648AE815A2}" destId="{41049498-3139-4B3B-B839-FFF50C97EA8F}" srcOrd="2" destOrd="0" presId="urn:microsoft.com/office/officeart/2005/8/layout/hProcess3"/>
    <dgm:cxn modelId="{552170C6-6FEF-4783-AE4D-EA46B5AF3E31}" type="presParOf" srcId="{C9B68D74-0139-4FD5-AA88-7C648AE815A2}" destId="{8CC98C06-D342-4DF6-A5F0-912097D7FAB3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BABC7F-C71A-432B-8570-6152B7432B6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C5C6FA4-2470-4FAA-A1D3-F80332A72EE3}">
      <dgm:prSet phldrT="[Text]" custT="1"/>
      <dgm:spPr/>
      <dgm:t>
        <a:bodyPr/>
        <a:lstStyle/>
        <a:p>
          <a:r>
            <a:rPr lang="en-GB" sz="1600" dirty="0"/>
            <a:t>Pre-cirrhosis clinic</a:t>
          </a:r>
        </a:p>
      </dgm:t>
    </dgm:pt>
    <dgm:pt modelId="{5E0EE733-BD0B-4D08-A3D1-4EA630D2004D}" type="parTrans" cxnId="{1A809024-5D4C-40C7-9D97-F1EBE2920BA7}">
      <dgm:prSet/>
      <dgm:spPr/>
      <dgm:t>
        <a:bodyPr/>
        <a:lstStyle/>
        <a:p>
          <a:endParaRPr lang="en-GB" sz="1600"/>
        </a:p>
      </dgm:t>
    </dgm:pt>
    <dgm:pt modelId="{95613BD1-8F0B-4CB0-8263-34F348070146}" type="sibTrans" cxnId="{1A809024-5D4C-40C7-9D97-F1EBE2920BA7}">
      <dgm:prSet/>
      <dgm:spPr/>
      <dgm:t>
        <a:bodyPr/>
        <a:lstStyle/>
        <a:p>
          <a:endParaRPr lang="en-GB" sz="1600"/>
        </a:p>
      </dgm:t>
    </dgm:pt>
    <dgm:pt modelId="{385BF7A8-B080-41A0-9629-0657661CD513}">
      <dgm:prSet phldrT="[Text]" custT="1"/>
      <dgm:spPr/>
      <dgm:t>
        <a:bodyPr/>
        <a:lstStyle/>
        <a:p>
          <a:r>
            <a:rPr lang="en-GB" sz="1600" dirty="0"/>
            <a:t>2008: cirrhosis clinic</a:t>
          </a:r>
        </a:p>
      </dgm:t>
    </dgm:pt>
    <dgm:pt modelId="{0B6649A5-F7C4-4373-804F-3D3277509B3F}" type="parTrans" cxnId="{804E95C9-B305-4597-BA61-864F1E297E71}">
      <dgm:prSet/>
      <dgm:spPr/>
      <dgm:t>
        <a:bodyPr/>
        <a:lstStyle/>
        <a:p>
          <a:endParaRPr lang="en-GB" sz="1600"/>
        </a:p>
      </dgm:t>
    </dgm:pt>
    <dgm:pt modelId="{B13096CC-237D-4BE1-9CD1-5F703CF7D45B}" type="sibTrans" cxnId="{804E95C9-B305-4597-BA61-864F1E297E71}">
      <dgm:prSet/>
      <dgm:spPr/>
      <dgm:t>
        <a:bodyPr/>
        <a:lstStyle/>
        <a:p>
          <a:endParaRPr lang="en-GB" sz="1600"/>
        </a:p>
      </dgm:t>
    </dgm:pt>
    <dgm:pt modelId="{07B49DE8-E3F7-4D75-9530-B3C8DB72844B}">
      <dgm:prSet phldrT="[Text]" custT="1"/>
      <dgm:spPr/>
      <dgm:t>
        <a:bodyPr/>
        <a:lstStyle/>
        <a:p>
          <a:r>
            <a:rPr lang="en-GB" sz="1600" dirty="0"/>
            <a:t>October 2013:</a:t>
          </a:r>
        </a:p>
        <a:p>
          <a:r>
            <a:rPr lang="en-GB" sz="1600" dirty="0"/>
            <a:t>Pre-OLT clinic</a:t>
          </a:r>
        </a:p>
      </dgm:t>
    </dgm:pt>
    <dgm:pt modelId="{5B3CFC2B-BAAD-4BBE-A06A-FACB0345FFF5}" type="parTrans" cxnId="{A8FED583-CB4B-4D42-A262-5C8E840B3DF2}">
      <dgm:prSet/>
      <dgm:spPr/>
      <dgm:t>
        <a:bodyPr/>
        <a:lstStyle/>
        <a:p>
          <a:endParaRPr lang="en-GB" sz="1600"/>
        </a:p>
      </dgm:t>
    </dgm:pt>
    <dgm:pt modelId="{2ABCB826-A242-499F-B214-6A9E11C627BD}" type="sibTrans" cxnId="{A8FED583-CB4B-4D42-A262-5C8E840B3DF2}">
      <dgm:prSet/>
      <dgm:spPr/>
      <dgm:t>
        <a:bodyPr/>
        <a:lstStyle/>
        <a:p>
          <a:endParaRPr lang="en-GB" sz="1600"/>
        </a:p>
      </dgm:t>
    </dgm:pt>
    <dgm:pt modelId="{295824FC-96C3-4618-B0DE-43E0C405F8AC}" type="pres">
      <dgm:prSet presAssocID="{E0BABC7F-C71A-432B-8570-6152B7432B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EC3AB8-41DF-448C-BC74-A33EF1D46454}" type="pres">
      <dgm:prSet presAssocID="{E0BABC7F-C71A-432B-8570-6152B7432B64}" presName="dummy" presStyleCnt="0"/>
      <dgm:spPr/>
    </dgm:pt>
    <dgm:pt modelId="{C9B68D74-0139-4FD5-AA88-7C648AE815A2}" type="pres">
      <dgm:prSet presAssocID="{E0BABC7F-C71A-432B-8570-6152B7432B64}" presName="linH" presStyleCnt="0"/>
      <dgm:spPr/>
    </dgm:pt>
    <dgm:pt modelId="{C256FE3E-948F-4044-AC1A-F8AADE38E1E0}" type="pres">
      <dgm:prSet presAssocID="{E0BABC7F-C71A-432B-8570-6152B7432B64}" presName="padding1" presStyleCnt="0"/>
      <dgm:spPr/>
    </dgm:pt>
    <dgm:pt modelId="{AD5921E9-2386-4FE8-8E48-C976D0A6718B}" type="pres">
      <dgm:prSet presAssocID="{DC5C6FA4-2470-4FAA-A1D3-F80332A72EE3}" presName="linV" presStyleCnt="0"/>
      <dgm:spPr/>
    </dgm:pt>
    <dgm:pt modelId="{ECF82099-1110-4FAB-9907-6C7A3E7F7733}" type="pres">
      <dgm:prSet presAssocID="{DC5C6FA4-2470-4FAA-A1D3-F80332A72EE3}" presName="spVertical1" presStyleCnt="0"/>
      <dgm:spPr/>
    </dgm:pt>
    <dgm:pt modelId="{FBE9DE76-B2CC-4952-A559-518C6A564EFD}" type="pres">
      <dgm:prSet presAssocID="{DC5C6FA4-2470-4FAA-A1D3-F80332A72EE3}" presName="parTx" presStyleLbl="revTx" presStyleIdx="0" presStyleCnt="3" custScaleX="51319" custLinFactNeighborX="-32876" custLinFactNeighborY="51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2D70A0-BA98-4455-8413-D7145E8176CE}" type="pres">
      <dgm:prSet presAssocID="{DC5C6FA4-2470-4FAA-A1D3-F80332A72EE3}" presName="spVertical2" presStyleCnt="0"/>
      <dgm:spPr/>
    </dgm:pt>
    <dgm:pt modelId="{D5B7AC40-07F5-47CD-A033-F6EDDAAEF14D}" type="pres">
      <dgm:prSet presAssocID="{DC5C6FA4-2470-4FAA-A1D3-F80332A72EE3}" presName="spVertical3" presStyleCnt="0"/>
      <dgm:spPr/>
    </dgm:pt>
    <dgm:pt modelId="{94FA0CA0-AFAC-4A98-B385-AD82E379B08B}" type="pres">
      <dgm:prSet presAssocID="{95613BD1-8F0B-4CB0-8263-34F348070146}" presName="space" presStyleCnt="0"/>
      <dgm:spPr/>
    </dgm:pt>
    <dgm:pt modelId="{71CD83CE-993B-442C-B426-BCFC7E81C77B}" type="pres">
      <dgm:prSet presAssocID="{385BF7A8-B080-41A0-9629-0657661CD513}" presName="linV" presStyleCnt="0"/>
      <dgm:spPr/>
    </dgm:pt>
    <dgm:pt modelId="{5EB79203-73AC-4DB1-8C72-3EFEB6CD8FB6}" type="pres">
      <dgm:prSet presAssocID="{385BF7A8-B080-41A0-9629-0657661CD513}" presName="spVertical1" presStyleCnt="0"/>
      <dgm:spPr/>
    </dgm:pt>
    <dgm:pt modelId="{7931F617-2E77-45D0-B179-A5A5019BC76B}" type="pres">
      <dgm:prSet presAssocID="{385BF7A8-B080-41A0-9629-0657661CD513}" presName="parTx" presStyleLbl="revTx" presStyleIdx="1" presStyleCnt="3" custScaleX="33843" custLinFactNeighborX="-83104" custLinFactNeighborY="-32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FBB543-8BFF-40F3-8BFC-2216EBC768FC}" type="pres">
      <dgm:prSet presAssocID="{385BF7A8-B080-41A0-9629-0657661CD513}" presName="spVertical2" presStyleCnt="0"/>
      <dgm:spPr/>
    </dgm:pt>
    <dgm:pt modelId="{7E465EA4-88BC-45A9-A702-0E432218053D}" type="pres">
      <dgm:prSet presAssocID="{385BF7A8-B080-41A0-9629-0657661CD513}" presName="spVertical3" presStyleCnt="0"/>
      <dgm:spPr/>
    </dgm:pt>
    <dgm:pt modelId="{247D8311-3B0D-4283-8960-287C402CAE28}" type="pres">
      <dgm:prSet presAssocID="{B13096CC-237D-4BE1-9CD1-5F703CF7D45B}" presName="space" presStyleCnt="0"/>
      <dgm:spPr/>
    </dgm:pt>
    <dgm:pt modelId="{8BF32445-B5A2-41C8-B808-9888E8000CAF}" type="pres">
      <dgm:prSet presAssocID="{07B49DE8-E3F7-4D75-9530-B3C8DB72844B}" presName="linV" presStyleCnt="0"/>
      <dgm:spPr/>
    </dgm:pt>
    <dgm:pt modelId="{866F913F-3DF9-46AE-9AE6-A160C4E00AFE}" type="pres">
      <dgm:prSet presAssocID="{07B49DE8-E3F7-4D75-9530-B3C8DB72844B}" presName="spVertical1" presStyleCnt="0"/>
      <dgm:spPr/>
    </dgm:pt>
    <dgm:pt modelId="{9EE3A7EB-FCDA-494D-8747-1EB4F6EFDDE4}" type="pres">
      <dgm:prSet presAssocID="{07B49DE8-E3F7-4D75-9530-B3C8DB72844B}" presName="parTx" presStyleLbl="revTx" presStyleIdx="2" presStyleCnt="3" custScaleX="63148" custLinFactX="-30670" custLinFactNeighborX="-100000" custLinFactNeighborY="-32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6FDDB-C586-47D2-8573-75BC16C5744A}" type="pres">
      <dgm:prSet presAssocID="{07B49DE8-E3F7-4D75-9530-B3C8DB72844B}" presName="spVertical2" presStyleCnt="0"/>
      <dgm:spPr/>
    </dgm:pt>
    <dgm:pt modelId="{A4BCD5CB-D873-42A7-A6B7-6EE85719A7FF}" type="pres">
      <dgm:prSet presAssocID="{07B49DE8-E3F7-4D75-9530-B3C8DB72844B}" presName="spVertical3" presStyleCnt="0"/>
      <dgm:spPr/>
    </dgm:pt>
    <dgm:pt modelId="{A202B933-78C5-4EB5-9CEF-A401FA70231F}" type="pres">
      <dgm:prSet presAssocID="{E0BABC7F-C71A-432B-8570-6152B7432B64}" presName="padding2" presStyleCnt="0"/>
      <dgm:spPr/>
    </dgm:pt>
    <dgm:pt modelId="{41049498-3139-4B3B-B839-FFF50C97EA8F}" type="pres">
      <dgm:prSet presAssocID="{E0BABC7F-C71A-432B-8570-6152B7432B64}" presName="negArrow" presStyleCnt="0"/>
      <dgm:spPr/>
    </dgm:pt>
    <dgm:pt modelId="{8CC98C06-D342-4DF6-A5F0-912097D7FAB3}" type="pres">
      <dgm:prSet presAssocID="{E0BABC7F-C71A-432B-8570-6152B7432B64}" presName="backgroundArrow" presStyleLbl="node1" presStyleIdx="0" presStyleCnt="1"/>
      <dgm:spPr/>
    </dgm:pt>
  </dgm:ptLst>
  <dgm:cxnLst>
    <dgm:cxn modelId="{804E95C9-B305-4597-BA61-864F1E297E71}" srcId="{E0BABC7F-C71A-432B-8570-6152B7432B64}" destId="{385BF7A8-B080-41A0-9629-0657661CD513}" srcOrd="1" destOrd="0" parTransId="{0B6649A5-F7C4-4373-804F-3D3277509B3F}" sibTransId="{B13096CC-237D-4BE1-9CD1-5F703CF7D45B}"/>
    <dgm:cxn modelId="{1A809024-5D4C-40C7-9D97-F1EBE2920BA7}" srcId="{E0BABC7F-C71A-432B-8570-6152B7432B64}" destId="{DC5C6FA4-2470-4FAA-A1D3-F80332A72EE3}" srcOrd="0" destOrd="0" parTransId="{5E0EE733-BD0B-4D08-A3D1-4EA630D2004D}" sibTransId="{95613BD1-8F0B-4CB0-8263-34F348070146}"/>
    <dgm:cxn modelId="{89C2A89C-A2E2-441A-BD5F-80F0C824C47D}" type="presOf" srcId="{DC5C6FA4-2470-4FAA-A1D3-F80332A72EE3}" destId="{FBE9DE76-B2CC-4952-A559-518C6A564EFD}" srcOrd="0" destOrd="0" presId="urn:microsoft.com/office/officeart/2005/8/layout/hProcess3"/>
    <dgm:cxn modelId="{8BBBC1FB-848D-4198-BC2A-F5608912F090}" type="presOf" srcId="{07B49DE8-E3F7-4D75-9530-B3C8DB72844B}" destId="{9EE3A7EB-FCDA-494D-8747-1EB4F6EFDDE4}" srcOrd="0" destOrd="0" presId="urn:microsoft.com/office/officeart/2005/8/layout/hProcess3"/>
    <dgm:cxn modelId="{489782FA-34D2-4542-8F2A-CB728A78FFDD}" type="presOf" srcId="{385BF7A8-B080-41A0-9629-0657661CD513}" destId="{7931F617-2E77-45D0-B179-A5A5019BC76B}" srcOrd="0" destOrd="0" presId="urn:microsoft.com/office/officeart/2005/8/layout/hProcess3"/>
    <dgm:cxn modelId="{F2B83C87-3C2E-4FDC-9485-1BD362383744}" type="presOf" srcId="{E0BABC7F-C71A-432B-8570-6152B7432B64}" destId="{295824FC-96C3-4618-B0DE-43E0C405F8AC}" srcOrd="0" destOrd="0" presId="urn:microsoft.com/office/officeart/2005/8/layout/hProcess3"/>
    <dgm:cxn modelId="{A8FED583-CB4B-4D42-A262-5C8E840B3DF2}" srcId="{E0BABC7F-C71A-432B-8570-6152B7432B64}" destId="{07B49DE8-E3F7-4D75-9530-B3C8DB72844B}" srcOrd="2" destOrd="0" parTransId="{5B3CFC2B-BAAD-4BBE-A06A-FACB0345FFF5}" sibTransId="{2ABCB826-A242-499F-B214-6A9E11C627BD}"/>
    <dgm:cxn modelId="{B0C2729A-BF31-44EB-BC52-E4DD4785701C}" type="presParOf" srcId="{295824FC-96C3-4618-B0DE-43E0C405F8AC}" destId="{00EC3AB8-41DF-448C-BC74-A33EF1D46454}" srcOrd="0" destOrd="0" presId="urn:microsoft.com/office/officeart/2005/8/layout/hProcess3"/>
    <dgm:cxn modelId="{E61D3F28-EB54-40A2-83A9-7CA7B75EA2BF}" type="presParOf" srcId="{295824FC-96C3-4618-B0DE-43E0C405F8AC}" destId="{C9B68D74-0139-4FD5-AA88-7C648AE815A2}" srcOrd="1" destOrd="0" presId="urn:microsoft.com/office/officeart/2005/8/layout/hProcess3"/>
    <dgm:cxn modelId="{E7B9B211-F7C3-47E5-AF0F-049024D11CA9}" type="presParOf" srcId="{C9B68D74-0139-4FD5-AA88-7C648AE815A2}" destId="{C256FE3E-948F-4044-AC1A-F8AADE38E1E0}" srcOrd="0" destOrd="0" presId="urn:microsoft.com/office/officeart/2005/8/layout/hProcess3"/>
    <dgm:cxn modelId="{403C23C8-1992-4162-B15E-B79ABAE27FB4}" type="presParOf" srcId="{C9B68D74-0139-4FD5-AA88-7C648AE815A2}" destId="{AD5921E9-2386-4FE8-8E48-C976D0A6718B}" srcOrd="1" destOrd="0" presId="urn:microsoft.com/office/officeart/2005/8/layout/hProcess3"/>
    <dgm:cxn modelId="{55E6EE1E-0240-4BD7-82FE-0213DC5DB14A}" type="presParOf" srcId="{AD5921E9-2386-4FE8-8E48-C976D0A6718B}" destId="{ECF82099-1110-4FAB-9907-6C7A3E7F7733}" srcOrd="0" destOrd="0" presId="urn:microsoft.com/office/officeart/2005/8/layout/hProcess3"/>
    <dgm:cxn modelId="{F0CE85F7-5686-4E54-A38C-D43621F4079E}" type="presParOf" srcId="{AD5921E9-2386-4FE8-8E48-C976D0A6718B}" destId="{FBE9DE76-B2CC-4952-A559-518C6A564EFD}" srcOrd="1" destOrd="0" presId="urn:microsoft.com/office/officeart/2005/8/layout/hProcess3"/>
    <dgm:cxn modelId="{F1F51726-DF59-4D62-AE5D-A0BC12F44236}" type="presParOf" srcId="{AD5921E9-2386-4FE8-8E48-C976D0A6718B}" destId="{FB2D70A0-BA98-4455-8413-D7145E8176CE}" srcOrd="2" destOrd="0" presId="urn:microsoft.com/office/officeart/2005/8/layout/hProcess3"/>
    <dgm:cxn modelId="{37E13BE5-5F54-4A00-A961-C00C65845FEF}" type="presParOf" srcId="{AD5921E9-2386-4FE8-8E48-C976D0A6718B}" destId="{D5B7AC40-07F5-47CD-A033-F6EDDAAEF14D}" srcOrd="3" destOrd="0" presId="urn:microsoft.com/office/officeart/2005/8/layout/hProcess3"/>
    <dgm:cxn modelId="{B4F525DD-DD90-4728-BC56-4419CBF73DC8}" type="presParOf" srcId="{C9B68D74-0139-4FD5-AA88-7C648AE815A2}" destId="{94FA0CA0-AFAC-4A98-B385-AD82E379B08B}" srcOrd="2" destOrd="0" presId="urn:microsoft.com/office/officeart/2005/8/layout/hProcess3"/>
    <dgm:cxn modelId="{3576667A-FFDC-4631-8E63-31F74E3A1DA3}" type="presParOf" srcId="{C9B68D74-0139-4FD5-AA88-7C648AE815A2}" destId="{71CD83CE-993B-442C-B426-BCFC7E81C77B}" srcOrd="3" destOrd="0" presId="urn:microsoft.com/office/officeart/2005/8/layout/hProcess3"/>
    <dgm:cxn modelId="{5111D2FD-ED5A-4F9B-8960-63233F8DA631}" type="presParOf" srcId="{71CD83CE-993B-442C-B426-BCFC7E81C77B}" destId="{5EB79203-73AC-4DB1-8C72-3EFEB6CD8FB6}" srcOrd="0" destOrd="0" presId="urn:microsoft.com/office/officeart/2005/8/layout/hProcess3"/>
    <dgm:cxn modelId="{FC3E0B95-B4FE-4C35-B9D8-79B95FF2E43A}" type="presParOf" srcId="{71CD83CE-993B-442C-B426-BCFC7E81C77B}" destId="{7931F617-2E77-45D0-B179-A5A5019BC76B}" srcOrd="1" destOrd="0" presId="urn:microsoft.com/office/officeart/2005/8/layout/hProcess3"/>
    <dgm:cxn modelId="{8D396ABE-2C3A-4F80-9822-75406C881EEB}" type="presParOf" srcId="{71CD83CE-993B-442C-B426-BCFC7E81C77B}" destId="{20FBB543-8BFF-40F3-8BFC-2216EBC768FC}" srcOrd="2" destOrd="0" presId="urn:microsoft.com/office/officeart/2005/8/layout/hProcess3"/>
    <dgm:cxn modelId="{7AB55031-65AE-4390-BDDE-8EBAE8E18DA6}" type="presParOf" srcId="{71CD83CE-993B-442C-B426-BCFC7E81C77B}" destId="{7E465EA4-88BC-45A9-A702-0E432218053D}" srcOrd="3" destOrd="0" presId="urn:microsoft.com/office/officeart/2005/8/layout/hProcess3"/>
    <dgm:cxn modelId="{49DB99F4-C446-4B06-996F-4298A554AE9F}" type="presParOf" srcId="{C9B68D74-0139-4FD5-AA88-7C648AE815A2}" destId="{247D8311-3B0D-4283-8960-287C402CAE28}" srcOrd="4" destOrd="0" presId="urn:microsoft.com/office/officeart/2005/8/layout/hProcess3"/>
    <dgm:cxn modelId="{6BBBA764-D714-422B-864D-FC6217DCF571}" type="presParOf" srcId="{C9B68D74-0139-4FD5-AA88-7C648AE815A2}" destId="{8BF32445-B5A2-41C8-B808-9888E8000CAF}" srcOrd="5" destOrd="0" presId="urn:microsoft.com/office/officeart/2005/8/layout/hProcess3"/>
    <dgm:cxn modelId="{A3CF8CFF-1C17-4836-8D6F-78F2381B69EB}" type="presParOf" srcId="{8BF32445-B5A2-41C8-B808-9888E8000CAF}" destId="{866F913F-3DF9-46AE-9AE6-A160C4E00AFE}" srcOrd="0" destOrd="0" presId="urn:microsoft.com/office/officeart/2005/8/layout/hProcess3"/>
    <dgm:cxn modelId="{FDCF3118-49B3-462B-9D5D-78DBAB4DB1A3}" type="presParOf" srcId="{8BF32445-B5A2-41C8-B808-9888E8000CAF}" destId="{9EE3A7EB-FCDA-494D-8747-1EB4F6EFDDE4}" srcOrd="1" destOrd="0" presId="urn:microsoft.com/office/officeart/2005/8/layout/hProcess3"/>
    <dgm:cxn modelId="{46F79DD5-D236-4859-BA3E-13200F54AB85}" type="presParOf" srcId="{8BF32445-B5A2-41C8-B808-9888E8000CAF}" destId="{9F96FDDB-C586-47D2-8573-75BC16C5744A}" srcOrd="2" destOrd="0" presId="urn:microsoft.com/office/officeart/2005/8/layout/hProcess3"/>
    <dgm:cxn modelId="{1CF96010-8250-4998-9DE8-DE2CC6118E89}" type="presParOf" srcId="{8BF32445-B5A2-41C8-B808-9888E8000CAF}" destId="{A4BCD5CB-D873-42A7-A6B7-6EE85719A7FF}" srcOrd="3" destOrd="0" presId="urn:microsoft.com/office/officeart/2005/8/layout/hProcess3"/>
    <dgm:cxn modelId="{25DA08E1-89D6-40D5-8CC2-0322A915503B}" type="presParOf" srcId="{C9B68D74-0139-4FD5-AA88-7C648AE815A2}" destId="{A202B933-78C5-4EB5-9CEF-A401FA70231F}" srcOrd="6" destOrd="0" presId="urn:microsoft.com/office/officeart/2005/8/layout/hProcess3"/>
    <dgm:cxn modelId="{24B90875-2A59-42CA-ABF6-5700BF4051A2}" type="presParOf" srcId="{C9B68D74-0139-4FD5-AA88-7C648AE815A2}" destId="{41049498-3139-4B3B-B839-FFF50C97EA8F}" srcOrd="7" destOrd="0" presId="urn:microsoft.com/office/officeart/2005/8/layout/hProcess3"/>
    <dgm:cxn modelId="{9888FE60-5898-4252-A1FC-AFD1BE785212}" type="presParOf" srcId="{C9B68D74-0139-4FD5-AA88-7C648AE815A2}" destId="{8CC98C06-D342-4DF6-A5F0-912097D7FAB3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7DC250-A69E-4255-8922-D191BF4A6570}" type="doc">
      <dgm:prSet loTypeId="urn:microsoft.com/office/officeart/2005/8/layout/cycle2#1" loCatId="cycle" qsTypeId="urn:microsoft.com/office/officeart/2005/8/quickstyle/simple1#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1C68922-4FD7-4330-97E1-86672A4AFAC7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Hepatology New Appointment</a:t>
          </a:r>
          <a:endParaRPr lang="en-US" dirty="0">
            <a:solidFill>
              <a:schemeClr val="tx1"/>
            </a:solidFill>
          </a:endParaRPr>
        </a:p>
      </dgm:t>
    </dgm:pt>
    <dgm:pt modelId="{669648BA-0F7C-4633-89A6-338F74C41035}" type="parTrans" cxnId="{9303E50C-7A8D-4A54-8BD2-354D0AFCE58B}">
      <dgm:prSet/>
      <dgm:spPr/>
      <dgm:t>
        <a:bodyPr/>
        <a:lstStyle/>
        <a:p>
          <a:endParaRPr lang="en-US"/>
        </a:p>
      </dgm:t>
    </dgm:pt>
    <dgm:pt modelId="{064D26F2-7B2B-4A2D-9DCB-0E9B41AB3C0B}" type="sibTrans" cxnId="{9303E50C-7A8D-4A54-8BD2-354D0AFCE58B}">
      <dgm:prSet/>
      <dgm:spPr/>
      <dgm:t>
        <a:bodyPr/>
        <a:lstStyle/>
        <a:p>
          <a:endParaRPr lang="en-US"/>
        </a:p>
      </dgm:t>
    </dgm:pt>
    <dgm:pt modelId="{5656183D-36E2-4EAA-A389-68B6FB97B45A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Intervention / Discharge to GP</a:t>
          </a:r>
          <a:endParaRPr lang="en-US" dirty="0">
            <a:solidFill>
              <a:schemeClr val="tx1"/>
            </a:solidFill>
          </a:endParaRPr>
        </a:p>
      </dgm:t>
    </dgm:pt>
    <dgm:pt modelId="{1F731D37-F1EC-4F18-BBE8-723079233FC9}" type="parTrans" cxnId="{2B13D18D-A691-42D2-A73A-1A6AFF56B94C}">
      <dgm:prSet/>
      <dgm:spPr/>
      <dgm:t>
        <a:bodyPr/>
        <a:lstStyle/>
        <a:p>
          <a:endParaRPr lang="en-US"/>
        </a:p>
      </dgm:t>
    </dgm:pt>
    <dgm:pt modelId="{F9BBF772-B705-4332-A08B-17880ED34B5C}" type="sibTrans" cxnId="{2B13D18D-A691-42D2-A73A-1A6AFF56B94C}">
      <dgm:prSet/>
      <dgm:spPr/>
      <dgm:t>
        <a:bodyPr/>
        <a:lstStyle/>
        <a:p>
          <a:endParaRPr lang="en-US"/>
        </a:p>
      </dgm:t>
    </dgm:pt>
    <dgm:pt modelId="{EB04E6E5-BC41-4D0E-A984-4E40509B2C1B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Process completed in 1 day </a:t>
          </a:r>
        </a:p>
      </dgm:t>
    </dgm:pt>
    <dgm:pt modelId="{A08D3D5A-0756-4B43-80EB-4FA2810D4292}" type="parTrans" cxnId="{5678BE98-3C8E-401D-BC7B-441CD048F4F3}">
      <dgm:prSet/>
      <dgm:spPr/>
      <dgm:t>
        <a:bodyPr/>
        <a:lstStyle/>
        <a:p>
          <a:endParaRPr lang="en-US"/>
        </a:p>
      </dgm:t>
    </dgm:pt>
    <dgm:pt modelId="{C9440107-A0CF-4792-92F6-384F25B3007B}" type="sibTrans" cxnId="{5678BE98-3C8E-401D-BC7B-441CD048F4F3}">
      <dgm:prSet/>
      <dgm:spPr/>
      <dgm:t>
        <a:bodyPr/>
        <a:lstStyle/>
        <a:p>
          <a:endParaRPr lang="en-US"/>
        </a:p>
      </dgm:t>
    </dgm:pt>
    <dgm:pt modelId="{8BB978F8-FF77-4369-933C-B5178302639F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Real Time Fibroscan</a:t>
          </a:r>
          <a:endParaRPr lang="en-US" dirty="0">
            <a:solidFill>
              <a:schemeClr val="tx1"/>
            </a:solidFill>
          </a:endParaRPr>
        </a:p>
      </dgm:t>
    </dgm:pt>
    <dgm:pt modelId="{7A151357-352D-4D21-9279-5CECBFB526A1}" type="sibTrans" cxnId="{01A7B4E6-7A1F-4A71-8559-7381127335FE}">
      <dgm:prSet/>
      <dgm:spPr/>
      <dgm:t>
        <a:bodyPr/>
        <a:lstStyle/>
        <a:p>
          <a:endParaRPr lang="en-US"/>
        </a:p>
      </dgm:t>
    </dgm:pt>
    <dgm:pt modelId="{C8C689F9-FC62-46FC-8D72-DA7DCE5B6F40}" type="parTrans" cxnId="{01A7B4E6-7A1F-4A71-8559-7381127335FE}">
      <dgm:prSet/>
      <dgm:spPr/>
      <dgm:t>
        <a:bodyPr/>
        <a:lstStyle/>
        <a:p>
          <a:endParaRPr lang="en-US"/>
        </a:p>
      </dgm:t>
    </dgm:pt>
    <dgm:pt modelId="{1EE4DC79-437D-436F-A25A-1BFB3796076A}" type="pres">
      <dgm:prSet presAssocID="{F77DC250-A69E-4255-8922-D191BF4A657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C63A62-D043-4F96-81E4-ED0003CA52AC}" type="pres">
      <dgm:prSet presAssocID="{01C68922-4FD7-4330-97E1-86672A4AFAC7}" presName="node" presStyleLbl="node1" presStyleIdx="0" presStyleCnt="4" custRadScaleRad="116819" custRadScaleInc="-198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486A6-7BB1-4879-98C6-5A936CF2901E}" type="pres">
      <dgm:prSet presAssocID="{064D26F2-7B2B-4A2D-9DCB-0E9B41AB3C0B}" presName="sibTrans" presStyleLbl="sibTrans2D1" presStyleIdx="0" presStyleCnt="4" custScaleX="253868" custLinFactNeighborX="-29992" custLinFactNeighborY="-5802"/>
      <dgm:spPr/>
      <dgm:t>
        <a:bodyPr/>
        <a:lstStyle/>
        <a:p>
          <a:endParaRPr lang="en-US"/>
        </a:p>
      </dgm:t>
    </dgm:pt>
    <dgm:pt modelId="{3C042B0A-C167-43D6-96BA-B11533FA0124}" type="pres">
      <dgm:prSet presAssocID="{064D26F2-7B2B-4A2D-9DCB-0E9B41AB3C0B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2F76BAF2-ED55-46EB-B966-81FEF3F53DFA}" type="pres">
      <dgm:prSet presAssocID="{8BB978F8-FF77-4369-933C-B5178302639F}" presName="node" presStyleLbl="node1" presStyleIdx="1" presStyleCnt="4" custRadScaleRad="5238" custRadScaleInc="-23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8839F-E36F-474D-833C-8A5DBA0ADDF6}" type="pres">
      <dgm:prSet presAssocID="{7A151357-352D-4D21-9279-5CECBFB526A1}" presName="sibTrans" presStyleLbl="sibTrans2D1" presStyleIdx="1" presStyleCnt="4" custScaleX="166211" custLinFactNeighborX="-20146" custLinFactNeighborY="-2193"/>
      <dgm:spPr/>
      <dgm:t>
        <a:bodyPr/>
        <a:lstStyle/>
        <a:p>
          <a:endParaRPr lang="en-US"/>
        </a:p>
      </dgm:t>
    </dgm:pt>
    <dgm:pt modelId="{26919EA8-4AE7-4175-BE7B-4060EB744F48}" type="pres">
      <dgm:prSet presAssocID="{7A151357-352D-4D21-9279-5CECBFB526A1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F6067FAF-D237-4171-9EA3-1F6F3AD4F547}" type="pres">
      <dgm:prSet presAssocID="{5656183D-36E2-4EAA-A389-68B6FB97B45A}" presName="node" presStyleLbl="node1" presStyleIdx="2" presStyleCnt="4" custRadScaleRad="142367" custRadScaleInc="-2008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877D99-A4B3-4C23-BD5C-44997A675BEE}" type="pres">
      <dgm:prSet presAssocID="{F9BBF772-B705-4332-A08B-17880ED34B5C}" presName="sibTrans" presStyleLbl="sibTrans2D1" presStyleIdx="2" presStyleCnt="4" custLinFactX="-87836" custLinFactNeighborX="-100000" custLinFactNeighborY="-87326"/>
      <dgm:spPr/>
      <dgm:t>
        <a:bodyPr/>
        <a:lstStyle/>
        <a:p>
          <a:endParaRPr lang="en-US"/>
        </a:p>
      </dgm:t>
    </dgm:pt>
    <dgm:pt modelId="{E5D3C7E0-41B6-4EA2-B452-98D649EA8623}" type="pres">
      <dgm:prSet presAssocID="{F9BBF772-B705-4332-A08B-17880ED34B5C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D26B4C88-435B-4A40-AFA0-559BEE11108B}" type="pres">
      <dgm:prSet presAssocID="{EB04E6E5-BC41-4D0E-A984-4E40509B2C1B}" presName="node" presStyleLbl="node1" presStyleIdx="3" presStyleCnt="4" custRadScaleRad="100180" custRadScaleInc="2065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8166AC-CC2F-4269-94D4-C357F058AAF7}" type="pres">
      <dgm:prSet presAssocID="{C9440107-A0CF-4792-92F6-384F25B3007B}" presName="sibTrans" presStyleLbl="sibTrans2D1" presStyleIdx="3" presStyleCnt="4" custAng="11021472" custFlipVert="0" custFlipHor="0" custScaleX="32045" custScaleY="15489" custLinFactY="-19106" custLinFactNeighborX="95144" custLinFactNeighborY="-100000"/>
      <dgm:spPr/>
      <dgm:t>
        <a:bodyPr/>
        <a:lstStyle/>
        <a:p>
          <a:endParaRPr lang="en-US"/>
        </a:p>
      </dgm:t>
    </dgm:pt>
    <dgm:pt modelId="{01B082E9-114F-481C-A4FD-5DC7E6253C5F}" type="pres">
      <dgm:prSet presAssocID="{C9440107-A0CF-4792-92F6-384F25B3007B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81D1110F-123F-433D-AC36-2334A7A5F5A1}" type="presOf" srcId="{7A151357-352D-4D21-9279-5CECBFB526A1}" destId="{26919EA8-4AE7-4175-BE7B-4060EB744F48}" srcOrd="1" destOrd="0" presId="urn:microsoft.com/office/officeart/2005/8/layout/cycle2#1"/>
    <dgm:cxn modelId="{333ECA31-7768-4986-9547-DC021EC697B8}" type="presOf" srcId="{F9BBF772-B705-4332-A08B-17880ED34B5C}" destId="{E5D3C7E0-41B6-4EA2-B452-98D649EA8623}" srcOrd="1" destOrd="0" presId="urn:microsoft.com/office/officeart/2005/8/layout/cycle2#1"/>
    <dgm:cxn modelId="{CE7069A6-A221-4BF3-8F16-88D55EF89FD8}" type="presOf" srcId="{C9440107-A0CF-4792-92F6-384F25B3007B}" destId="{DD8166AC-CC2F-4269-94D4-C357F058AAF7}" srcOrd="0" destOrd="0" presId="urn:microsoft.com/office/officeart/2005/8/layout/cycle2#1"/>
    <dgm:cxn modelId="{EEE6D1F4-8AB1-4D6D-9913-33F20BC9C3FF}" type="presOf" srcId="{5656183D-36E2-4EAA-A389-68B6FB97B45A}" destId="{F6067FAF-D237-4171-9EA3-1F6F3AD4F547}" srcOrd="0" destOrd="0" presId="urn:microsoft.com/office/officeart/2005/8/layout/cycle2#1"/>
    <dgm:cxn modelId="{F306B02C-2F15-427E-BC60-83247B8C6F3F}" type="presOf" srcId="{F77DC250-A69E-4255-8922-D191BF4A6570}" destId="{1EE4DC79-437D-436F-A25A-1BFB3796076A}" srcOrd="0" destOrd="0" presId="urn:microsoft.com/office/officeart/2005/8/layout/cycle2#1"/>
    <dgm:cxn modelId="{78B9D02C-0F18-42F2-8520-8D5DD88F3ABD}" type="presOf" srcId="{8BB978F8-FF77-4369-933C-B5178302639F}" destId="{2F76BAF2-ED55-46EB-B966-81FEF3F53DFA}" srcOrd="0" destOrd="0" presId="urn:microsoft.com/office/officeart/2005/8/layout/cycle2#1"/>
    <dgm:cxn modelId="{2B13D18D-A691-42D2-A73A-1A6AFF56B94C}" srcId="{F77DC250-A69E-4255-8922-D191BF4A6570}" destId="{5656183D-36E2-4EAA-A389-68B6FB97B45A}" srcOrd="2" destOrd="0" parTransId="{1F731D37-F1EC-4F18-BBE8-723079233FC9}" sibTransId="{F9BBF772-B705-4332-A08B-17880ED34B5C}"/>
    <dgm:cxn modelId="{01A7B4E6-7A1F-4A71-8559-7381127335FE}" srcId="{F77DC250-A69E-4255-8922-D191BF4A6570}" destId="{8BB978F8-FF77-4369-933C-B5178302639F}" srcOrd="1" destOrd="0" parTransId="{C8C689F9-FC62-46FC-8D72-DA7DCE5B6F40}" sibTransId="{7A151357-352D-4D21-9279-5CECBFB526A1}"/>
    <dgm:cxn modelId="{8F1CB21B-7649-4AE2-A33A-CEA70918B980}" type="presOf" srcId="{064D26F2-7B2B-4A2D-9DCB-0E9B41AB3C0B}" destId="{972486A6-7BB1-4879-98C6-5A936CF2901E}" srcOrd="0" destOrd="0" presId="urn:microsoft.com/office/officeart/2005/8/layout/cycle2#1"/>
    <dgm:cxn modelId="{571482F9-63EA-42B6-922A-180855EE08D5}" type="presOf" srcId="{C9440107-A0CF-4792-92F6-384F25B3007B}" destId="{01B082E9-114F-481C-A4FD-5DC7E6253C5F}" srcOrd="1" destOrd="0" presId="urn:microsoft.com/office/officeart/2005/8/layout/cycle2#1"/>
    <dgm:cxn modelId="{94B4481A-F017-435D-8394-B3C21D34F1B9}" type="presOf" srcId="{01C68922-4FD7-4330-97E1-86672A4AFAC7}" destId="{38C63A62-D043-4F96-81E4-ED0003CA52AC}" srcOrd="0" destOrd="0" presId="urn:microsoft.com/office/officeart/2005/8/layout/cycle2#1"/>
    <dgm:cxn modelId="{B3FF9AB6-6B11-4117-AEE7-AAC61F580E14}" type="presOf" srcId="{F9BBF772-B705-4332-A08B-17880ED34B5C}" destId="{37877D99-A4B3-4C23-BD5C-44997A675BEE}" srcOrd="0" destOrd="0" presId="urn:microsoft.com/office/officeart/2005/8/layout/cycle2#1"/>
    <dgm:cxn modelId="{9303E50C-7A8D-4A54-8BD2-354D0AFCE58B}" srcId="{F77DC250-A69E-4255-8922-D191BF4A6570}" destId="{01C68922-4FD7-4330-97E1-86672A4AFAC7}" srcOrd="0" destOrd="0" parTransId="{669648BA-0F7C-4633-89A6-338F74C41035}" sibTransId="{064D26F2-7B2B-4A2D-9DCB-0E9B41AB3C0B}"/>
    <dgm:cxn modelId="{5A00D5BC-2C53-4F98-8660-4FE877E285E7}" type="presOf" srcId="{EB04E6E5-BC41-4D0E-A984-4E40509B2C1B}" destId="{D26B4C88-435B-4A40-AFA0-559BEE11108B}" srcOrd="0" destOrd="0" presId="urn:microsoft.com/office/officeart/2005/8/layout/cycle2#1"/>
    <dgm:cxn modelId="{15A5B0C0-3521-43E0-8535-8F790B0C8BDA}" type="presOf" srcId="{064D26F2-7B2B-4A2D-9DCB-0E9B41AB3C0B}" destId="{3C042B0A-C167-43D6-96BA-B11533FA0124}" srcOrd="1" destOrd="0" presId="urn:microsoft.com/office/officeart/2005/8/layout/cycle2#1"/>
    <dgm:cxn modelId="{5678BE98-3C8E-401D-BC7B-441CD048F4F3}" srcId="{F77DC250-A69E-4255-8922-D191BF4A6570}" destId="{EB04E6E5-BC41-4D0E-A984-4E40509B2C1B}" srcOrd="3" destOrd="0" parTransId="{A08D3D5A-0756-4B43-80EB-4FA2810D4292}" sibTransId="{C9440107-A0CF-4792-92F6-384F25B3007B}"/>
    <dgm:cxn modelId="{06C4B70C-2667-47A7-8A5C-E5BBD8C14B74}" type="presOf" srcId="{7A151357-352D-4D21-9279-5CECBFB526A1}" destId="{2068839F-E36F-474D-833C-8A5DBA0ADDF6}" srcOrd="0" destOrd="0" presId="urn:microsoft.com/office/officeart/2005/8/layout/cycle2#1"/>
    <dgm:cxn modelId="{58C8650A-E2A6-4FE9-A450-F53200CF4027}" type="presParOf" srcId="{1EE4DC79-437D-436F-A25A-1BFB3796076A}" destId="{38C63A62-D043-4F96-81E4-ED0003CA52AC}" srcOrd="0" destOrd="0" presId="urn:microsoft.com/office/officeart/2005/8/layout/cycle2#1"/>
    <dgm:cxn modelId="{DA5C1930-FE45-49E4-8684-E641A42911BC}" type="presParOf" srcId="{1EE4DC79-437D-436F-A25A-1BFB3796076A}" destId="{972486A6-7BB1-4879-98C6-5A936CF2901E}" srcOrd="1" destOrd="0" presId="urn:microsoft.com/office/officeart/2005/8/layout/cycle2#1"/>
    <dgm:cxn modelId="{E04B86E0-E7E9-4A3F-A260-AF0031EC6EC0}" type="presParOf" srcId="{972486A6-7BB1-4879-98C6-5A936CF2901E}" destId="{3C042B0A-C167-43D6-96BA-B11533FA0124}" srcOrd="0" destOrd="0" presId="urn:microsoft.com/office/officeart/2005/8/layout/cycle2#1"/>
    <dgm:cxn modelId="{D40A5929-EDE9-41BF-A812-DDA642A522F0}" type="presParOf" srcId="{1EE4DC79-437D-436F-A25A-1BFB3796076A}" destId="{2F76BAF2-ED55-46EB-B966-81FEF3F53DFA}" srcOrd="2" destOrd="0" presId="urn:microsoft.com/office/officeart/2005/8/layout/cycle2#1"/>
    <dgm:cxn modelId="{EE95513F-25EC-45C0-907A-672669852618}" type="presParOf" srcId="{1EE4DC79-437D-436F-A25A-1BFB3796076A}" destId="{2068839F-E36F-474D-833C-8A5DBA0ADDF6}" srcOrd="3" destOrd="0" presId="urn:microsoft.com/office/officeart/2005/8/layout/cycle2#1"/>
    <dgm:cxn modelId="{64E13961-AE8F-44BF-BE2E-2DF80AB31EC8}" type="presParOf" srcId="{2068839F-E36F-474D-833C-8A5DBA0ADDF6}" destId="{26919EA8-4AE7-4175-BE7B-4060EB744F48}" srcOrd="0" destOrd="0" presId="urn:microsoft.com/office/officeart/2005/8/layout/cycle2#1"/>
    <dgm:cxn modelId="{15418E33-3D09-4F5B-B426-F9FFA758BC05}" type="presParOf" srcId="{1EE4DC79-437D-436F-A25A-1BFB3796076A}" destId="{F6067FAF-D237-4171-9EA3-1F6F3AD4F547}" srcOrd="4" destOrd="0" presId="urn:microsoft.com/office/officeart/2005/8/layout/cycle2#1"/>
    <dgm:cxn modelId="{8CB6D46D-E7E6-440D-B90D-866191EE89F0}" type="presParOf" srcId="{1EE4DC79-437D-436F-A25A-1BFB3796076A}" destId="{37877D99-A4B3-4C23-BD5C-44997A675BEE}" srcOrd="5" destOrd="0" presId="urn:microsoft.com/office/officeart/2005/8/layout/cycle2#1"/>
    <dgm:cxn modelId="{03D93C0F-1070-44FB-92BD-1221A9D48240}" type="presParOf" srcId="{37877D99-A4B3-4C23-BD5C-44997A675BEE}" destId="{E5D3C7E0-41B6-4EA2-B452-98D649EA8623}" srcOrd="0" destOrd="0" presId="urn:microsoft.com/office/officeart/2005/8/layout/cycle2#1"/>
    <dgm:cxn modelId="{49BE3C63-E2C9-48B7-B5B2-06E97375A130}" type="presParOf" srcId="{1EE4DC79-437D-436F-A25A-1BFB3796076A}" destId="{D26B4C88-435B-4A40-AFA0-559BEE11108B}" srcOrd="6" destOrd="0" presId="urn:microsoft.com/office/officeart/2005/8/layout/cycle2#1"/>
    <dgm:cxn modelId="{58526491-E645-48D0-9F73-3A1ACCD43301}" type="presParOf" srcId="{1EE4DC79-437D-436F-A25A-1BFB3796076A}" destId="{DD8166AC-CC2F-4269-94D4-C357F058AAF7}" srcOrd="7" destOrd="0" presId="urn:microsoft.com/office/officeart/2005/8/layout/cycle2#1"/>
    <dgm:cxn modelId="{0BE3E6C3-7D21-4B87-8A02-7B577D25292B}" type="presParOf" srcId="{DD8166AC-CC2F-4269-94D4-C357F058AAF7}" destId="{01B082E9-114F-481C-A4FD-5DC7E6253C5F}" srcOrd="0" destOrd="0" presId="urn:microsoft.com/office/officeart/2005/8/layout/cycle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98C06-D342-4DF6-A5F0-912097D7FAB3}">
      <dsp:nvSpPr>
        <dsp:cNvPr id="0" name=""/>
        <dsp:cNvSpPr/>
      </dsp:nvSpPr>
      <dsp:spPr>
        <a:xfrm>
          <a:off x="0" y="0"/>
          <a:ext cx="1944216" cy="432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98C06-D342-4DF6-A5F0-912097D7FAB3}">
      <dsp:nvSpPr>
        <dsp:cNvPr id="0" name=""/>
        <dsp:cNvSpPr/>
      </dsp:nvSpPr>
      <dsp:spPr>
        <a:xfrm>
          <a:off x="0" y="47"/>
          <a:ext cx="1584175" cy="432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98C06-D342-4DF6-A5F0-912097D7FAB3}">
      <dsp:nvSpPr>
        <dsp:cNvPr id="0" name=""/>
        <dsp:cNvSpPr/>
      </dsp:nvSpPr>
      <dsp:spPr>
        <a:xfrm>
          <a:off x="0" y="31764"/>
          <a:ext cx="8424936" cy="2088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E3A7EB-FCDA-494D-8747-1EB4F6EFDDE4}">
      <dsp:nvSpPr>
        <dsp:cNvPr id="0" name=""/>
        <dsp:cNvSpPr/>
      </dsp:nvSpPr>
      <dsp:spPr>
        <a:xfrm>
          <a:off x="3390504" y="536762"/>
          <a:ext cx="1337837" cy="104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October 2013: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Pre-OLT clinic</a:t>
          </a:r>
        </a:p>
      </dsp:txBody>
      <dsp:txXfrm>
        <a:off x="3390504" y="536762"/>
        <a:ext cx="1337837" cy="1044000"/>
      </dsp:txXfrm>
    </dsp:sp>
    <dsp:sp modelId="{7931F617-2E77-45D0-B179-A5A5019BC76B}">
      <dsp:nvSpPr>
        <dsp:cNvPr id="0" name=""/>
        <dsp:cNvSpPr/>
      </dsp:nvSpPr>
      <dsp:spPr>
        <a:xfrm>
          <a:off x="2166360" y="536762"/>
          <a:ext cx="716989" cy="104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2008: cirrhosis clinic</a:t>
          </a:r>
        </a:p>
      </dsp:txBody>
      <dsp:txXfrm>
        <a:off x="2166360" y="536762"/>
        <a:ext cx="716989" cy="1044000"/>
      </dsp:txXfrm>
    </dsp:sp>
    <dsp:sp modelId="{FBE9DE76-B2CC-4952-A559-518C6A564EFD}">
      <dsp:nvSpPr>
        <dsp:cNvPr id="0" name=""/>
        <dsp:cNvSpPr/>
      </dsp:nvSpPr>
      <dsp:spPr>
        <a:xfrm>
          <a:off x="503067" y="580887"/>
          <a:ext cx="1087231" cy="104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Pre-cirrhosis clinic</a:t>
          </a:r>
        </a:p>
      </dsp:txBody>
      <dsp:txXfrm>
        <a:off x="503067" y="580887"/>
        <a:ext cx="1087231" cy="1044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C63A62-D043-4F96-81E4-ED0003CA52AC}">
      <dsp:nvSpPr>
        <dsp:cNvPr id="0" name=""/>
        <dsp:cNvSpPr/>
      </dsp:nvSpPr>
      <dsp:spPr>
        <a:xfrm>
          <a:off x="288031" y="936108"/>
          <a:ext cx="889411" cy="88941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>
              <a:solidFill>
                <a:schemeClr val="tx1"/>
              </a:solidFill>
            </a:rPr>
            <a:t>Hepatology New Appointment</a:t>
          </a:r>
          <a:endParaRPr lang="en-US" sz="800" kern="1200" dirty="0">
            <a:solidFill>
              <a:schemeClr val="tx1"/>
            </a:solidFill>
          </a:endParaRPr>
        </a:p>
      </dsp:txBody>
      <dsp:txXfrm>
        <a:off x="418282" y="1066359"/>
        <a:ext cx="628909" cy="628909"/>
      </dsp:txXfrm>
    </dsp:sp>
    <dsp:sp modelId="{972486A6-7BB1-4879-98C6-5A936CF2901E}">
      <dsp:nvSpPr>
        <dsp:cNvPr id="0" name=""/>
        <dsp:cNvSpPr/>
      </dsp:nvSpPr>
      <dsp:spPr>
        <a:xfrm rot="21599990">
          <a:off x="1086358" y="1213307"/>
          <a:ext cx="353481" cy="300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086358" y="1273342"/>
        <a:ext cx="263428" cy="180106"/>
      </dsp:txXfrm>
    </dsp:sp>
    <dsp:sp modelId="{2F76BAF2-ED55-46EB-B966-81FEF3F53DFA}">
      <dsp:nvSpPr>
        <dsp:cNvPr id="0" name=""/>
        <dsp:cNvSpPr/>
      </dsp:nvSpPr>
      <dsp:spPr>
        <a:xfrm>
          <a:off x="1440157" y="936104"/>
          <a:ext cx="889411" cy="889411"/>
        </a:xfrm>
        <a:prstGeom prst="ellips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>
              <a:solidFill>
                <a:schemeClr val="tx1"/>
              </a:solidFill>
            </a:rPr>
            <a:t>Real Time Fibroscan</a:t>
          </a:r>
          <a:endParaRPr lang="en-US" sz="800" kern="1200" dirty="0">
            <a:solidFill>
              <a:schemeClr val="tx1"/>
            </a:solidFill>
          </a:endParaRPr>
        </a:p>
      </dsp:txBody>
      <dsp:txXfrm>
        <a:off x="1570408" y="1066355"/>
        <a:ext cx="628909" cy="628909"/>
      </dsp:txXfrm>
    </dsp:sp>
    <dsp:sp modelId="{2068839F-E36F-474D-833C-8A5DBA0ADDF6}">
      <dsp:nvSpPr>
        <dsp:cNvPr id="0" name=""/>
        <dsp:cNvSpPr/>
      </dsp:nvSpPr>
      <dsp:spPr>
        <a:xfrm rot="21599989">
          <a:off x="2304256" y="1224137"/>
          <a:ext cx="358300" cy="300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304256" y="1284172"/>
        <a:ext cx="268247" cy="180106"/>
      </dsp:txXfrm>
    </dsp:sp>
    <dsp:sp modelId="{F6067FAF-D237-4171-9EA3-1F6F3AD4F547}">
      <dsp:nvSpPr>
        <dsp:cNvPr id="0" name=""/>
        <dsp:cNvSpPr/>
      </dsp:nvSpPr>
      <dsp:spPr>
        <a:xfrm>
          <a:off x="2736304" y="936100"/>
          <a:ext cx="889411" cy="889411"/>
        </a:xfrm>
        <a:prstGeom prst="ellips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>
              <a:solidFill>
                <a:schemeClr val="tx1"/>
              </a:solidFill>
            </a:rPr>
            <a:t>Intervention / Discharge to GP</a:t>
          </a:r>
          <a:endParaRPr lang="en-US" sz="800" kern="1200" dirty="0">
            <a:solidFill>
              <a:schemeClr val="tx1"/>
            </a:solidFill>
          </a:endParaRPr>
        </a:p>
      </dsp:txBody>
      <dsp:txXfrm>
        <a:off x="2866555" y="1066351"/>
        <a:ext cx="628909" cy="628909"/>
      </dsp:txXfrm>
    </dsp:sp>
    <dsp:sp modelId="{37877D99-A4B3-4C23-BD5C-44997A675BEE}">
      <dsp:nvSpPr>
        <dsp:cNvPr id="0" name=""/>
        <dsp:cNvSpPr/>
      </dsp:nvSpPr>
      <dsp:spPr>
        <a:xfrm rot="12950245">
          <a:off x="1647315" y="506767"/>
          <a:ext cx="375993" cy="300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1728844" y="593164"/>
        <a:ext cx="285940" cy="180106"/>
      </dsp:txXfrm>
    </dsp:sp>
    <dsp:sp modelId="{D26B4C88-435B-4A40-AFA0-559BEE11108B}">
      <dsp:nvSpPr>
        <dsp:cNvPr id="0" name=""/>
        <dsp:cNvSpPr/>
      </dsp:nvSpPr>
      <dsp:spPr>
        <a:xfrm>
          <a:off x="1440159" y="3"/>
          <a:ext cx="889411" cy="889411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>
              <a:solidFill>
                <a:schemeClr val="tx1"/>
              </a:solidFill>
            </a:rPr>
            <a:t>Process completed in 1 day </a:t>
          </a:r>
        </a:p>
      </dsp:txBody>
      <dsp:txXfrm>
        <a:off x="1570410" y="130254"/>
        <a:ext cx="628909" cy="628909"/>
      </dsp:txXfrm>
    </dsp:sp>
    <dsp:sp modelId="{DD8166AC-CC2F-4269-94D4-C357F058AAF7}">
      <dsp:nvSpPr>
        <dsp:cNvPr id="0" name=""/>
        <dsp:cNvSpPr/>
      </dsp:nvSpPr>
      <dsp:spPr>
        <a:xfrm rot="19475839">
          <a:off x="1565268" y="526357"/>
          <a:ext cx="101066" cy="464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/>
        </a:p>
      </dsp:txBody>
      <dsp:txXfrm rot="10800000">
        <a:off x="1566557" y="539696"/>
        <a:ext cx="87118" cy="27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#1" minVer="12.0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choose name="Name3">
          <dgm:if name="Name4" axis="ch" ptType="node" func="cnt" op="gt" val="2">
            <dgm:alg type="cycle">
              <dgm:param type="stAng" val="0"/>
              <dgm:param type="spanAng" val="360"/>
            </dgm:alg>
          </dgm:if>
          <dgm:else name="Name5">
            <dgm:alg type="cycle">
              <dgm:param type="stAng" val="-90"/>
              <dgm:param type="spanAng" val="360"/>
            </dgm:alg>
          </dgm:else>
        </dgm:choose>
      </dgm:if>
      <dgm:else name="Name6">
        <dgm:choose name="Name7">
          <dgm:if name="Name8" axis="ch" ptType="node" func="cnt" op="gt" val="2">
            <dgm:alg type="cycle">
              <dgm:param type="stAng" val="0"/>
              <dgm:param type="spanAng" val="-360"/>
            </dgm:alg>
          </dgm:if>
          <dgm:else name="Name9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constrLst>
      <dgm:constr type="diam" val="150"/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100"/>
      <dgm:constr type="primFontSz" for="des" forName="connectorText" op="equ" val="78"/>
      <dgm:constr type="primFontSz" for="des" forName="connectorText" refType="primFontSz" refFor="ch" refPtType="node" op="lte" fact="0.78"/>
    </dgm:constrLst>
    <dgm:ruleLst>
      <dgm:rule type="diam" val="INF" fact="NaN" max="NaN"/>
    </dgm:ruleLst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2" fact="NaN" max="NaN"/>
        </dgm:ruleLst>
      </dgm:layoutNode>
      <dgm:choose name="Name10">
        <dgm:if name="Name11" axis="par ch" ptType="doc node" func="cnt" op="gt" val="1">
          <dgm:forEach name="sibTransForEach" axis="followSib" ptType="sibTrans" hideLastTrans="0" cnt="1">
            <dgm:layoutNode name="sibTrans">
              <dgm:choose name="Name12">
                <dgm:if name="Name13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4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1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Simple 1"/>
  <dgm:desc val="Simple 1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1D6C2-0D9D-471E-B1E5-DCE04C5FED04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2E5CE-6AF2-4B2F-8638-F05767484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512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9991-0AED-46E0-8E22-ECD6344BCBE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1846-3839-48A4-AAE4-C166DD0553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952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9991-0AED-46E0-8E22-ECD6344BCBE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1846-3839-48A4-AAE4-C166DD0553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8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9991-0AED-46E0-8E22-ECD6344BCBE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1846-3839-48A4-AAE4-C166DD0553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31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9991-0AED-46E0-8E22-ECD6344BCBE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1846-3839-48A4-AAE4-C166DD0553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96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9991-0AED-46E0-8E22-ECD6344BCBE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1846-3839-48A4-AAE4-C166DD0553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20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9991-0AED-46E0-8E22-ECD6344BCBE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1846-3839-48A4-AAE4-C166DD0553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40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9991-0AED-46E0-8E22-ECD6344BCBE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1846-3839-48A4-AAE4-C166DD0553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27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9991-0AED-46E0-8E22-ECD6344BCBE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1846-3839-48A4-AAE4-C166DD0553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90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9991-0AED-46E0-8E22-ECD6344BCBE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1846-3839-48A4-AAE4-C166DD0553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703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9991-0AED-46E0-8E22-ECD6344BCBE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1846-3839-48A4-AAE4-C166DD0553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70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9991-0AED-46E0-8E22-ECD6344BCBE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1846-3839-48A4-AAE4-C166DD0553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20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59991-0AED-46E0-8E22-ECD6344BCBE1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61846-3839-48A4-AAE4-C166DD0553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01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chart" Target="../charts/chart2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/>
          <a:lstStyle/>
          <a:p>
            <a:r>
              <a:rPr lang="en-GB" dirty="0"/>
              <a:t>Liver services at ICHNT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492896"/>
            <a:ext cx="6400800" cy="2880320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rgbClr val="FF0000"/>
                </a:solidFill>
              </a:rPr>
              <a:t>Dr Ameet Dhar PhD FRCP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Consultant </a:t>
            </a:r>
            <a:r>
              <a:rPr lang="en-GB" dirty="0" err="1">
                <a:solidFill>
                  <a:srgbClr val="FF0000"/>
                </a:solidFill>
              </a:rPr>
              <a:t>Hepatologist</a:t>
            </a:r>
            <a:r>
              <a:rPr lang="en-GB" dirty="0">
                <a:solidFill>
                  <a:srgbClr val="FF0000"/>
                </a:solidFill>
              </a:rPr>
              <a:t> and Head of Speciality for Liver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Imperial College Healthcare NHS Trust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49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Value of Ambulatory Care: Cost-benefit analysis of LVP on the 10</a:t>
            </a:r>
            <a:r>
              <a:rPr lang="en-US" sz="3600" baseline="30000" dirty="0"/>
              <a:t>th</a:t>
            </a:r>
            <a:r>
              <a:rPr lang="en-US" sz="3600" dirty="0"/>
              <a:t> Floor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863395"/>
              </p:ext>
            </p:extLst>
          </p:nvPr>
        </p:nvGraphicFramePr>
        <p:xfrm>
          <a:off x="219133" y="1789964"/>
          <a:ext cx="5583699" cy="437601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701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Admission via Accident &amp; Emergency with overnight stay in acute medical bed for LVP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£2847.00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8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/>
                        <a:t>Daycase</a:t>
                      </a:r>
                      <a:r>
                        <a:rPr lang="en-US" sz="1600" b="1" dirty="0"/>
                        <a:t> admission to 10</a:t>
                      </a:r>
                      <a:r>
                        <a:rPr lang="en-US" sz="1600" b="1" baseline="30000" dirty="0"/>
                        <a:t>th</a:t>
                      </a:r>
                      <a:r>
                        <a:rPr lang="en-US" sz="1600" b="1" dirty="0"/>
                        <a:t> Floor liver unit with LVP </a:t>
                      </a:r>
                    </a:p>
                    <a:p>
                      <a:endParaRPr lang="en-US" sz="16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£474.00</a:t>
                      </a:r>
                    </a:p>
                    <a:p>
                      <a:pPr algn="r"/>
                      <a:endParaRPr lang="en-US" sz="16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814">
                <a:tc>
                  <a:txBody>
                    <a:bodyPr/>
                    <a:lstStyle/>
                    <a:p>
                      <a:r>
                        <a:rPr lang="en-US" sz="1600" b="1" dirty="0"/>
                        <a:t>Cost-saving per case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£2373.00</a:t>
                      </a:r>
                    </a:p>
                    <a:p>
                      <a:pPr algn="r"/>
                      <a:endParaRPr lang="en-US" sz="1600" b="1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727">
                <a:tc>
                  <a:txBody>
                    <a:bodyPr/>
                    <a:lstStyle/>
                    <a:p>
                      <a:r>
                        <a:rPr lang="en-US" sz="1600" b="1" dirty="0"/>
                        <a:t>Amount saved in 2016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£109158.00</a:t>
                      </a:r>
                    </a:p>
                    <a:p>
                      <a:pPr algn="r"/>
                      <a:r>
                        <a:rPr lang="en-US" sz="1600" b="1" dirty="0"/>
                        <a:t>(46 x £2373)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814">
                <a:tc>
                  <a:txBody>
                    <a:bodyPr/>
                    <a:lstStyle/>
                    <a:p>
                      <a:r>
                        <a:rPr lang="en-US" sz="1600" b="1" dirty="0"/>
                        <a:t>Missed cases across the trust in 2016 </a:t>
                      </a:r>
                    </a:p>
                    <a:p>
                      <a:r>
                        <a:rPr lang="en-US" sz="1600" b="1" dirty="0"/>
                        <a:t>(n</a:t>
                      </a:r>
                      <a:r>
                        <a:rPr lang="en-US" sz="1600" b="1" baseline="0" dirty="0"/>
                        <a:t> = 6)</a:t>
                      </a:r>
                      <a:endParaRPr lang="en-US" sz="16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 10 bed days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619">
                <a:tc>
                  <a:txBody>
                    <a:bodyPr/>
                    <a:lstStyle/>
                    <a:p>
                      <a:r>
                        <a:rPr lang="en-US" sz="1600" b="1" dirty="0"/>
                        <a:t>Missed cost savings in 2016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£28470.00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814">
                <a:tc>
                  <a:txBody>
                    <a:bodyPr/>
                    <a:lstStyle/>
                    <a:p>
                      <a:r>
                        <a:rPr lang="en-US" sz="1600" b="1" dirty="0"/>
                        <a:t>Potential for further cost savings </a:t>
                      </a:r>
                    </a:p>
                    <a:p>
                      <a:r>
                        <a:rPr lang="en-US" sz="1600" b="1" dirty="0"/>
                        <a:t>(extra 19 </a:t>
                      </a:r>
                      <a:r>
                        <a:rPr lang="en-US" sz="1600" b="1" baseline="0" dirty="0"/>
                        <a:t>cases/</a:t>
                      </a:r>
                      <a:r>
                        <a:rPr lang="en-US" sz="1600" b="1" baseline="0" dirty="0" err="1"/>
                        <a:t>yr</a:t>
                      </a:r>
                      <a:r>
                        <a:rPr lang="en-US" sz="1600" b="1" baseline="0" dirty="0"/>
                        <a:t>) – 65 per year capacity</a:t>
                      </a:r>
                      <a:endParaRPr lang="en-US" sz="1600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£45087.00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444208" y="1700808"/>
            <a:ext cx="23724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46 procedures 2016 via</a:t>
            </a:r>
          </a:p>
          <a:p>
            <a:r>
              <a:rPr lang="en-US" dirty="0"/>
              <a:t>10</a:t>
            </a:r>
            <a:r>
              <a:rPr lang="en-US" baseline="30000" dirty="0"/>
              <a:t>th</a:t>
            </a:r>
            <a:r>
              <a:rPr lang="en-US" dirty="0"/>
              <a:t> floor clinical unit.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154266" y="2636912"/>
            <a:ext cx="2952328" cy="2459359"/>
          </a:xfrm>
        </p:spPr>
        <p:txBody>
          <a:bodyPr>
            <a:noAutofit/>
          </a:bodyPr>
          <a:lstStyle/>
          <a:p>
            <a:r>
              <a:rPr lang="en-US" sz="1600" b="1" dirty="0"/>
              <a:t>Complications: 1 (admitted)</a:t>
            </a:r>
          </a:p>
          <a:p>
            <a:pPr lvl="1"/>
            <a:r>
              <a:rPr lang="en-US" sz="1600" b="1" dirty="0"/>
              <a:t>1 post-procedural bleed</a:t>
            </a:r>
          </a:p>
          <a:p>
            <a:pPr lvl="1"/>
            <a:endParaRPr lang="en-US" sz="1600" b="1" dirty="0"/>
          </a:p>
          <a:p>
            <a:r>
              <a:rPr lang="en-US" sz="1600" b="1" dirty="0"/>
              <a:t>Admissions from day-unit: 3</a:t>
            </a:r>
          </a:p>
          <a:p>
            <a:pPr lvl="1"/>
            <a:r>
              <a:rPr lang="en-US" sz="1600" b="1" dirty="0"/>
              <a:t>Post procedural Bleed</a:t>
            </a:r>
          </a:p>
          <a:p>
            <a:pPr lvl="1"/>
            <a:r>
              <a:rPr lang="en-US" sz="1600" b="1" dirty="0"/>
              <a:t>Hepatic hydrothorax</a:t>
            </a:r>
          </a:p>
          <a:p>
            <a:pPr lvl="1"/>
            <a:r>
              <a:rPr lang="en-US" sz="1600" b="1" dirty="0"/>
              <a:t>SBP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4048" y="639806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i="1" dirty="0"/>
              <a:t>Mukherjee &amp; Dhar 2017</a:t>
            </a:r>
          </a:p>
        </p:txBody>
      </p:sp>
    </p:spTree>
    <p:extLst>
      <p:ext uri="{BB962C8B-B14F-4D97-AF65-F5344CB8AC3E}">
        <p14:creationId xmlns:p14="http://schemas.microsoft.com/office/powerpoint/2010/main" val="291716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NAFLD: Current Service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6615" y="1916832"/>
            <a:ext cx="820891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Dedicated NAFLD clinic twice weekly (Dr Manousou and Dr Yee)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Referrals from general Hepatology/ Gastroenterology OP/ Endocrine / Obesity Service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No direct GP referrals at present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Joint clinic with </a:t>
            </a:r>
            <a:r>
              <a:rPr lang="en-GB" dirty="0" err="1"/>
              <a:t>Endrocrine</a:t>
            </a:r>
            <a:r>
              <a:rPr lang="en-GB" dirty="0"/>
              <a:t>/ Diabetes, with access to dietician.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Pathway with obesity services</a:t>
            </a:r>
            <a:endParaRPr lang="en-GB" dirty="0"/>
          </a:p>
          <a:p>
            <a:endParaRPr lang="en-GB" sz="1400" dirty="0"/>
          </a:p>
          <a:p>
            <a:pPr marL="285750" indent="-285750">
              <a:buFont typeface="Arial" pitchFamily="34" charset="0"/>
              <a:buChar char="•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814551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ALD: Current Service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6615" y="1916832"/>
            <a:ext cx="820891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Dedicated ALD liver clinic once per week (Dr Lewis and Dr Vergis)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Dedicated alcohol and addiction specialist nurse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Access to real time </a:t>
            </a:r>
            <a:r>
              <a:rPr lang="en-GB" dirty="0" err="1"/>
              <a:t>fibroscan</a:t>
            </a:r>
            <a:r>
              <a:rPr lang="en-GB" dirty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Outpatient </a:t>
            </a:r>
            <a:r>
              <a:rPr lang="en-GB" dirty="0" err="1"/>
              <a:t>detoxifcation</a:t>
            </a:r>
            <a:r>
              <a:rPr lang="en-GB" dirty="0"/>
              <a:t> regimen in ALD patients </a:t>
            </a:r>
          </a:p>
          <a:p>
            <a:endParaRPr lang="en-GB" sz="1400" dirty="0"/>
          </a:p>
          <a:p>
            <a:pPr marL="285750" indent="-285750">
              <a:buFont typeface="Arial" pitchFamily="34" charset="0"/>
              <a:buChar char="•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30394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7803"/>
            <a:ext cx="8229600" cy="646901"/>
          </a:xfrm>
        </p:spPr>
        <p:txBody>
          <a:bodyPr>
            <a:normAutofit/>
          </a:bodyPr>
          <a:lstStyle/>
          <a:p>
            <a:r>
              <a:rPr lang="en-US" sz="3600" dirty="0" err="1"/>
              <a:t>Fibroscan</a:t>
            </a:r>
            <a:r>
              <a:rPr lang="en-US" sz="3600" dirty="0"/>
              <a:t> Service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1196752"/>
            <a:ext cx="345638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One of the largest providers in the UK  (&gt;3000 </a:t>
            </a:r>
            <a:r>
              <a:rPr lang="en-US" sz="1400" dirty="0" err="1"/>
              <a:t>fibroscans</a:t>
            </a:r>
            <a:r>
              <a:rPr lang="en-US" sz="1400" dirty="0"/>
              <a:t> per year)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R</a:t>
            </a:r>
            <a:r>
              <a:rPr lang="en-GB" sz="1400" dirty="0" err="1"/>
              <a:t>eal</a:t>
            </a:r>
            <a:r>
              <a:rPr lang="en-GB" sz="1400" dirty="0"/>
              <a:t> time in clinic and dedicated elective lists (nurse led)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Access to CAP and LSM with XL probes for raised BMI patients</a:t>
            </a:r>
          </a:p>
          <a:p>
            <a:endParaRPr lang="en-GB" sz="1400" dirty="0"/>
          </a:p>
        </p:txBody>
      </p:sp>
      <p:graphicFrame>
        <p:nvGraphicFramePr>
          <p:cNvPr id="5" name="Content Placeholder 1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061970925"/>
              </p:ext>
            </p:extLst>
          </p:nvPr>
        </p:nvGraphicFramePr>
        <p:xfrm>
          <a:off x="683568" y="3933056"/>
          <a:ext cx="3672408" cy="2779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32040" y="3933055"/>
            <a:ext cx="40324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Real time </a:t>
            </a:r>
            <a:r>
              <a:rPr lang="en-US" sz="1400" dirty="0" err="1"/>
              <a:t>fibroscan</a:t>
            </a:r>
            <a:r>
              <a:rPr lang="en-US" sz="1400" dirty="0"/>
              <a:t> pathway: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Avoids unnecessary follow 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Patients - fewer days lost at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Benefits for CCGs - reduces appointment costs, release of appointments to see more appropriate patients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Implementing real time </a:t>
            </a:r>
            <a:r>
              <a:rPr lang="en-GB" sz="1400" dirty="0" err="1"/>
              <a:t>fibroscan</a:t>
            </a:r>
            <a:r>
              <a:rPr lang="en-GB" sz="1400" dirty="0"/>
              <a:t> service, identified cost savings </a:t>
            </a:r>
            <a:r>
              <a:rPr lang="en-GB" sz="1400"/>
              <a:t>to commissioners.</a:t>
            </a:r>
            <a:endParaRPr lang="en-GB" sz="1400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78176277"/>
              </p:ext>
            </p:extLst>
          </p:nvPr>
        </p:nvGraphicFramePr>
        <p:xfrm>
          <a:off x="899592" y="980728"/>
          <a:ext cx="309634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279836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Other services / useful contacts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6615" y="1916832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GP email helpline: </a:t>
            </a:r>
            <a:r>
              <a:rPr lang="en-GB" dirty="0">
                <a:solidFill>
                  <a:srgbClr val="0070C0"/>
                </a:solidFill>
              </a:rPr>
              <a:t>hepatologyadvice.imperial@nhs.net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Secretary: 02033126254 (Maureen Allen – lead secretary)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Hepatology Registrar – Bleep 1316 via Switchboard (9am-5pm)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GI bleed Registrar covering St. </a:t>
            </a:r>
            <a:r>
              <a:rPr lang="en-US" dirty="0" err="1"/>
              <a:t>Marys</a:t>
            </a:r>
            <a:r>
              <a:rPr lang="en-US" dirty="0"/>
              <a:t> – via Switchboard (5pm-9am).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521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Liver Services: Current Service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942389"/>
            <a:ext cx="82089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Structure of current service</a:t>
            </a:r>
          </a:p>
          <a:p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Services available 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Referral pathways</a:t>
            </a:r>
          </a:p>
          <a:p>
            <a:r>
              <a:rPr lang="en-GB" dirty="0"/>
              <a:t> </a:t>
            </a:r>
          </a:p>
          <a:p>
            <a:endParaRPr lang="en-GB" dirty="0"/>
          </a:p>
          <a:p>
            <a:endParaRPr lang="en-GB" sz="1400" dirty="0"/>
          </a:p>
          <a:p>
            <a:pPr marL="285750" indent="-285750">
              <a:buFont typeface="Arial" pitchFamily="34" charset="0"/>
              <a:buChar char="•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1303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Liver Services: Current Service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8431" y="1556792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Lead provider for liver services in NWL.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See over 2000 new patients per year and &gt; 10,000 follow appointments</a:t>
            </a:r>
          </a:p>
          <a:p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Over 1000 patients admitted under our care per year. </a:t>
            </a:r>
          </a:p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84" t="23116" r="52780" b="40892"/>
          <a:stretch/>
        </p:blipFill>
        <p:spPr bwMode="auto">
          <a:xfrm>
            <a:off x="1259632" y="3284984"/>
            <a:ext cx="6307966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5003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Liver Services: Current Service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48478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Provide liver services across 4 sites within the trust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4 full-time clinical consultants with 3 less than full-time clinical consultants</a:t>
            </a:r>
          </a:p>
          <a:p>
            <a:r>
              <a:rPr lang="en-US" dirty="0"/>
              <a:t>      3 academic consultants providing 0.7 WTE clinical activity.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941569"/>
              </p:ext>
            </p:extLst>
          </p:nvPr>
        </p:nvGraphicFramePr>
        <p:xfrm>
          <a:off x="395536" y="2852936"/>
          <a:ext cx="8568953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6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2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7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SITE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Inpatient</a:t>
                      </a:r>
                      <a:r>
                        <a:rPr lang="en-US" sz="1200" baseline="0" dirty="0"/>
                        <a:t> care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General</a:t>
                      </a:r>
                      <a:r>
                        <a:rPr lang="en-US" sz="1200" baseline="0" dirty="0"/>
                        <a:t> Hepatology clinics / week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Specialist clinics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Ambulatory</a:t>
                      </a:r>
                      <a:r>
                        <a:rPr lang="en-US" sz="1200" baseline="0" dirty="0"/>
                        <a:t> care unit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ST MARYS (main site)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Douglas</a:t>
                      </a:r>
                      <a:r>
                        <a:rPr lang="en-US" sz="1200" b="1" baseline="0" dirty="0"/>
                        <a:t> Ward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10 per week </a:t>
                      </a:r>
                    </a:p>
                    <a:p>
                      <a:r>
                        <a:rPr lang="en-US" sz="1200" b="1" dirty="0"/>
                        <a:t>(all include</a:t>
                      </a:r>
                      <a:r>
                        <a:rPr lang="en-US" sz="1200" b="1" baseline="0" dirty="0"/>
                        <a:t> access to real time </a:t>
                      </a:r>
                      <a:r>
                        <a:rPr lang="en-US" sz="1200" b="1" baseline="0" dirty="0" err="1"/>
                        <a:t>fibroscan</a:t>
                      </a:r>
                      <a:r>
                        <a:rPr lang="en-US" sz="1200" b="1" baseline="0" dirty="0"/>
                        <a:t>)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- Cirrhosis (x4 per </a:t>
                      </a:r>
                      <a:r>
                        <a:rPr lang="en-US" sz="1200" b="1" dirty="0" err="1"/>
                        <a:t>wk</a:t>
                      </a:r>
                      <a:r>
                        <a:rPr lang="en-US" sz="1200" b="1" dirty="0"/>
                        <a:t>)</a:t>
                      </a:r>
                    </a:p>
                    <a:p>
                      <a:r>
                        <a:rPr lang="en-US" sz="1200" b="1" dirty="0"/>
                        <a:t>- NAFLD (x2 per </a:t>
                      </a:r>
                      <a:r>
                        <a:rPr lang="en-US" sz="1200" b="1" dirty="0" err="1"/>
                        <a:t>wk</a:t>
                      </a:r>
                      <a:r>
                        <a:rPr lang="en-US" sz="1200" b="1" dirty="0"/>
                        <a:t>)</a:t>
                      </a:r>
                    </a:p>
                    <a:p>
                      <a:r>
                        <a:rPr lang="en-US" sz="1200" b="1" dirty="0"/>
                        <a:t>- Alcohol (x1 per </a:t>
                      </a:r>
                      <a:r>
                        <a:rPr lang="en-US" sz="1200" b="1" dirty="0" err="1"/>
                        <a:t>wk</a:t>
                      </a:r>
                      <a:r>
                        <a:rPr lang="en-US" sz="1200" b="1" dirty="0"/>
                        <a:t>)</a:t>
                      </a:r>
                    </a:p>
                    <a:p>
                      <a:r>
                        <a:rPr lang="en-US" sz="1200" b="1" dirty="0"/>
                        <a:t>- HCV</a:t>
                      </a:r>
                      <a:r>
                        <a:rPr lang="en-US" sz="1200" b="1" baseline="0" dirty="0"/>
                        <a:t> and HBV (x3 per </a:t>
                      </a:r>
                      <a:r>
                        <a:rPr lang="en-US" sz="1200" b="1" baseline="0" dirty="0" err="1"/>
                        <a:t>wk</a:t>
                      </a:r>
                      <a:r>
                        <a:rPr lang="en-US" sz="1200" b="1" baseline="0" dirty="0"/>
                        <a:t>)</a:t>
                      </a:r>
                    </a:p>
                    <a:p>
                      <a:r>
                        <a:rPr lang="en-US" sz="1200" b="1" baseline="0" dirty="0"/>
                        <a:t>- Transplant (x1 per </a:t>
                      </a:r>
                      <a:r>
                        <a:rPr lang="en-US" sz="1200" b="1" baseline="0" dirty="0" err="1"/>
                        <a:t>wk</a:t>
                      </a:r>
                      <a:r>
                        <a:rPr lang="en-US" sz="1200" b="1" baseline="0" dirty="0"/>
                        <a:t>)</a:t>
                      </a:r>
                    </a:p>
                    <a:p>
                      <a:r>
                        <a:rPr lang="en-US" sz="1200" b="1" baseline="0" dirty="0"/>
                        <a:t>- Acute liver injury (x1 )</a:t>
                      </a:r>
                    </a:p>
                    <a:p>
                      <a:r>
                        <a:rPr lang="en-US" sz="1200" b="1" baseline="0" dirty="0"/>
                        <a:t>- PBC &amp; Autoimmune (x1)</a:t>
                      </a:r>
                    </a:p>
                    <a:p>
                      <a:r>
                        <a:rPr lang="en-US" sz="1200" b="1" baseline="0" dirty="0"/>
                        <a:t>- Viral Family &amp; Pregnancy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10</a:t>
                      </a:r>
                      <a:r>
                        <a:rPr lang="en-US" sz="1200" b="1" baseline="30000" dirty="0"/>
                        <a:t>th</a:t>
                      </a:r>
                      <a:r>
                        <a:rPr lang="en-US" sz="1200" b="1" dirty="0"/>
                        <a:t> Floor QEQM:</a:t>
                      </a:r>
                    </a:p>
                    <a:p>
                      <a:r>
                        <a:rPr lang="en-US" sz="1200" b="1" dirty="0"/>
                        <a:t>- Paracentesis</a:t>
                      </a:r>
                    </a:p>
                    <a:p>
                      <a:r>
                        <a:rPr lang="en-US" sz="1200" b="1" dirty="0"/>
                        <a:t>- Liver</a:t>
                      </a:r>
                      <a:r>
                        <a:rPr lang="en-US" sz="1200" b="1" baseline="0" dirty="0"/>
                        <a:t> Biopsy</a:t>
                      </a:r>
                    </a:p>
                    <a:p>
                      <a:r>
                        <a:rPr lang="en-US" sz="1200" b="1" baseline="0" dirty="0"/>
                        <a:t>- Venesection</a:t>
                      </a:r>
                    </a:p>
                    <a:p>
                      <a:r>
                        <a:rPr lang="en-US" sz="1200" b="1" baseline="0" dirty="0"/>
                        <a:t>- Clinical Trials</a:t>
                      </a:r>
                    </a:p>
                    <a:p>
                      <a:r>
                        <a:rPr lang="en-US" sz="1200" b="1" baseline="0" dirty="0"/>
                        <a:t>- </a:t>
                      </a:r>
                      <a:r>
                        <a:rPr lang="en-US" sz="1200" b="1" baseline="0" dirty="0" err="1"/>
                        <a:t>Fibroscan</a:t>
                      </a:r>
                      <a:r>
                        <a:rPr lang="en-US" sz="1200" b="1" baseline="0" dirty="0"/>
                        <a:t> Lists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HAMMERSMITH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Outreach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3 per week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- Pregnancy</a:t>
                      </a:r>
                      <a:r>
                        <a:rPr lang="en-US" sz="1200" b="1" baseline="0" dirty="0"/>
                        <a:t> (QCH)</a:t>
                      </a:r>
                    </a:p>
                    <a:p>
                      <a:r>
                        <a:rPr lang="en-US" sz="1200" b="1" baseline="0" dirty="0"/>
                        <a:t>- HCC (x1 per week)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-</a:t>
                      </a:r>
                      <a:endParaRPr lang="en-GB" sz="1200" b="1" dirty="0"/>
                    </a:p>
                    <a:p>
                      <a:pPr algn="ctr"/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CHARING</a:t>
                      </a:r>
                      <a:r>
                        <a:rPr lang="en-US" sz="1200" b="1" baseline="0" dirty="0"/>
                        <a:t> CROSS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Outreach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2 per week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-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-</a:t>
                      </a:r>
                      <a:endParaRPr lang="en-GB" sz="1200" b="1" dirty="0"/>
                    </a:p>
                    <a:p>
                      <a:pPr algn="ctr"/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ST. CHARLES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-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1 per week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-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-</a:t>
                      </a:r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601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01213178"/>
              </p:ext>
            </p:extLst>
          </p:nvPr>
        </p:nvGraphicFramePr>
        <p:xfrm>
          <a:off x="1691680" y="3459004"/>
          <a:ext cx="194421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520" y="3496777"/>
            <a:ext cx="1296144" cy="338554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GP referral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45069" y="3188280"/>
            <a:ext cx="1296144" cy="830997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General Hepatology OPD Clinic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92280" y="3668033"/>
            <a:ext cx="1296144" cy="830997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Specialist Liver clinic </a:t>
            </a:r>
          </a:p>
          <a:p>
            <a:endParaRPr lang="en-GB" sz="1600" dirty="0"/>
          </a:p>
        </p:txBody>
      </p:sp>
      <p:graphicFrame>
        <p:nvGraphicFramePr>
          <p:cNvPr id="30" name="Diagram 29"/>
          <p:cNvGraphicFramePr/>
          <p:nvPr>
            <p:extLst>
              <p:ext uri="{D42A27DB-BD31-4B8C-83A1-F6EECF244321}">
                <p14:modId xmlns:p14="http://schemas.microsoft.com/office/powerpoint/2010/main" val="3705241514"/>
              </p:ext>
            </p:extLst>
          </p:nvPr>
        </p:nvGraphicFramePr>
        <p:xfrm>
          <a:off x="5292080" y="3459004"/>
          <a:ext cx="15841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8129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Summary of referral pathway 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6" name="TextBox 35"/>
          <p:cNvSpPr txBox="1"/>
          <p:nvPr/>
        </p:nvSpPr>
        <p:spPr>
          <a:xfrm>
            <a:off x="2123728" y="3090252"/>
            <a:ext cx="1008112" cy="338554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ERS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513799" y="3085683"/>
            <a:ext cx="1008112" cy="338554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Referral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5696" y="4005064"/>
            <a:ext cx="1783016" cy="830997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CCG commissioned</a:t>
            </a:r>
          </a:p>
          <a:p>
            <a:r>
              <a:rPr lang="en-US" sz="1600" dirty="0"/>
              <a:t>Referral guidelines if applicable </a:t>
            </a:r>
            <a:endParaRPr lang="en-GB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3644488" y="5085184"/>
            <a:ext cx="1783016" cy="584775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Real time </a:t>
            </a:r>
            <a:r>
              <a:rPr lang="en-US" sz="1600" dirty="0" err="1"/>
              <a:t>fibroscan</a:t>
            </a:r>
            <a:r>
              <a:rPr lang="en-US" sz="1600" dirty="0"/>
              <a:t> at SMH site in OPD</a:t>
            </a:r>
            <a:endParaRPr lang="en-GB" sz="1600" dirty="0"/>
          </a:p>
        </p:txBody>
      </p:sp>
      <p:sp>
        <p:nvSpPr>
          <p:cNvPr id="7" name="Up Arrow 6"/>
          <p:cNvSpPr/>
          <p:nvPr/>
        </p:nvSpPr>
        <p:spPr>
          <a:xfrm rot="10800000">
            <a:off x="4355976" y="4221087"/>
            <a:ext cx="360040" cy="6686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3845069" y="1412776"/>
            <a:ext cx="1296144" cy="830997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Consultant to Consultant referrals</a:t>
            </a:r>
            <a:endParaRPr lang="en-GB" sz="1600" dirty="0"/>
          </a:p>
        </p:txBody>
      </p:sp>
      <p:sp>
        <p:nvSpPr>
          <p:cNvPr id="43" name="Up Arrow 42"/>
          <p:cNvSpPr/>
          <p:nvPr/>
        </p:nvSpPr>
        <p:spPr>
          <a:xfrm rot="10800000">
            <a:off x="4355975" y="2421651"/>
            <a:ext cx="360040" cy="6686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7100237" y="2741824"/>
            <a:ext cx="1296144" cy="830997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Ambulatory care (clinical day unit)</a:t>
            </a:r>
          </a:p>
        </p:txBody>
      </p:sp>
    </p:spTree>
    <p:extLst>
      <p:ext uri="{BB962C8B-B14F-4D97-AF65-F5344CB8AC3E}">
        <p14:creationId xmlns:p14="http://schemas.microsoft.com/office/powerpoint/2010/main" val="2525850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/>
          </a:bodyPr>
          <a:lstStyle/>
          <a:p>
            <a:r>
              <a:rPr lang="en-GB" sz="3600" dirty="0"/>
              <a:t>Liver Services: Speciality Services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4415" y="1124744"/>
            <a:ext cx="820891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b="1" dirty="0"/>
              <a:t>Cirrhosis clinics (x4 per </a:t>
            </a:r>
            <a:r>
              <a:rPr lang="en-US" b="1" dirty="0" err="1"/>
              <a:t>wk</a:t>
            </a:r>
            <a:r>
              <a:rPr lang="en-US" b="1" dirty="0"/>
              <a:t>) : </a:t>
            </a:r>
            <a:r>
              <a:rPr lang="en-US" b="1" dirty="0" err="1"/>
              <a:t>Dr</a:t>
            </a:r>
            <a:r>
              <a:rPr lang="en-US" b="1" dirty="0"/>
              <a:t> Dhar (Lead), </a:t>
            </a:r>
            <a:r>
              <a:rPr lang="en-US" b="1" dirty="0" err="1"/>
              <a:t>Dr</a:t>
            </a:r>
            <a:r>
              <a:rPr lang="en-US" b="1" dirty="0"/>
              <a:t> Manousou, </a:t>
            </a:r>
            <a:r>
              <a:rPr lang="en-US" b="1" dirty="0" err="1"/>
              <a:t>Dr</a:t>
            </a:r>
            <a:r>
              <a:rPr lang="en-US" b="1" dirty="0"/>
              <a:t> Lewis, </a:t>
            </a:r>
            <a:r>
              <a:rPr lang="en-US" b="1" dirty="0" err="1"/>
              <a:t>Dr</a:t>
            </a:r>
            <a:r>
              <a:rPr lang="en-US" b="1" dirty="0"/>
              <a:t> Selvapatt</a:t>
            </a:r>
          </a:p>
          <a:p>
            <a:pPr marL="285750" indent="-285750">
              <a:buFontTx/>
              <a:buChar char="-"/>
            </a:pP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NAFLD clinics (x2 per </a:t>
            </a:r>
            <a:r>
              <a:rPr lang="en-US" b="1" dirty="0" err="1"/>
              <a:t>wk</a:t>
            </a:r>
            <a:r>
              <a:rPr lang="en-US" b="1" dirty="0"/>
              <a:t>): </a:t>
            </a:r>
            <a:r>
              <a:rPr lang="en-US" b="1" dirty="0" err="1"/>
              <a:t>Dr</a:t>
            </a:r>
            <a:r>
              <a:rPr lang="en-US" b="1" dirty="0"/>
              <a:t> Manousou (Lead), </a:t>
            </a:r>
            <a:r>
              <a:rPr lang="en-US" b="1" dirty="0" err="1"/>
              <a:t>Dr</a:t>
            </a:r>
            <a:r>
              <a:rPr lang="en-US" b="1" dirty="0"/>
              <a:t> Yee (Endocrine and Diabetes)</a:t>
            </a:r>
          </a:p>
          <a:p>
            <a:pPr marL="285750" indent="-285750">
              <a:buFontTx/>
              <a:buChar char="-"/>
            </a:pP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Alcohol Liver disease (x2 per </a:t>
            </a:r>
            <a:r>
              <a:rPr lang="en-US" b="1" dirty="0" err="1"/>
              <a:t>wk</a:t>
            </a:r>
            <a:r>
              <a:rPr lang="en-US" b="1" dirty="0"/>
              <a:t>): </a:t>
            </a:r>
            <a:r>
              <a:rPr lang="en-US" b="1" dirty="0" err="1"/>
              <a:t>Dr</a:t>
            </a:r>
            <a:r>
              <a:rPr lang="en-US" b="1" dirty="0"/>
              <a:t> Lewis (Lead), </a:t>
            </a:r>
            <a:r>
              <a:rPr lang="en-US" b="1" dirty="0" err="1"/>
              <a:t>Dr</a:t>
            </a:r>
            <a:r>
              <a:rPr lang="en-US" b="1" dirty="0"/>
              <a:t> Vergis, James </a:t>
            </a:r>
            <a:r>
              <a:rPr lang="en-US" b="1" dirty="0" err="1"/>
              <a:t>Lovendoski</a:t>
            </a:r>
            <a:endParaRPr lang="en-US" b="1" dirty="0"/>
          </a:p>
          <a:p>
            <a:pPr marL="285750" indent="-285750">
              <a:buFontTx/>
              <a:buChar char="-"/>
            </a:pP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HCV and HBV (x3 per </a:t>
            </a:r>
            <a:r>
              <a:rPr lang="en-US" b="1" dirty="0" err="1"/>
              <a:t>wk</a:t>
            </a:r>
            <a:r>
              <a:rPr lang="en-US" b="1" dirty="0"/>
              <a:t>): Professor Brown (Lead), </a:t>
            </a:r>
            <a:r>
              <a:rPr lang="en-US" b="1" dirty="0" err="1"/>
              <a:t>Dr</a:t>
            </a:r>
            <a:r>
              <a:rPr lang="en-US" b="1" dirty="0"/>
              <a:t> Smith, </a:t>
            </a:r>
            <a:r>
              <a:rPr lang="en-US" b="1" dirty="0" err="1"/>
              <a:t>Dr</a:t>
            </a:r>
            <a:r>
              <a:rPr lang="en-US" b="1" dirty="0"/>
              <a:t> </a:t>
            </a:r>
            <a:r>
              <a:rPr lang="en-US" b="1" dirty="0" err="1"/>
              <a:t>Lemione</a:t>
            </a:r>
            <a:endParaRPr lang="en-US" b="1" dirty="0"/>
          </a:p>
          <a:p>
            <a:pPr marL="285750" indent="-285750">
              <a:buFontTx/>
              <a:buChar char="-"/>
            </a:pP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Transplant (x1 per </a:t>
            </a:r>
            <a:r>
              <a:rPr lang="en-US" b="1" dirty="0" err="1"/>
              <a:t>wk</a:t>
            </a:r>
            <a:r>
              <a:rPr lang="en-US" b="1" dirty="0"/>
              <a:t>): </a:t>
            </a:r>
            <a:r>
              <a:rPr lang="en-US" b="1" dirty="0" err="1"/>
              <a:t>Dr</a:t>
            </a:r>
            <a:r>
              <a:rPr lang="en-US" b="1" dirty="0"/>
              <a:t> Dhar (Lead)</a:t>
            </a:r>
          </a:p>
          <a:p>
            <a:pPr marL="285750" indent="-285750">
              <a:buFontTx/>
              <a:buChar char="-"/>
            </a:pP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Acute liver injury (x1 per </a:t>
            </a:r>
            <a:r>
              <a:rPr lang="en-US" b="1" dirty="0" err="1"/>
              <a:t>wk</a:t>
            </a:r>
            <a:r>
              <a:rPr lang="en-US" b="1" dirty="0"/>
              <a:t> ): </a:t>
            </a:r>
            <a:r>
              <a:rPr lang="en-US" b="1" dirty="0" err="1"/>
              <a:t>Dr</a:t>
            </a:r>
            <a:r>
              <a:rPr lang="en-US" b="1" dirty="0"/>
              <a:t> Possamai, </a:t>
            </a:r>
            <a:r>
              <a:rPr lang="en-US" b="1" dirty="0" err="1"/>
              <a:t>Dr</a:t>
            </a:r>
            <a:r>
              <a:rPr lang="en-US" b="1" dirty="0"/>
              <a:t> Dhar</a:t>
            </a:r>
          </a:p>
          <a:p>
            <a:pPr marL="285750" indent="-285750">
              <a:buFontTx/>
              <a:buChar char="-"/>
            </a:pP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PBC &amp; Autoimmune (x1 per </a:t>
            </a:r>
            <a:r>
              <a:rPr lang="en-US" b="1" dirty="0" err="1"/>
              <a:t>wk</a:t>
            </a:r>
            <a:r>
              <a:rPr lang="en-US" b="1" dirty="0"/>
              <a:t>): </a:t>
            </a:r>
            <a:r>
              <a:rPr lang="en-US" b="1" dirty="0" err="1"/>
              <a:t>Dr</a:t>
            </a:r>
            <a:r>
              <a:rPr lang="en-US" b="1" dirty="0"/>
              <a:t> Smith</a:t>
            </a:r>
          </a:p>
          <a:p>
            <a:pPr marL="285750" indent="-285750">
              <a:buFontTx/>
              <a:buChar char="-"/>
            </a:pP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Pregnancy and Liver Disease (non- viral) (once per month): </a:t>
            </a:r>
            <a:r>
              <a:rPr lang="en-US" b="1" dirty="0" err="1"/>
              <a:t>Dr</a:t>
            </a:r>
            <a:r>
              <a:rPr lang="en-US" b="1" dirty="0"/>
              <a:t> Smith</a:t>
            </a:r>
          </a:p>
          <a:p>
            <a:pPr marL="285750" indent="-285750">
              <a:buFontTx/>
              <a:buChar char="-"/>
            </a:pP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/>
              <a:t>Viral Family &amp; Pregnancy (twice per month): Professor Brown</a:t>
            </a:r>
          </a:p>
          <a:p>
            <a:pPr marL="285750" indent="-285750">
              <a:buFontTx/>
              <a:buChar char="-"/>
            </a:pPr>
            <a:endParaRPr lang="en-US" b="1" dirty="0"/>
          </a:p>
          <a:p>
            <a:r>
              <a:rPr lang="en-US" b="1" dirty="0"/>
              <a:t>-     HCC clinic (x1 per </a:t>
            </a:r>
            <a:r>
              <a:rPr lang="en-US" b="1" dirty="0" err="1"/>
              <a:t>wk</a:t>
            </a:r>
            <a:r>
              <a:rPr lang="en-US" b="1" dirty="0"/>
              <a:t>) : Professor Khan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27597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98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/>
              <a:t>Cirrhosis clinic: Current Service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84264196"/>
              </p:ext>
            </p:extLst>
          </p:nvPr>
        </p:nvGraphicFramePr>
        <p:xfrm>
          <a:off x="467544" y="980728"/>
          <a:ext cx="8424936" cy="2151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3132257"/>
            <a:ext cx="1296144" cy="584775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No dedicated service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50540" y="175283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2017: current status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39752" y="3132257"/>
            <a:ext cx="1296144" cy="338554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Clinic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23928" y="3132257"/>
            <a:ext cx="1296144" cy="584775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Clinic (AD)</a:t>
            </a:r>
          </a:p>
          <a:p>
            <a:endParaRPr lang="en-GB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3923928" y="3852302"/>
            <a:ext cx="1296144" cy="584775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Pre OLT (AD)</a:t>
            </a:r>
          </a:p>
          <a:p>
            <a:endParaRPr lang="en-GB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5638472" y="3132257"/>
            <a:ext cx="1296144" cy="584775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Clinic &amp; </a:t>
            </a:r>
            <a:r>
              <a:rPr lang="en-GB" sz="1600" dirty="0" err="1"/>
              <a:t>Vasc</a:t>
            </a:r>
            <a:r>
              <a:rPr lang="en-GB" sz="1600" dirty="0"/>
              <a:t> disorder (AD)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38472" y="3852302"/>
            <a:ext cx="1296144" cy="584775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Pre OLT (AD)</a:t>
            </a:r>
          </a:p>
          <a:p>
            <a:endParaRPr lang="en-GB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5638472" y="4581128"/>
            <a:ext cx="1296144" cy="584775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Clinic (PM)</a:t>
            </a:r>
          </a:p>
          <a:p>
            <a:endParaRPr lang="en-GB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638472" y="5318303"/>
            <a:ext cx="1296144" cy="584775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Clinic (NS)</a:t>
            </a:r>
          </a:p>
          <a:p>
            <a:endParaRPr lang="en-GB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638472" y="6039781"/>
            <a:ext cx="1296144" cy="584775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Clinic (HL): </a:t>
            </a:r>
          </a:p>
          <a:p>
            <a:r>
              <a:rPr lang="en-GB" sz="1600" dirty="0"/>
              <a:t>Palliation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164288" y="4004702"/>
            <a:ext cx="1296144" cy="584775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err="1"/>
              <a:t>Alc</a:t>
            </a:r>
            <a:r>
              <a:rPr lang="en-GB" sz="1600" dirty="0"/>
              <a:t> cirrhosis service (BC)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64288" y="4725144"/>
            <a:ext cx="1296144" cy="830997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Nurse led education (HM)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1331640" y="2708920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Down Arrow 26"/>
          <p:cNvSpPr/>
          <p:nvPr/>
        </p:nvSpPr>
        <p:spPr>
          <a:xfrm>
            <a:off x="2942105" y="2717304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Down Arrow 27"/>
          <p:cNvSpPr/>
          <p:nvPr/>
        </p:nvSpPr>
        <p:spPr>
          <a:xfrm>
            <a:off x="4573239" y="2720132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Down Arrow 28"/>
          <p:cNvSpPr/>
          <p:nvPr/>
        </p:nvSpPr>
        <p:spPr>
          <a:xfrm>
            <a:off x="7020272" y="2720132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151283" y="3288056"/>
            <a:ext cx="1296144" cy="584775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Cirrhosis MDT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64288" y="5679153"/>
            <a:ext cx="1296144" cy="830997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HPS/PPS MDT with </a:t>
            </a:r>
            <a:r>
              <a:rPr lang="en-GB" sz="1600" dirty="0" err="1"/>
              <a:t>Pulm</a:t>
            </a:r>
            <a:r>
              <a:rPr lang="en-GB" sz="1600" dirty="0"/>
              <a:t> HT HH</a:t>
            </a:r>
          </a:p>
        </p:txBody>
      </p:sp>
    </p:spTree>
    <p:extLst>
      <p:ext uri="{BB962C8B-B14F-4D97-AF65-F5344CB8AC3E}">
        <p14:creationId xmlns:p14="http://schemas.microsoft.com/office/powerpoint/2010/main" val="537496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Cirrhosis clinic: Current Service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6615" y="1916832"/>
            <a:ext cx="820891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Referrals – decompensated CLD / variant syndrome patients / HPS&amp; PPS patients</a:t>
            </a:r>
          </a:p>
          <a:p>
            <a:r>
              <a:rPr lang="en-GB" dirty="0"/>
              <a:t>                         vascular disorders of the liver.  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Referrals from ward or general </a:t>
            </a:r>
            <a:r>
              <a:rPr lang="en-GB" dirty="0" err="1"/>
              <a:t>Hepatology</a:t>
            </a:r>
            <a:r>
              <a:rPr lang="en-GB" dirty="0"/>
              <a:t>/ Gastroenterology OP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Referrals from other specialities (oncology / HIV / haematology)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No direct GP referrals at present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Cirrhosis clinics acts as a feeder to Pre OLT clinic. </a:t>
            </a:r>
          </a:p>
          <a:p>
            <a:endParaRPr lang="en-GB" dirty="0"/>
          </a:p>
          <a:p>
            <a:endParaRPr lang="en-GB" sz="1400" dirty="0"/>
          </a:p>
          <a:p>
            <a:pPr marL="285750" indent="-285750">
              <a:buFont typeface="Arial" pitchFamily="34" charset="0"/>
              <a:buChar char="•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86713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Cirrhosis clinic: Outcome – mortality rates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572417"/>
              </p:ext>
            </p:extLst>
          </p:nvPr>
        </p:nvGraphicFramePr>
        <p:xfrm>
          <a:off x="1259632" y="2060848"/>
          <a:ext cx="6192688" cy="3823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705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3227</TotalTime>
  <Words>945</Words>
  <Application>Microsoft Office PowerPoint</Application>
  <PresentationFormat>On-screen Show (4:3)</PresentationFormat>
  <Paragraphs>198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Liver services at ICHNT</vt:lpstr>
      <vt:lpstr>Liver Services: Current Service</vt:lpstr>
      <vt:lpstr>Liver Services: Current Service</vt:lpstr>
      <vt:lpstr>Liver Services: Current Service</vt:lpstr>
      <vt:lpstr>Summary of referral pathway  </vt:lpstr>
      <vt:lpstr>Liver Services: Speciality Services</vt:lpstr>
      <vt:lpstr>Cirrhosis clinic: Current Service</vt:lpstr>
      <vt:lpstr>Cirrhosis clinic: Current Service</vt:lpstr>
      <vt:lpstr>Cirrhosis clinic: Outcome – mortality rates</vt:lpstr>
      <vt:lpstr>Value of Ambulatory Care: Cost-benefit analysis of LVP on the 10th Floor</vt:lpstr>
      <vt:lpstr>NAFLD: Current Service</vt:lpstr>
      <vt:lpstr>ALD: Current Service</vt:lpstr>
      <vt:lpstr>Fibroscan Service</vt:lpstr>
      <vt:lpstr>Other services / useful contacts</vt:lpstr>
    </vt:vector>
  </TitlesOfParts>
  <Company>Imperial College Healthcare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Imperial NHS Trust OLT pathway referrals</dc:title>
  <dc:creator>Dhar, Ameet</dc:creator>
  <cp:lastModifiedBy>King, Joselyn</cp:lastModifiedBy>
  <cp:revision>100</cp:revision>
  <cp:lastPrinted>2014-03-07T07:43:09Z</cp:lastPrinted>
  <dcterms:created xsi:type="dcterms:W3CDTF">2014-03-04T10:44:56Z</dcterms:created>
  <dcterms:modified xsi:type="dcterms:W3CDTF">2019-05-23T14:55:17Z</dcterms:modified>
</cp:coreProperties>
</file>