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4" r:id="rId3"/>
    <p:sldId id="257" r:id="rId4"/>
    <p:sldId id="259" r:id="rId5"/>
    <p:sldId id="286" r:id="rId6"/>
    <p:sldId id="282" r:id="rId7"/>
    <p:sldId id="281" r:id="rId8"/>
    <p:sldId id="287" r:id="rId9"/>
    <p:sldId id="279" r:id="rId10"/>
    <p:sldId id="260" r:id="rId11"/>
    <p:sldId id="261" r:id="rId12"/>
    <p:sldId id="262" r:id="rId13"/>
    <p:sldId id="263" r:id="rId14"/>
    <p:sldId id="265" r:id="rId15"/>
    <p:sldId id="266" r:id="rId16"/>
    <p:sldId id="264" r:id="rId17"/>
    <p:sldId id="277" r:id="rId18"/>
    <p:sldId id="276" r:id="rId19"/>
    <p:sldId id="278" r:id="rId20"/>
    <p:sldId id="267" r:id="rId21"/>
    <p:sldId id="280" r:id="rId22"/>
    <p:sldId id="258" r:id="rId23"/>
    <p:sldId id="268" r:id="rId24"/>
    <p:sldId id="269" r:id="rId25"/>
    <p:sldId id="283" r:id="rId26"/>
    <p:sldId id="270" r:id="rId27"/>
    <p:sldId id="271" r:id="rId28"/>
    <p:sldId id="272" r:id="rId29"/>
    <p:sldId id="273" r:id="rId30"/>
    <p:sldId id="274" r:id="rId31"/>
    <p:sldId id="275" r:id="rId32"/>
    <p:sldId id="284" r:id="rId33"/>
    <p:sldId id="285" r:id="rId34"/>
    <p:sldId id="290" r:id="rId35"/>
    <p:sldId id="289" r:id="rId36"/>
    <p:sldId id="288"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B03B32-1F11-4046-AC65-AA871F8BA1D8}" v="66" dt="2019-02-27T21:27:52.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488" y="-90"/>
      </p:cViewPr>
      <p:guideLst>
        <p:guide orient="horz" pos="2160"/>
        <p:guide pos="2880"/>
      </p:guideLst>
    </p:cSldViewPr>
  </p:slideViewPr>
  <p:notesTextViewPr>
    <p:cViewPr>
      <p:scale>
        <a:sx n="1" d="1"/>
        <a:sy n="1" d="1"/>
      </p:scale>
      <p:origin x="0" y="0"/>
    </p:cViewPr>
  </p:notesTextViewPr>
  <p:sorterViewPr>
    <p:cViewPr>
      <p:scale>
        <a:sx n="100" d="100"/>
        <a:sy n="100" d="100"/>
      </p:scale>
      <p:origin x="0" y="-59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hid Salim" userId="0c8122b839130563" providerId="LiveId" clId="{FFB03B32-1F11-4046-AC65-AA871F8BA1D8}"/>
    <pc:docChg chg="addSld modSld">
      <pc:chgData name="Zahid Salim" userId="0c8122b839130563" providerId="LiveId" clId="{FFB03B32-1F11-4046-AC65-AA871F8BA1D8}" dt="2019-02-27T21:28:05.136" v="241" actId="115"/>
      <pc:docMkLst>
        <pc:docMk/>
      </pc:docMkLst>
      <pc:sldChg chg="addSp modSp">
        <pc:chgData name="Zahid Salim" userId="0c8122b839130563" providerId="LiveId" clId="{FFB03B32-1F11-4046-AC65-AA871F8BA1D8}" dt="2019-02-27T21:23:32.791" v="229" actId="1076"/>
        <pc:sldMkLst>
          <pc:docMk/>
          <pc:sldMk cId="2609698249" sldId="275"/>
        </pc:sldMkLst>
        <pc:spChg chg="add mod">
          <ac:chgData name="Zahid Salim" userId="0c8122b839130563" providerId="LiveId" clId="{FFB03B32-1F11-4046-AC65-AA871F8BA1D8}" dt="2019-02-27T21:23:32.791" v="229" actId="1076"/>
          <ac:spMkLst>
            <pc:docMk/>
            <pc:sldMk cId="2609698249" sldId="275"/>
            <ac:spMk id="4" creationId="{00755182-EF63-45AC-82A6-8323FF5AB64A}"/>
          </ac:spMkLst>
        </pc:spChg>
        <pc:spChg chg="add mod">
          <ac:chgData name="Zahid Salim" userId="0c8122b839130563" providerId="LiveId" clId="{FFB03B32-1F11-4046-AC65-AA871F8BA1D8}" dt="2019-02-27T21:22:31.567" v="196" actId="14100"/>
          <ac:spMkLst>
            <pc:docMk/>
            <pc:sldMk cId="2609698249" sldId="275"/>
            <ac:spMk id="5" creationId="{5F8BB2EA-BBBF-40CC-867D-55A0407BA8B6}"/>
          </ac:spMkLst>
        </pc:spChg>
        <pc:graphicFrameChg chg="add mod modGraphic">
          <ac:chgData name="Zahid Salim" userId="0c8122b839130563" providerId="LiveId" clId="{FFB03B32-1F11-4046-AC65-AA871F8BA1D8}" dt="2019-02-27T21:23:27.719" v="228" actId="1076"/>
          <ac:graphicFrameMkLst>
            <pc:docMk/>
            <pc:sldMk cId="2609698249" sldId="275"/>
            <ac:graphicFrameMk id="3" creationId="{EE255DF4-E7AB-48CA-91A6-1390EE9DCD6F}"/>
          </ac:graphicFrameMkLst>
        </pc:graphicFrameChg>
      </pc:sldChg>
      <pc:sldChg chg="addSp delSp modSp add">
        <pc:chgData name="Zahid Salim" userId="0c8122b839130563" providerId="LiveId" clId="{FFB03B32-1F11-4046-AC65-AA871F8BA1D8}" dt="2019-02-27T21:02:21.843" v="9" actId="1076"/>
        <pc:sldMkLst>
          <pc:docMk/>
          <pc:sldMk cId="1632892490" sldId="276"/>
        </pc:sldMkLst>
        <pc:spChg chg="del">
          <ac:chgData name="Zahid Salim" userId="0c8122b839130563" providerId="LiveId" clId="{FFB03B32-1F11-4046-AC65-AA871F8BA1D8}" dt="2019-02-27T21:01:47.812" v="2"/>
          <ac:spMkLst>
            <pc:docMk/>
            <pc:sldMk cId="1632892490" sldId="276"/>
            <ac:spMk id="2" creationId="{A96B255B-E565-4066-9089-1EC933FE872E}"/>
          </ac:spMkLst>
        </pc:spChg>
        <pc:spChg chg="add mod">
          <ac:chgData name="Zahid Salim" userId="0c8122b839130563" providerId="LiveId" clId="{FFB03B32-1F11-4046-AC65-AA871F8BA1D8}" dt="2019-02-27T21:02:21.843" v="9" actId="1076"/>
          <ac:spMkLst>
            <pc:docMk/>
            <pc:sldMk cId="1632892490" sldId="276"/>
            <ac:spMk id="4" creationId="{34ED465D-C3B5-4F0C-A555-D41CDE6688B9}"/>
          </ac:spMkLst>
        </pc:spChg>
        <pc:spChg chg="add">
          <ac:chgData name="Zahid Salim" userId="0c8122b839130563" providerId="LiveId" clId="{FFB03B32-1F11-4046-AC65-AA871F8BA1D8}" dt="2019-02-27T21:01:40.826" v="1"/>
          <ac:spMkLst>
            <pc:docMk/>
            <pc:sldMk cId="1632892490" sldId="276"/>
            <ac:spMk id="5" creationId="{B861747D-4390-4E08-B8E6-AA0517FCBB62}"/>
          </ac:spMkLst>
        </pc:spChg>
        <pc:graphicFrameChg chg="add mod modGraphic">
          <ac:chgData name="Zahid Salim" userId="0c8122b839130563" providerId="LiveId" clId="{FFB03B32-1F11-4046-AC65-AA871F8BA1D8}" dt="2019-02-27T21:01:57.803" v="4" actId="14100"/>
          <ac:graphicFrameMkLst>
            <pc:docMk/>
            <pc:sldMk cId="1632892490" sldId="276"/>
            <ac:graphicFrameMk id="3" creationId="{99C9D0B5-4FB4-4944-93C5-296F662ACE17}"/>
          </ac:graphicFrameMkLst>
        </pc:graphicFrameChg>
      </pc:sldChg>
      <pc:sldChg chg="addSp modSp add">
        <pc:chgData name="Zahid Salim" userId="0c8122b839130563" providerId="LiveId" clId="{FFB03B32-1F11-4046-AC65-AA871F8BA1D8}" dt="2019-02-27T21:05:02.757" v="17" actId="14100"/>
        <pc:sldMkLst>
          <pc:docMk/>
          <pc:sldMk cId="3547215677" sldId="277"/>
        </pc:sldMkLst>
        <pc:picChg chg="add mod modCrop">
          <ac:chgData name="Zahid Salim" userId="0c8122b839130563" providerId="LiveId" clId="{FFB03B32-1F11-4046-AC65-AA871F8BA1D8}" dt="2019-02-27T21:05:02.757" v="17" actId="14100"/>
          <ac:picMkLst>
            <pc:docMk/>
            <pc:sldMk cId="3547215677" sldId="277"/>
            <ac:picMk id="2" creationId="{1349BE45-F04B-4EC8-A50F-CBFE373FA2FF}"/>
          </ac:picMkLst>
        </pc:picChg>
      </pc:sldChg>
      <pc:sldChg chg="addSp modSp add">
        <pc:chgData name="Zahid Salim" userId="0c8122b839130563" providerId="LiveId" clId="{FFB03B32-1F11-4046-AC65-AA871F8BA1D8}" dt="2019-02-27T21:06:48.620" v="34" actId="20577"/>
        <pc:sldMkLst>
          <pc:docMk/>
          <pc:sldMk cId="3130775283" sldId="278"/>
        </pc:sldMkLst>
        <pc:spChg chg="add mod">
          <ac:chgData name="Zahid Salim" userId="0c8122b839130563" providerId="LiveId" clId="{FFB03B32-1F11-4046-AC65-AA871F8BA1D8}" dt="2019-02-27T21:06:48.620" v="34" actId="20577"/>
          <ac:spMkLst>
            <pc:docMk/>
            <pc:sldMk cId="3130775283" sldId="278"/>
            <ac:spMk id="3" creationId="{E753FC7D-0220-41C9-A1CE-17775B8C8556}"/>
          </ac:spMkLst>
        </pc:spChg>
        <pc:spChg chg="add">
          <ac:chgData name="Zahid Salim" userId="0c8122b839130563" providerId="LiveId" clId="{FFB03B32-1F11-4046-AC65-AA871F8BA1D8}" dt="2019-02-27T21:05:53.378" v="19"/>
          <ac:spMkLst>
            <pc:docMk/>
            <pc:sldMk cId="3130775283" sldId="278"/>
            <ac:spMk id="4" creationId="{8F94D7FC-A6AD-40E8-9C88-6D5F065F290A}"/>
          </ac:spMkLst>
        </pc:spChg>
        <pc:graphicFrameChg chg="add mod modGraphic">
          <ac:chgData name="Zahid Salim" userId="0c8122b839130563" providerId="LiveId" clId="{FFB03B32-1F11-4046-AC65-AA871F8BA1D8}" dt="2019-02-27T21:06:05.201" v="21" actId="14100"/>
          <ac:graphicFrameMkLst>
            <pc:docMk/>
            <pc:sldMk cId="3130775283" sldId="278"/>
            <ac:graphicFrameMk id="2" creationId="{49ABBEA2-2F7E-47AD-BF13-5323D52A69A5}"/>
          </ac:graphicFrameMkLst>
        </pc:graphicFrameChg>
      </pc:sldChg>
      <pc:sldChg chg="addSp modSp add">
        <pc:chgData name="Zahid Salim" userId="0c8122b839130563" providerId="LiveId" clId="{FFB03B32-1F11-4046-AC65-AA871F8BA1D8}" dt="2019-02-27T21:08:39.817" v="36"/>
        <pc:sldMkLst>
          <pc:docMk/>
          <pc:sldMk cId="4074697300" sldId="279"/>
        </pc:sldMkLst>
        <pc:picChg chg="add mod">
          <ac:chgData name="Zahid Salim" userId="0c8122b839130563" providerId="LiveId" clId="{FFB03B32-1F11-4046-AC65-AA871F8BA1D8}" dt="2019-02-27T21:08:39.817" v="36"/>
          <ac:picMkLst>
            <pc:docMk/>
            <pc:sldMk cId="4074697300" sldId="279"/>
            <ac:picMk id="3" creationId="{F6ACD5D8-33FC-49F7-8842-33EFB2DED7D0}"/>
          </ac:picMkLst>
        </pc:picChg>
      </pc:sldChg>
      <pc:sldChg chg="addSp modSp add">
        <pc:chgData name="Zahid Salim" userId="0c8122b839130563" providerId="LiveId" clId="{FFB03B32-1F11-4046-AC65-AA871F8BA1D8}" dt="2019-02-27T21:13:08.584" v="44" actId="14100"/>
        <pc:sldMkLst>
          <pc:docMk/>
          <pc:sldMk cId="1736078187" sldId="280"/>
        </pc:sldMkLst>
        <pc:picChg chg="add mod modCrop">
          <ac:chgData name="Zahid Salim" userId="0c8122b839130563" providerId="LiveId" clId="{FFB03B32-1F11-4046-AC65-AA871F8BA1D8}" dt="2019-02-27T21:13:08.584" v="44" actId="14100"/>
          <ac:picMkLst>
            <pc:docMk/>
            <pc:sldMk cId="1736078187" sldId="280"/>
            <ac:picMk id="2" creationId="{B6A8257D-A78D-4514-9C3A-1A43943BBE21}"/>
          </ac:picMkLst>
        </pc:picChg>
      </pc:sldChg>
      <pc:sldChg chg="addSp delSp modSp add">
        <pc:chgData name="Zahid Salim" userId="0c8122b839130563" providerId="LiveId" clId="{FFB03B32-1F11-4046-AC65-AA871F8BA1D8}" dt="2019-02-27T21:16:49.118" v="53" actId="14100"/>
        <pc:sldMkLst>
          <pc:docMk/>
          <pc:sldMk cId="460229942" sldId="281"/>
        </pc:sldMkLst>
        <pc:spChg chg="del">
          <ac:chgData name="Zahid Salim" userId="0c8122b839130563" providerId="LiveId" clId="{FFB03B32-1F11-4046-AC65-AA871F8BA1D8}" dt="2019-02-27T21:16:21.114" v="46"/>
          <ac:spMkLst>
            <pc:docMk/>
            <pc:sldMk cId="460229942" sldId="281"/>
            <ac:spMk id="2" creationId="{C21B9391-E7D6-431F-99DC-8A14F9AB012C}"/>
          </ac:spMkLst>
        </pc:spChg>
        <pc:spChg chg="del">
          <ac:chgData name="Zahid Salim" userId="0c8122b839130563" providerId="LiveId" clId="{FFB03B32-1F11-4046-AC65-AA871F8BA1D8}" dt="2019-02-27T21:16:21.114" v="46"/>
          <ac:spMkLst>
            <pc:docMk/>
            <pc:sldMk cId="460229942" sldId="281"/>
            <ac:spMk id="3" creationId="{1994D575-3D6E-4166-840E-5BB50148FCED}"/>
          </ac:spMkLst>
        </pc:spChg>
        <pc:picChg chg="add mod modCrop">
          <ac:chgData name="Zahid Salim" userId="0c8122b839130563" providerId="LiveId" clId="{FFB03B32-1F11-4046-AC65-AA871F8BA1D8}" dt="2019-02-27T21:16:49.118" v="53" actId="14100"/>
          <ac:picMkLst>
            <pc:docMk/>
            <pc:sldMk cId="460229942" sldId="281"/>
            <ac:picMk id="4" creationId="{21F3A3E5-4E2B-4BF4-868A-FE3435298DA1}"/>
          </ac:picMkLst>
        </pc:picChg>
      </pc:sldChg>
      <pc:sldChg chg="addSp modSp add">
        <pc:chgData name="Zahid Salim" userId="0c8122b839130563" providerId="LiveId" clId="{FFB03B32-1F11-4046-AC65-AA871F8BA1D8}" dt="2019-02-27T21:18:52.258" v="61" actId="14100"/>
        <pc:sldMkLst>
          <pc:docMk/>
          <pc:sldMk cId="546004909" sldId="282"/>
        </pc:sldMkLst>
        <pc:picChg chg="add mod modCrop">
          <ac:chgData name="Zahid Salim" userId="0c8122b839130563" providerId="LiveId" clId="{FFB03B32-1F11-4046-AC65-AA871F8BA1D8}" dt="2019-02-27T21:18:52.258" v="61" actId="14100"/>
          <ac:picMkLst>
            <pc:docMk/>
            <pc:sldMk cId="546004909" sldId="282"/>
            <ac:picMk id="2" creationId="{DD22CFEF-2DC8-4F22-BBDF-EE30470027E2}"/>
          </ac:picMkLst>
        </pc:picChg>
      </pc:sldChg>
      <pc:sldChg chg="modSp add">
        <pc:chgData name="Zahid Salim" userId="0c8122b839130563" providerId="LiveId" clId="{FFB03B32-1F11-4046-AC65-AA871F8BA1D8}" dt="2019-02-27T21:20:48.185" v="193" actId="20577"/>
        <pc:sldMkLst>
          <pc:docMk/>
          <pc:sldMk cId="2866667611" sldId="283"/>
        </pc:sldMkLst>
        <pc:spChg chg="mod">
          <ac:chgData name="Zahid Salim" userId="0c8122b839130563" providerId="LiveId" clId="{FFB03B32-1F11-4046-AC65-AA871F8BA1D8}" dt="2019-02-27T21:19:56.206" v="73" actId="20577"/>
          <ac:spMkLst>
            <pc:docMk/>
            <pc:sldMk cId="2866667611" sldId="283"/>
            <ac:spMk id="2" creationId="{9180D3CC-0A9A-4284-BA2B-B74FB8F318AF}"/>
          </ac:spMkLst>
        </pc:spChg>
        <pc:spChg chg="mod">
          <ac:chgData name="Zahid Salim" userId="0c8122b839130563" providerId="LiveId" clId="{FFB03B32-1F11-4046-AC65-AA871F8BA1D8}" dt="2019-02-27T21:20:48.185" v="193" actId="20577"/>
          <ac:spMkLst>
            <pc:docMk/>
            <pc:sldMk cId="2866667611" sldId="283"/>
            <ac:spMk id="3" creationId="{CB731B92-4342-4E2F-87FF-8311571C8F64}"/>
          </ac:spMkLst>
        </pc:spChg>
      </pc:sldChg>
      <pc:sldChg chg="addSp modSp add">
        <pc:chgData name="Zahid Salim" userId="0c8122b839130563" providerId="LiveId" clId="{FFB03B32-1F11-4046-AC65-AA871F8BA1D8}" dt="2019-02-27T21:26:27.696" v="235" actId="732"/>
        <pc:sldMkLst>
          <pc:docMk/>
          <pc:sldMk cId="2919929410" sldId="284"/>
        </pc:sldMkLst>
        <pc:picChg chg="add mod modCrop">
          <ac:chgData name="Zahid Salim" userId="0c8122b839130563" providerId="LiveId" clId="{FFB03B32-1F11-4046-AC65-AA871F8BA1D8}" dt="2019-02-27T21:26:27.696" v="235" actId="732"/>
          <ac:picMkLst>
            <pc:docMk/>
            <pc:sldMk cId="2919929410" sldId="284"/>
            <ac:picMk id="2" creationId="{9C714FF5-2EE2-4ECF-BB1B-C40CA28A0058}"/>
          </ac:picMkLst>
        </pc:picChg>
      </pc:sldChg>
      <pc:sldChg chg="addSp modSp add">
        <pc:chgData name="Zahid Salim" userId="0c8122b839130563" providerId="LiveId" clId="{FFB03B32-1F11-4046-AC65-AA871F8BA1D8}" dt="2019-02-27T21:28:05.136" v="241" actId="115"/>
        <pc:sldMkLst>
          <pc:docMk/>
          <pc:sldMk cId="366091773" sldId="285"/>
        </pc:sldMkLst>
        <pc:spChg chg="add mod">
          <ac:chgData name="Zahid Salim" userId="0c8122b839130563" providerId="LiveId" clId="{FFB03B32-1F11-4046-AC65-AA871F8BA1D8}" dt="2019-02-27T21:28:05.136" v="241" actId="115"/>
          <ac:spMkLst>
            <pc:docMk/>
            <pc:sldMk cId="366091773" sldId="285"/>
            <ac:spMk id="2" creationId="{F9D64478-F037-4AE5-8787-B1C60E831B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E5C45B-41CB-4039-87E5-FABC0DED955F}"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110008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E5C45B-41CB-4039-87E5-FABC0DED955F}"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11040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E5C45B-41CB-4039-87E5-FABC0DED955F}"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126610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EDD4E874-6A39-467B-9C66-76D66DF30D25}" type="slidenum">
              <a:rPr lang="en-US"/>
              <a:pPr>
                <a:defRPr/>
              </a:pPr>
              <a:t>‹#›</a:t>
            </a:fld>
            <a:endParaRPr lang="en-US"/>
          </a:p>
        </p:txBody>
      </p:sp>
    </p:spTree>
    <p:extLst>
      <p:ext uri="{BB962C8B-B14F-4D97-AF65-F5344CB8AC3E}">
        <p14:creationId xmlns:p14="http://schemas.microsoft.com/office/powerpoint/2010/main" val="38568248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55B1843D-8EC0-4F26-A4C9-8910C7A55692}" type="slidenum">
              <a:rPr lang="en-US"/>
              <a:pPr>
                <a:defRPr/>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116632"/>
            <a:ext cx="2297832" cy="689350"/>
          </a:xfrm>
          <a:prstGeom prst="rect">
            <a:avLst/>
          </a:prstGeom>
        </p:spPr>
      </p:pic>
    </p:spTree>
    <p:extLst>
      <p:ext uri="{BB962C8B-B14F-4D97-AF65-F5344CB8AC3E}">
        <p14:creationId xmlns:p14="http://schemas.microsoft.com/office/powerpoint/2010/main" val="25611268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263C8F2-0857-4255-919C-068783EEE442}" type="slidenum">
              <a:rPr lang="en-US"/>
              <a:pPr>
                <a:defRPr/>
              </a:pPr>
              <a:t>‹#›</a:t>
            </a:fld>
            <a:endParaRPr lang="en-US"/>
          </a:p>
        </p:txBody>
      </p:sp>
    </p:spTree>
    <p:extLst>
      <p:ext uri="{BB962C8B-B14F-4D97-AF65-F5344CB8AC3E}">
        <p14:creationId xmlns:p14="http://schemas.microsoft.com/office/powerpoint/2010/main" val="10173421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CCCCC81B-2FDA-4458-B7C1-1F5A59C74E41}" type="slidenum">
              <a:rPr lang="en-US"/>
              <a:pPr>
                <a:defRPr/>
              </a:pPr>
              <a:t>‹#›</a:t>
            </a:fld>
            <a:endParaRPr lang="en-US"/>
          </a:p>
        </p:txBody>
      </p:sp>
    </p:spTree>
    <p:extLst>
      <p:ext uri="{BB962C8B-B14F-4D97-AF65-F5344CB8AC3E}">
        <p14:creationId xmlns:p14="http://schemas.microsoft.com/office/powerpoint/2010/main" val="19738910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8A063517-3B20-462C-8454-B8F453E4D2A2}" type="slidenum">
              <a:rPr lang="en-US"/>
              <a:pPr>
                <a:defRPr/>
              </a:pPr>
              <a:t>‹#›</a:t>
            </a:fld>
            <a:endParaRPr lang="en-US"/>
          </a:p>
        </p:txBody>
      </p:sp>
    </p:spTree>
    <p:extLst>
      <p:ext uri="{BB962C8B-B14F-4D97-AF65-F5344CB8AC3E}">
        <p14:creationId xmlns:p14="http://schemas.microsoft.com/office/powerpoint/2010/main" val="27873268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2936FA65-22A2-4810-8BE6-B3D1AF5540D8}" type="slidenum">
              <a:rPr lang="en-US"/>
              <a:pPr>
                <a:defRPr/>
              </a:pPr>
              <a:t>‹#›</a:t>
            </a:fld>
            <a:endParaRPr lang="en-US"/>
          </a:p>
        </p:txBody>
      </p:sp>
    </p:spTree>
    <p:extLst>
      <p:ext uri="{BB962C8B-B14F-4D97-AF65-F5344CB8AC3E}">
        <p14:creationId xmlns:p14="http://schemas.microsoft.com/office/powerpoint/2010/main" val="1821655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254E29F-32F1-43A9-94EA-85818534E79C}" type="slidenum">
              <a:rPr lang="en-US"/>
              <a:pPr>
                <a:defRPr/>
              </a:pPr>
              <a:t>‹#›</a:t>
            </a:fld>
            <a:endParaRPr lang="en-US"/>
          </a:p>
        </p:txBody>
      </p:sp>
    </p:spTree>
    <p:extLst>
      <p:ext uri="{BB962C8B-B14F-4D97-AF65-F5344CB8AC3E}">
        <p14:creationId xmlns:p14="http://schemas.microsoft.com/office/powerpoint/2010/main" val="11985512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22A9AFD-88C6-4C35-8EAD-2CAAEC27A4D0}" type="slidenum">
              <a:rPr lang="en-US"/>
              <a:pPr>
                <a:defRPr/>
              </a:pPr>
              <a:t>‹#›</a:t>
            </a:fld>
            <a:endParaRPr lang="en-US"/>
          </a:p>
        </p:txBody>
      </p:sp>
    </p:spTree>
    <p:extLst>
      <p:ext uri="{BB962C8B-B14F-4D97-AF65-F5344CB8AC3E}">
        <p14:creationId xmlns:p14="http://schemas.microsoft.com/office/powerpoint/2010/main" val="16977400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E5C45B-41CB-4039-87E5-FABC0DED955F}"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276284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8466A9A-37BB-470D-AB01-309EA1DE19AB}" type="slidenum">
              <a:rPr lang="en-US"/>
              <a:pPr>
                <a:defRPr/>
              </a:pPr>
              <a:t>‹#›</a:t>
            </a:fld>
            <a:endParaRPr lang="en-US"/>
          </a:p>
        </p:txBody>
      </p:sp>
    </p:spTree>
    <p:extLst>
      <p:ext uri="{BB962C8B-B14F-4D97-AF65-F5344CB8AC3E}">
        <p14:creationId xmlns:p14="http://schemas.microsoft.com/office/powerpoint/2010/main" val="1688444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AF70674E-1189-4646-B05D-8DC763FC41B9}" type="slidenum">
              <a:rPr lang="en-US"/>
              <a:pPr>
                <a:defRPr/>
              </a:pPr>
              <a:t>‹#›</a:t>
            </a:fld>
            <a:endParaRPr lang="en-US"/>
          </a:p>
        </p:txBody>
      </p:sp>
    </p:spTree>
    <p:extLst>
      <p:ext uri="{BB962C8B-B14F-4D97-AF65-F5344CB8AC3E}">
        <p14:creationId xmlns:p14="http://schemas.microsoft.com/office/powerpoint/2010/main" val="8488866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753C855E-B238-48BA-B29A-B5F623055E2B}" type="slidenum">
              <a:rPr lang="en-US"/>
              <a:pPr>
                <a:defRPr/>
              </a:pPr>
              <a:t>‹#›</a:t>
            </a:fld>
            <a:endParaRPr lang="en-US"/>
          </a:p>
        </p:txBody>
      </p:sp>
    </p:spTree>
    <p:extLst>
      <p:ext uri="{BB962C8B-B14F-4D97-AF65-F5344CB8AC3E}">
        <p14:creationId xmlns:p14="http://schemas.microsoft.com/office/powerpoint/2010/main" val="14573622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5C45B-41CB-4039-87E5-FABC0DED955F}"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79134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E5C45B-41CB-4039-87E5-FABC0DED955F}"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261342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E5C45B-41CB-4039-87E5-FABC0DED955F}" type="datetimeFigureOut">
              <a:rPr lang="en-GB" smtClean="0"/>
              <a:t>05/03/2019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258571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E5C45B-41CB-4039-87E5-FABC0DED955F}" type="datetimeFigureOut">
              <a:rPr lang="en-GB" smtClean="0"/>
              <a:t>05/03/2019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377083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5C45B-41CB-4039-87E5-FABC0DED955F}" type="datetimeFigureOut">
              <a:rPr lang="en-GB" smtClean="0"/>
              <a:t>05/03/2019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354221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5C45B-41CB-4039-87E5-FABC0DED955F}"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215601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5C45B-41CB-4039-87E5-FABC0DED955F}"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EAEF4-EBDA-4C14-8C4F-A24C20F2BEE1}" type="slidenum">
              <a:rPr lang="en-GB" smtClean="0"/>
              <a:t>‹#›</a:t>
            </a:fld>
            <a:endParaRPr lang="en-GB"/>
          </a:p>
        </p:txBody>
      </p:sp>
    </p:spTree>
    <p:extLst>
      <p:ext uri="{BB962C8B-B14F-4D97-AF65-F5344CB8AC3E}">
        <p14:creationId xmlns:p14="http://schemas.microsoft.com/office/powerpoint/2010/main" val="290001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5C45B-41CB-4039-87E5-FABC0DED955F}" type="datetimeFigureOut">
              <a:rPr lang="en-GB" smtClean="0"/>
              <a:t>05/03/2019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AEF4-EBDA-4C14-8C4F-A24C20F2BEE1}" type="slidenum">
              <a:rPr lang="en-GB" smtClean="0"/>
              <a:t>‹#›</a:t>
            </a:fld>
            <a:endParaRPr lang="en-GB"/>
          </a:p>
        </p:txBody>
      </p:sp>
    </p:spTree>
    <p:extLst>
      <p:ext uri="{BB962C8B-B14F-4D97-AF65-F5344CB8AC3E}">
        <p14:creationId xmlns:p14="http://schemas.microsoft.com/office/powerpoint/2010/main" val="1449173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1027"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391525" y="6442075"/>
            <a:ext cx="306388"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78787"/>
                </a:solidFill>
                <a:latin typeface="+mn-lt"/>
                <a:ea typeface="Lucida Grande" charset="0"/>
                <a:cs typeface="Lucida Grande" charset="0"/>
                <a:sym typeface="Lucida Grande" charset="0"/>
              </a:defRPr>
            </a:lvl1pPr>
            <a:lvl2pPr>
              <a:defRPr sz="1200">
                <a:solidFill>
                  <a:schemeClr val="tx1"/>
                </a:solidFill>
                <a:latin typeface="Gill Sans" charset="0"/>
              </a:defRPr>
            </a:lvl2pPr>
            <a:lvl3pPr>
              <a:defRPr sz="1200">
                <a:solidFill>
                  <a:schemeClr val="tx1"/>
                </a:solidFill>
                <a:latin typeface="Gill Sans" charset="0"/>
              </a:defRPr>
            </a:lvl3pPr>
            <a:lvl4pPr>
              <a:defRPr sz="1200">
                <a:solidFill>
                  <a:schemeClr val="tx1"/>
                </a:solidFill>
                <a:latin typeface="Gill Sans" charset="0"/>
              </a:defRPr>
            </a:lvl4pPr>
            <a:lvl5pPr>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fontAlgn="base">
              <a:spcBef>
                <a:spcPct val="0"/>
              </a:spcBef>
              <a:spcAft>
                <a:spcPct val="0"/>
              </a:spcAft>
              <a:defRPr/>
            </a:pPr>
            <a:fld id="{BE9CD36C-7A58-41D4-90B3-78D78D2A4EA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27662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Lucida Grande" charset="0"/>
        </a:defRPr>
      </a:lvl1pPr>
      <a:lvl2pPr marL="381000" indent="76200" algn="ctr" rtl="0" eaLnBrk="0" fontAlgn="base" hangingPunct="0">
        <a:spcBef>
          <a:spcPts val="700"/>
        </a:spcBef>
        <a:spcAft>
          <a:spcPct val="0"/>
        </a:spcAft>
        <a:defRPr sz="2800">
          <a:solidFill>
            <a:srgbClr val="878787"/>
          </a:solidFill>
          <a:latin typeface="+mn-lt"/>
          <a:ea typeface="+mn-ea"/>
          <a:cs typeface="+mn-cs"/>
          <a:sym typeface="Lucida Grande" charset="0"/>
        </a:defRPr>
      </a:lvl2pPr>
      <a:lvl3pPr marL="838200" indent="76200" algn="ctr" rtl="0" eaLnBrk="0" fontAlgn="base" hangingPunct="0">
        <a:spcBef>
          <a:spcPts val="600"/>
        </a:spcBef>
        <a:spcAft>
          <a:spcPct val="0"/>
        </a:spcAft>
        <a:defRPr sz="2400">
          <a:solidFill>
            <a:srgbClr val="878787"/>
          </a:solidFill>
          <a:latin typeface="+mn-lt"/>
          <a:ea typeface="+mn-ea"/>
          <a:cs typeface="+mn-cs"/>
          <a:sym typeface="Lucida Grande" charset="0"/>
        </a:defRPr>
      </a:lvl3pPr>
      <a:lvl4pPr marL="12954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4pPr>
      <a:lvl5pPr marL="17526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5pPr>
      <a:lvl6pPr marL="2209800" algn="ctr" rtl="0" fontAlgn="base">
        <a:spcBef>
          <a:spcPts val="500"/>
        </a:spcBef>
        <a:spcAft>
          <a:spcPct val="0"/>
        </a:spcAft>
        <a:defRPr sz="2000">
          <a:solidFill>
            <a:srgbClr val="878787"/>
          </a:solidFill>
          <a:latin typeface="+mn-lt"/>
          <a:ea typeface="+mn-ea"/>
          <a:cs typeface="+mn-cs"/>
          <a:sym typeface="Lucida Grande" charset="0"/>
        </a:defRPr>
      </a:lvl6pPr>
      <a:lvl7pPr marL="2667000" algn="ctr" rtl="0" fontAlgn="base">
        <a:spcBef>
          <a:spcPts val="500"/>
        </a:spcBef>
        <a:spcAft>
          <a:spcPct val="0"/>
        </a:spcAft>
        <a:defRPr sz="2000">
          <a:solidFill>
            <a:srgbClr val="878787"/>
          </a:solidFill>
          <a:latin typeface="+mn-lt"/>
          <a:ea typeface="+mn-ea"/>
          <a:cs typeface="+mn-cs"/>
          <a:sym typeface="Lucida Grande" charset="0"/>
        </a:defRPr>
      </a:lvl7pPr>
      <a:lvl8pPr marL="3124200" algn="ctr" rtl="0" fontAlgn="base">
        <a:spcBef>
          <a:spcPts val="500"/>
        </a:spcBef>
        <a:spcAft>
          <a:spcPct val="0"/>
        </a:spcAft>
        <a:defRPr sz="2000">
          <a:solidFill>
            <a:srgbClr val="878787"/>
          </a:solidFill>
          <a:latin typeface="+mn-lt"/>
          <a:ea typeface="+mn-ea"/>
          <a:cs typeface="+mn-cs"/>
          <a:sym typeface="Lucida Grande" charset="0"/>
        </a:defRPr>
      </a:lvl8pPr>
      <a:lvl9pPr marL="35814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B1843D-8EC0-4F26-A4C9-8910C7A55692}" type="slidenum">
              <a:rPr lang="en-US" smtClean="0"/>
              <a:pPr>
                <a:defRPr/>
              </a:pPr>
              <a:t>1</a:t>
            </a:fld>
            <a:endParaRPr lang="en-US"/>
          </a:p>
        </p:txBody>
      </p:sp>
      <p:sp>
        <p:nvSpPr>
          <p:cNvPr id="7" name="Subtitle 2"/>
          <p:cNvSpPr>
            <a:spLocks noGrp="1"/>
          </p:cNvSpPr>
          <p:nvPr>
            <p:ph idx="1"/>
          </p:nvPr>
        </p:nvSpPr>
        <p:spPr/>
        <p:txBody>
          <a:bodyPr>
            <a:noAutofit/>
          </a:bodyPr>
          <a:lstStyle/>
          <a:p>
            <a:r>
              <a:rPr lang="en-GB" sz="2000" b="1" dirty="0">
                <a:solidFill>
                  <a:srgbClr val="92D050"/>
                </a:solidFill>
              </a:rPr>
              <a:t>Rehan Salim MD MRCOG</a:t>
            </a:r>
          </a:p>
          <a:p>
            <a:r>
              <a:rPr lang="en-GB" sz="1600" dirty="0">
                <a:solidFill>
                  <a:srgbClr val="0070C0"/>
                </a:solidFill>
              </a:rPr>
              <a:t>Consultant Gynaecologist &amp; Subspecialist in Reproductive Medicine</a:t>
            </a:r>
          </a:p>
          <a:p>
            <a:r>
              <a:rPr lang="en-GB" sz="1600" dirty="0">
                <a:solidFill>
                  <a:srgbClr val="0070C0"/>
                </a:solidFill>
              </a:rPr>
              <a:t>Hammersmith &amp; St Mary’s Hospital</a:t>
            </a:r>
          </a:p>
          <a:p>
            <a:r>
              <a:rPr lang="en-GB" sz="1600" dirty="0">
                <a:solidFill>
                  <a:srgbClr val="0070C0"/>
                </a:solidFill>
              </a:rPr>
              <a:t>Imperial College Healthcare NHS Trust</a:t>
            </a:r>
          </a:p>
        </p:txBody>
      </p:sp>
      <p:grpSp>
        <p:nvGrpSpPr>
          <p:cNvPr id="8" name="Group 6"/>
          <p:cNvGrpSpPr>
            <a:grpSpLocks/>
          </p:cNvGrpSpPr>
          <p:nvPr/>
        </p:nvGrpSpPr>
        <p:grpSpPr bwMode="auto">
          <a:xfrm>
            <a:off x="-12130" y="2529048"/>
            <a:ext cx="9264650" cy="2755900"/>
            <a:chOff x="-68" y="-984"/>
            <a:chExt cx="5836" cy="1736"/>
          </a:xfrm>
        </p:grpSpPr>
        <p:sp>
          <p:nvSpPr>
            <p:cNvPr id="9" name="Rectangle 4"/>
            <p:cNvSpPr>
              <a:spLocks/>
            </p:cNvSpPr>
            <p:nvPr/>
          </p:nvSpPr>
          <p:spPr bwMode="auto">
            <a:xfrm>
              <a:off x="-68" y="-984"/>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a:p>
          </p:txBody>
        </p:sp>
        <p:sp>
          <p:nvSpPr>
            <p:cNvPr id="10" name="Rectangle 5"/>
            <p:cNvSpPr>
              <a:spLocks/>
            </p:cNvSpPr>
            <p:nvPr/>
          </p:nvSpPr>
          <p:spPr bwMode="auto">
            <a:xfrm>
              <a:off x="0" y="-224"/>
              <a:ext cx="5768"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endParaRPr lang="en-US" sz="4000" dirty="0">
                <a:solidFill>
                  <a:schemeClr val="bg1"/>
                </a:solidFill>
                <a:latin typeface="Arial Bold" charset="0"/>
                <a:cs typeface="Arial Bold" charset="0"/>
                <a:sym typeface="Arial Bold" charset="0"/>
              </a:endParaRPr>
            </a:p>
          </p:txBody>
        </p:sp>
      </p:grpSp>
      <p:sp>
        <p:nvSpPr>
          <p:cNvPr id="6" name="Title 1"/>
          <p:cNvSpPr txBox="1">
            <a:spLocks/>
          </p:cNvSpPr>
          <p:nvPr/>
        </p:nvSpPr>
        <p:spPr bwMode="auto">
          <a:xfrm>
            <a:off x="787970" y="2397283"/>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3200" dirty="0" smtClean="0">
                <a:solidFill>
                  <a:schemeClr val="bg1"/>
                </a:solidFill>
              </a:rPr>
              <a:t>Egg Freezing &amp; IVF “add </a:t>
            </a:r>
            <a:r>
              <a:rPr lang="en-GB" sz="3200" dirty="0" err="1" smtClean="0">
                <a:solidFill>
                  <a:schemeClr val="bg1"/>
                </a:solidFill>
              </a:rPr>
              <a:t>ons</a:t>
            </a:r>
            <a:r>
              <a:rPr lang="en-GB" sz="3200" dirty="0" smtClean="0">
                <a:solidFill>
                  <a:schemeClr val="bg1"/>
                </a:solidFill>
              </a:rPr>
              <a:t>”</a:t>
            </a:r>
            <a:br>
              <a:rPr lang="en-GB" sz="3200" dirty="0" smtClean="0">
                <a:solidFill>
                  <a:schemeClr val="bg1"/>
                </a:solidFill>
              </a:rPr>
            </a:br>
            <a:r>
              <a:rPr lang="en-GB" sz="3200" i="1" dirty="0" smtClean="0">
                <a:solidFill>
                  <a:schemeClr val="bg1"/>
                </a:solidFill>
              </a:rPr>
              <a:t>Everything you need to know!</a:t>
            </a:r>
            <a:endParaRPr lang="en-GB" sz="3200" i="1" dirty="0">
              <a:solidFill>
                <a:schemeClr val="bg1"/>
              </a:solidFill>
            </a:endParaRPr>
          </a:p>
        </p:txBody>
      </p:sp>
    </p:spTree>
    <p:extLst>
      <p:ext uri="{BB962C8B-B14F-4D97-AF65-F5344CB8AC3E}">
        <p14:creationId xmlns:p14="http://schemas.microsoft.com/office/powerpoint/2010/main" val="8154572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Vitrification</a:t>
            </a:r>
            <a:r>
              <a:rPr lang="en-GB" dirty="0"/>
              <a:t> </a:t>
            </a:r>
            <a:r>
              <a:rPr lang="en-GB" dirty="0" err="1"/>
              <a:t>vs</a:t>
            </a:r>
            <a:r>
              <a:rPr lang="en-GB" dirty="0"/>
              <a:t> Slow Freeze</a:t>
            </a:r>
          </a:p>
        </p:txBody>
      </p:sp>
      <p:sp>
        <p:nvSpPr>
          <p:cNvPr id="4" name="Content Placeholder 3"/>
          <p:cNvSpPr>
            <a:spLocks noGrp="1"/>
          </p:cNvSpPr>
          <p:nvPr>
            <p:ph sz="half" idx="1"/>
          </p:nvPr>
        </p:nvSpPr>
        <p:spPr/>
        <p:txBody>
          <a:bodyPr/>
          <a:lstStyle/>
          <a:p>
            <a:r>
              <a:rPr lang="en-GB" dirty="0" err="1"/>
              <a:t>Vitrification</a:t>
            </a:r>
            <a:endParaRPr lang="en-GB" dirty="0"/>
          </a:p>
          <a:p>
            <a:pPr lvl="1"/>
            <a:r>
              <a:rPr lang="en-GB" dirty="0"/>
              <a:t>High level of </a:t>
            </a:r>
            <a:r>
              <a:rPr lang="en-GB" dirty="0" err="1"/>
              <a:t>cryoprotectants</a:t>
            </a:r>
            <a:endParaRPr lang="en-GB" dirty="0"/>
          </a:p>
          <a:p>
            <a:pPr lvl="1"/>
            <a:r>
              <a:rPr lang="en-GB" dirty="0"/>
              <a:t>Extremely fast rate of cooling (&gt;20,000C/min)</a:t>
            </a:r>
          </a:p>
          <a:p>
            <a:pPr lvl="1"/>
            <a:r>
              <a:rPr lang="en-GB" dirty="0"/>
              <a:t>No ice crystal formation (straight to glass like state)</a:t>
            </a:r>
          </a:p>
          <a:p>
            <a:pPr lvl="1"/>
            <a:r>
              <a:rPr lang="en-GB" dirty="0"/>
              <a:t>No special equipment needed</a:t>
            </a:r>
          </a:p>
        </p:txBody>
      </p:sp>
      <p:sp>
        <p:nvSpPr>
          <p:cNvPr id="5" name="Content Placeholder 4"/>
          <p:cNvSpPr>
            <a:spLocks noGrp="1"/>
          </p:cNvSpPr>
          <p:nvPr>
            <p:ph sz="half" idx="2"/>
          </p:nvPr>
        </p:nvSpPr>
        <p:spPr/>
        <p:txBody>
          <a:bodyPr/>
          <a:lstStyle/>
          <a:p>
            <a:r>
              <a:rPr lang="en-GB" dirty="0"/>
              <a:t>Slow freezing</a:t>
            </a:r>
          </a:p>
          <a:p>
            <a:pPr lvl="1"/>
            <a:r>
              <a:rPr lang="en-GB" dirty="0"/>
              <a:t>Low level of </a:t>
            </a:r>
            <a:r>
              <a:rPr lang="en-GB" dirty="0" err="1"/>
              <a:t>cryoprotectants</a:t>
            </a:r>
            <a:endParaRPr lang="en-GB" dirty="0"/>
          </a:p>
          <a:p>
            <a:pPr lvl="1"/>
            <a:r>
              <a:rPr lang="en-GB" dirty="0"/>
              <a:t>Slow controlled rates of cooling (0.1-0.3C/min)</a:t>
            </a:r>
          </a:p>
          <a:p>
            <a:pPr lvl="1"/>
            <a:r>
              <a:rPr lang="en-GB" dirty="0"/>
              <a:t>Slow dehydration to minimise ice crystal formation</a:t>
            </a:r>
          </a:p>
          <a:p>
            <a:pPr lvl="1"/>
            <a:r>
              <a:rPr lang="en-GB" dirty="0"/>
              <a:t>Requires special equipment</a:t>
            </a:r>
          </a:p>
        </p:txBody>
      </p:sp>
    </p:spTree>
    <p:extLst>
      <p:ext uri="{BB962C8B-B14F-4D97-AF65-F5344CB8AC3E}">
        <p14:creationId xmlns:p14="http://schemas.microsoft.com/office/powerpoint/2010/main" val="183454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Vitrification</a:t>
            </a:r>
            <a:r>
              <a:rPr lang="en-GB" dirty="0"/>
              <a:t> </a:t>
            </a:r>
            <a:r>
              <a:rPr lang="en-GB" dirty="0" err="1"/>
              <a:t>vs</a:t>
            </a:r>
            <a:r>
              <a:rPr lang="en-GB" dirty="0"/>
              <a:t> Slow Freeze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685925"/>
            <a:ext cx="70866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98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Vitrification</a:t>
            </a:r>
            <a:endParaRPr lang="en-GB" dirty="0"/>
          </a:p>
        </p:txBody>
      </p:sp>
      <p:sp>
        <p:nvSpPr>
          <p:cNvPr id="3" name="Content Placeholder 2"/>
          <p:cNvSpPr>
            <a:spLocks noGrp="1"/>
          </p:cNvSpPr>
          <p:nvPr>
            <p:ph idx="1"/>
          </p:nvPr>
        </p:nvSpPr>
        <p:spPr/>
        <p:txBody>
          <a:bodyPr/>
          <a:lstStyle/>
          <a:p>
            <a:r>
              <a:rPr lang="en-GB" dirty="0"/>
              <a:t>ASRM (American Society for Reproductive Medicine) lifts label of “experimental technique” from egg </a:t>
            </a:r>
            <a:r>
              <a:rPr lang="en-GB" dirty="0" err="1"/>
              <a:t>vitrification</a:t>
            </a:r>
            <a:r>
              <a:rPr lang="en-GB" dirty="0"/>
              <a:t> in 2012</a:t>
            </a:r>
          </a:p>
          <a:p>
            <a:pPr lvl="1"/>
            <a:r>
              <a:rPr lang="en-GB" sz="2400" dirty="0">
                <a:effectLst/>
              </a:rPr>
              <a:t>expert committee formed their view based on 80 peer reviewed articles concerning the effectiveness of freezing eggs, and 32 concerning safety </a:t>
            </a:r>
            <a:endParaRPr lang="en-GB" sz="2400" dirty="0"/>
          </a:p>
        </p:txBody>
      </p:sp>
    </p:spTree>
    <p:extLst>
      <p:ext uri="{BB962C8B-B14F-4D97-AF65-F5344CB8AC3E}">
        <p14:creationId xmlns:p14="http://schemas.microsoft.com/office/powerpoint/2010/main" val="166973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Vitrification</a:t>
            </a:r>
            <a:endParaRPr lang="en-GB" dirty="0"/>
          </a:p>
        </p:txBody>
      </p:sp>
      <p:sp>
        <p:nvSpPr>
          <p:cNvPr id="3" name="Content Placeholder 2"/>
          <p:cNvSpPr>
            <a:spLocks noGrp="1"/>
          </p:cNvSpPr>
          <p:nvPr>
            <p:ph idx="1"/>
          </p:nvPr>
        </p:nvSpPr>
        <p:spPr/>
        <p:txBody>
          <a:bodyPr>
            <a:normAutofit/>
          </a:bodyPr>
          <a:lstStyle/>
          <a:p>
            <a:r>
              <a:rPr lang="en-GB" dirty="0"/>
              <a:t>ASRM Expert committee (2012)</a:t>
            </a:r>
          </a:p>
          <a:p>
            <a:pPr lvl="1"/>
            <a:r>
              <a:rPr lang="en-GB" sz="2400" dirty="0">
                <a:effectLst/>
              </a:rPr>
              <a:t>There were only 4 randomized controlled trials which found that success rates using fresh or frozen eggs in IVF were similar. </a:t>
            </a:r>
          </a:p>
          <a:p>
            <a:pPr lvl="1"/>
            <a:r>
              <a:rPr lang="en-GB" sz="2400" dirty="0"/>
              <a:t>All 4 of</a:t>
            </a:r>
            <a:r>
              <a:rPr lang="en-GB" sz="2400" dirty="0">
                <a:effectLst/>
              </a:rPr>
              <a:t> these trials were conducted on healthy YOUNG women under the age of 30</a:t>
            </a:r>
          </a:p>
          <a:p>
            <a:pPr lvl="1"/>
            <a:r>
              <a:rPr lang="en-GB" sz="2400" dirty="0">
                <a:effectLst/>
              </a:rPr>
              <a:t>Only two studies were referenced looking into the short term risks to babies born from frozen eggs. 1100 babies were included in these studies combined</a:t>
            </a:r>
            <a:endParaRPr lang="en-GB" sz="2400" dirty="0"/>
          </a:p>
        </p:txBody>
      </p:sp>
    </p:spTree>
    <p:extLst>
      <p:ext uri="{BB962C8B-B14F-4D97-AF65-F5344CB8AC3E}">
        <p14:creationId xmlns:p14="http://schemas.microsoft.com/office/powerpoint/2010/main" val="231365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Vitrification</a:t>
            </a:r>
            <a:endParaRPr lang="en-GB" dirty="0"/>
          </a:p>
        </p:txBody>
      </p:sp>
      <p:sp>
        <p:nvSpPr>
          <p:cNvPr id="3" name="Content Placeholder 2"/>
          <p:cNvSpPr>
            <a:spLocks noGrp="1"/>
          </p:cNvSpPr>
          <p:nvPr>
            <p:ph idx="1"/>
          </p:nvPr>
        </p:nvSpPr>
        <p:spPr/>
        <p:txBody>
          <a:bodyPr>
            <a:normAutofit/>
          </a:bodyPr>
          <a:lstStyle/>
          <a:p>
            <a:r>
              <a:rPr lang="en-GB" dirty="0"/>
              <a:t>ASRM Expert committee (2012)</a:t>
            </a:r>
          </a:p>
          <a:p>
            <a:pPr lvl="1"/>
            <a:r>
              <a:rPr lang="en-GB" sz="2400" dirty="0">
                <a:effectLst/>
              </a:rPr>
              <a:t>The ASRM also noted that the randomized controlled trials were only published by the </a:t>
            </a:r>
            <a:r>
              <a:rPr lang="en-GB" sz="2400" b="1" u="sng" dirty="0">
                <a:effectLst/>
              </a:rPr>
              <a:t>best and most successful </a:t>
            </a:r>
            <a:r>
              <a:rPr lang="en-GB" sz="2400" dirty="0">
                <a:effectLst/>
              </a:rPr>
              <a:t>fertility clinics, and hence the results should not necessarily be generalized across ALL clinics. </a:t>
            </a:r>
          </a:p>
          <a:p>
            <a:pPr lvl="1"/>
            <a:r>
              <a:rPr lang="en-GB" sz="2400" dirty="0">
                <a:effectLst/>
              </a:rPr>
              <a:t>This recommendation was repeated when the ASRM looked at the actual success rate statistics from fertility clinics in the US as opposed to specific clinical trial results.</a:t>
            </a:r>
            <a:endParaRPr lang="en-GB" sz="2400" dirty="0"/>
          </a:p>
        </p:txBody>
      </p:sp>
    </p:spTree>
    <p:extLst>
      <p:ext uri="{BB962C8B-B14F-4D97-AF65-F5344CB8AC3E}">
        <p14:creationId xmlns:p14="http://schemas.microsoft.com/office/powerpoint/2010/main" val="207381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Freezing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826399" cy="444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4605245" y="3755795"/>
            <a:ext cx="2736304" cy="2105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355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349BE45-F04B-4EC8-A50F-CBFE373FA2FF}"/>
              </a:ext>
            </a:extLst>
          </p:cNvPr>
          <p:cNvPicPr/>
          <p:nvPr/>
        </p:nvPicPr>
        <p:blipFill rotWithShape="1">
          <a:blip r:embed="rId2"/>
          <a:srcRect l="31155" t="25431" r="2258" b="9796"/>
          <a:stretch/>
        </p:blipFill>
        <p:spPr>
          <a:xfrm>
            <a:off x="1115616" y="1052736"/>
            <a:ext cx="7128791" cy="4896544"/>
          </a:xfrm>
          <a:prstGeom prst="rect">
            <a:avLst/>
          </a:prstGeom>
        </p:spPr>
      </p:pic>
    </p:spTree>
    <p:extLst>
      <p:ext uri="{BB962C8B-B14F-4D97-AF65-F5344CB8AC3E}">
        <p14:creationId xmlns:p14="http://schemas.microsoft.com/office/powerpoint/2010/main" val="354721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99C9D0B5-4FB4-4944-93C5-296F662ACE17}"/>
              </a:ext>
            </a:extLst>
          </p:cNvPr>
          <p:cNvGraphicFramePr>
            <a:graphicFrameLocks noGrp="1"/>
          </p:cNvGraphicFramePr>
          <p:nvPr>
            <p:extLst>
              <p:ext uri="{D42A27DB-BD31-4B8C-83A1-F6EECF244321}">
                <p14:modId xmlns:p14="http://schemas.microsoft.com/office/powerpoint/2010/main" val="1744976576"/>
              </p:ext>
            </p:extLst>
          </p:nvPr>
        </p:nvGraphicFramePr>
        <p:xfrm>
          <a:off x="827584" y="1547735"/>
          <a:ext cx="7200804" cy="4609908"/>
        </p:xfrm>
        <a:graphic>
          <a:graphicData uri="http://schemas.openxmlformats.org/drawingml/2006/table">
            <a:tbl>
              <a:tblPr/>
              <a:tblGrid>
                <a:gridCol w="1800201">
                  <a:extLst>
                    <a:ext uri="{9D8B030D-6E8A-4147-A177-3AD203B41FA5}">
                      <a16:colId xmlns="" xmlns:a16="http://schemas.microsoft.com/office/drawing/2014/main" val="587631374"/>
                    </a:ext>
                  </a:extLst>
                </a:gridCol>
                <a:gridCol w="1800201">
                  <a:extLst>
                    <a:ext uri="{9D8B030D-6E8A-4147-A177-3AD203B41FA5}">
                      <a16:colId xmlns="" xmlns:a16="http://schemas.microsoft.com/office/drawing/2014/main" val="2115841239"/>
                    </a:ext>
                  </a:extLst>
                </a:gridCol>
                <a:gridCol w="1800201">
                  <a:extLst>
                    <a:ext uri="{9D8B030D-6E8A-4147-A177-3AD203B41FA5}">
                      <a16:colId xmlns="" xmlns:a16="http://schemas.microsoft.com/office/drawing/2014/main" val="618047144"/>
                    </a:ext>
                  </a:extLst>
                </a:gridCol>
                <a:gridCol w="1800201">
                  <a:extLst>
                    <a:ext uri="{9D8B030D-6E8A-4147-A177-3AD203B41FA5}">
                      <a16:colId xmlns="" xmlns:a16="http://schemas.microsoft.com/office/drawing/2014/main" val="2027642459"/>
                    </a:ext>
                  </a:extLst>
                </a:gridCol>
              </a:tblGrid>
              <a:tr h="724756">
                <a:tc>
                  <a:txBody>
                    <a:bodyPr/>
                    <a:lstStyle/>
                    <a:p>
                      <a:pPr algn="ctr" fontAlgn="ctr"/>
                      <a:r>
                        <a:rPr lang="en-GB" sz="1100" b="1" i="0" u="none" strike="noStrike" cap="all" dirty="0">
                          <a:solidFill>
                            <a:srgbClr val="60BBAA"/>
                          </a:solidFill>
                          <a:effectLst/>
                          <a:latin typeface="Roboto"/>
                        </a:rPr>
                        <a:t>Age</a:t>
                      </a:r>
                      <a:endParaRPr lang="en-GB" sz="1100" b="1" i="0" cap="all" dirty="0">
                        <a:solidFill>
                          <a:srgbClr val="60BBAA"/>
                        </a:solidFill>
                        <a:effectLst/>
                        <a:latin typeface="Open Sans"/>
                      </a:endParaRPr>
                    </a:p>
                  </a:txBody>
                  <a:tcPr marL="22555" marR="52627" marT="37591" marB="37591"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sz="1100" b="1" i="0" u="none" strike="noStrike" cap="all">
                          <a:solidFill>
                            <a:srgbClr val="60BBAA"/>
                          </a:solidFill>
                          <a:effectLst/>
                          <a:latin typeface="Roboto"/>
                        </a:rPr>
                        <a:t>Average # of Mature Eggs</a:t>
                      </a:r>
                      <a:endParaRPr lang="en-GB" sz="1100" b="1" i="0" cap="all">
                        <a:solidFill>
                          <a:srgbClr val="60BBAA"/>
                        </a:solidFill>
                        <a:effectLst/>
                        <a:latin typeface="Open Sans"/>
                      </a:endParaRPr>
                    </a:p>
                  </a:txBody>
                  <a:tcPr marL="22555" marR="52627" marT="37591" marB="37591"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sz="1100" b="1" i="0" u="none" strike="noStrike" cap="all">
                          <a:solidFill>
                            <a:srgbClr val="60BBAA"/>
                          </a:solidFill>
                          <a:effectLst/>
                          <a:latin typeface="Roboto"/>
                        </a:rPr>
                        <a:t>Most Per Patient</a:t>
                      </a:r>
                      <a:endParaRPr lang="en-GB" sz="1100" b="1" i="0" cap="all">
                        <a:solidFill>
                          <a:srgbClr val="60BBAA"/>
                        </a:solidFill>
                        <a:effectLst/>
                        <a:latin typeface="Open Sans"/>
                      </a:endParaRPr>
                    </a:p>
                  </a:txBody>
                  <a:tcPr marL="22555" marR="52627" marT="37591" marB="37591"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sz="1100" b="1" i="0" u="none" strike="noStrike" cap="all">
                          <a:solidFill>
                            <a:srgbClr val="60BBAA"/>
                          </a:solidFill>
                          <a:effectLst/>
                          <a:latin typeface="Roboto"/>
                        </a:rPr>
                        <a:t>Least Per Patient</a:t>
                      </a:r>
                      <a:endParaRPr lang="en-GB" sz="1100" b="1" i="0" cap="all">
                        <a:solidFill>
                          <a:srgbClr val="60BBAA"/>
                        </a:solidFill>
                        <a:effectLst/>
                        <a:latin typeface="Open Sans"/>
                      </a:endParaRPr>
                    </a:p>
                  </a:txBody>
                  <a:tcPr marL="22555" marR="52627" marT="37591" marB="37591"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extLst>
                  <a:ext uri="{0D108BD9-81ED-4DB2-BD59-A6C34878D82A}">
                    <a16:rowId xmlns="" xmlns:a16="http://schemas.microsoft.com/office/drawing/2014/main" val="1152739788"/>
                  </a:ext>
                </a:extLst>
              </a:tr>
              <a:tr h="237575">
                <a:tc>
                  <a:txBody>
                    <a:bodyPr/>
                    <a:lstStyle/>
                    <a:p>
                      <a:pPr algn="ctr" fontAlgn="ctr"/>
                      <a:r>
                        <a:rPr lang="en-GB" sz="1100" b="1" u="none" strike="noStrike">
                          <a:solidFill>
                            <a:srgbClr val="232323"/>
                          </a:solidFill>
                          <a:effectLst/>
                          <a:latin typeface="Roboto"/>
                        </a:rPr>
                        <a:t>30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14.75</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26</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6</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3670221763"/>
                  </a:ext>
                </a:extLst>
              </a:tr>
              <a:tr h="237575">
                <a:tc>
                  <a:txBody>
                    <a:bodyPr/>
                    <a:lstStyle/>
                    <a:p>
                      <a:pPr algn="ctr" fontAlgn="ctr"/>
                      <a:r>
                        <a:rPr lang="en-GB" sz="1100" b="1" u="none" strike="noStrike">
                          <a:solidFill>
                            <a:srgbClr val="232323"/>
                          </a:solidFill>
                          <a:effectLst/>
                          <a:latin typeface="Roboto"/>
                        </a:rPr>
                        <a:t>31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16.2</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41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5</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545863145"/>
                  </a:ext>
                </a:extLst>
              </a:tr>
              <a:tr h="237575">
                <a:tc>
                  <a:txBody>
                    <a:bodyPr/>
                    <a:lstStyle/>
                    <a:p>
                      <a:pPr algn="ctr" fontAlgn="ctr"/>
                      <a:r>
                        <a:rPr lang="en-GB" sz="1100" b="1" u="none" strike="noStrike">
                          <a:solidFill>
                            <a:srgbClr val="232323"/>
                          </a:solidFill>
                          <a:effectLst/>
                          <a:latin typeface="Roboto"/>
                        </a:rPr>
                        <a:t>32</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13.7</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27</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4</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1059313534"/>
                  </a:ext>
                </a:extLst>
              </a:tr>
              <a:tr h="237575">
                <a:tc>
                  <a:txBody>
                    <a:bodyPr/>
                    <a:lstStyle/>
                    <a:p>
                      <a:pPr algn="ctr" fontAlgn="ctr"/>
                      <a:r>
                        <a:rPr lang="en-GB" sz="1100" b="1" u="none" strike="noStrike">
                          <a:solidFill>
                            <a:srgbClr val="232323"/>
                          </a:solidFill>
                          <a:effectLst/>
                          <a:latin typeface="Roboto"/>
                        </a:rPr>
                        <a:t>33</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13.2</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32</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2</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2121231103"/>
                  </a:ext>
                </a:extLst>
              </a:tr>
              <a:tr h="237575">
                <a:tc>
                  <a:txBody>
                    <a:bodyPr/>
                    <a:lstStyle/>
                    <a:p>
                      <a:pPr algn="ctr" fontAlgn="ctr"/>
                      <a:r>
                        <a:rPr lang="en-GB" sz="1100" b="1" u="none" strike="noStrike">
                          <a:solidFill>
                            <a:srgbClr val="232323"/>
                          </a:solidFill>
                          <a:effectLst/>
                          <a:latin typeface="Roboto"/>
                        </a:rPr>
                        <a:t>34</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13.1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50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884712136"/>
                  </a:ext>
                </a:extLst>
              </a:tr>
              <a:tr h="237575">
                <a:tc>
                  <a:txBody>
                    <a:bodyPr/>
                    <a:lstStyle/>
                    <a:p>
                      <a:pPr algn="ctr" fontAlgn="ctr"/>
                      <a:r>
                        <a:rPr lang="en-GB" sz="1100" b="1" u="none" strike="noStrike">
                          <a:solidFill>
                            <a:srgbClr val="232323"/>
                          </a:solidFill>
                          <a:effectLst/>
                          <a:latin typeface="Roboto"/>
                        </a:rPr>
                        <a:t>35</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13.0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39</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1090649439"/>
                  </a:ext>
                </a:extLst>
              </a:tr>
              <a:tr h="237575">
                <a:tc>
                  <a:txBody>
                    <a:bodyPr/>
                    <a:lstStyle/>
                    <a:p>
                      <a:pPr algn="ctr" fontAlgn="ctr"/>
                      <a:r>
                        <a:rPr lang="en-GB" sz="1100" b="1" u="none" strike="noStrike">
                          <a:solidFill>
                            <a:srgbClr val="232323"/>
                          </a:solidFill>
                          <a:effectLst/>
                          <a:latin typeface="Roboto"/>
                        </a:rPr>
                        <a:t>36</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12.3</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47</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3857302675"/>
                  </a:ext>
                </a:extLst>
              </a:tr>
              <a:tr h="237575">
                <a:tc>
                  <a:txBody>
                    <a:bodyPr/>
                    <a:lstStyle/>
                    <a:p>
                      <a:pPr algn="ctr" fontAlgn="ctr"/>
                      <a:r>
                        <a:rPr lang="en-GB" sz="1100" b="1" u="none" strike="noStrike">
                          <a:solidFill>
                            <a:srgbClr val="232323"/>
                          </a:solidFill>
                          <a:effectLst/>
                          <a:latin typeface="Roboto"/>
                        </a:rPr>
                        <a:t>37</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10.3</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dirty="0">
                          <a:solidFill>
                            <a:srgbClr val="232323"/>
                          </a:solidFill>
                          <a:effectLst/>
                          <a:latin typeface="Roboto"/>
                        </a:rPr>
                        <a:t>44</a:t>
                      </a:r>
                      <a:endParaRPr lang="en-GB" sz="1100" b="1" dirty="0">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2954776595"/>
                  </a:ext>
                </a:extLst>
              </a:tr>
              <a:tr h="237575">
                <a:tc>
                  <a:txBody>
                    <a:bodyPr/>
                    <a:lstStyle/>
                    <a:p>
                      <a:pPr algn="ctr" fontAlgn="ctr"/>
                      <a:r>
                        <a:rPr lang="en-GB" sz="1100" b="1" u="none" strike="noStrike">
                          <a:solidFill>
                            <a:srgbClr val="232323"/>
                          </a:solidFill>
                          <a:effectLst/>
                          <a:latin typeface="Roboto"/>
                        </a:rPr>
                        <a:t>38</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10.1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37</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3624062792"/>
                  </a:ext>
                </a:extLst>
              </a:tr>
              <a:tr h="237575">
                <a:tc>
                  <a:txBody>
                    <a:bodyPr/>
                    <a:lstStyle/>
                    <a:p>
                      <a:pPr algn="ctr" fontAlgn="ctr"/>
                      <a:r>
                        <a:rPr lang="en-GB" sz="1100" b="1" u="none" strike="noStrike">
                          <a:solidFill>
                            <a:srgbClr val="232323"/>
                          </a:solidFill>
                          <a:effectLst/>
                          <a:latin typeface="Roboto"/>
                        </a:rPr>
                        <a:t>39</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9.6</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37</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3002264004"/>
                  </a:ext>
                </a:extLst>
              </a:tr>
              <a:tr h="237575">
                <a:tc>
                  <a:txBody>
                    <a:bodyPr/>
                    <a:lstStyle/>
                    <a:p>
                      <a:pPr algn="ctr" fontAlgn="ctr"/>
                      <a:r>
                        <a:rPr lang="en-GB" sz="1100" b="1" u="none" strike="noStrike">
                          <a:solidFill>
                            <a:srgbClr val="232323"/>
                          </a:solidFill>
                          <a:effectLst/>
                          <a:latin typeface="Roboto"/>
                        </a:rPr>
                        <a:t>40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8.5</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35</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1679340524"/>
                  </a:ext>
                </a:extLst>
              </a:tr>
              <a:tr h="237575">
                <a:tc>
                  <a:txBody>
                    <a:bodyPr/>
                    <a:lstStyle/>
                    <a:p>
                      <a:pPr algn="ctr" fontAlgn="ctr"/>
                      <a:r>
                        <a:rPr lang="en-GB" sz="1100" b="1" u="none" strike="noStrike">
                          <a:solidFill>
                            <a:srgbClr val="232323"/>
                          </a:solidFill>
                          <a:effectLst/>
                          <a:latin typeface="Roboto"/>
                        </a:rPr>
                        <a:t>41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8.6</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35</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148903659"/>
                  </a:ext>
                </a:extLst>
              </a:tr>
              <a:tr h="237575">
                <a:tc>
                  <a:txBody>
                    <a:bodyPr/>
                    <a:lstStyle/>
                    <a:p>
                      <a:pPr algn="ctr" fontAlgn="ctr"/>
                      <a:r>
                        <a:rPr lang="en-GB" sz="1100" b="1" u="none" strike="noStrike">
                          <a:solidFill>
                            <a:srgbClr val="232323"/>
                          </a:solidFill>
                          <a:effectLst/>
                          <a:latin typeface="Roboto"/>
                        </a:rPr>
                        <a:t>42</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7.9</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33</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601427098"/>
                  </a:ext>
                </a:extLst>
              </a:tr>
              <a:tr h="237575">
                <a:tc>
                  <a:txBody>
                    <a:bodyPr/>
                    <a:lstStyle/>
                    <a:p>
                      <a:pPr algn="ctr" fontAlgn="ctr"/>
                      <a:r>
                        <a:rPr lang="en-GB" sz="1100" b="1" u="none" strike="noStrike">
                          <a:solidFill>
                            <a:srgbClr val="232323"/>
                          </a:solidFill>
                          <a:effectLst/>
                          <a:latin typeface="Roboto"/>
                        </a:rPr>
                        <a:t>43</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9.3</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20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0</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2584793210"/>
                  </a:ext>
                </a:extLst>
              </a:tr>
              <a:tr h="237575">
                <a:tc>
                  <a:txBody>
                    <a:bodyPr/>
                    <a:lstStyle/>
                    <a:p>
                      <a:pPr algn="ctr" fontAlgn="ctr"/>
                      <a:r>
                        <a:rPr lang="en-GB" sz="1100" b="1" u="none" strike="noStrike">
                          <a:solidFill>
                            <a:srgbClr val="232323"/>
                          </a:solidFill>
                          <a:effectLst/>
                          <a:latin typeface="Roboto"/>
                        </a:rPr>
                        <a:t>44</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6.3</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14</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tc>
                  <a:txBody>
                    <a:bodyPr/>
                    <a:lstStyle/>
                    <a:p>
                      <a:pPr algn="ctr" fontAlgn="ctr"/>
                      <a:r>
                        <a:rPr lang="en-GB" sz="1100" b="1" u="none" strike="noStrike">
                          <a:solidFill>
                            <a:srgbClr val="232323"/>
                          </a:solidFill>
                          <a:effectLst/>
                          <a:latin typeface="Roboto"/>
                        </a:rPr>
                        <a:t>1</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FFFFFF"/>
                    </a:solidFill>
                  </a:tcPr>
                </a:tc>
                <a:extLst>
                  <a:ext uri="{0D108BD9-81ED-4DB2-BD59-A6C34878D82A}">
                    <a16:rowId xmlns="" xmlns:a16="http://schemas.microsoft.com/office/drawing/2014/main" val="3958349821"/>
                  </a:ext>
                </a:extLst>
              </a:tr>
              <a:tr h="237575">
                <a:tc>
                  <a:txBody>
                    <a:bodyPr/>
                    <a:lstStyle/>
                    <a:p>
                      <a:pPr algn="ctr" fontAlgn="ctr"/>
                      <a:r>
                        <a:rPr lang="en-GB" sz="1100" b="1" u="none" strike="noStrike">
                          <a:solidFill>
                            <a:srgbClr val="232323"/>
                          </a:solidFill>
                          <a:effectLst/>
                          <a:latin typeface="Roboto"/>
                        </a:rPr>
                        <a:t>45</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3.9</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a:solidFill>
                            <a:srgbClr val="232323"/>
                          </a:solidFill>
                          <a:effectLst/>
                          <a:latin typeface="Roboto"/>
                        </a:rPr>
                        <a:t>9</a:t>
                      </a:r>
                      <a:endParaRPr lang="en-GB" sz="1100" b="1">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tc>
                  <a:txBody>
                    <a:bodyPr/>
                    <a:lstStyle/>
                    <a:p>
                      <a:pPr algn="ctr" fontAlgn="ctr"/>
                      <a:r>
                        <a:rPr lang="en-GB" sz="1100" b="1" u="none" strike="noStrike" dirty="0">
                          <a:solidFill>
                            <a:srgbClr val="232323"/>
                          </a:solidFill>
                          <a:effectLst/>
                          <a:latin typeface="Roboto"/>
                        </a:rPr>
                        <a:t>1</a:t>
                      </a:r>
                      <a:endParaRPr lang="en-GB" sz="1100" b="1" dirty="0">
                        <a:solidFill>
                          <a:srgbClr val="232323"/>
                        </a:solidFill>
                        <a:effectLst/>
                        <a:latin typeface="Open Sans"/>
                      </a:endParaRPr>
                    </a:p>
                  </a:txBody>
                  <a:tcPr marL="37591" marR="37591" marT="37591" marB="37591" anchor="ctr">
                    <a:lnL>
                      <a:noFill/>
                    </a:lnL>
                    <a:lnR>
                      <a:noFill/>
                    </a:lnR>
                    <a:lnT>
                      <a:noFill/>
                    </a:lnT>
                    <a:lnB>
                      <a:noFill/>
                    </a:lnB>
                    <a:solidFill>
                      <a:srgbClr val="EEEEEE"/>
                    </a:solidFill>
                  </a:tcPr>
                </a:tc>
                <a:extLst>
                  <a:ext uri="{0D108BD9-81ED-4DB2-BD59-A6C34878D82A}">
                    <a16:rowId xmlns="" xmlns:a16="http://schemas.microsoft.com/office/drawing/2014/main" val="1364371848"/>
                  </a:ext>
                </a:extLst>
              </a:tr>
            </a:tbl>
          </a:graphicData>
        </a:graphic>
      </p:graphicFrame>
      <p:sp>
        <p:nvSpPr>
          <p:cNvPr id="4" name="Rectangle 1">
            <a:extLst>
              <a:ext uri="{FF2B5EF4-FFF2-40B4-BE49-F238E27FC236}">
                <a16:creationId xmlns="" xmlns:a16="http://schemas.microsoft.com/office/drawing/2014/main" id="{34ED465D-C3B5-4F0C-A555-D41CDE6688B9}"/>
              </a:ext>
            </a:extLst>
          </p:cNvPr>
          <p:cNvSpPr>
            <a:spLocks noChangeArrowheads="1"/>
          </p:cNvSpPr>
          <p:nvPr/>
        </p:nvSpPr>
        <p:spPr bwMode="auto">
          <a:xfrm>
            <a:off x="728351" y="666148"/>
            <a:ext cx="7687297" cy="111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4C5063"/>
                </a:solidFill>
                <a:effectLst/>
                <a:latin typeface="Roboto"/>
              </a:rPr>
              <a:t>Number of Oocytes Obtained By Age For Cryopreservation at One Clinic 2007 - 2014</a:t>
            </a:r>
            <a:endParaRPr kumimoji="0" lang="en-US" altLang="en-US" sz="1600" b="1" i="0" u="none" strike="noStrike" cap="none" normalizeH="0" baseline="0" dirty="0">
              <a:ln>
                <a:noFill/>
              </a:ln>
              <a:solidFill>
                <a:srgbClr val="4C506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Roboto"/>
              </a:rPr>
              <a:t>  </a:t>
            </a:r>
            <a:r>
              <a:rPr kumimoji="0" lang="en-US" altLang="en-US" sz="1900" b="0" i="0" u="none" strike="noStrike" cap="none" normalizeH="0" baseline="0" dirty="0">
                <a:ln>
                  <a:noFill/>
                </a:ln>
                <a:solidFill>
                  <a:srgbClr val="000000"/>
                </a:solidFill>
                <a:effectLst/>
                <a:latin typeface="Roboto"/>
              </a:rPr>
              <a:t>     </a:t>
            </a:r>
            <a:r>
              <a:rPr kumimoji="0" lang="en-US" altLang="en-US" sz="900" b="0" i="0" u="none" strike="noStrike" cap="none" normalizeH="0" baseline="0" dirty="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808597"/>
                </a:solidFill>
                <a:effectLst/>
                <a:latin typeface="&amp;quot"/>
              </a:rPr>
              <a:t>Source: NYU</a:t>
            </a:r>
            <a:endParaRPr kumimoji="0" lang="en-US" altLang="en-US" sz="900"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Chart">
            <a:extLst>
              <a:ext uri="{FF2B5EF4-FFF2-40B4-BE49-F238E27FC236}">
                <a16:creationId xmlns="" xmlns:a16="http://schemas.microsoft.com/office/drawing/2014/main" id="{B861747D-4390-4E08-B8E6-AA0517FCBB62}"/>
              </a:ext>
            </a:extLst>
          </p:cNvPr>
          <p:cNvSpPr>
            <a:spLocks noChangeAspect="1" noChangeArrowheads="1"/>
          </p:cNvSpPr>
          <p:nvPr/>
        </p:nvSpPr>
        <p:spPr bwMode="auto">
          <a:xfrm>
            <a:off x="3113088" y="1223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2987824" y="2276872"/>
            <a:ext cx="1224136" cy="3888432"/>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516216" y="2276872"/>
            <a:ext cx="1224136" cy="3888432"/>
          </a:xfrm>
          <a:prstGeom prst="rect">
            <a:avLst/>
          </a:pr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289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9ABBEA2-2F7E-47AD-BF13-5323D52A69A5}"/>
              </a:ext>
            </a:extLst>
          </p:cNvPr>
          <p:cNvGraphicFramePr>
            <a:graphicFrameLocks noGrp="1"/>
          </p:cNvGraphicFramePr>
          <p:nvPr>
            <p:extLst>
              <p:ext uri="{D42A27DB-BD31-4B8C-83A1-F6EECF244321}">
                <p14:modId xmlns:p14="http://schemas.microsoft.com/office/powerpoint/2010/main" val="322610566"/>
              </p:ext>
            </p:extLst>
          </p:nvPr>
        </p:nvGraphicFramePr>
        <p:xfrm>
          <a:off x="683568" y="2522059"/>
          <a:ext cx="7992888" cy="3427209"/>
        </p:xfrm>
        <a:graphic>
          <a:graphicData uri="http://schemas.openxmlformats.org/drawingml/2006/table">
            <a:tbl>
              <a:tblPr/>
              <a:tblGrid>
                <a:gridCol w="1332148">
                  <a:extLst>
                    <a:ext uri="{9D8B030D-6E8A-4147-A177-3AD203B41FA5}">
                      <a16:colId xmlns="" xmlns:a16="http://schemas.microsoft.com/office/drawing/2014/main" val="1925159277"/>
                    </a:ext>
                  </a:extLst>
                </a:gridCol>
                <a:gridCol w="1332148">
                  <a:extLst>
                    <a:ext uri="{9D8B030D-6E8A-4147-A177-3AD203B41FA5}">
                      <a16:colId xmlns="" xmlns:a16="http://schemas.microsoft.com/office/drawing/2014/main" val="1117834913"/>
                    </a:ext>
                  </a:extLst>
                </a:gridCol>
                <a:gridCol w="1332148">
                  <a:extLst>
                    <a:ext uri="{9D8B030D-6E8A-4147-A177-3AD203B41FA5}">
                      <a16:colId xmlns="" xmlns:a16="http://schemas.microsoft.com/office/drawing/2014/main" val="1260344794"/>
                    </a:ext>
                  </a:extLst>
                </a:gridCol>
                <a:gridCol w="1332148">
                  <a:extLst>
                    <a:ext uri="{9D8B030D-6E8A-4147-A177-3AD203B41FA5}">
                      <a16:colId xmlns="" xmlns:a16="http://schemas.microsoft.com/office/drawing/2014/main" val="2267971868"/>
                    </a:ext>
                  </a:extLst>
                </a:gridCol>
                <a:gridCol w="1332148">
                  <a:extLst>
                    <a:ext uri="{9D8B030D-6E8A-4147-A177-3AD203B41FA5}">
                      <a16:colId xmlns="" xmlns:a16="http://schemas.microsoft.com/office/drawing/2014/main" val="2571639558"/>
                    </a:ext>
                  </a:extLst>
                </a:gridCol>
                <a:gridCol w="1332148">
                  <a:extLst>
                    <a:ext uri="{9D8B030D-6E8A-4147-A177-3AD203B41FA5}">
                      <a16:colId xmlns="" xmlns:a16="http://schemas.microsoft.com/office/drawing/2014/main" val="2057062817"/>
                    </a:ext>
                  </a:extLst>
                </a:gridCol>
              </a:tblGrid>
              <a:tr h="863294">
                <a:tc>
                  <a:txBody>
                    <a:bodyPr/>
                    <a:lstStyle/>
                    <a:p>
                      <a:pPr algn="ctr" fontAlgn="ctr"/>
                      <a:r>
                        <a:rPr lang="en-GB" b="1" i="0" u="none" strike="noStrike" cap="all">
                          <a:solidFill>
                            <a:srgbClr val="60BBAA"/>
                          </a:solidFill>
                          <a:effectLst/>
                          <a:latin typeface="Roboto"/>
                        </a:rPr>
                        <a:t># of Eggs</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30</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35</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37</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40</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42</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extLst>
                  <a:ext uri="{0D108BD9-81ED-4DB2-BD59-A6C34878D82A}">
                    <a16:rowId xmlns="" xmlns:a16="http://schemas.microsoft.com/office/drawing/2014/main" val="1072952465"/>
                  </a:ext>
                </a:extLst>
              </a:tr>
              <a:tr h="512783">
                <a:tc>
                  <a:txBody>
                    <a:bodyPr/>
                    <a:lstStyle/>
                    <a:p>
                      <a:pPr algn="l" fontAlgn="ctr"/>
                      <a:r>
                        <a:rPr lang="en-GB" b="1" u="none" strike="noStrike">
                          <a:solidFill>
                            <a:srgbClr val="232323"/>
                          </a:solidFill>
                          <a:effectLst/>
                          <a:latin typeface="Roboto"/>
                        </a:rPr>
                        <a:t>1</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11%</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11%</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7%</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4%</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2%</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extLst>
                  <a:ext uri="{0D108BD9-81ED-4DB2-BD59-A6C34878D82A}">
                    <a16:rowId xmlns="" xmlns:a16="http://schemas.microsoft.com/office/drawing/2014/main" val="2062618400"/>
                  </a:ext>
                </a:extLst>
              </a:tr>
              <a:tr h="512783">
                <a:tc>
                  <a:txBody>
                    <a:bodyPr/>
                    <a:lstStyle/>
                    <a:p>
                      <a:pPr algn="l" fontAlgn="ctr"/>
                      <a:r>
                        <a:rPr lang="en-GB" b="1" u="none" strike="noStrike">
                          <a:solidFill>
                            <a:srgbClr val="232323"/>
                          </a:solidFill>
                          <a:effectLst/>
                          <a:latin typeface="Roboto"/>
                        </a:rPr>
                        <a:t>5</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44%</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44</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29%</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16%</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11%</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extLst>
                  <a:ext uri="{0D108BD9-81ED-4DB2-BD59-A6C34878D82A}">
                    <a16:rowId xmlns="" xmlns:a16="http://schemas.microsoft.com/office/drawing/2014/main" val="476569171"/>
                  </a:ext>
                </a:extLst>
              </a:tr>
              <a:tr h="512783">
                <a:tc>
                  <a:txBody>
                    <a:bodyPr/>
                    <a:lstStyle/>
                    <a:p>
                      <a:pPr algn="l" fontAlgn="ctr"/>
                      <a:r>
                        <a:rPr lang="en-GB" b="1" u="none" strike="noStrike">
                          <a:solidFill>
                            <a:srgbClr val="232323"/>
                          </a:solidFill>
                          <a:effectLst/>
                          <a:latin typeface="Roboto"/>
                        </a:rPr>
                        <a:t>10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69%</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69</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50%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30%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20%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extLst>
                  <a:ext uri="{0D108BD9-81ED-4DB2-BD59-A6C34878D82A}">
                    <a16:rowId xmlns="" xmlns:a16="http://schemas.microsoft.com/office/drawing/2014/main" val="1136628599"/>
                  </a:ext>
                </a:extLst>
              </a:tr>
              <a:tr h="512783">
                <a:tc>
                  <a:txBody>
                    <a:bodyPr/>
                    <a:lstStyle/>
                    <a:p>
                      <a:pPr algn="l" fontAlgn="ctr"/>
                      <a:r>
                        <a:rPr lang="en-GB" b="1" u="none" strike="noStrike">
                          <a:solidFill>
                            <a:srgbClr val="232323"/>
                          </a:solidFill>
                          <a:effectLst/>
                          <a:latin typeface="Roboto"/>
                        </a:rPr>
                        <a:t>20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90%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90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75%</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51%</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l" fontAlgn="ctr"/>
                      <a:r>
                        <a:rPr lang="en-GB" b="1" u="none" strike="noStrike">
                          <a:solidFill>
                            <a:srgbClr val="232323"/>
                          </a:solidFill>
                          <a:effectLst/>
                          <a:latin typeface="Roboto"/>
                        </a:rPr>
                        <a:t>37%</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extLst>
                  <a:ext uri="{0D108BD9-81ED-4DB2-BD59-A6C34878D82A}">
                    <a16:rowId xmlns="" xmlns:a16="http://schemas.microsoft.com/office/drawing/2014/main" val="4273388594"/>
                  </a:ext>
                </a:extLst>
              </a:tr>
              <a:tr h="512783">
                <a:tc>
                  <a:txBody>
                    <a:bodyPr/>
                    <a:lstStyle/>
                    <a:p>
                      <a:pPr algn="l" fontAlgn="ctr"/>
                      <a:r>
                        <a:rPr lang="en-GB" b="1" u="none" strike="noStrike">
                          <a:solidFill>
                            <a:srgbClr val="232323"/>
                          </a:solidFill>
                          <a:effectLst/>
                          <a:latin typeface="Roboto"/>
                        </a:rPr>
                        <a:t>40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99%</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99%</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94%</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a:solidFill>
                            <a:srgbClr val="232323"/>
                          </a:solidFill>
                          <a:effectLst/>
                          <a:latin typeface="Roboto"/>
                        </a:rPr>
                        <a:t>76%</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l" fontAlgn="ctr"/>
                      <a:r>
                        <a:rPr lang="en-GB" b="1" u="none" strike="noStrike" dirty="0">
                          <a:solidFill>
                            <a:srgbClr val="232323"/>
                          </a:solidFill>
                          <a:effectLst/>
                          <a:latin typeface="Roboto"/>
                        </a:rPr>
                        <a:t>60%</a:t>
                      </a:r>
                      <a:endParaRPr lang="en-GB" b="1" dirty="0">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extLst>
                  <a:ext uri="{0D108BD9-81ED-4DB2-BD59-A6C34878D82A}">
                    <a16:rowId xmlns="" xmlns:a16="http://schemas.microsoft.com/office/drawing/2014/main" val="1535081413"/>
                  </a:ext>
                </a:extLst>
              </a:tr>
            </a:tbl>
          </a:graphicData>
        </a:graphic>
      </p:graphicFrame>
      <p:sp>
        <p:nvSpPr>
          <p:cNvPr id="3" name="Rectangle 1">
            <a:extLst>
              <a:ext uri="{FF2B5EF4-FFF2-40B4-BE49-F238E27FC236}">
                <a16:creationId xmlns="" xmlns:a16="http://schemas.microsoft.com/office/drawing/2014/main" id="{E753FC7D-0220-41C9-A1CE-17775B8C8556}"/>
              </a:ext>
            </a:extLst>
          </p:cNvPr>
          <p:cNvSpPr>
            <a:spLocks noChangeArrowheads="1"/>
          </p:cNvSpPr>
          <p:nvPr/>
        </p:nvSpPr>
        <p:spPr bwMode="auto">
          <a:xfrm>
            <a:off x="467544" y="1484784"/>
            <a:ext cx="8496944" cy="116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C5063"/>
                </a:solidFill>
                <a:effectLst/>
                <a:latin typeface="Roboto"/>
              </a:rPr>
              <a:t>Predicted Egg Freezing Success Rates By Retrieval Age and Volume</a:t>
            </a:r>
            <a:endParaRPr kumimoji="0" lang="en-US" altLang="en-US" sz="1600" b="1" i="0" u="none" strike="noStrike" cap="none" normalizeH="0" baseline="0" dirty="0">
              <a:ln>
                <a:noFill/>
              </a:ln>
              <a:solidFill>
                <a:srgbClr val="4C506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Roboto"/>
              </a:rPr>
              <a:t>  </a:t>
            </a:r>
            <a:r>
              <a:rPr kumimoji="0" lang="en-US" altLang="en-US" sz="1900" b="0" i="0" u="none" strike="noStrike" cap="none" normalizeH="0" baseline="0" dirty="0">
                <a:ln>
                  <a:noFill/>
                </a:ln>
                <a:solidFill>
                  <a:srgbClr val="000000"/>
                </a:solidFill>
                <a:effectLst/>
                <a:latin typeface="Roboto"/>
              </a:rPr>
              <a:t>     </a:t>
            </a:r>
            <a:r>
              <a:rPr kumimoji="0" lang="en-US" altLang="en-US" sz="900" b="0" i="0" u="none" strike="noStrike" cap="none" normalizeH="0" baseline="0" dirty="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808597"/>
                </a:solidFill>
                <a:effectLst/>
                <a:latin typeface="&amp;quot"/>
              </a:rPr>
              <a:t>Source: Goldman, Fox et al</a:t>
            </a:r>
            <a:endParaRPr kumimoji="0" lang="en-US" altLang="en-US" sz="900"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AutoShape 2" descr="Chart">
            <a:extLst>
              <a:ext uri="{FF2B5EF4-FFF2-40B4-BE49-F238E27FC236}">
                <a16:creationId xmlns="" xmlns:a16="http://schemas.microsoft.com/office/drawing/2014/main" id="{8F94D7FC-A6AD-40E8-9C88-6D5F065F290A}"/>
              </a:ext>
            </a:extLst>
          </p:cNvPr>
          <p:cNvSpPr>
            <a:spLocks noChangeAspect="1" noChangeArrowheads="1"/>
          </p:cNvSpPr>
          <p:nvPr/>
        </p:nvSpPr>
        <p:spPr bwMode="auto">
          <a:xfrm>
            <a:off x="2063750" y="21605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077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Egg freezing success rates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84784"/>
            <a:ext cx="685800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41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freezing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7"/>
            <a:ext cx="2664073" cy="266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50" y="1628800"/>
            <a:ext cx="44624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96" y="4149080"/>
            <a:ext cx="4381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61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A8257D-A78D-4514-9C3A-1A43943BBE21}"/>
              </a:ext>
            </a:extLst>
          </p:cNvPr>
          <p:cNvPicPr/>
          <p:nvPr/>
        </p:nvPicPr>
        <p:blipFill rotWithShape="1">
          <a:blip r:embed="rId2"/>
          <a:srcRect l="31155" t="18730" r="3515" b="5328"/>
          <a:stretch/>
        </p:blipFill>
        <p:spPr>
          <a:xfrm>
            <a:off x="1187624" y="1484785"/>
            <a:ext cx="7344815" cy="4392488"/>
          </a:xfrm>
          <a:prstGeom prst="rect">
            <a:avLst/>
          </a:prstGeom>
        </p:spPr>
      </p:pic>
    </p:spTree>
    <p:extLst>
      <p:ext uri="{BB962C8B-B14F-4D97-AF65-F5344CB8AC3E}">
        <p14:creationId xmlns:p14="http://schemas.microsoft.com/office/powerpoint/2010/main" val="1736078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Egg Freezing</a:t>
            </a:r>
            <a:br>
              <a:rPr lang="en-GB" dirty="0"/>
            </a:br>
            <a:r>
              <a:rPr lang="en-GB" dirty="0" smtClean="0"/>
              <a:t>costs – 1 cycle</a:t>
            </a:r>
            <a:endParaRPr lang="en-GB" dirty="0"/>
          </a:p>
        </p:txBody>
      </p:sp>
      <p:sp>
        <p:nvSpPr>
          <p:cNvPr id="9" name="Content Placeholder 8"/>
          <p:cNvSpPr>
            <a:spLocks noGrp="1"/>
          </p:cNvSpPr>
          <p:nvPr>
            <p:ph idx="1"/>
          </p:nvPr>
        </p:nvSpPr>
        <p:spPr/>
        <p:txBody>
          <a:bodyPr>
            <a:normAutofit fontScale="92500" lnSpcReduction="20000"/>
          </a:bodyPr>
          <a:lstStyle/>
          <a:p>
            <a:r>
              <a:rPr lang="en-GB" dirty="0"/>
              <a:t>Cost of Egg Freeze cycle + medications</a:t>
            </a:r>
          </a:p>
          <a:p>
            <a:pPr lvl="1"/>
            <a:r>
              <a:rPr lang="en-GB" dirty="0"/>
              <a:t>£4500</a:t>
            </a:r>
          </a:p>
          <a:p>
            <a:r>
              <a:rPr lang="en-GB" dirty="0"/>
              <a:t>Cost of Storage each year</a:t>
            </a:r>
          </a:p>
          <a:p>
            <a:pPr lvl="1"/>
            <a:r>
              <a:rPr lang="en-GB" dirty="0"/>
              <a:t>£350</a:t>
            </a:r>
          </a:p>
          <a:p>
            <a:r>
              <a:rPr lang="en-GB" dirty="0"/>
              <a:t>Cost of Thaw + ICSI</a:t>
            </a:r>
          </a:p>
          <a:p>
            <a:pPr lvl="1"/>
            <a:r>
              <a:rPr lang="en-GB" dirty="0"/>
              <a:t>£2000- £3000</a:t>
            </a:r>
          </a:p>
          <a:p>
            <a:r>
              <a:rPr lang="en-GB" dirty="0"/>
              <a:t>+/- donor sperm</a:t>
            </a:r>
          </a:p>
          <a:p>
            <a:pPr lvl="1"/>
            <a:r>
              <a:rPr lang="en-GB" dirty="0"/>
              <a:t>£500</a:t>
            </a:r>
          </a:p>
          <a:p>
            <a:r>
              <a:rPr lang="en-GB" dirty="0"/>
              <a:t>Total</a:t>
            </a:r>
          </a:p>
          <a:p>
            <a:pPr lvl="1"/>
            <a:r>
              <a:rPr lang="en-GB" dirty="0"/>
              <a:t>4500+ (350 x 5) + 2500 + 500 = £9250</a:t>
            </a:r>
          </a:p>
        </p:txBody>
      </p:sp>
    </p:spTree>
    <p:extLst>
      <p:ext uri="{BB962C8B-B14F-4D97-AF65-F5344CB8AC3E}">
        <p14:creationId xmlns:p14="http://schemas.microsoft.com/office/powerpoint/2010/main" val="150810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Egg freezing</a:t>
            </a:r>
          </a:p>
        </p:txBody>
      </p:sp>
      <p:sp>
        <p:nvSpPr>
          <p:cNvPr id="3" name="Content Placeholder 2"/>
          <p:cNvSpPr>
            <a:spLocks noGrp="1"/>
          </p:cNvSpPr>
          <p:nvPr>
            <p:ph idx="1"/>
          </p:nvPr>
        </p:nvSpPr>
        <p:spPr/>
        <p:txBody>
          <a:bodyPr>
            <a:normAutofit lnSpcReduction="10000"/>
          </a:bodyPr>
          <a:lstStyle/>
          <a:p>
            <a:r>
              <a:rPr lang="en-GB" dirty="0"/>
              <a:t>Is it “fertility insurance”?</a:t>
            </a:r>
          </a:p>
          <a:p>
            <a:r>
              <a:rPr lang="en-GB" dirty="0"/>
              <a:t>Does it all women to “take control”</a:t>
            </a:r>
          </a:p>
          <a:p>
            <a:endParaRPr lang="en-GB" dirty="0"/>
          </a:p>
          <a:p>
            <a:r>
              <a:rPr lang="en-GB" dirty="0"/>
              <a:t>Gives a chance with own eggs when there may be no chance</a:t>
            </a:r>
          </a:p>
          <a:p>
            <a:r>
              <a:rPr lang="en-GB" dirty="0"/>
              <a:t>Is an option to be considered</a:t>
            </a:r>
          </a:p>
          <a:p>
            <a:endParaRPr lang="en-GB" dirty="0"/>
          </a:p>
          <a:p>
            <a:r>
              <a:rPr lang="en-GB" dirty="0"/>
              <a:t>Beware hidden costs!</a:t>
            </a:r>
          </a:p>
        </p:txBody>
      </p:sp>
    </p:spTree>
    <p:extLst>
      <p:ext uri="{BB962C8B-B14F-4D97-AF65-F5344CB8AC3E}">
        <p14:creationId xmlns:p14="http://schemas.microsoft.com/office/powerpoint/2010/main" val="63276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IVF Add </a:t>
            </a:r>
            <a:r>
              <a:rPr lang="en-GB" dirty="0" err="1"/>
              <a:t>Ons</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556792"/>
            <a:ext cx="6611966" cy="4447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5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0D3CC-0A9A-4284-BA2B-B74FB8F318AF}"/>
              </a:ext>
            </a:extLst>
          </p:cNvPr>
          <p:cNvSpPr>
            <a:spLocks noGrp="1"/>
          </p:cNvSpPr>
          <p:nvPr>
            <p:ph type="title"/>
          </p:nvPr>
        </p:nvSpPr>
        <p:spPr/>
        <p:txBody>
          <a:bodyPr/>
          <a:lstStyle/>
          <a:p>
            <a:r>
              <a:rPr lang="en-GB" dirty="0"/>
              <a:t>IVF Add </a:t>
            </a:r>
            <a:r>
              <a:rPr lang="en-GB" dirty="0" err="1"/>
              <a:t>ons</a:t>
            </a:r>
            <a:endParaRPr lang="en-GB" dirty="0"/>
          </a:p>
        </p:txBody>
      </p:sp>
      <p:sp>
        <p:nvSpPr>
          <p:cNvPr id="3" name="Content Placeholder 2">
            <a:extLst>
              <a:ext uri="{FF2B5EF4-FFF2-40B4-BE49-F238E27FC236}">
                <a16:creationId xmlns="" xmlns:a16="http://schemas.microsoft.com/office/drawing/2014/main" id="{CB731B92-4342-4E2F-87FF-8311571C8F64}"/>
              </a:ext>
            </a:extLst>
          </p:cNvPr>
          <p:cNvSpPr>
            <a:spLocks noGrp="1"/>
          </p:cNvSpPr>
          <p:nvPr>
            <p:ph idx="1"/>
          </p:nvPr>
        </p:nvSpPr>
        <p:spPr/>
        <p:txBody>
          <a:bodyPr/>
          <a:lstStyle/>
          <a:p>
            <a:r>
              <a:rPr lang="en-GB" dirty="0"/>
              <a:t>Additional techniques</a:t>
            </a:r>
          </a:p>
          <a:p>
            <a:r>
              <a:rPr lang="en-GB" dirty="0"/>
              <a:t>Aim to improve pregnancy rate</a:t>
            </a:r>
          </a:p>
          <a:p>
            <a:r>
              <a:rPr lang="en-GB" dirty="0"/>
              <a:t>Commercially available</a:t>
            </a:r>
          </a:p>
          <a:p>
            <a:r>
              <a:rPr lang="en-GB" dirty="0"/>
              <a:t>HFEA </a:t>
            </a:r>
            <a:r>
              <a:rPr lang="en-GB" dirty="0" smtClean="0"/>
              <a:t>view</a:t>
            </a:r>
          </a:p>
          <a:p>
            <a:pPr lvl="1"/>
            <a:r>
              <a:rPr lang="en-GB" dirty="0" smtClean="0"/>
              <a:t>Traffic light system</a:t>
            </a:r>
          </a:p>
          <a:p>
            <a:pPr lvl="1"/>
            <a:r>
              <a:rPr lang="en-GB" dirty="0" smtClean="0"/>
              <a:t>Red, amber, green</a:t>
            </a:r>
          </a:p>
          <a:p>
            <a:pPr lvl="1"/>
            <a:r>
              <a:rPr lang="en-GB" dirty="0" smtClean="0"/>
              <a:t>www.hfea.gov.uk</a:t>
            </a:r>
            <a:endParaRPr lang="en-GB" dirty="0"/>
          </a:p>
        </p:txBody>
      </p:sp>
    </p:spTree>
    <p:extLst>
      <p:ext uri="{BB962C8B-B14F-4D97-AF65-F5344CB8AC3E}">
        <p14:creationId xmlns:p14="http://schemas.microsoft.com/office/powerpoint/2010/main" val="286666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IVF Add </a:t>
            </a:r>
            <a:r>
              <a:rPr lang="en-GB" dirty="0" err="1"/>
              <a:t>ons</a:t>
            </a:r>
            <a:endParaRPr lang="en-GB" dirty="0"/>
          </a:p>
        </p:txBody>
      </p:sp>
      <p:sp>
        <p:nvSpPr>
          <p:cNvPr id="3" name="Content Placeholder 2"/>
          <p:cNvSpPr>
            <a:spLocks noGrp="1"/>
          </p:cNvSpPr>
          <p:nvPr>
            <p:ph idx="1"/>
          </p:nvPr>
        </p:nvSpPr>
        <p:spPr/>
        <p:txBody>
          <a:bodyPr/>
          <a:lstStyle/>
          <a:p>
            <a:r>
              <a:rPr lang="en-GB" dirty="0"/>
              <a:t>Problem</a:t>
            </a:r>
          </a:p>
          <a:p>
            <a:pPr lvl="1"/>
            <a:r>
              <a:rPr lang="en-GB" dirty="0"/>
              <a:t>Inflate cost of IVF cycle</a:t>
            </a:r>
          </a:p>
          <a:p>
            <a:pPr lvl="1"/>
            <a:r>
              <a:rPr lang="en-GB" dirty="0"/>
              <a:t>No good evidence they work</a:t>
            </a:r>
          </a:p>
          <a:p>
            <a:pPr lvl="1"/>
            <a:r>
              <a:rPr lang="en-GB" dirty="0"/>
              <a:t>“why not just try it”</a:t>
            </a:r>
          </a:p>
          <a:p>
            <a:pPr lvl="1"/>
            <a:r>
              <a:rPr lang="en-GB" dirty="0"/>
              <a:t>“it might work”</a:t>
            </a:r>
          </a:p>
          <a:p>
            <a:pPr lvl="1"/>
            <a:r>
              <a:rPr lang="en-GB" dirty="0"/>
              <a:t>Regret</a:t>
            </a:r>
          </a:p>
        </p:txBody>
      </p:sp>
    </p:spTree>
    <p:extLst>
      <p:ext uri="{BB962C8B-B14F-4D97-AF65-F5344CB8AC3E}">
        <p14:creationId xmlns:p14="http://schemas.microsoft.com/office/powerpoint/2010/main" val="194224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IVF Add </a:t>
            </a:r>
            <a:r>
              <a:rPr lang="en-GB" dirty="0" err="1"/>
              <a:t>Ons</a:t>
            </a:r>
            <a:endParaRPr lang="en-GB" dirty="0"/>
          </a:p>
        </p:txBody>
      </p:sp>
      <p:sp>
        <p:nvSpPr>
          <p:cNvPr id="3" name="Content Placeholder 2"/>
          <p:cNvSpPr>
            <a:spLocks noGrp="1"/>
          </p:cNvSpPr>
          <p:nvPr>
            <p:ph idx="1"/>
          </p:nvPr>
        </p:nvSpPr>
        <p:spPr>
          <a:xfrm>
            <a:off x="457200" y="1600200"/>
            <a:ext cx="8229600" cy="4421087"/>
          </a:xfrm>
        </p:spPr>
        <p:txBody>
          <a:bodyPr>
            <a:normAutofit lnSpcReduction="10000"/>
          </a:bodyPr>
          <a:lstStyle/>
          <a:p>
            <a:r>
              <a:rPr lang="en-GB" dirty="0"/>
              <a:t>Solution</a:t>
            </a:r>
          </a:p>
          <a:p>
            <a:pPr lvl="1"/>
            <a:r>
              <a:rPr lang="en-GB" dirty="0"/>
              <a:t>Do not charge for experimental techniques</a:t>
            </a:r>
          </a:p>
          <a:p>
            <a:r>
              <a:rPr lang="en-GB" dirty="0"/>
              <a:t>Add </a:t>
            </a:r>
            <a:r>
              <a:rPr lang="en-GB" dirty="0" err="1" smtClean="0"/>
              <a:t>ons</a:t>
            </a:r>
            <a:r>
              <a:rPr lang="en-GB" dirty="0" smtClean="0"/>
              <a:t> </a:t>
            </a:r>
          </a:p>
          <a:p>
            <a:pPr lvl="1"/>
            <a:r>
              <a:rPr lang="en-GB" dirty="0" smtClean="0"/>
              <a:t>Assisted </a:t>
            </a:r>
            <a:r>
              <a:rPr lang="en-GB" dirty="0"/>
              <a:t>Hatching</a:t>
            </a:r>
          </a:p>
          <a:p>
            <a:pPr lvl="1"/>
            <a:r>
              <a:rPr lang="en-GB" dirty="0"/>
              <a:t>Time lapse incubator</a:t>
            </a:r>
          </a:p>
          <a:p>
            <a:pPr lvl="1"/>
            <a:r>
              <a:rPr lang="en-GB" dirty="0" err="1" smtClean="0"/>
              <a:t>Embryoglue</a:t>
            </a:r>
            <a:endParaRPr lang="en-GB" dirty="0" smtClean="0"/>
          </a:p>
          <a:p>
            <a:pPr lvl="1"/>
            <a:r>
              <a:rPr lang="en-GB" dirty="0" smtClean="0"/>
              <a:t>Acupuncture</a:t>
            </a:r>
          </a:p>
          <a:p>
            <a:pPr lvl="1"/>
            <a:r>
              <a:rPr lang="en-GB" dirty="0" smtClean="0"/>
              <a:t>Nutritional support</a:t>
            </a:r>
          </a:p>
          <a:p>
            <a:pPr lvl="1"/>
            <a:r>
              <a:rPr lang="en-GB" dirty="0" smtClean="0"/>
              <a:t>“Holistic therapies”</a:t>
            </a:r>
            <a:endParaRPr lang="en-GB" dirty="0"/>
          </a:p>
          <a:p>
            <a:pPr lvl="1"/>
            <a:endParaRPr lang="en-GB" dirty="0"/>
          </a:p>
          <a:p>
            <a:pPr lvl="1"/>
            <a:endParaRPr lang="en-GB" dirty="0"/>
          </a:p>
          <a:p>
            <a:pPr marL="457200" lvl="1" indent="0">
              <a:buNone/>
            </a:pPr>
            <a:endParaRPr lang="en-GB" dirty="0"/>
          </a:p>
        </p:txBody>
      </p:sp>
    </p:spTree>
    <p:extLst>
      <p:ext uri="{BB962C8B-B14F-4D97-AF65-F5344CB8AC3E}">
        <p14:creationId xmlns:p14="http://schemas.microsoft.com/office/powerpoint/2010/main" val="1453360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Assisted Hatching</a:t>
            </a:r>
          </a:p>
        </p:txBody>
      </p:sp>
      <p:sp>
        <p:nvSpPr>
          <p:cNvPr id="3" name="Content Placeholder 2"/>
          <p:cNvSpPr>
            <a:spLocks noGrp="1"/>
          </p:cNvSpPr>
          <p:nvPr>
            <p:ph idx="1"/>
          </p:nvPr>
        </p:nvSpPr>
        <p:spPr/>
        <p:txBody>
          <a:bodyPr/>
          <a:lstStyle/>
          <a:p>
            <a:r>
              <a:rPr lang="en-GB" dirty="0"/>
              <a:t>Laser used to break shell around embryos</a:t>
            </a:r>
          </a:p>
          <a:p>
            <a:r>
              <a:rPr lang="en-GB" dirty="0"/>
              <a:t>Some embryos may have thicker shell</a:t>
            </a:r>
          </a:p>
          <a:p>
            <a:pPr lvl="1"/>
            <a:r>
              <a:rPr lang="en-GB" dirty="0"/>
              <a:t>Older women</a:t>
            </a:r>
          </a:p>
          <a:p>
            <a:pPr lvl="1"/>
            <a:r>
              <a:rPr lang="en-GB" dirty="0"/>
              <a:t>Recurrent IVF failures</a:t>
            </a:r>
          </a:p>
          <a:p>
            <a:r>
              <a:rPr lang="en-GB" dirty="0"/>
              <a:t>Theoretically helps embryo implant</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72514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308304" y="4725144"/>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700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Assisted Hatching</a:t>
            </a:r>
            <a:br>
              <a:rPr lang="en-GB" dirty="0"/>
            </a:br>
            <a:r>
              <a:rPr lang="en-GB" sz="3100" i="1" dirty="0"/>
              <a:t>Cochrane review</a:t>
            </a:r>
            <a:endParaRPr lang="en-GB" i="1" dirty="0"/>
          </a:p>
        </p:txBody>
      </p:sp>
      <p:sp>
        <p:nvSpPr>
          <p:cNvPr id="3" name="Content Placeholder 2"/>
          <p:cNvSpPr>
            <a:spLocks noGrp="1"/>
          </p:cNvSpPr>
          <p:nvPr>
            <p:ph idx="1"/>
          </p:nvPr>
        </p:nvSpPr>
        <p:spPr/>
        <p:txBody>
          <a:bodyPr/>
          <a:lstStyle/>
          <a:p>
            <a:endParaRPr lang="en-GB"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723" y="2657474"/>
            <a:ext cx="5304589"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18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Assisted hatching</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1" y="1817688"/>
            <a:ext cx="8179229" cy="460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1916832"/>
            <a:ext cx="6696744" cy="10801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40000"/>
                  <a:lumOff val="60000"/>
                </a:schemeClr>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5445225"/>
            <a:ext cx="4943326"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37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freezing</a:t>
            </a:r>
          </a:p>
        </p:txBody>
      </p:sp>
      <p:sp>
        <p:nvSpPr>
          <p:cNvPr id="3" name="Content Placeholder 2"/>
          <p:cNvSpPr>
            <a:spLocks noGrp="1"/>
          </p:cNvSpPr>
          <p:nvPr>
            <p:ph idx="1"/>
          </p:nvPr>
        </p:nvSpPr>
        <p:spPr/>
        <p:txBody>
          <a:bodyPr/>
          <a:lstStyle/>
          <a:p>
            <a:r>
              <a:rPr lang="en-GB" dirty="0"/>
              <a:t>Collection and storage of eggs from a woman for use at a later date</a:t>
            </a:r>
          </a:p>
          <a:p>
            <a:r>
              <a:rPr lang="en-GB" dirty="0"/>
              <a:t>Provides an “insurance” for when natural fertility declines</a:t>
            </a:r>
          </a:p>
          <a:p>
            <a:r>
              <a:rPr lang="en-GB" dirty="0"/>
              <a:t>Means egg donation will not be needed</a:t>
            </a:r>
          </a:p>
          <a:p>
            <a:r>
              <a:rPr lang="en-GB" dirty="0"/>
              <a:t>Allows women to concentrate on priorities other than getting pregnant without compromise</a:t>
            </a:r>
          </a:p>
        </p:txBody>
      </p:sp>
    </p:spTree>
    <p:extLst>
      <p:ext uri="{BB962C8B-B14F-4D97-AF65-F5344CB8AC3E}">
        <p14:creationId xmlns:p14="http://schemas.microsoft.com/office/powerpoint/2010/main" val="149459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lapse incubator</a:t>
            </a:r>
          </a:p>
        </p:txBody>
      </p:sp>
      <p:graphicFrame>
        <p:nvGraphicFramePr>
          <p:cNvPr id="3" name="Table 2">
            <a:extLst>
              <a:ext uri="{FF2B5EF4-FFF2-40B4-BE49-F238E27FC236}">
                <a16:creationId xmlns="" xmlns:a16="http://schemas.microsoft.com/office/drawing/2014/main" id="{EE255DF4-E7AB-48CA-91A6-1390EE9DCD6F}"/>
              </a:ext>
            </a:extLst>
          </p:cNvPr>
          <p:cNvGraphicFramePr>
            <a:graphicFrameLocks noGrp="1"/>
          </p:cNvGraphicFramePr>
          <p:nvPr>
            <p:extLst>
              <p:ext uri="{D42A27DB-BD31-4B8C-83A1-F6EECF244321}">
                <p14:modId xmlns:p14="http://schemas.microsoft.com/office/powerpoint/2010/main" val="1364419684"/>
              </p:ext>
            </p:extLst>
          </p:nvPr>
        </p:nvGraphicFramePr>
        <p:xfrm>
          <a:off x="827584" y="2212359"/>
          <a:ext cx="7704856" cy="4119876"/>
        </p:xfrm>
        <a:graphic>
          <a:graphicData uri="http://schemas.openxmlformats.org/drawingml/2006/table">
            <a:tbl>
              <a:tblPr/>
              <a:tblGrid>
                <a:gridCol w="1926214">
                  <a:extLst>
                    <a:ext uri="{9D8B030D-6E8A-4147-A177-3AD203B41FA5}">
                      <a16:colId xmlns="" xmlns:a16="http://schemas.microsoft.com/office/drawing/2014/main" val="534758122"/>
                    </a:ext>
                  </a:extLst>
                </a:gridCol>
                <a:gridCol w="1926214">
                  <a:extLst>
                    <a:ext uri="{9D8B030D-6E8A-4147-A177-3AD203B41FA5}">
                      <a16:colId xmlns="" xmlns:a16="http://schemas.microsoft.com/office/drawing/2014/main" val="44788997"/>
                    </a:ext>
                  </a:extLst>
                </a:gridCol>
                <a:gridCol w="1926214">
                  <a:extLst>
                    <a:ext uri="{9D8B030D-6E8A-4147-A177-3AD203B41FA5}">
                      <a16:colId xmlns="" xmlns:a16="http://schemas.microsoft.com/office/drawing/2014/main" val="983722603"/>
                    </a:ext>
                  </a:extLst>
                </a:gridCol>
                <a:gridCol w="1926214">
                  <a:extLst>
                    <a:ext uri="{9D8B030D-6E8A-4147-A177-3AD203B41FA5}">
                      <a16:colId xmlns="" xmlns:a16="http://schemas.microsoft.com/office/drawing/2014/main" val="2734329263"/>
                    </a:ext>
                  </a:extLst>
                </a:gridCol>
              </a:tblGrid>
              <a:tr h="1932576">
                <a:tc>
                  <a:txBody>
                    <a:bodyPr/>
                    <a:lstStyle/>
                    <a:p>
                      <a:pPr algn="ctr" fontAlgn="ctr"/>
                      <a:r>
                        <a:rPr lang="en-GB" b="1" i="0" u="none" strike="noStrike" cap="all">
                          <a:solidFill>
                            <a:srgbClr val="60BBAA"/>
                          </a:solidFill>
                          <a:effectLst/>
                          <a:latin typeface="Roboto"/>
                        </a:rPr>
                        <a:t>Study</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Year</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Sample Size</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tc>
                  <a:txBody>
                    <a:bodyPr/>
                    <a:lstStyle/>
                    <a:p>
                      <a:pPr algn="ctr" fontAlgn="ctr"/>
                      <a:r>
                        <a:rPr lang="en-GB" b="1" i="0" u="none" strike="noStrike" cap="all">
                          <a:solidFill>
                            <a:srgbClr val="60BBAA"/>
                          </a:solidFill>
                          <a:effectLst/>
                          <a:latin typeface="Roboto"/>
                        </a:rPr>
                        <a:t>Statistically Significant Improvement</a:t>
                      </a:r>
                      <a:endParaRPr lang="en-GB" b="1" i="0" cap="all">
                        <a:solidFill>
                          <a:srgbClr val="60BBAA"/>
                        </a:solidFill>
                        <a:effectLst/>
                        <a:latin typeface="Open Sans"/>
                      </a:endParaRPr>
                    </a:p>
                  </a:txBody>
                  <a:tcPr marL="38100" marR="88900" marT="63500" marB="63500" anchor="ctr">
                    <a:lnL>
                      <a:noFill/>
                    </a:lnL>
                    <a:lnR>
                      <a:noFill/>
                    </a:lnR>
                    <a:lnT w="44450" cap="flat" cmpd="sng" algn="ctr">
                      <a:solidFill>
                        <a:srgbClr val="60BBAA"/>
                      </a:solidFill>
                      <a:prstDash val="solid"/>
                      <a:round/>
                      <a:headEnd type="none" w="med" len="med"/>
                      <a:tailEnd type="none" w="med" len="med"/>
                    </a:lnT>
                    <a:lnB>
                      <a:noFill/>
                    </a:lnB>
                    <a:solidFill>
                      <a:srgbClr val="EEEEEE"/>
                    </a:solidFill>
                  </a:tcPr>
                </a:tc>
                <a:extLst>
                  <a:ext uri="{0D108BD9-81ED-4DB2-BD59-A6C34878D82A}">
                    <a16:rowId xmlns="" xmlns:a16="http://schemas.microsoft.com/office/drawing/2014/main" val="2900039333"/>
                  </a:ext>
                </a:extLst>
              </a:tr>
              <a:tr h="437460">
                <a:tc>
                  <a:txBody>
                    <a:bodyPr/>
                    <a:lstStyle/>
                    <a:p>
                      <a:pPr algn="ctr" fontAlgn="ctr"/>
                      <a:r>
                        <a:rPr lang="en-GB" b="1" u="none" strike="noStrike">
                          <a:solidFill>
                            <a:srgbClr val="232323"/>
                          </a:solidFill>
                          <a:effectLst/>
                          <a:latin typeface="Roboto"/>
                        </a:rPr>
                        <a:t>Kahraman</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2013</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64</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No</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extLst>
                  <a:ext uri="{0D108BD9-81ED-4DB2-BD59-A6C34878D82A}">
                    <a16:rowId xmlns="" xmlns:a16="http://schemas.microsoft.com/office/drawing/2014/main" val="2621478038"/>
                  </a:ext>
                </a:extLst>
              </a:tr>
              <a:tr h="437460">
                <a:tc>
                  <a:txBody>
                    <a:bodyPr/>
                    <a:lstStyle/>
                    <a:p>
                      <a:pPr algn="ctr" fontAlgn="ctr"/>
                      <a:r>
                        <a:rPr lang="en-GB" b="1" u="none" strike="noStrike">
                          <a:solidFill>
                            <a:srgbClr val="232323"/>
                          </a:solidFill>
                          <a:effectLst/>
                          <a:latin typeface="Roboto"/>
                        </a:rPr>
                        <a:t>Rubio</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ctr" fontAlgn="ctr"/>
                      <a:r>
                        <a:rPr lang="en-GB" b="1" u="none" strike="noStrike">
                          <a:solidFill>
                            <a:srgbClr val="232323"/>
                          </a:solidFill>
                          <a:effectLst/>
                          <a:latin typeface="Roboto"/>
                        </a:rPr>
                        <a:t>2014</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ctr" fontAlgn="ctr"/>
                      <a:r>
                        <a:rPr lang="en-GB" b="1" u="none" strike="noStrike">
                          <a:solidFill>
                            <a:srgbClr val="232323"/>
                          </a:solidFill>
                          <a:effectLst/>
                          <a:latin typeface="Roboto"/>
                        </a:rPr>
                        <a:t>204</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ctr" fontAlgn="ctr"/>
                      <a:r>
                        <a:rPr lang="en-GB" b="1" u="none" strike="noStrike">
                          <a:solidFill>
                            <a:srgbClr val="232323"/>
                          </a:solidFill>
                          <a:effectLst/>
                          <a:latin typeface="Roboto"/>
                        </a:rPr>
                        <a:t>Yes</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extLst>
                  <a:ext uri="{0D108BD9-81ED-4DB2-BD59-A6C34878D82A}">
                    <a16:rowId xmlns="" xmlns:a16="http://schemas.microsoft.com/office/drawing/2014/main" val="2904497713"/>
                  </a:ext>
                </a:extLst>
              </a:tr>
              <a:tr h="437460">
                <a:tc>
                  <a:txBody>
                    <a:bodyPr/>
                    <a:lstStyle/>
                    <a:p>
                      <a:pPr algn="ctr" fontAlgn="ctr"/>
                      <a:r>
                        <a:rPr lang="en-GB" b="1" u="none" strike="noStrike">
                          <a:solidFill>
                            <a:srgbClr val="232323"/>
                          </a:solidFill>
                          <a:effectLst/>
                          <a:latin typeface="Roboto"/>
                        </a:rPr>
                        <a:t>Matyas</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2015</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49</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No</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extLst>
                  <a:ext uri="{0D108BD9-81ED-4DB2-BD59-A6C34878D82A}">
                    <a16:rowId xmlns="" xmlns:a16="http://schemas.microsoft.com/office/drawing/2014/main" val="2261275898"/>
                  </a:ext>
                </a:extLst>
              </a:tr>
              <a:tr h="437460">
                <a:tc>
                  <a:txBody>
                    <a:bodyPr/>
                    <a:lstStyle/>
                    <a:p>
                      <a:pPr algn="ctr" fontAlgn="ctr"/>
                      <a:r>
                        <a:rPr lang="en-GB" b="1" u="none" strike="noStrike">
                          <a:solidFill>
                            <a:srgbClr val="232323"/>
                          </a:solidFill>
                          <a:effectLst/>
                          <a:latin typeface="Roboto"/>
                        </a:rPr>
                        <a:t>Goodman</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ctr" fontAlgn="ctr"/>
                      <a:r>
                        <a:rPr lang="en-GB" b="1" u="none" strike="noStrike">
                          <a:solidFill>
                            <a:srgbClr val="232323"/>
                          </a:solidFill>
                          <a:effectLst/>
                          <a:latin typeface="Roboto"/>
                        </a:rPr>
                        <a:t>2016</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ctr" fontAlgn="ctr"/>
                      <a:r>
                        <a:rPr lang="en-GB" b="1" u="none" strike="noStrike">
                          <a:solidFill>
                            <a:srgbClr val="232323"/>
                          </a:solidFill>
                          <a:effectLst/>
                          <a:latin typeface="Roboto"/>
                        </a:rPr>
                        <a:t>180</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tc>
                  <a:txBody>
                    <a:bodyPr/>
                    <a:lstStyle/>
                    <a:p>
                      <a:pPr algn="ctr" fontAlgn="ctr"/>
                      <a:r>
                        <a:rPr lang="en-GB" b="1" u="none" strike="noStrike">
                          <a:solidFill>
                            <a:srgbClr val="232323"/>
                          </a:solidFill>
                          <a:effectLst/>
                          <a:latin typeface="Roboto"/>
                        </a:rPr>
                        <a:t>No</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EEEEEE"/>
                    </a:solidFill>
                  </a:tcPr>
                </a:tc>
                <a:extLst>
                  <a:ext uri="{0D108BD9-81ED-4DB2-BD59-A6C34878D82A}">
                    <a16:rowId xmlns="" xmlns:a16="http://schemas.microsoft.com/office/drawing/2014/main" val="3169532323"/>
                  </a:ext>
                </a:extLst>
              </a:tr>
              <a:tr h="437460">
                <a:tc>
                  <a:txBody>
                    <a:bodyPr/>
                    <a:lstStyle/>
                    <a:p>
                      <a:pPr algn="ctr" fontAlgn="ctr"/>
                      <a:r>
                        <a:rPr lang="en-GB" b="1" u="none" strike="noStrike">
                          <a:solidFill>
                            <a:srgbClr val="232323"/>
                          </a:solidFill>
                          <a:effectLst/>
                          <a:latin typeface="Roboto"/>
                        </a:rPr>
                        <a:t>Kaser</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2017</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a:solidFill>
                            <a:srgbClr val="232323"/>
                          </a:solidFill>
                          <a:effectLst/>
                          <a:latin typeface="Roboto"/>
                        </a:rPr>
                        <a:t>2015</a:t>
                      </a:r>
                      <a:endParaRPr lang="en-GB" b="1">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tc>
                  <a:txBody>
                    <a:bodyPr/>
                    <a:lstStyle/>
                    <a:p>
                      <a:pPr algn="ctr" fontAlgn="ctr"/>
                      <a:r>
                        <a:rPr lang="en-GB" b="1" u="none" strike="noStrike" dirty="0">
                          <a:solidFill>
                            <a:srgbClr val="232323"/>
                          </a:solidFill>
                          <a:effectLst/>
                          <a:latin typeface="Roboto"/>
                        </a:rPr>
                        <a:t>No</a:t>
                      </a:r>
                      <a:endParaRPr lang="en-GB" b="1" dirty="0">
                        <a:solidFill>
                          <a:srgbClr val="232323"/>
                        </a:solidFill>
                        <a:effectLst/>
                        <a:latin typeface="Open Sans"/>
                      </a:endParaRPr>
                    </a:p>
                  </a:txBody>
                  <a:tcPr marL="63500" marR="63500" marT="63500" marB="63500" anchor="ctr">
                    <a:lnL>
                      <a:noFill/>
                    </a:lnL>
                    <a:lnR>
                      <a:noFill/>
                    </a:lnR>
                    <a:lnT>
                      <a:noFill/>
                    </a:lnT>
                    <a:lnB>
                      <a:noFill/>
                    </a:lnB>
                    <a:solidFill>
                      <a:srgbClr val="FFFFFF"/>
                    </a:solidFill>
                  </a:tcPr>
                </a:tc>
                <a:extLst>
                  <a:ext uri="{0D108BD9-81ED-4DB2-BD59-A6C34878D82A}">
                    <a16:rowId xmlns="" xmlns:a16="http://schemas.microsoft.com/office/drawing/2014/main" val="3695409265"/>
                  </a:ext>
                </a:extLst>
              </a:tr>
            </a:tbl>
          </a:graphicData>
        </a:graphic>
      </p:graphicFrame>
      <p:sp>
        <p:nvSpPr>
          <p:cNvPr id="4" name="Rectangle 1">
            <a:extLst>
              <a:ext uri="{FF2B5EF4-FFF2-40B4-BE49-F238E27FC236}">
                <a16:creationId xmlns="" xmlns:a16="http://schemas.microsoft.com/office/drawing/2014/main" id="{00755182-EF63-45AC-82A6-8323FF5AB64A}"/>
              </a:ext>
            </a:extLst>
          </p:cNvPr>
          <p:cNvSpPr>
            <a:spLocks noChangeArrowheads="1"/>
          </p:cNvSpPr>
          <p:nvPr/>
        </p:nvSpPr>
        <p:spPr bwMode="auto">
          <a:xfrm>
            <a:off x="719571" y="1041532"/>
            <a:ext cx="7704857" cy="188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4C5063"/>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C5063"/>
                </a:solidFill>
                <a:effectLst/>
                <a:latin typeface="Open Sans"/>
              </a:rPr>
              <a:t>Studies Comparing Outcomes With and Without Time Lapse</a:t>
            </a:r>
            <a:endParaRPr kumimoji="0" lang="en-US" altLang="en-US" sz="3200" b="1" i="0" u="none" strike="noStrike" cap="none" normalizeH="0" baseline="0" dirty="0">
              <a:ln>
                <a:noFill/>
              </a:ln>
              <a:solidFill>
                <a:srgbClr val="4C506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Roboto"/>
              </a:rPr>
              <a:t>  </a:t>
            </a:r>
            <a:r>
              <a:rPr kumimoji="0" lang="en-US" altLang="en-US" sz="1900" b="0" i="0" u="none" strike="noStrike" cap="none" normalizeH="0" baseline="0" dirty="0">
                <a:ln>
                  <a:noFill/>
                </a:ln>
                <a:solidFill>
                  <a:srgbClr val="000000"/>
                </a:solidFill>
                <a:effectLst/>
                <a:latin typeface="Roboto"/>
              </a:rPr>
              <a:t>     </a:t>
            </a:r>
            <a:r>
              <a:rPr kumimoji="0" lang="en-US" altLang="en-US" sz="900" b="0" i="0" u="none" strike="noStrike" cap="none" normalizeH="0" baseline="0" dirty="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Chart">
            <a:extLst>
              <a:ext uri="{FF2B5EF4-FFF2-40B4-BE49-F238E27FC236}">
                <a16:creationId xmlns="" xmlns:a16="http://schemas.microsoft.com/office/drawing/2014/main" id="{5F8BB2EA-BBBF-40CC-867D-55A0407BA8B6}"/>
              </a:ext>
            </a:extLst>
          </p:cNvPr>
          <p:cNvSpPr>
            <a:spLocks noChangeAspect="1" noChangeArrowheads="1"/>
          </p:cNvSpPr>
          <p:nvPr/>
        </p:nvSpPr>
        <p:spPr bwMode="auto">
          <a:xfrm>
            <a:off x="1998526" y="1755775"/>
            <a:ext cx="456584" cy="456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0969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C714FF5-2EE2-4ECF-BB1B-C40CA28A0058}"/>
              </a:ext>
            </a:extLst>
          </p:cNvPr>
          <p:cNvPicPr/>
          <p:nvPr/>
        </p:nvPicPr>
        <p:blipFill rotWithShape="1">
          <a:blip r:embed="rId2"/>
          <a:srcRect t="9211" b="17105"/>
          <a:stretch/>
        </p:blipFill>
        <p:spPr>
          <a:xfrm>
            <a:off x="755576" y="1412776"/>
            <a:ext cx="7560839" cy="4032448"/>
          </a:xfrm>
          <a:prstGeom prst="rect">
            <a:avLst/>
          </a:prstGeom>
        </p:spPr>
      </p:pic>
      <p:sp>
        <p:nvSpPr>
          <p:cNvPr id="3" name="Title 2"/>
          <p:cNvSpPr>
            <a:spLocks noGrp="1"/>
          </p:cNvSpPr>
          <p:nvPr>
            <p:ph type="title"/>
          </p:nvPr>
        </p:nvSpPr>
        <p:spPr/>
        <p:txBody>
          <a:bodyPr/>
          <a:lstStyle/>
          <a:p>
            <a:r>
              <a:rPr lang="en-GB" dirty="0" err="1" smtClean="0"/>
              <a:t>Embryoglue</a:t>
            </a:r>
            <a:endParaRPr lang="en-GB" dirty="0"/>
          </a:p>
        </p:txBody>
      </p:sp>
    </p:spTree>
    <p:extLst>
      <p:ext uri="{BB962C8B-B14F-4D97-AF65-F5344CB8AC3E}">
        <p14:creationId xmlns:p14="http://schemas.microsoft.com/office/powerpoint/2010/main" val="291992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9D64478-F037-4AE5-8787-B1C60E831B8E}"/>
              </a:ext>
            </a:extLst>
          </p:cNvPr>
          <p:cNvSpPr/>
          <p:nvPr/>
        </p:nvSpPr>
        <p:spPr>
          <a:xfrm>
            <a:off x="1547664" y="1720840"/>
            <a:ext cx="6120680" cy="2677656"/>
          </a:xfrm>
          <a:prstGeom prst="rect">
            <a:avLst/>
          </a:prstGeom>
        </p:spPr>
        <p:txBody>
          <a:bodyPr wrap="square">
            <a:spAutoFit/>
          </a:bodyPr>
          <a:lstStyle/>
          <a:p>
            <a:r>
              <a:rPr lang="en-US" sz="2400" b="1" dirty="0">
                <a:solidFill>
                  <a:srgbClr val="000000"/>
                </a:solidFill>
                <a:latin typeface="FuturaBT"/>
              </a:rPr>
              <a:t>What’s the evidence for embryo glue?</a:t>
            </a:r>
          </a:p>
          <a:p>
            <a:r>
              <a:rPr lang="en-US" i="1" dirty="0">
                <a:solidFill>
                  <a:srgbClr val="000000"/>
                </a:solidFill>
                <a:latin typeface="Arial" panose="020B0604020202020204" pitchFamily="34" charset="0"/>
              </a:rPr>
              <a:t>Research from the Cochrane review shows that embryo glue containing hyaluronan increases pregnancy and live birth rates by around 10%. There is </a:t>
            </a:r>
            <a:r>
              <a:rPr lang="en-US" b="1" i="1" u="sng" dirty="0">
                <a:solidFill>
                  <a:srgbClr val="000000"/>
                </a:solidFill>
                <a:latin typeface="Arial" panose="020B0604020202020204" pitchFamily="34" charset="0"/>
              </a:rPr>
              <a:t>one high quality study </a:t>
            </a:r>
            <a:r>
              <a:rPr lang="en-US" i="1" dirty="0">
                <a:solidFill>
                  <a:srgbClr val="000000"/>
                </a:solidFill>
                <a:latin typeface="Arial" panose="020B0604020202020204" pitchFamily="34" charset="0"/>
              </a:rPr>
              <a:t>in this review which shows that the use of embryo glue improves pregnancy and live birth rates, other studies in the review were of moderate quality. Further high quality studies are needed before doctors can be confident of the benefits of embryo glue.</a:t>
            </a:r>
            <a:endParaRPr lang="en-US" b="0" i="1" u="none" strike="noStrike" dirty="0">
              <a:solidFill>
                <a:srgbClr val="000000"/>
              </a:solidFill>
              <a:effectLst/>
              <a:latin typeface="Arial" panose="020B0604020202020204" pitchFamily="34" charset="0"/>
            </a:endParaRPr>
          </a:p>
        </p:txBody>
      </p:sp>
      <p:sp>
        <p:nvSpPr>
          <p:cNvPr id="3" name="Title 2"/>
          <p:cNvSpPr>
            <a:spLocks noGrp="1"/>
          </p:cNvSpPr>
          <p:nvPr>
            <p:ph type="title"/>
          </p:nvPr>
        </p:nvSpPr>
        <p:spPr/>
        <p:txBody>
          <a:bodyPr/>
          <a:lstStyle/>
          <a:p>
            <a:r>
              <a:rPr lang="en-GB" dirty="0" err="1" smtClean="0"/>
              <a:t>Embryoglue</a:t>
            </a:r>
            <a:endParaRPr lang="en-GB" dirty="0"/>
          </a:p>
        </p:txBody>
      </p:sp>
    </p:spTree>
    <p:extLst>
      <p:ext uri="{BB962C8B-B14F-4D97-AF65-F5344CB8AC3E}">
        <p14:creationId xmlns:p14="http://schemas.microsoft.com/office/powerpoint/2010/main" val="36609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Acupuncture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348880"/>
            <a:ext cx="8666274" cy="417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64088" y="2348880"/>
            <a:ext cx="26642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204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Acupuncture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43188"/>
            <a:ext cx="5330045" cy="287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94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Acupuncture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152650"/>
            <a:ext cx="80962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55976" y="2492896"/>
            <a:ext cx="2448272" cy="2376264"/>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652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 </a:t>
            </a:r>
            <a:r>
              <a:rPr lang="en-GB" dirty="0" err="1" smtClean="0"/>
              <a:t>ons</a:t>
            </a:r>
            <a:endParaRPr lang="en-GB" dirty="0"/>
          </a:p>
        </p:txBody>
      </p:sp>
      <p:sp>
        <p:nvSpPr>
          <p:cNvPr id="3" name="Content Placeholder 2"/>
          <p:cNvSpPr>
            <a:spLocks noGrp="1"/>
          </p:cNvSpPr>
          <p:nvPr>
            <p:ph idx="1"/>
          </p:nvPr>
        </p:nvSpPr>
        <p:spPr/>
        <p:txBody>
          <a:bodyPr/>
          <a:lstStyle/>
          <a:p>
            <a:r>
              <a:rPr lang="en-GB" dirty="0" smtClean="0"/>
              <a:t>No evidence most work</a:t>
            </a:r>
          </a:p>
          <a:p>
            <a:r>
              <a:rPr lang="en-GB" dirty="0" smtClean="0"/>
              <a:t>Add considerable cost to an IVF cycle</a:t>
            </a:r>
          </a:p>
          <a:p>
            <a:r>
              <a:rPr lang="en-GB" dirty="0" smtClean="0"/>
              <a:t>If offered – should only be part of a research trial at present</a:t>
            </a:r>
          </a:p>
          <a:p>
            <a:pPr lvl="1"/>
            <a:r>
              <a:rPr lang="en-GB" dirty="0" smtClean="0"/>
              <a:t>patients should not pay to take part in research</a:t>
            </a:r>
            <a:endParaRPr lang="en-GB" dirty="0"/>
          </a:p>
        </p:txBody>
      </p:sp>
    </p:spTree>
    <p:extLst>
      <p:ext uri="{BB962C8B-B14F-4D97-AF65-F5344CB8AC3E}">
        <p14:creationId xmlns:p14="http://schemas.microsoft.com/office/powerpoint/2010/main" val="401847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we predict declining fertility?</a:t>
            </a:r>
            <a:endParaRPr lang="en-GB" dirty="0"/>
          </a:p>
        </p:txBody>
      </p:sp>
      <p:sp>
        <p:nvSpPr>
          <p:cNvPr id="3" name="Content Placeholder 2"/>
          <p:cNvSpPr>
            <a:spLocks noGrp="1"/>
          </p:cNvSpPr>
          <p:nvPr>
            <p:ph idx="1"/>
          </p:nvPr>
        </p:nvSpPr>
        <p:spPr/>
        <p:txBody>
          <a:bodyPr/>
          <a:lstStyle/>
          <a:p>
            <a:r>
              <a:rPr lang="en-GB" dirty="0" smtClean="0"/>
              <a:t>Ovarian reserve assessment</a:t>
            </a:r>
          </a:p>
          <a:p>
            <a:pPr lvl="1"/>
            <a:r>
              <a:rPr lang="en-GB" dirty="0" smtClean="0"/>
              <a:t>“empowerment”?</a:t>
            </a:r>
          </a:p>
          <a:p>
            <a:r>
              <a:rPr lang="en-GB" dirty="0" smtClean="0"/>
              <a:t>FSH levels</a:t>
            </a:r>
          </a:p>
          <a:p>
            <a:r>
              <a:rPr lang="en-GB" dirty="0" smtClean="0"/>
              <a:t>AMH levels</a:t>
            </a:r>
          </a:p>
          <a:p>
            <a:pPr lvl="1"/>
            <a:endParaRPr lang="en-GB" dirty="0" smtClean="0"/>
          </a:p>
          <a:p>
            <a:pPr lvl="1"/>
            <a:endParaRPr lang="en-GB" dirty="0"/>
          </a:p>
        </p:txBody>
      </p:sp>
    </p:spTree>
    <p:extLst>
      <p:ext uri="{BB962C8B-B14F-4D97-AF65-F5344CB8AC3E}">
        <p14:creationId xmlns:p14="http://schemas.microsoft.com/office/powerpoint/2010/main" val="142768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D22CFEF-2DC8-4F22-BBDF-EE30470027E2}"/>
              </a:ext>
            </a:extLst>
          </p:cNvPr>
          <p:cNvPicPr/>
          <p:nvPr/>
        </p:nvPicPr>
        <p:blipFill rotWithShape="1">
          <a:blip r:embed="rId2"/>
          <a:srcRect l="32411" t="18730" r="3515" b="5328"/>
          <a:stretch/>
        </p:blipFill>
        <p:spPr>
          <a:xfrm>
            <a:off x="1187624" y="1484784"/>
            <a:ext cx="6840759" cy="4536503"/>
          </a:xfrm>
          <a:prstGeom prst="rect">
            <a:avLst/>
          </a:prstGeom>
        </p:spPr>
      </p:pic>
    </p:spTree>
    <p:extLst>
      <p:ext uri="{BB962C8B-B14F-4D97-AF65-F5344CB8AC3E}">
        <p14:creationId xmlns:p14="http://schemas.microsoft.com/office/powerpoint/2010/main" val="54600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1F3A3E5-4E2B-4BF4-868A-FE3435298DA1}"/>
              </a:ext>
            </a:extLst>
          </p:cNvPr>
          <p:cNvPicPr/>
          <p:nvPr/>
        </p:nvPicPr>
        <p:blipFill rotWithShape="1">
          <a:blip r:embed="rId2"/>
          <a:srcRect l="32411" t="18730" r="2258" b="5328"/>
          <a:stretch/>
        </p:blipFill>
        <p:spPr>
          <a:xfrm>
            <a:off x="1547664" y="1556793"/>
            <a:ext cx="6624735" cy="4032448"/>
          </a:xfrm>
          <a:prstGeom prst="rect">
            <a:avLst/>
          </a:prstGeom>
        </p:spPr>
      </p:pic>
    </p:spTree>
    <p:extLst>
      <p:ext uri="{BB962C8B-B14F-4D97-AF65-F5344CB8AC3E}">
        <p14:creationId xmlns:p14="http://schemas.microsoft.com/office/powerpoint/2010/main" val="46022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Egg freezing</a:t>
            </a:r>
            <a:endParaRPr lang="en-GB" dirty="0"/>
          </a:p>
        </p:txBody>
      </p:sp>
      <p:sp>
        <p:nvSpPr>
          <p:cNvPr id="3" name="Content Placeholder 2"/>
          <p:cNvSpPr>
            <a:spLocks noGrp="1"/>
          </p:cNvSpPr>
          <p:nvPr>
            <p:ph idx="1"/>
          </p:nvPr>
        </p:nvSpPr>
        <p:spPr/>
        <p:txBody>
          <a:bodyPr/>
          <a:lstStyle/>
          <a:p>
            <a:r>
              <a:rPr lang="en-GB" dirty="0" smtClean="0"/>
              <a:t>Aim to freeze as many eggs as can safely be collected</a:t>
            </a:r>
          </a:p>
          <a:p>
            <a:r>
              <a:rPr lang="en-GB" dirty="0" smtClean="0"/>
              <a:t>HFEA data = </a:t>
            </a:r>
            <a:r>
              <a:rPr lang="en-GB" dirty="0" err="1" smtClean="0"/>
              <a:t>approx</a:t>
            </a:r>
            <a:r>
              <a:rPr lang="en-GB" dirty="0" smtClean="0"/>
              <a:t> 12 eggs for best chance of pregnancy from infertile couples</a:t>
            </a:r>
            <a:endParaRPr lang="en-GB" dirty="0"/>
          </a:p>
        </p:txBody>
      </p:sp>
    </p:spTree>
    <p:extLst>
      <p:ext uri="{BB962C8B-B14F-4D97-AF65-F5344CB8AC3E}">
        <p14:creationId xmlns:p14="http://schemas.microsoft.com/office/powerpoint/2010/main" val="100383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6ACD5D8-33FC-49F7-8842-33EFB2DED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942975"/>
            <a:ext cx="8724900" cy="4972050"/>
          </a:xfrm>
          <a:prstGeom prst="rect">
            <a:avLst/>
          </a:prstGeom>
        </p:spPr>
      </p:pic>
    </p:spTree>
    <p:extLst>
      <p:ext uri="{BB962C8B-B14F-4D97-AF65-F5344CB8AC3E}">
        <p14:creationId xmlns:p14="http://schemas.microsoft.com/office/powerpoint/2010/main" val="407469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freezing</a:t>
            </a:r>
          </a:p>
        </p:txBody>
      </p:sp>
      <p:sp>
        <p:nvSpPr>
          <p:cNvPr id="3" name="Content Placeholder 2"/>
          <p:cNvSpPr>
            <a:spLocks noGrp="1"/>
          </p:cNvSpPr>
          <p:nvPr>
            <p:ph idx="1"/>
          </p:nvPr>
        </p:nvSpPr>
        <p:spPr>
          <a:xfrm>
            <a:off x="457200" y="1600201"/>
            <a:ext cx="8229600" cy="892696"/>
          </a:xfrm>
        </p:spPr>
        <p:txBody>
          <a:bodyPr>
            <a:normAutofit fontScale="92500" lnSpcReduction="20000"/>
          </a:bodyPr>
          <a:lstStyle/>
          <a:p>
            <a:r>
              <a:rPr lang="en-GB" dirty="0"/>
              <a:t>Essentially an IVF cycle without the embryo transfer</a:t>
            </a:r>
          </a:p>
        </p:txBody>
      </p:sp>
      <p:sp>
        <p:nvSpPr>
          <p:cNvPr id="4" name="Right Arrow 3"/>
          <p:cNvSpPr/>
          <p:nvPr/>
        </p:nvSpPr>
        <p:spPr>
          <a:xfrm>
            <a:off x="539552" y="3429000"/>
            <a:ext cx="82089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9552" y="2996952"/>
            <a:ext cx="136815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Day 1 of period</a:t>
            </a:r>
          </a:p>
        </p:txBody>
      </p:sp>
      <p:sp>
        <p:nvSpPr>
          <p:cNvPr id="6" name="Rectangle 5"/>
          <p:cNvSpPr/>
          <p:nvPr/>
        </p:nvSpPr>
        <p:spPr>
          <a:xfrm>
            <a:off x="548680" y="4001180"/>
            <a:ext cx="4887416" cy="5799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Start FSH injections daily</a:t>
            </a:r>
          </a:p>
          <a:p>
            <a:pPr algn="ctr"/>
            <a:r>
              <a:rPr lang="en-GB" sz="1600" dirty="0"/>
              <a:t>From Day 5/6 start </a:t>
            </a:r>
            <a:r>
              <a:rPr lang="en-GB" sz="1600" dirty="0" err="1"/>
              <a:t>GnRH</a:t>
            </a:r>
            <a:r>
              <a:rPr lang="en-GB" sz="1600" dirty="0"/>
              <a:t> antagonist</a:t>
            </a:r>
          </a:p>
        </p:txBody>
      </p:sp>
      <p:sp>
        <p:nvSpPr>
          <p:cNvPr id="7" name="Rectangle 6"/>
          <p:cNvSpPr/>
          <p:nvPr/>
        </p:nvSpPr>
        <p:spPr>
          <a:xfrm>
            <a:off x="5436096" y="2924944"/>
            <a:ext cx="295232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t>Approx</a:t>
            </a:r>
            <a:r>
              <a:rPr lang="en-GB" sz="1600" dirty="0"/>
              <a:t> 10-12 days stimulation and then egg collection</a:t>
            </a:r>
          </a:p>
        </p:txBody>
      </p:sp>
      <p:sp>
        <p:nvSpPr>
          <p:cNvPr id="9" name="Rectangle 8"/>
          <p:cNvSpPr/>
          <p:nvPr/>
        </p:nvSpPr>
        <p:spPr>
          <a:xfrm>
            <a:off x="7596336" y="4217204"/>
            <a:ext cx="1368152" cy="22361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Eggs collected under sedation</a:t>
            </a:r>
          </a:p>
          <a:p>
            <a:pPr algn="ctr"/>
            <a:r>
              <a:rPr lang="en-GB" sz="1600" dirty="0"/>
              <a:t>Frozen by </a:t>
            </a:r>
            <a:r>
              <a:rPr lang="en-GB" sz="1600" dirty="0" err="1"/>
              <a:t>vitrification</a:t>
            </a:r>
            <a:r>
              <a:rPr lang="en-GB" sz="1600" dirty="0"/>
              <a:t> same day</a:t>
            </a:r>
          </a:p>
        </p:txBody>
      </p:sp>
    </p:spTree>
    <p:extLst>
      <p:ext uri="{BB962C8B-B14F-4D97-AF65-F5344CB8AC3E}">
        <p14:creationId xmlns:p14="http://schemas.microsoft.com/office/powerpoint/2010/main" val="1585209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 Title Slide">
  <a:themeElements>
    <a:clrScheme name="">
      <a:dk1>
        <a:srgbClr val="000000"/>
      </a:dk1>
      <a:lt1>
        <a:srgbClr val="FFFFFF"/>
      </a:lt1>
      <a:dk2>
        <a:srgbClr val="000000"/>
      </a:dk2>
      <a:lt2>
        <a:srgbClr val="000000"/>
      </a:lt2>
      <a:accent1>
        <a:srgbClr val="007BC3"/>
      </a:accent1>
      <a:accent2>
        <a:srgbClr val="333399"/>
      </a:accent2>
      <a:accent3>
        <a:srgbClr val="FFFFFF"/>
      </a:accent3>
      <a:accent4>
        <a:srgbClr val="000000"/>
      </a:accent4>
      <a:accent5>
        <a:srgbClr val="AABFDE"/>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153</TotalTime>
  <Words>895</Words>
  <Application>Microsoft Office PowerPoint</Application>
  <PresentationFormat>On-screen Show (4:3)</PresentationFormat>
  <Paragraphs>258</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Default - Title Slide</vt:lpstr>
      <vt:lpstr>PowerPoint Presentation</vt:lpstr>
      <vt:lpstr>Egg freezing</vt:lpstr>
      <vt:lpstr>Egg freezing</vt:lpstr>
      <vt:lpstr>Can we predict declining fertility?</vt:lpstr>
      <vt:lpstr>PowerPoint Presentation</vt:lpstr>
      <vt:lpstr>PowerPoint Presentation</vt:lpstr>
      <vt:lpstr>Egg freezing</vt:lpstr>
      <vt:lpstr>PowerPoint Presentation</vt:lpstr>
      <vt:lpstr>Egg freezing</vt:lpstr>
      <vt:lpstr>Vitrification vs Slow Freeze</vt:lpstr>
      <vt:lpstr>Vitrification vs Slow Freeze</vt:lpstr>
      <vt:lpstr>Vitrification</vt:lpstr>
      <vt:lpstr>Vitrification</vt:lpstr>
      <vt:lpstr>Vitrification</vt:lpstr>
      <vt:lpstr>Egg Freezing</vt:lpstr>
      <vt:lpstr>PowerPoint Presentation</vt:lpstr>
      <vt:lpstr>PowerPoint Presentation</vt:lpstr>
      <vt:lpstr>PowerPoint Presentation</vt:lpstr>
      <vt:lpstr>Egg freezing success rates</vt:lpstr>
      <vt:lpstr>PowerPoint Presentation</vt:lpstr>
      <vt:lpstr>Egg Freezing costs – 1 cycle</vt:lpstr>
      <vt:lpstr>Egg freezing</vt:lpstr>
      <vt:lpstr>IVF Add Ons</vt:lpstr>
      <vt:lpstr>IVF Add ons</vt:lpstr>
      <vt:lpstr>IVF Add ons</vt:lpstr>
      <vt:lpstr>IVF Add Ons</vt:lpstr>
      <vt:lpstr>Assisted Hatching</vt:lpstr>
      <vt:lpstr>Assisted Hatching Cochrane review</vt:lpstr>
      <vt:lpstr>Assisted hatching</vt:lpstr>
      <vt:lpstr>Time lapse incubator</vt:lpstr>
      <vt:lpstr>Embryoglue</vt:lpstr>
      <vt:lpstr>Embryoglue</vt:lpstr>
      <vt:lpstr>Acupuncture</vt:lpstr>
      <vt:lpstr>Acupuncture</vt:lpstr>
      <vt:lpstr>Acupuncture</vt:lpstr>
      <vt:lpstr>Add ons</vt:lpstr>
    </vt:vector>
  </TitlesOfParts>
  <Company>Imperial College Healthcare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Egg Freezing &amp; IVF “add ons” Everything you need to know!</dc:title>
  <dc:creator>Salim, Rehan</dc:creator>
  <cp:lastModifiedBy>Allen, Jerome</cp:lastModifiedBy>
  <cp:revision>9</cp:revision>
  <dcterms:created xsi:type="dcterms:W3CDTF">2019-02-27T08:38:04Z</dcterms:created>
  <dcterms:modified xsi:type="dcterms:W3CDTF">2019-03-05T12:02:06Z</dcterms:modified>
</cp:coreProperties>
</file>