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69" r:id="rId2"/>
    <p:sldId id="275" r:id="rId3"/>
    <p:sldId id="276" r:id="rId4"/>
    <p:sldId id="280" r:id="rId5"/>
    <p:sldId id="281" r:id="rId6"/>
    <p:sldId id="283" r:id="rId7"/>
    <p:sldId id="271" r:id="rId8"/>
    <p:sldId id="284" r:id="rId9"/>
    <p:sldId id="272" r:id="rId10"/>
    <p:sldId id="285" r:id="rId11"/>
    <p:sldId id="288" r:id="rId12"/>
    <p:sldId id="273" r:id="rId13"/>
    <p:sldId id="293" r:id="rId14"/>
    <p:sldId id="286" r:id="rId15"/>
    <p:sldId id="291" r:id="rId16"/>
    <p:sldId id="287" r:id="rId17"/>
    <p:sldId id="274" r:id="rId18"/>
    <p:sldId id="289" r:id="rId19"/>
    <p:sldId id="290" r:id="rId20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D23889B-8AF1-449F-BD09-7B651FD37F0B}">
          <p14:sldIdLst>
            <p14:sldId id="269"/>
            <p14:sldId id="275"/>
            <p14:sldId id="276"/>
            <p14:sldId id="280"/>
            <p14:sldId id="281"/>
            <p14:sldId id="283"/>
            <p14:sldId id="271"/>
            <p14:sldId id="284"/>
            <p14:sldId id="272"/>
            <p14:sldId id="285"/>
            <p14:sldId id="288"/>
            <p14:sldId id="273"/>
            <p14:sldId id="293"/>
            <p14:sldId id="286"/>
            <p14:sldId id="291"/>
            <p14:sldId id="287"/>
            <p14:sldId id="274"/>
            <p14:sldId id="289"/>
            <p14:sldId id="290"/>
          </p14:sldIdLst>
        </p14:section>
        <p14:section name="Untitled Section" id="{5C1D0353-325A-430F-8C06-C49C88A2F533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68EC54-7959-48D1-8D84-0E9B46ABCB0C}" v="75" dt="2019-01-04T19:03:42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77943" autoAdjust="0"/>
  </p:normalViewPr>
  <p:slideViewPr>
    <p:cSldViewPr snapToGrid="0" snapToObjects="1">
      <p:cViewPr>
        <p:scale>
          <a:sx n="98" d="100"/>
          <a:sy n="98" d="100"/>
        </p:scale>
        <p:origin x="-218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56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 Cooper" userId="7a74abc661b8a13e" providerId="LiveId" clId="{FC68EC54-7959-48D1-8D84-0E9B46ABCB0C}"/>
    <pc:docChg chg="undo custSel addSld delSld modSld modSection">
      <pc:chgData name="Jack Cooper" userId="7a74abc661b8a13e" providerId="LiveId" clId="{FC68EC54-7959-48D1-8D84-0E9B46ABCB0C}" dt="2019-01-04T19:04:27.607" v="4220" actId="1076"/>
      <pc:docMkLst>
        <pc:docMk/>
      </pc:docMkLst>
      <pc:sldChg chg="modSp modNotesTx">
        <pc:chgData name="Jack Cooper" userId="7a74abc661b8a13e" providerId="LiveId" clId="{FC68EC54-7959-48D1-8D84-0E9B46ABCB0C}" dt="2019-01-03T20:27:28.658" v="1219" actId="1076"/>
        <pc:sldMkLst>
          <pc:docMk/>
          <pc:sldMk cId="218515219" sldId="309"/>
        </pc:sldMkLst>
        <pc:spChg chg="mod">
          <ac:chgData name="Jack Cooper" userId="7a74abc661b8a13e" providerId="LiveId" clId="{FC68EC54-7959-48D1-8D84-0E9B46ABCB0C}" dt="2019-01-03T20:27:28.658" v="1219" actId="1076"/>
          <ac:spMkLst>
            <pc:docMk/>
            <pc:sldMk cId="218515219" sldId="309"/>
            <ac:spMk id="23555" creationId="{00000000-0000-0000-0000-000000000000}"/>
          </ac:spMkLst>
        </pc:spChg>
        <pc:spChg chg="mod">
          <ac:chgData name="Jack Cooper" userId="7a74abc661b8a13e" providerId="LiveId" clId="{FC68EC54-7959-48D1-8D84-0E9B46ABCB0C}" dt="2019-01-03T19:45:27.464" v="64" actId="20577"/>
          <ac:spMkLst>
            <pc:docMk/>
            <pc:sldMk cId="218515219" sldId="309"/>
            <ac:spMk id="31746" creationId="{00000000-0000-0000-0000-000000000000}"/>
          </ac:spMkLst>
        </pc:spChg>
      </pc:sldChg>
      <pc:sldChg chg="add del">
        <pc:chgData name="Jack Cooper" userId="7a74abc661b8a13e" providerId="LiveId" clId="{FC68EC54-7959-48D1-8D84-0E9B46ABCB0C}" dt="2019-01-03T19:44:28.072" v="1" actId="2696"/>
        <pc:sldMkLst>
          <pc:docMk/>
          <pc:sldMk cId="1624574527" sldId="309"/>
        </pc:sldMkLst>
      </pc:sldChg>
      <pc:sldChg chg="addSp delSp modSp add">
        <pc:chgData name="Jack Cooper" userId="7a74abc661b8a13e" providerId="LiveId" clId="{FC68EC54-7959-48D1-8D84-0E9B46ABCB0C}" dt="2019-01-03T20:12:48.215" v="866" actId="1076"/>
        <pc:sldMkLst>
          <pc:docMk/>
          <pc:sldMk cId="2903623704" sldId="310"/>
        </pc:sldMkLst>
        <pc:spChg chg="mod">
          <ac:chgData name="Jack Cooper" userId="7a74abc661b8a13e" providerId="LiveId" clId="{FC68EC54-7959-48D1-8D84-0E9B46ABCB0C}" dt="2019-01-03T19:53:38.316" v="815" actId="20577"/>
          <ac:spMkLst>
            <pc:docMk/>
            <pc:sldMk cId="2903623704" sldId="310"/>
            <ac:spMk id="2" creationId="{90489254-F1C7-42BE-BD23-4FFBEADBFE31}"/>
          </ac:spMkLst>
        </pc:spChg>
        <pc:spChg chg="del mod">
          <ac:chgData name="Jack Cooper" userId="7a74abc661b8a13e" providerId="LiveId" clId="{FC68EC54-7959-48D1-8D84-0E9B46ABCB0C}" dt="2019-01-03T19:53:01.318" v="786"/>
          <ac:spMkLst>
            <pc:docMk/>
            <pc:sldMk cId="2903623704" sldId="310"/>
            <ac:spMk id="3" creationId="{BA9B9D9B-B19E-472C-8A64-6D843EB796E4}"/>
          </ac:spMkLst>
        </pc:spChg>
        <pc:spChg chg="add mod">
          <ac:chgData name="Jack Cooper" userId="7a74abc661b8a13e" providerId="LiveId" clId="{FC68EC54-7959-48D1-8D84-0E9B46ABCB0C}" dt="2019-01-03T20:12:48.215" v="866" actId="1076"/>
          <ac:spMkLst>
            <pc:docMk/>
            <pc:sldMk cId="2903623704" sldId="310"/>
            <ac:spMk id="4" creationId="{866D97ED-6050-426F-B14E-F97C44B68C66}"/>
          </ac:spMkLst>
        </pc:spChg>
      </pc:sldChg>
      <pc:sldChg chg="addSp delSp modSp add">
        <pc:chgData name="Jack Cooper" userId="7a74abc661b8a13e" providerId="LiveId" clId="{FC68EC54-7959-48D1-8D84-0E9B46ABCB0C}" dt="2019-01-03T20:34:35.640" v="1368" actId="20577"/>
        <pc:sldMkLst>
          <pc:docMk/>
          <pc:sldMk cId="3264304624" sldId="311"/>
        </pc:sldMkLst>
        <pc:spChg chg="mod">
          <ac:chgData name="Jack Cooper" userId="7a74abc661b8a13e" providerId="LiveId" clId="{FC68EC54-7959-48D1-8D84-0E9B46ABCB0C}" dt="2019-01-03T20:30:58.631" v="1245" actId="20577"/>
          <ac:spMkLst>
            <pc:docMk/>
            <pc:sldMk cId="3264304624" sldId="311"/>
            <ac:spMk id="2" creationId="{FE73CF64-0D84-4AAA-9645-4A473CE50136}"/>
          </ac:spMkLst>
        </pc:spChg>
        <pc:spChg chg="del">
          <ac:chgData name="Jack Cooper" userId="7a74abc661b8a13e" providerId="LiveId" clId="{FC68EC54-7959-48D1-8D84-0E9B46ABCB0C}" dt="2019-01-03T20:31:05.615" v="1246"/>
          <ac:spMkLst>
            <pc:docMk/>
            <pc:sldMk cId="3264304624" sldId="311"/>
            <ac:spMk id="3" creationId="{01AF678A-2AC5-449E-8B0F-7020D4CE0CEE}"/>
          </ac:spMkLst>
        </pc:spChg>
        <pc:spChg chg="add del">
          <ac:chgData name="Jack Cooper" userId="7a74abc661b8a13e" providerId="LiveId" clId="{FC68EC54-7959-48D1-8D84-0E9B46ABCB0C}" dt="2019-01-03T20:31:10.350" v="1248"/>
          <ac:spMkLst>
            <pc:docMk/>
            <pc:sldMk cId="3264304624" sldId="311"/>
            <ac:spMk id="4" creationId="{66EA9A89-8599-42A4-BCA9-D2C949952562}"/>
          </ac:spMkLst>
        </pc:spChg>
        <pc:spChg chg="add mod">
          <ac:chgData name="Jack Cooper" userId="7a74abc661b8a13e" providerId="LiveId" clId="{FC68EC54-7959-48D1-8D84-0E9B46ABCB0C}" dt="2019-01-03T20:34:35.640" v="1368" actId="20577"/>
          <ac:spMkLst>
            <pc:docMk/>
            <pc:sldMk cId="3264304624" sldId="311"/>
            <ac:spMk id="5" creationId="{B14CA27C-A9B1-49E4-96BC-A9AB9B1064A1}"/>
          </ac:spMkLst>
        </pc:spChg>
      </pc:sldChg>
      <pc:sldChg chg="modSp add del">
        <pc:chgData name="Jack Cooper" userId="7a74abc661b8a13e" providerId="LiveId" clId="{FC68EC54-7959-48D1-8D84-0E9B46ABCB0C}" dt="2019-01-03T20:18:09.487" v="887" actId="2696"/>
        <pc:sldMkLst>
          <pc:docMk/>
          <pc:sldMk cId="700102432" sldId="312"/>
        </pc:sldMkLst>
        <pc:spChg chg="mod">
          <ac:chgData name="Jack Cooper" userId="7a74abc661b8a13e" providerId="LiveId" clId="{FC68EC54-7959-48D1-8D84-0E9B46ABCB0C}" dt="2019-01-03T20:17:51.847" v="886" actId="207"/>
          <ac:spMkLst>
            <pc:docMk/>
            <pc:sldMk cId="700102432" sldId="312"/>
            <ac:spMk id="2" creationId="{539FC294-3C4D-4C6E-A35C-507A3C4A5446}"/>
          </ac:spMkLst>
        </pc:spChg>
      </pc:sldChg>
      <pc:sldChg chg="add del">
        <pc:chgData name="Jack Cooper" userId="7a74abc661b8a13e" providerId="LiveId" clId="{FC68EC54-7959-48D1-8D84-0E9B46ABCB0C}" dt="2019-01-03T20:17:09.207" v="884" actId="2696"/>
        <pc:sldMkLst>
          <pc:docMk/>
          <pc:sldMk cId="1932447049" sldId="312"/>
        </pc:sldMkLst>
      </pc:sldChg>
      <pc:sldChg chg="addSp delSp modSp modAnim">
        <pc:chgData name="Jack Cooper" userId="7a74abc661b8a13e" providerId="LiveId" clId="{FC68EC54-7959-48D1-8D84-0E9B46ABCB0C}" dt="2019-01-03T20:24:04.361" v="994"/>
        <pc:sldMkLst>
          <pc:docMk/>
          <pc:sldMk cId="2605896764" sldId="312"/>
        </pc:sldMkLst>
        <pc:spChg chg="add del mod">
          <ac:chgData name="Jack Cooper" userId="7a74abc661b8a13e" providerId="LiveId" clId="{FC68EC54-7959-48D1-8D84-0E9B46ABCB0C}" dt="2019-01-03T20:18:51.075" v="956"/>
          <ac:spMkLst>
            <pc:docMk/>
            <pc:sldMk cId="2605896764" sldId="312"/>
            <ac:spMk id="2" creationId="{F02E750B-465D-4778-A885-E9B18523D537}"/>
          </ac:spMkLst>
        </pc:spChg>
        <pc:spChg chg="add mod">
          <ac:chgData name="Jack Cooper" userId="7a74abc661b8a13e" providerId="LiveId" clId="{FC68EC54-7959-48D1-8D84-0E9B46ABCB0C}" dt="2019-01-03T20:19:05.528" v="960" actId="12"/>
          <ac:spMkLst>
            <pc:docMk/>
            <pc:sldMk cId="2605896764" sldId="312"/>
            <ac:spMk id="5" creationId="{BD7EB77A-F067-45B2-A1A4-89F97F02BA23}"/>
          </ac:spMkLst>
        </pc:spChg>
        <pc:spChg chg="add mod">
          <ac:chgData name="Jack Cooper" userId="7a74abc661b8a13e" providerId="LiveId" clId="{FC68EC54-7959-48D1-8D84-0E9B46ABCB0C}" dt="2019-01-03T20:19:46.797" v="964" actId="20577"/>
          <ac:spMkLst>
            <pc:docMk/>
            <pc:sldMk cId="2605896764" sldId="312"/>
            <ac:spMk id="6" creationId="{6CA04142-008C-4E88-95DA-86FE4B1EFCE3}"/>
          </ac:spMkLst>
        </pc:spChg>
        <pc:spChg chg="del">
          <ac:chgData name="Jack Cooper" userId="7a74abc661b8a13e" providerId="LiveId" clId="{FC68EC54-7959-48D1-8D84-0E9B46ABCB0C}" dt="2019-01-03T20:18:38.738" v="955"/>
          <ac:spMkLst>
            <pc:docMk/>
            <pc:sldMk cId="2605896764" sldId="312"/>
            <ac:spMk id="23555" creationId="{00000000-0000-0000-0000-000000000000}"/>
          </ac:spMkLst>
        </pc:spChg>
        <pc:spChg chg="mod">
          <ac:chgData name="Jack Cooper" userId="7a74abc661b8a13e" providerId="LiveId" clId="{FC68EC54-7959-48D1-8D84-0E9B46ABCB0C}" dt="2019-01-03T20:18:32.910" v="954" actId="20577"/>
          <ac:spMkLst>
            <pc:docMk/>
            <pc:sldMk cId="2605896764" sldId="312"/>
            <ac:spMk id="31746" creationId="{00000000-0000-0000-0000-000000000000}"/>
          </ac:spMkLst>
        </pc:spChg>
      </pc:sldChg>
      <pc:sldChg chg="modSp add">
        <pc:chgData name="Jack Cooper" userId="7a74abc661b8a13e" providerId="LiveId" clId="{FC68EC54-7959-48D1-8D84-0E9B46ABCB0C}" dt="2019-01-03T21:23:15.035" v="1894" actId="5793"/>
        <pc:sldMkLst>
          <pc:docMk/>
          <pc:sldMk cId="2044046416" sldId="313"/>
        </pc:sldMkLst>
        <pc:spChg chg="mod">
          <ac:chgData name="Jack Cooper" userId="7a74abc661b8a13e" providerId="LiveId" clId="{FC68EC54-7959-48D1-8D84-0E9B46ABCB0C}" dt="2019-01-03T21:17:25.655" v="1791" actId="20577"/>
          <ac:spMkLst>
            <pc:docMk/>
            <pc:sldMk cId="2044046416" sldId="313"/>
            <ac:spMk id="2" creationId="{80487F5E-3005-44BE-90B0-F3801EA6E81B}"/>
          </ac:spMkLst>
        </pc:spChg>
        <pc:spChg chg="mod">
          <ac:chgData name="Jack Cooper" userId="7a74abc661b8a13e" providerId="LiveId" clId="{FC68EC54-7959-48D1-8D84-0E9B46ABCB0C}" dt="2019-01-03T21:23:15.035" v="1894" actId="5793"/>
          <ac:spMkLst>
            <pc:docMk/>
            <pc:sldMk cId="2044046416" sldId="313"/>
            <ac:spMk id="3" creationId="{5FCBB0AA-1ADA-4F3B-952B-A745BA77DD66}"/>
          </ac:spMkLst>
        </pc:spChg>
      </pc:sldChg>
      <pc:sldChg chg="addSp delSp modSp add">
        <pc:chgData name="Jack Cooper" userId="7a74abc661b8a13e" providerId="LiveId" clId="{FC68EC54-7959-48D1-8D84-0E9B46ABCB0C}" dt="2019-01-03T21:20:06.336" v="1806" actId="27636"/>
        <pc:sldMkLst>
          <pc:docMk/>
          <pc:sldMk cId="1976673336" sldId="314"/>
        </pc:sldMkLst>
        <pc:spChg chg="mod">
          <ac:chgData name="Jack Cooper" userId="7a74abc661b8a13e" providerId="LiveId" clId="{FC68EC54-7959-48D1-8D84-0E9B46ABCB0C}" dt="2019-01-03T21:11:19.210" v="1734" actId="20577"/>
          <ac:spMkLst>
            <pc:docMk/>
            <pc:sldMk cId="1976673336" sldId="314"/>
            <ac:spMk id="2" creationId="{78A0B042-FFBB-4B8A-89DF-A9650AAA54D6}"/>
          </ac:spMkLst>
        </pc:spChg>
        <pc:spChg chg="del">
          <ac:chgData name="Jack Cooper" userId="7a74abc661b8a13e" providerId="LiveId" clId="{FC68EC54-7959-48D1-8D84-0E9B46ABCB0C}" dt="2019-01-03T21:10:29.046" v="1697"/>
          <ac:spMkLst>
            <pc:docMk/>
            <pc:sldMk cId="1976673336" sldId="314"/>
            <ac:spMk id="3" creationId="{C2F603E0-9661-46B7-BC90-C87614C6D87D}"/>
          </ac:spMkLst>
        </pc:spChg>
        <pc:spChg chg="add mod">
          <ac:chgData name="Jack Cooper" userId="7a74abc661b8a13e" providerId="LiveId" clId="{FC68EC54-7959-48D1-8D84-0E9B46ABCB0C}" dt="2019-01-03T21:20:06.336" v="1806" actId="27636"/>
          <ac:spMkLst>
            <pc:docMk/>
            <pc:sldMk cId="1976673336" sldId="314"/>
            <ac:spMk id="4" creationId="{14DCB677-0364-4543-A2FB-E197E64459FA}"/>
          </ac:spMkLst>
        </pc:spChg>
      </pc:sldChg>
      <pc:sldChg chg="addSp delSp modSp add">
        <pc:chgData name="Jack Cooper" userId="7a74abc661b8a13e" providerId="LiveId" clId="{FC68EC54-7959-48D1-8D84-0E9B46ABCB0C}" dt="2019-01-03T21:25:15.589" v="1960" actId="20577"/>
        <pc:sldMkLst>
          <pc:docMk/>
          <pc:sldMk cId="2344716642" sldId="315"/>
        </pc:sldMkLst>
        <pc:spChg chg="mod">
          <ac:chgData name="Jack Cooper" userId="7a74abc661b8a13e" providerId="LiveId" clId="{FC68EC54-7959-48D1-8D84-0E9B46ABCB0C}" dt="2019-01-03T21:24:22.796" v="1946" actId="20577"/>
          <ac:spMkLst>
            <pc:docMk/>
            <pc:sldMk cId="2344716642" sldId="315"/>
            <ac:spMk id="2" creationId="{BB7E7C63-273C-4A5B-97DA-0B17807380B4}"/>
          </ac:spMkLst>
        </pc:spChg>
        <pc:spChg chg="del">
          <ac:chgData name="Jack Cooper" userId="7a74abc661b8a13e" providerId="LiveId" clId="{FC68EC54-7959-48D1-8D84-0E9B46ABCB0C}" dt="2019-01-03T21:24:27.734" v="1947"/>
          <ac:spMkLst>
            <pc:docMk/>
            <pc:sldMk cId="2344716642" sldId="315"/>
            <ac:spMk id="3" creationId="{2FFF252A-B5B0-45D3-B281-0639AA765B27}"/>
          </ac:spMkLst>
        </pc:spChg>
        <pc:spChg chg="add mod">
          <ac:chgData name="Jack Cooper" userId="7a74abc661b8a13e" providerId="LiveId" clId="{FC68EC54-7959-48D1-8D84-0E9B46ABCB0C}" dt="2019-01-03T21:25:15.589" v="1960" actId="20577"/>
          <ac:spMkLst>
            <pc:docMk/>
            <pc:sldMk cId="2344716642" sldId="315"/>
            <ac:spMk id="4" creationId="{6684AC2B-7452-4A9F-BBA5-A849F89BCE1B}"/>
          </ac:spMkLst>
        </pc:spChg>
      </pc:sldChg>
      <pc:sldChg chg="modSp add">
        <pc:chgData name="Jack Cooper" userId="7a74abc661b8a13e" providerId="LiveId" clId="{FC68EC54-7959-48D1-8D84-0E9B46ABCB0C}" dt="2019-01-03T21:33:18.708" v="2046" actId="5793"/>
        <pc:sldMkLst>
          <pc:docMk/>
          <pc:sldMk cId="967181396" sldId="316"/>
        </pc:sldMkLst>
        <pc:spChg chg="mod">
          <ac:chgData name="Jack Cooper" userId="7a74abc661b8a13e" providerId="LiveId" clId="{FC68EC54-7959-48D1-8D84-0E9B46ABCB0C}" dt="2019-01-03T21:30:45.141" v="2010" actId="20577"/>
          <ac:spMkLst>
            <pc:docMk/>
            <pc:sldMk cId="967181396" sldId="316"/>
            <ac:spMk id="2" creationId="{98B74FA9-BF40-4C76-9DAD-DADA9B6E1C9D}"/>
          </ac:spMkLst>
        </pc:spChg>
        <pc:spChg chg="mod">
          <ac:chgData name="Jack Cooper" userId="7a74abc661b8a13e" providerId="LiveId" clId="{FC68EC54-7959-48D1-8D84-0E9B46ABCB0C}" dt="2019-01-03T21:33:18.708" v="2046" actId="5793"/>
          <ac:spMkLst>
            <pc:docMk/>
            <pc:sldMk cId="967181396" sldId="316"/>
            <ac:spMk id="3" creationId="{941A00CE-A9B4-4C0E-983D-39E7D031A339}"/>
          </ac:spMkLst>
        </pc:spChg>
      </pc:sldChg>
      <pc:sldChg chg="modSp add">
        <pc:chgData name="Jack Cooper" userId="7a74abc661b8a13e" providerId="LiveId" clId="{FC68EC54-7959-48D1-8D84-0E9B46ABCB0C}" dt="2019-01-03T21:50:14.608" v="2931" actId="20577"/>
        <pc:sldMkLst>
          <pc:docMk/>
          <pc:sldMk cId="1276282828" sldId="317"/>
        </pc:sldMkLst>
        <pc:spChg chg="mod">
          <ac:chgData name="Jack Cooper" userId="7a74abc661b8a13e" providerId="LiveId" clId="{FC68EC54-7959-48D1-8D84-0E9B46ABCB0C}" dt="2019-01-03T21:36:28.265" v="2123" actId="20577"/>
          <ac:spMkLst>
            <pc:docMk/>
            <pc:sldMk cId="1276282828" sldId="317"/>
            <ac:spMk id="2" creationId="{F562E078-FA25-47A4-9CB1-A1EB61DD08E7}"/>
          </ac:spMkLst>
        </pc:spChg>
        <pc:spChg chg="mod">
          <ac:chgData name="Jack Cooper" userId="7a74abc661b8a13e" providerId="LiveId" clId="{FC68EC54-7959-48D1-8D84-0E9B46ABCB0C}" dt="2019-01-03T21:50:14.608" v="2931" actId="20577"/>
          <ac:spMkLst>
            <pc:docMk/>
            <pc:sldMk cId="1276282828" sldId="317"/>
            <ac:spMk id="3" creationId="{FD3A41AB-FE3C-4843-9340-0C9973200D47}"/>
          </ac:spMkLst>
        </pc:spChg>
      </pc:sldChg>
      <pc:sldChg chg="modSp">
        <pc:chgData name="Jack Cooper" userId="7a74abc661b8a13e" providerId="LiveId" clId="{FC68EC54-7959-48D1-8D84-0E9B46ABCB0C}" dt="2019-01-03T21:46:10.988" v="2853" actId="20577"/>
        <pc:sldMkLst>
          <pc:docMk/>
          <pc:sldMk cId="0" sldId="318"/>
        </pc:sldMkLst>
        <pc:spChg chg="mod">
          <ac:chgData name="Jack Cooper" userId="7a74abc661b8a13e" providerId="LiveId" clId="{FC68EC54-7959-48D1-8D84-0E9B46ABCB0C}" dt="2019-01-03T21:46:10.988" v="2853" actId="20577"/>
          <ac:spMkLst>
            <pc:docMk/>
            <pc:sldMk cId="0" sldId="318"/>
            <ac:spMk id="21510" creationId="{2BA23473-6520-4F89-AE37-CB961BCAD02E}"/>
          </ac:spMkLst>
        </pc:spChg>
      </pc:sldChg>
      <pc:sldChg chg="modSp add">
        <pc:chgData name="Jack Cooper" userId="7a74abc661b8a13e" providerId="LiveId" clId="{FC68EC54-7959-48D1-8D84-0E9B46ABCB0C}" dt="2019-01-03T21:56:30.801" v="3410" actId="20577"/>
        <pc:sldMkLst>
          <pc:docMk/>
          <pc:sldMk cId="412674502" sldId="319"/>
        </pc:sldMkLst>
        <pc:spChg chg="mod">
          <ac:chgData name="Jack Cooper" userId="7a74abc661b8a13e" providerId="LiveId" clId="{FC68EC54-7959-48D1-8D84-0E9B46ABCB0C}" dt="2019-01-03T21:53:52.935" v="2951" actId="20577"/>
          <ac:spMkLst>
            <pc:docMk/>
            <pc:sldMk cId="412674502" sldId="319"/>
            <ac:spMk id="2" creationId="{648AB62F-3EB3-4D17-B8F7-5B7A7B9857E7}"/>
          </ac:spMkLst>
        </pc:spChg>
        <pc:spChg chg="mod">
          <ac:chgData name="Jack Cooper" userId="7a74abc661b8a13e" providerId="LiveId" clId="{FC68EC54-7959-48D1-8D84-0E9B46ABCB0C}" dt="2019-01-03T21:56:30.801" v="3410" actId="20577"/>
          <ac:spMkLst>
            <pc:docMk/>
            <pc:sldMk cId="412674502" sldId="319"/>
            <ac:spMk id="3" creationId="{654B4A3D-1D64-4A0C-BF3E-A79444EE3FF4}"/>
          </ac:spMkLst>
        </pc:spChg>
      </pc:sldChg>
      <pc:sldChg chg="modSp">
        <pc:chgData name="Jack Cooper" userId="7a74abc661b8a13e" providerId="LiveId" clId="{FC68EC54-7959-48D1-8D84-0E9B46ABCB0C}" dt="2019-01-04T19:01:36.307" v="4134" actId="20577"/>
        <pc:sldMkLst>
          <pc:docMk/>
          <pc:sldMk cId="125686298" sldId="320"/>
        </pc:sldMkLst>
        <pc:spChg chg="mod">
          <ac:chgData name="Jack Cooper" userId="7a74abc661b8a13e" providerId="LiveId" clId="{FC68EC54-7959-48D1-8D84-0E9B46ABCB0C}" dt="2019-01-03T22:09:46.693" v="3505" actId="20577"/>
          <ac:spMkLst>
            <pc:docMk/>
            <pc:sldMk cId="125686298" sldId="320"/>
            <ac:spMk id="2" creationId="{648AB62F-3EB3-4D17-B8F7-5B7A7B9857E7}"/>
          </ac:spMkLst>
        </pc:spChg>
        <pc:spChg chg="mod">
          <ac:chgData name="Jack Cooper" userId="7a74abc661b8a13e" providerId="LiveId" clId="{FC68EC54-7959-48D1-8D84-0E9B46ABCB0C}" dt="2019-01-04T19:01:36.307" v="4134" actId="20577"/>
          <ac:spMkLst>
            <pc:docMk/>
            <pc:sldMk cId="125686298" sldId="320"/>
            <ac:spMk id="3" creationId="{654B4A3D-1D64-4A0C-BF3E-A79444EE3FF4}"/>
          </ac:spMkLst>
        </pc:spChg>
      </pc:sldChg>
      <pc:sldChg chg="add del">
        <pc:chgData name="Jack Cooper" userId="7a74abc661b8a13e" providerId="LiveId" clId="{FC68EC54-7959-48D1-8D84-0E9B46ABCB0C}" dt="2019-01-03T22:09:17.644" v="3454" actId="2696"/>
        <pc:sldMkLst>
          <pc:docMk/>
          <pc:sldMk cId="777454936" sldId="320"/>
        </pc:sldMkLst>
      </pc:sldChg>
      <pc:sldChg chg="addSp delSp modSp add del">
        <pc:chgData name="Jack Cooper" userId="7a74abc661b8a13e" providerId="LiveId" clId="{FC68EC54-7959-48D1-8D84-0E9B46ABCB0C}" dt="2019-01-03T21:58:40.707" v="3452" actId="2696"/>
        <pc:sldMkLst>
          <pc:docMk/>
          <pc:sldMk cId="1278353760" sldId="320"/>
        </pc:sldMkLst>
        <pc:spChg chg="mod">
          <ac:chgData name="Jack Cooper" userId="7a74abc661b8a13e" providerId="LiveId" clId="{FC68EC54-7959-48D1-8D84-0E9B46ABCB0C}" dt="2019-01-03T21:58:36.551" v="3451" actId="20577"/>
          <ac:spMkLst>
            <pc:docMk/>
            <pc:sldMk cId="1278353760" sldId="320"/>
            <ac:spMk id="2" creationId="{996D2311-0CD3-4703-8AF6-F43F72CBEEEE}"/>
          </ac:spMkLst>
        </pc:spChg>
        <pc:spChg chg="mod">
          <ac:chgData name="Jack Cooper" userId="7a74abc661b8a13e" providerId="LiveId" clId="{FC68EC54-7959-48D1-8D84-0E9B46ABCB0C}" dt="2019-01-03T21:57:40.462" v="3446" actId="255"/>
          <ac:spMkLst>
            <pc:docMk/>
            <pc:sldMk cId="1278353760" sldId="320"/>
            <ac:spMk id="3" creationId="{6947525C-7F95-4123-BABF-B77E53745B86}"/>
          </ac:spMkLst>
        </pc:spChg>
        <pc:spChg chg="add del">
          <ac:chgData name="Jack Cooper" userId="7a74abc661b8a13e" providerId="LiveId" clId="{FC68EC54-7959-48D1-8D84-0E9B46ABCB0C}" dt="2019-01-03T21:58:35.707" v="3450"/>
          <ac:spMkLst>
            <pc:docMk/>
            <pc:sldMk cId="1278353760" sldId="320"/>
            <ac:spMk id="4" creationId="{C540671F-9EA7-4960-905E-0054C21EE010}"/>
          </ac:spMkLst>
        </pc:spChg>
        <pc:spChg chg="add del">
          <ac:chgData name="Jack Cooper" userId="7a74abc661b8a13e" providerId="LiveId" clId="{FC68EC54-7959-48D1-8D84-0E9B46ABCB0C}" dt="2019-01-03T21:58:35.707" v="3450"/>
          <ac:spMkLst>
            <pc:docMk/>
            <pc:sldMk cId="1278353760" sldId="320"/>
            <ac:spMk id="5" creationId="{039EE45A-8073-4946-A7D2-9FEB1EF72332}"/>
          </ac:spMkLst>
        </pc:spChg>
        <pc:spChg chg="add del">
          <ac:chgData name="Jack Cooper" userId="7a74abc661b8a13e" providerId="LiveId" clId="{FC68EC54-7959-48D1-8D84-0E9B46ABCB0C}" dt="2019-01-03T21:58:35.707" v="3450"/>
          <ac:spMkLst>
            <pc:docMk/>
            <pc:sldMk cId="1278353760" sldId="320"/>
            <ac:spMk id="6" creationId="{D7FFBBA3-C3B1-49A2-9635-150E1456DC9F}"/>
          </ac:spMkLst>
        </pc:spChg>
        <pc:spChg chg="add del">
          <ac:chgData name="Jack Cooper" userId="7a74abc661b8a13e" providerId="LiveId" clId="{FC68EC54-7959-48D1-8D84-0E9B46ABCB0C}" dt="2019-01-03T21:58:35.707" v="3450"/>
          <ac:spMkLst>
            <pc:docMk/>
            <pc:sldMk cId="1278353760" sldId="320"/>
            <ac:spMk id="7" creationId="{95CE2527-A7B1-4144-8B33-FEBB13124A8C}"/>
          </ac:spMkLst>
        </pc:spChg>
        <pc:spChg chg="add del">
          <ac:chgData name="Jack Cooper" userId="7a74abc661b8a13e" providerId="LiveId" clId="{FC68EC54-7959-48D1-8D84-0E9B46ABCB0C}" dt="2019-01-03T21:58:35.707" v="3450"/>
          <ac:spMkLst>
            <pc:docMk/>
            <pc:sldMk cId="1278353760" sldId="320"/>
            <ac:spMk id="8" creationId="{7112E926-7863-4E8D-9453-FF74048B3635}"/>
          </ac:spMkLst>
        </pc:spChg>
        <pc:spChg chg="add del">
          <ac:chgData name="Jack Cooper" userId="7a74abc661b8a13e" providerId="LiveId" clId="{FC68EC54-7959-48D1-8D84-0E9B46ABCB0C}" dt="2019-01-03T21:58:35.707" v="3450"/>
          <ac:spMkLst>
            <pc:docMk/>
            <pc:sldMk cId="1278353760" sldId="320"/>
            <ac:spMk id="9" creationId="{796395C8-A895-44AD-AB36-95230AF68D25}"/>
          </ac:spMkLst>
        </pc:spChg>
        <pc:spChg chg="add del">
          <ac:chgData name="Jack Cooper" userId="7a74abc661b8a13e" providerId="LiveId" clId="{FC68EC54-7959-48D1-8D84-0E9B46ABCB0C}" dt="2019-01-03T21:58:35.707" v="3450"/>
          <ac:spMkLst>
            <pc:docMk/>
            <pc:sldMk cId="1278353760" sldId="320"/>
            <ac:spMk id="10" creationId="{2EF2A91D-2E5D-46E4-9D78-ED62F1735737}"/>
          </ac:spMkLst>
        </pc:spChg>
        <pc:spChg chg="add del">
          <ac:chgData name="Jack Cooper" userId="7a74abc661b8a13e" providerId="LiveId" clId="{FC68EC54-7959-48D1-8D84-0E9B46ABCB0C}" dt="2019-01-03T21:58:35.707" v="3450"/>
          <ac:spMkLst>
            <pc:docMk/>
            <pc:sldMk cId="1278353760" sldId="320"/>
            <ac:spMk id="11" creationId="{58201721-1A2D-403E-8C2A-F023C7AAAB87}"/>
          </ac:spMkLst>
        </pc:spChg>
        <pc:spChg chg="add del">
          <ac:chgData name="Jack Cooper" userId="7a74abc661b8a13e" providerId="LiveId" clId="{FC68EC54-7959-48D1-8D84-0E9B46ABCB0C}" dt="2019-01-03T21:58:35.707" v="3450"/>
          <ac:spMkLst>
            <pc:docMk/>
            <pc:sldMk cId="1278353760" sldId="320"/>
            <ac:spMk id="12" creationId="{1894AB16-B27A-4A90-A1D7-3458EE91190F}"/>
          </ac:spMkLst>
        </pc:spChg>
        <pc:spChg chg="add del">
          <ac:chgData name="Jack Cooper" userId="7a74abc661b8a13e" providerId="LiveId" clId="{FC68EC54-7959-48D1-8D84-0E9B46ABCB0C}" dt="2019-01-03T21:58:35.707" v="3450"/>
          <ac:spMkLst>
            <pc:docMk/>
            <pc:sldMk cId="1278353760" sldId="320"/>
            <ac:spMk id="13" creationId="{9F16AF02-5ADC-43BE-9045-7F8F51C103E1}"/>
          </ac:spMkLst>
        </pc:spChg>
        <pc:spChg chg="add del">
          <ac:chgData name="Jack Cooper" userId="7a74abc661b8a13e" providerId="LiveId" clId="{FC68EC54-7959-48D1-8D84-0E9B46ABCB0C}" dt="2019-01-03T21:58:35.707" v="3450"/>
          <ac:spMkLst>
            <pc:docMk/>
            <pc:sldMk cId="1278353760" sldId="320"/>
            <ac:spMk id="14" creationId="{8F38A7ED-F8AE-486A-8050-27CF7D9F3156}"/>
          </ac:spMkLst>
        </pc:spChg>
        <pc:spChg chg="add del">
          <ac:chgData name="Jack Cooper" userId="7a74abc661b8a13e" providerId="LiveId" clId="{FC68EC54-7959-48D1-8D84-0E9B46ABCB0C}" dt="2019-01-03T21:58:35.707" v="3450"/>
          <ac:spMkLst>
            <pc:docMk/>
            <pc:sldMk cId="1278353760" sldId="320"/>
            <ac:spMk id="15" creationId="{9E47D779-781B-4BD3-AAA4-74BA6D6DF5B3}"/>
          </ac:spMkLst>
        </pc:spChg>
        <pc:spChg chg="add del">
          <ac:chgData name="Jack Cooper" userId="7a74abc661b8a13e" providerId="LiveId" clId="{FC68EC54-7959-48D1-8D84-0E9B46ABCB0C}" dt="2019-01-03T21:58:35.707" v="3450"/>
          <ac:spMkLst>
            <pc:docMk/>
            <pc:sldMk cId="1278353760" sldId="320"/>
            <ac:spMk id="16" creationId="{C266D540-3C29-4F57-98D9-55E9673A8B34}"/>
          </ac:spMkLst>
        </pc:spChg>
        <pc:spChg chg="add del">
          <ac:chgData name="Jack Cooper" userId="7a74abc661b8a13e" providerId="LiveId" clId="{FC68EC54-7959-48D1-8D84-0E9B46ABCB0C}" dt="2019-01-03T21:58:35.707" v="3450"/>
          <ac:spMkLst>
            <pc:docMk/>
            <pc:sldMk cId="1278353760" sldId="320"/>
            <ac:spMk id="17" creationId="{687D5E37-6A9F-40A6-BBCA-B69FCCC7CC86}"/>
          </ac:spMkLst>
        </pc:spChg>
        <pc:cxnChg chg="add del">
          <ac:chgData name="Jack Cooper" userId="7a74abc661b8a13e" providerId="LiveId" clId="{FC68EC54-7959-48D1-8D84-0E9B46ABCB0C}" dt="2019-01-03T21:58:35.707" v="3450"/>
          <ac:cxnSpMkLst>
            <pc:docMk/>
            <pc:sldMk cId="1278353760" sldId="320"/>
            <ac:cxnSpMk id="18" creationId="{F1D78F3E-7DF4-43B6-97E6-2A97A3FDAC8A}"/>
          </ac:cxnSpMkLst>
        </pc:cxnChg>
      </pc:sldChg>
      <pc:sldChg chg="add del">
        <pc:chgData name="Jack Cooper" userId="7a74abc661b8a13e" providerId="LiveId" clId="{FC68EC54-7959-48D1-8D84-0E9B46ABCB0C}" dt="2019-01-03T22:09:27.520" v="3456" actId="2696"/>
        <pc:sldMkLst>
          <pc:docMk/>
          <pc:sldMk cId="1317690282" sldId="320"/>
        </pc:sldMkLst>
      </pc:sldChg>
      <pc:sldChg chg="modSp add del">
        <pc:chgData name="Jack Cooper" userId="7a74abc661b8a13e" providerId="LiveId" clId="{FC68EC54-7959-48D1-8D84-0E9B46ABCB0C}" dt="2019-01-04T19:02:53.201" v="4178" actId="2696"/>
        <pc:sldMkLst>
          <pc:docMk/>
          <pc:sldMk cId="2513671151" sldId="321"/>
        </pc:sldMkLst>
        <pc:spChg chg="mod">
          <ac:chgData name="Jack Cooper" userId="7a74abc661b8a13e" providerId="LiveId" clId="{FC68EC54-7959-48D1-8D84-0E9B46ABCB0C}" dt="2019-01-04T19:01:57.855" v="4176" actId="20577"/>
          <ac:spMkLst>
            <pc:docMk/>
            <pc:sldMk cId="2513671151" sldId="321"/>
            <ac:spMk id="2" creationId="{C6DE658B-D883-4758-A38A-2962AE96D34A}"/>
          </ac:spMkLst>
        </pc:spChg>
      </pc:sldChg>
      <pc:sldChg chg="addSp modSp add">
        <pc:chgData name="Jack Cooper" userId="7a74abc661b8a13e" providerId="LiveId" clId="{FC68EC54-7959-48D1-8D84-0E9B46ABCB0C}" dt="2019-01-04T19:04:27.607" v="4220" actId="1076"/>
        <pc:sldMkLst>
          <pc:docMk/>
          <pc:sldMk cId="0" sldId="322"/>
        </pc:sldMkLst>
        <pc:spChg chg="add mod">
          <ac:chgData name="Jack Cooper" userId="7a74abc661b8a13e" providerId="LiveId" clId="{FC68EC54-7959-48D1-8D84-0E9B46ABCB0C}" dt="2019-01-04T19:04:05.123" v="4219" actId="1076"/>
          <ac:spMkLst>
            <pc:docMk/>
            <pc:sldMk cId="0" sldId="322"/>
            <ac:spMk id="4" creationId="{1861F556-A06B-415C-A350-567FD0D9DF95}"/>
          </ac:spMkLst>
        </pc:spChg>
        <pc:spChg chg="mod">
          <ac:chgData name="Jack Cooper" userId="7a74abc661b8a13e" providerId="LiveId" clId="{FC68EC54-7959-48D1-8D84-0E9B46ABCB0C}" dt="2019-01-04T19:04:27.607" v="4220" actId="1076"/>
          <ac:spMkLst>
            <pc:docMk/>
            <pc:sldMk cId="0" sldId="322"/>
            <ac:spMk id="48130" creationId="{8C83FEB3-F00D-48DF-8305-3B909FCA0D3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3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155" y="0"/>
            <a:ext cx="28893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F55CF-8CF6-4296-96A7-1BDBDB4209C3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36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155" y="9377363"/>
            <a:ext cx="288936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114E1-3B9F-4680-9B1F-115BE962F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519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4F066-4B03-C04B-941E-36480000FC16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7DB04-348B-5344-BCA8-9EDCC1A12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6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Work</a:t>
            </a:r>
            <a:r>
              <a:rPr lang="en-GB" baseline="0" dirty="0" smtClean="0"/>
              <a:t> for Imperial NHS trust and as part of that cover H&amp;F and West London community gynaecology service </a:t>
            </a:r>
          </a:p>
          <a:p>
            <a:r>
              <a:rPr lang="en-GB" baseline="0" dirty="0" smtClean="0"/>
              <a:t>And today I am going to talk to you about FSD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7DB04-348B-5344-BCA8-9EDCC1A122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43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 definite </a:t>
            </a:r>
            <a:r>
              <a:rPr lang="en-GB" dirty="0" err="1" smtClean="0"/>
              <a:t>aetology</a:t>
            </a:r>
            <a:r>
              <a:rPr lang="en-GB" dirty="0" smtClean="0"/>
              <a:t> for </a:t>
            </a:r>
            <a:r>
              <a:rPr lang="en-GB" dirty="0" err="1" smtClean="0"/>
              <a:t>vaginismus</a:t>
            </a:r>
            <a:r>
              <a:rPr lang="en-GB" dirty="0" smtClean="0"/>
              <a:t> in literature</a:t>
            </a:r>
          </a:p>
          <a:p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Biological, psychological and relational factors interact to perpetuate and maintain a women’s pain response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Biological drivers –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Infections, lack of lubrication</a:t>
            </a:r>
            <a:r>
              <a:rPr lang="en-GB" baseline="0" dirty="0" smtClean="0"/>
              <a:t>, chemical </a:t>
            </a:r>
            <a:r>
              <a:rPr lang="en-GB" baseline="0" dirty="0" err="1" smtClean="0"/>
              <a:t>irriants</a:t>
            </a:r>
            <a:r>
              <a:rPr lang="en-GB" baseline="0" dirty="0" smtClean="0"/>
              <a:t>, recurrent candida and its treatments, local Rx for PPV can all cause mechanical trauma or </a:t>
            </a:r>
            <a:r>
              <a:rPr lang="en-GB" baseline="0" dirty="0" err="1" smtClean="0"/>
              <a:t>muscosal</a:t>
            </a:r>
            <a:r>
              <a:rPr lang="en-GB" baseline="0" dirty="0" smtClean="0"/>
              <a:t> damage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Prolonged tissue damage can lead to mast cell </a:t>
            </a:r>
            <a:r>
              <a:rPr lang="en-GB" baseline="0" dirty="0" err="1" smtClean="0"/>
              <a:t>hyperactivation</a:t>
            </a:r>
            <a:r>
              <a:rPr lang="en-GB" baseline="0" dirty="0" smtClean="0"/>
              <a:t>, eventually causing an increase in nerve endings resulting in </a:t>
            </a:r>
            <a:r>
              <a:rPr lang="en-GB" baseline="0" dirty="0" err="1" smtClean="0"/>
              <a:t>hyperalgesia</a:t>
            </a:r>
            <a:r>
              <a:rPr lang="en-GB" baseline="0" dirty="0" smtClean="0"/>
              <a:t> and </a:t>
            </a:r>
            <a:r>
              <a:rPr lang="en-GB" baseline="0" dirty="0" err="1" smtClean="0"/>
              <a:t>allodynia</a:t>
            </a:r>
            <a:r>
              <a:rPr lang="en-GB" baseline="0" dirty="0" smtClean="0"/>
              <a:t>, which are characteristics of neuropathic pain.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Oral contraceptive – some evidence demonstrates</a:t>
            </a:r>
            <a:r>
              <a:rPr lang="en-GB" baseline="0" dirty="0" smtClean="0"/>
              <a:t> altered pains sensitivity of the </a:t>
            </a:r>
            <a:r>
              <a:rPr lang="en-GB" baseline="0" dirty="0" err="1" smtClean="0"/>
              <a:t>vesibular</a:t>
            </a:r>
            <a:r>
              <a:rPr lang="en-GB" baseline="0" dirty="0" smtClean="0"/>
              <a:t> mucosa and a decreased mechanical pain threshold.</a:t>
            </a:r>
          </a:p>
          <a:p>
            <a:r>
              <a:rPr lang="en-GB" baseline="0" dirty="0" smtClean="0"/>
              <a:t>Hypersensitivity from scar tissue 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7DB04-348B-5344-BCA8-9EDCC1A122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26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anybody done anything you did not want them to do?</a:t>
            </a:r>
          </a:p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Vaginal examination - LOOK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breathing pattern – apical or diaphragm breaths 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hiatus length 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pelvic floor muscle contraction - perineal lift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drop - </a:t>
            </a:r>
            <a:r>
              <a:rPr lang="en-GB" sz="1200" dirty="0" smtClean="0"/>
              <a:t>contraction &amp; full relaxation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Skin changes – ?atrophy,</a:t>
            </a:r>
            <a:r>
              <a:rPr lang="en-GB" sz="1200" baseline="0" dirty="0" smtClean="0"/>
              <a:t> skin conditions </a:t>
            </a:r>
            <a:endParaRPr lang="en-GB" sz="1200" dirty="0" smtClean="0"/>
          </a:p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Vaginal examination - FEEL - function? pain?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External palpation - superficial pelvic floor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muscles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Internal palpation - deep pelvic floor muscles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Lumbar spine / hip / sacroiliac joint / coccyx /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abdominal examination (previous coccyx injury)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0C247-288B-4F96-9AC3-C841C1E2EA3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196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Vulvar care advice – avoid soaps.</a:t>
            </a:r>
            <a:r>
              <a:rPr lang="en-GB" baseline="0" dirty="0" smtClean="0"/>
              <a:t> Could do </a:t>
            </a:r>
            <a:r>
              <a:rPr lang="en-GB" baseline="0" dirty="0" err="1" smtClean="0"/>
              <a:t>dermol</a:t>
            </a:r>
            <a:r>
              <a:rPr lang="en-GB" baseline="0" dirty="0" smtClean="0"/>
              <a:t> or </a:t>
            </a:r>
            <a:r>
              <a:rPr lang="en-GB" baseline="0" dirty="0" err="1" smtClean="0"/>
              <a:t>cetraben</a:t>
            </a:r>
            <a:r>
              <a:rPr lang="en-GB" baseline="0" dirty="0" smtClean="0"/>
              <a:t> as washes,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Sudocream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Cavilon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barrier creams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hydromol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moisturiser </a:t>
            </a: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7DB04-348B-5344-BCA8-9EDCC1A122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17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/>
          </a:p>
          <a:p>
            <a:r>
              <a:rPr lang="en-US" dirty="0" smtClean="0"/>
              <a:t>Study</a:t>
            </a:r>
            <a:r>
              <a:rPr lang="en-US" baseline="0" dirty="0" smtClean="0"/>
              <a:t> was done in 2002 looking at the effectiveness of physical therapy in relieving painful intercourse and improving sexual function in women with provoked </a:t>
            </a:r>
            <a:r>
              <a:rPr lang="en-US" baseline="0" dirty="0" err="1" smtClean="0"/>
              <a:t>vulvodynia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35 women with provoked </a:t>
            </a:r>
            <a:r>
              <a:rPr lang="en-US" baseline="0" dirty="0" err="1" smtClean="0"/>
              <a:t>vulvodynia</a:t>
            </a:r>
            <a:r>
              <a:rPr lang="en-US" baseline="0" dirty="0" smtClean="0"/>
              <a:t> attended 7 sessions of physiotherapy </a:t>
            </a:r>
          </a:p>
          <a:p>
            <a:r>
              <a:rPr lang="en-US" baseline="0" dirty="0" smtClean="0"/>
              <a:t>51.4% had complete or great improvement to symptoms and 20% had moderate improvement to symptoms at follow up </a:t>
            </a:r>
          </a:p>
          <a:p>
            <a:r>
              <a:rPr lang="en-US" baseline="0" dirty="0" smtClean="0"/>
              <a:t>And the average sexual pain decreased from 8.2 to 3.9 on the vas scale after treatment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7DB04-348B-5344-BCA8-9EDCC1A122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33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Jeferriss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Wing SMH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Vulval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vestibulectomy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complete removal of vestibule – invasive approach to treatment. However a meta-</a:t>
            </a:r>
            <a:r>
              <a:rPr lang="en-GB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anaylsis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33 studies demonstrated partial relief of sexual pain in 88% of patients and significant relief in 78.5% of patients.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7DB04-348B-5344-BCA8-9EDCC1A122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52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www.omgyes.com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www.vaginismus.com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7DB04-348B-5344-BCA8-9EDCC1A122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31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7DB04-348B-5344-BCA8-9EDCC1A122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0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World health organisation in 2006 </a:t>
            </a:r>
          </a:p>
          <a:p>
            <a:endParaRPr lang="en-GB" dirty="0" smtClean="0"/>
          </a:p>
          <a:p>
            <a:r>
              <a:rPr lang="en-GB" dirty="0" smtClean="0"/>
              <a:t>Infirmity </a:t>
            </a:r>
          </a:p>
          <a:p>
            <a:r>
              <a:rPr lang="en-GB" dirty="0" smtClean="0"/>
              <a:t>Coercion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7DB04-348B-5344-BCA8-9EDCC1A122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6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is normal in the UK</a:t>
            </a:r>
            <a:r>
              <a:rPr lang="en-US" baseline="0" dirty="0" smtClean="0"/>
              <a:t> when it comes to sex? </a:t>
            </a:r>
          </a:p>
          <a:p>
            <a:r>
              <a:rPr lang="en-US" baseline="0" dirty="0" smtClean="0"/>
              <a:t>NATSAL – the </a:t>
            </a:r>
            <a:r>
              <a:rPr lang="en-GB" dirty="0" smtClean="0"/>
              <a:t>National Survey of Sexual Attitudes and Lifestyles</a:t>
            </a:r>
            <a:r>
              <a:rPr lang="en-GB" baseline="0" dirty="0" smtClean="0"/>
              <a:t> in the UK, did a population study in 2013 of 15, 000 people aged between 16-74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Often people have high </a:t>
            </a:r>
            <a:r>
              <a:rPr lang="en-US" dirty="0" smtClean="0"/>
              <a:t>expectations when it comes to sex,</a:t>
            </a:r>
            <a:r>
              <a:rPr lang="en-US" baseline="0" dirty="0" smtClean="0"/>
              <a:t> but in reality the average frequency of sex is 3 times per month. 70-80% women reported they did not orgasm during penetration alone.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study also demonstrated that reduced sexual function is associated with depression, increasing age, poor health and unemployment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7DB04-348B-5344-BCA8-9EDCC1A122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23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One </a:t>
            </a:r>
            <a:r>
              <a:rPr lang="en-GB" dirty="0" smtClean="0"/>
              <a:t>of </a:t>
            </a:r>
            <a:r>
              <a:rPr lang="en-GB" dirty="0" smtClean="0"/>
              <a:t>the questions asked on the survey … </a:t>
            </a:r>
            <a:endParaRPr lang="en-GB" dirty="0" smtClean="0"/>
          </a:p>
          <a:p>
            <a:r>
              <a:rPr lang="en-GB" dirty="0" smtClean="0"/>
              <a:t>They found within women …</a:t>
            </a:r>
          </a:p>
          <a:p>
            <a:endParaRPr lang="en-GB" dirty="0" smtClean="0"/>
          </a:p>
          <a:p>
            <a:r>
              <a:rPr lang="en-GB" dirty="0" smtClean="0"/>
              <a:t>51% experience</a:t>
            </a:r>
            <a:r>
              <a:rPr lang="en-GB" baseline="0" dirty="0" smtClean="0"/>
              <a:t>d one or more sexual difficulties – so over half the women in the survey (7,500) . With 11% - 825 people were distressed by this.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7DB04-348B-5344-BCA8-9EDCC1A122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84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</a:t>
            </a:r>
            <a:r>
              <a:rPr lang="en-US" baseline="0" dirty="0" smtClean="0"/>
              <a:t> of all the patient – with 1:1 reporting a health condition that affected their sex life in the past year. Only 18% sought help or advice from a healthcare professional. </a:t>
            </a:r>
          </a:p>
          <a:p>
            <a:r>
              <a:rPr lang="en-US" baseline="0" dirty="0" smtClean="0"/>
              <a:t>Why is that – embarrassment, it still being a taboo subject, unsure who they should seek </a:t>
            </a:r>
            <a:r>
              <a:rPr lang="en-US" baseline="0" smtClean="0"/>
              <a:t>help from?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7DB04-348B-5344-BCA8-9EDCC1A122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</a:t>
            </a:r>
            <a:r>
              <a:rPr lang="en-GB" baseline="0" dirty="0" smtClean="0"/>
              <a:t> DSM 5 suggests 3 FSD diagnosis …</a:t>
            </a:r>
          </a:p>
          <a:p>
            <a:endParaRPr lang="en-GB" baseline="0" dirty="0" smtClean="0"/>
          </a:p>
          <a:p>
            <a:r>
              <a:rPr lang="en-GB" dirty="0" smtClean="0"/>
              <a:t>Merged the previously separate</a:t>
            </a:r>
            <a:r>
              <a:rPr lang="en-GB" baseline="0" dirty="0" smtClean="0"/>
              <a:t> diagnosis of dyspareunia and </a:t>
            </a:r>
            <a:r>
              <a:rPr lang="en-GB" baseline="0" dirty="0" err="1" smtClean="0"/>
              <a:t>vaginismus</a:t>
            </a:r>
            <a:r>
              <a:rPr lang="en-GB" baseline="0" dirty="0" smtClean="0"/>
              <a:t> </a:t>
            </a:r>
          </a:p>
          <a:p>
            <a:r>
              <a:rPr lang="en-GB" baseline="0" dirty="0" smtClean="0"/>
              <a:t>Because in clinical practice these conditions often exist together or are very difficult to differentiate. </a:t>
            </a:r>
          </a:p>
          <a:p>
            <a:r>
              <a:rPr lang="en-GB" baseline="0" dirty="0" smtClean="0"/>
              <a:t>So merging them together should improve diagnostic accuracy </a:t>
            </a:r>
            <a:endParaRPr lang="en-GB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7DB04-348B-5344-BCA8-9EDCC1A122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93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Then we have the term </a:t>
            </a:r>
            <a:r>
              <a:rPr lang="en-GB" dirty="0" err="1" smtClean="0"/>
              <a:t>vulvodynia</a:t>
            </a:r>
            <a:r>
              <a:rPr lang="en-GB" dirty="0" smtClean="0"/>
              <a:t>, which</a:t>
            </a:r>
            <a:r>
              <a:rPr lang="en-GB" baseline="0" dirty="0" smtClean="0"/>
              <a:t> is a </a:t>
            </a:r>
            <a:r>
              <a:rPr lang="en-GB" dirty="0" smtClean="0"/>
              <a:t>closely</a:t>
            </a:r>
            <a:r>
              <a:rPr lang="en-GB" baseline="0" dirty="0" smtClean="0"/>
              <a:t> </a:t>
            </a:r>
            <a:r>
              <a:rPr lang="en-GB" dirty="0" smtClean="0"/>
              <a:t>related and overlapping term used to describe chronic pain in the vulvar region of at least 3 months duration.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u="sng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u="none" dirty="0" smtClean="0"/>
              <a:t>Generalised – more diffuse </a:t>
            </a:r>
            <a:r>
              <a:rPr lang="en-GB" u="none" dirty="0" err="1" smtClean="0"/>
              <a:t>vulval</a:t>
            </a:r>
            <a:r>
              <a:rPr lang="en-GB" u="none" dirty="0" smtClean="0"/>
              <a:t> pain, often</a:t>
            </a:r>
            <a:r>
              <a:rPr lang="en-GB" u="none" baseline="0" dirty="0" smtClean="0"/>
              <a:t> described as a burning sensation </a:t>
            </a:r>
            <a:endParaRPr lang="en-GB" u="non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u="none" dirty="0" smtClean="0"/>
              <a:t>Provoked</a:t>
            </a:r>
            <a:r>
              <a:rPr lang="en-GB" u="none" baseline="0" dirty="0" smtClean="0"/>
              <a:t> -  the area is being touched. Sexual, none sexual (tampon, pelvic exam) or both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u="none" baseline="0" dirty="0" smtClean="0"/>
              <a:t>Unprovoked – occurs spontaneously without any trigger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u="none" baseline="0" dirty="0" smtClean="0"/>
              <a:t>Localised – specific location.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u="none" baseline="0" dirty="0" smtClean="0"/>
              <a:t>Most common localised provoked </a:t>
            </a:r>
            <a:r>
              <a:rPr lang="en-GB" u="none" baseline="0" dirty="0" err="1" smtClean="0"/>
              <a:t>vulvodynia</a:t>
            </a:r>
            <a:r>
              <a:rPr lang="en-GB" u="none" baseline="0" dirty="0" smtClean="0"/>
              <a:t>/ </a:t>
            </a:r>
            <a:r>
              <a:rPr lang="en-GB" u="none" baseline="0" dirty="0" err="1" smtClean="0"/>
              <a:t>vestibulodynia</a:t>
            </a:r>
            <a:r>
              <a:rPr lang="en-GB" u="none" baseline="0" dirty="0" smtClean="0"/>
              <a:t> </a:t>
            </a:r>
            <a:endParaRPr lang="en-GB" u="non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u="non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u="none" baseline="0" dirty="0" smtClean="0"/>
              <a:t>Again, as with GPPPD, </a:t>
            </a:r>
            <a:r>
              <a:rPr lang="en-GB" u="none" baseline="0" dirty="0" err="1" smtClean="0"/>
              <a:t>vulvodynia</a:t>
            </a:r>
            <a:r>
              <a:rPr lang="en-GB" u="none" baseline="0" dirty="0" smtClean="0"/>
              <a:t> is also a diagnosis of exclusion. If the </a:t>
            </a:r>
            <a:r>
              <a:rPr lang="en-GB" u="none" baseline="0" dirty="0" err="1" smtClean="0"/>
              <a:t>vulval</a:t>
            </a:r>
            <a:r>
              <a:rPr lang="en-GB" u="none" baseline="0" dirty="0" smtClean="0"/>
              <a:t> pain has an identifiable cause this is called persistent vulvar pain. </a:t>
            </a:r>
          </a:p>
          <a:p>
            <a:endParaRPr lang="en-GB" u="sng" dirty="0" smtClean="0"/>
          </a:p>
          <a:p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7DB04-348B-5344-BCA8-9EDCC1A122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98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Specific disorders that need to be ruled out before a diagnosis of GPPPD or </a:t>
            </a:r>
            <a:r>
              <a:rPr lang="en-US" baseline="0" dirty="0" err="1" smtClean="0"/>
              <a:t>vulvodynia</a:t>
            </a:r>
            <a:r>
              <a:rPr lang="en-US" baseline="0" dirty="0" smtClean="0"/>
              <a:t> can be given.</a:t>
            </a:r>
          </a:p>
          <a:p>
            <a:endParaRPr lang="en-US" b="0" dirty="0" smtClean="0"/>
          </a:p>
          <a:p>
            <a:r>
              <a:rPr lang="en-US" b="0" dirty="0" smtClean="0"/>
              <a:t>Pelvic congestion syndrome</a:t>
            </a:r>
            <a:r>
              <a:rPr lang="en-US" b="0" baseline="0" dirty="0" smtClean="0"/>
              <a:t> -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accumulation of blood in veins of the pelvis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7DB04-348B-5344-BCA8-9EDCC1A122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54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Conforti, Celine. (2017). </a:t>
            </a:r>
            <a:r>
              <a:rPr lang="en-US" dirty="0" err="1" smtClean="0"/>
              <a:t>Genito</a:t>
            </a:r>
            <a:r>
              <a:rPr lang="en-US" dirty="0" smtClean="0"/>
              <a:t>-Pelvic Pain/Penetration Disorder (GPPPD): An Overview of Current Terminology, Etiology, and Treatment. University of Ottawa Journal of Medicine. 7. 48. 10.18192/uojm.v7i2.2198.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7DB04-348B-5344-BCA8-9EDCC1A122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46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i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A1DFE72-60D9-B641-AC2D-17DB97FB245F}"/>
              </a:ext>
            </a:extLst>
          </p:cNvPr>
          <p:cNvSpPr/>
          <p:nvPr userDrawn="1"/>
        </p:nvSpPr>
        <p:spPr>
          <a:xfrm>
            <a:off x="0" y="977154"/>
            <a:ext cx="9144000" cy="58808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B989CE-B041-2745-9FF4-24FB8B15C90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967" y="5346902"/>
            <a:ext cx="8606865" cy="308718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8AA1B25C-225D-4F4C-8851-4B8C1026CBC9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293967" y="5678372"/>
            <a:ext cx="8606865" cy="308718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Department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72E0A4A9-93E4-1540-96FA-8435ABA8E496}"/>
              </a:ext>
            </a:extLst>
          </p:cNvPr>
          <p:cNvCxnSpPr/>
          <p:nvPr userDrawn="1"/>
        </p:nvCxnSpPr>
        <p:spPr>
          <a:xfrm flipH="1">
            <a:off x="295835" y="5230059"/>
            <a:ext cx="8631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5C22108D-B98C-194E-943A-5812FB2C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1362635"/>
            <a:ext cx="8631144" cy="3787414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749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90E16C-61CA-C24C-93F1-3689FCBAE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365127"/>
            <a:ext cx="6257365" cy="90360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1FF15F-B2F5-0B49-AB84-E13028E28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5" y="1574603"/>
            <a:ext cx="3998373" cy="472955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10EDC27-FFB0-C44F-A81B-A6F14FB1425A}"/>
              </a:ext>
            </a:extLst>
          </p:cNvPr>
          <p:cNvCxnSpPr/>
          <p:nvPr userDrawn="1"/>
        </p:nvCxnSpPr>
        <p:spPr>
          <a:xfrm flipH="1">
            <a:off x="295835" y="1365342"/>
            <a:ext cx="86311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4DDA4981-FF6F-6246-8750-C4393E7F1EB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928606" y="1574603"/>
            <a:ext cx="3998373" cy="472955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986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DC84E742-0365-5246-81F3-7CBB62F98B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6656" y="2049403"/>
            <a:ext cx="3572101" cy="3649075"/>
          </a:xfrm>
          <a:solidFill>
            <a:schemeClr val="bg1"/>
          </a:solidFill>
          <a:ln w="190500">
            <a:solidFill>
              <a:schemeClr val="bg1">
                <a:lumMod val="95000"/>
              </a:schemeClr>
            </a:solidFill>
            <a:miter lim="800000"/>
          </a:ln>
          <a:effectLst>
            <a:outerShdw blurRad="101600" dist="762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90E16C-61CA-C24C-93F1-3689FCBAE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365127"/>
            <a:ext cx="6257365" cy="90360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10EDC27-FFB0-C44F-A81B-A6F14FB1425A}"/>
              </a:ext>
            </a:extLst>
          </p:cNvPr>
          <p:cNvCxnSpPr/>
          <p:nvPr userDrawn="1"/>
        </p:nvCxnSpPr>
        <p:spPr>
          <a:xfrm flipH="1">
            <a:off x="295835" y="1365342"/>
            <a:ext cx="86311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4DDA4981-FF6F-6246-8750-C4393E7F1EB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295835" y="1952767"/>
            <a:ext cx="4160662" cy="384234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 i="0">
                <a:solidFill>
                  <a:schemeClr val="tx1"/>
                </a:solidFill>
              </a:defRPr>
            </a:lvl1pPr>
            <a:lvl2pPr>
              <a:defRPr sz="2000" i="1">
                <a:solidFill>
                  <a:schemeClr val="tx2"/>
                </a:solidFill>
              </a:defRPr>
            </a:lvl2pPr>
            <a:lvl3pPr>
              <a:defRPr sz="2000" i="1">
                <a:solidFill>
                  <a:schemeClr val="tx2"/>
                </a:solidFill>
              </a:defRPr>
            </a:lvl3pPr>
            <a:lvl4pPr>
              <a:defRPr sz="2000" i="1">
                <a:solidFill>
                  <a:schemeClr val="tx2"/>
                </a:solidFill>
              </a:defRPr>
            </a:lvl4pPr>
            <a:lvl5pPr>
              <a:defRPr sz="200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Quote to go here…</a:t>
            </a:r>
          </a:p>
        </p:txBody>
      </p:sp>
    </p:spTree>
    <p:extLst>
      <p:ext uri="{BB962C8B-B14F-4D97-AF65-F5344CB8AC3E}">
        <p14:creationId xmlns:p14="http://schemas.microsoft.com/office/powerpoint/2010/main" val="2571227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st in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90E16C-61CA-C24C-93F1-3689FCBAE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365127"/>
            <a:ext cx="6140824" cy="90360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10EDC27-FFB0-C44F-A81B-A6F14FB1425A}"/>
              </a:ext>
            </a:extLst>
          </p:cNvPr>
          <p:cNvCxnSpPr/>
          <p:nvPr userDrawn="1"/>
        </p:nvCxnSpPr>
        <p:spPr>
          <a:xfrm flipH="1">
            <a:off x="295835" y="1365342"/>
            <a:ext cx="86311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C1408897-7A68-FD4F-BF1B-FD275CCF0E4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95275" y="1589088"/>
            <a:ext cx="2619375" cy="18284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xmlns="" id="{F062C927-179E-D34C-BEEB-0716FD0146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5655" y="1589088"/>
            <a:ext cx="2619375" cy="18284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xmlns="" id="{9F855334-3BB3-6C4C-AD11-5BCD032948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3165" y="1589088"/>
            <a:ext cx="2619375" cy="18284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xmlns="" id="{0A56EBB6-5EE4-9C49-96AB-32C95C4D646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81175" y="3703638"/>
            <a:ext cx="2619375" cy="18284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xmlns="" id="{33B0FBA2-ED2E-AB42-B482-0D539827CBA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21555" y="3703638"/>
            <a:ext cx="2619375" cy="182848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56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/ 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3D2D1D2-09BD-A349-8CC3-FD31FAF43A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358" r="4640" b="18998"/>
          <a:stretch/>
        </p:blipFill>
        <p:spPr>
          <a:xfrm>
            <a:off x="1394732" y="1538212"/>
            <a:ext cx="6238102" cy="46276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90E16C-61CA-C24C-93F1-3689FCBAE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365127"/>
            <a:ext cx="6257365" cy="90360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10EDC27-FFB0-C44F-A81B-A6F14FB1425A}"/>
              </a:ext>
            </a:extLst>
          </p:cNvPr>
          <p:cNvCxnSpPr/>
          <p:nvPr userDrawn="1"/>
        </p:nvCxnSpPr>
        <p:spPr>
          <a:xfrm flipH="1">
            <a:off x="295835" y="1365342"/>
            <a:ext cx="86311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67DF11B7-6323-D54E-A7FD-97D4375F39D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95834" y="6437088"/>
            <a:ext cx="6865361" cy="346509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 err="1"/>
              <a:t>your-name-here@imperial.nhs.uk</a:t>
            </a:r>
            <a:r>
              <a:rPr lang="en-US" dirty="0"/>
              <a:t> | </a:t>
            </a:r>
            <a:r>
              <a:rPr lang="en-US" dirty="0" err="1"/>
              <a:t>www.imperial.nhs.uk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07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A991BB-E8F3-434D-BCDE-427CAAEC11CD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A56D1-B93E-4F9A-9EC1-80B29F6F9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77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9D83930-B9C5-7442-A57F-529395682A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0"/>
          </a:blip>
          <a:srcRect b="1677"/>
          <a:stretch/>
        </p:blipFill>
        <p:spPr>
          <a:xfrm>
            <a:off x="0" y="977527"/>
            <a:ext cx="9144000" cy="588047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B989CE-B041-2745-9FF4-24FB8B15C90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967" y="5346902"/>
            <a:ext cx="8606865" cy="308718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8AA1B25C-225D-4F4C-8851-4B8C1026CBC9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293967" y="5678372"/>
            <a:ext cx="8606865" cy="308718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Department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72E0A4A9-93E4-1540-96FA-8435ABA8E496}"/>
              </a:ext>
            </a:extLst>
          </p:cNvPr>
          <p:cNvCxnSpPr/>
          <p:nvPr userDrawn="1"/>
        </p:nvCxnSpPr>
        <p:spPr>
          <a:xfrm flipH="1">
            <a:off x="295835" y="5230059"/>
            <a:ext cx="86311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4BF170B-5079-334C-82BC-874C3F04E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1362635"/>
            <a:ext cx="8631144" cy="3787414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5633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D1BB92C-D65C-D74E-9DB4-FD6EA49AED2A}"/>
              </a:ext>
            </a:extLst>
          </p:cNvPr>
          <p:cNvSpPr/>
          <p:nvPr userDrawn="1"/>
        </p:nvSpPr>
        <p:spPr>
          <a:xfrm>
            <a:off x="0" y="977154"/>
            <a:ext cx="9144000" cy="58808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92C63B3-2CF1-F34C-A152-DCA15C2D4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1362635"/>
            <a:ext cx="8631144" cy="3787414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CD54C2FF-7301-A144-864B-498CF5C76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5835" y="5337373"/>
            <a:ext cx="8606865" cy="939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E97C4F4-DD16-2A4A-82AA-A1F6B76D8C19}"/>
              </a:ext>
            </a:extLst>
          </p:cNvPr>
          <p:cNvCxnSpPr/>
          <p:nvPr userDrawn="1"/>
        </p:nvCxnSpPr>
        <p:spPr>
          <a:xfrm flipH="1">
            <a:off x="295835" y="5230059"/>
            <a:ext cx="8631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95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EC7E304-B56C-2D48-BF48-4D5E2ADCD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2" b="1"/>
          <a:stretch/>
        </p:blipFill>
        <p:spPr>
          <a:xfrm>
            <a:off x="0" y="977154"/>
            <a:ext cx="9144000" cy="58808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2B12C1-A002-4944-9E26-602DD707D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1362635"/>
            <a:ext cx="8631144" cy="3787414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B989CE-B041-2745-9FF4-24FB8B15C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5835" y="5337373"/>
            <a:ext cx="8606865" cy="939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7947C06-7A75-EC4B-9C81-A443BF84DACC}"/>
              </a:ext>
            </a:extLst>
          </p:cNvPr>
          <p:cNvCxnSpPr/>
          <p:nvPr userDrawn="1"/>
        </p:nvCxnSpPr>
        <p:spPr>
          <a:xfrm flipH="1">
            <a:off x="295835" y="5230059"/>
            <a:ext cx="86311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40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1DAFB370-9385-1F43-BE59-C203ED96E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027" y="1632131"/>
            <a:ext cx="7014951" cy="495908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B4A46B8-AAB9-7344-9B97-335A36146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835" y="753316"/>
            <a:ext cx="6257365" cy="61202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In this presentation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90221E2-4939-F746-B12E-8581D87D7A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830" r="16043" b="7332"/>
          <a:stretch/>
        </p:blipFill>
        <p:spPr>
          <a:xfrm>
            <a:off x="0" y="1365343"/>
            <a:ext cx="1674797" cy="549265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36B9A617-FBD9-7F4B-97E4-762DFA3420D5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365342"/>
            <a:ext cx="892697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79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90221E2-4939-F746-B12E-8581D87D7A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359" t="1" r="21476" b="-6371"/>
          <a:stretch/>
        </p:blipFill>
        <p:spPr>
          <a:xfrm>
            <a:off x="753" y="1365342"/>
            <a:ext cx="1674044" cy="588084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C81FF8AA-D252-9346-8115-FF14F3E87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8141" y="1657140"/>
            <a:ext cx="6938837" cy="495908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733F501-B39D-0047-80FF-C807675F836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365342"/>
            <a:ext cx="892697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AB4A46B8-AAB9-7344-9B97-335A36146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835" y="753316"/>
            <a:ext cx="6257365" cy="61202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In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280755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90221E2-4939-F746-B12E-8581D87D7A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790" t="1035" r="40242"/>
          <a:stretch/>
        </p:blipFill>
        <p:spPr>
          <a:xfrm>
            <a:off x="753" y="1365341"/>
            <a:ext cx="1674044" cy="549265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44305717-D513-2044-AEFF-DA4D06D67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027" y="1632128"/>
            <a:ext cx="7014951" cy="495908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1900669-493C-6E43-B813-43FC1873760E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365342"/>
            <a:ext cx="892697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AB4A46B8-AAB9-7344-9B97-335A36146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835" y="753316"/>
            <a:ext cx="6257365" cy="61202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In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953421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90E16C-61CA-C24C-93F1-3689FCBAE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365127"/>
            <a:ext cx="6257365" cy="90360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1FF15F-B2F5-0B49-AB84-E13028E28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5" y="1574603"/>
            <a:ext cx="8631144" cy="480650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10EDC27-FFB0-C44F-A81B-A6F14FB1425A}"/>
              </a:ext>
            </a:extLst>
          </p:cNvPr>
          <p:cNvCxnSpPr/>
          <p:nvPr userDrawn="1"/>
        </p:nvCxnSpPr>
        <p:spPr>
          <a:xfrm flipH="1">
            <a:off x="295835" y="1365342"/>
            <a:ext cx="86311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29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90E16C-61CA-C24C-93F1-3689FCBAE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365127"/>
            <a:ext cx="6257365" cy="90360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1FF15F-B2F5-0B49-AB84-E13028E28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5" y="1574603"/>
            <a:ext cx="8631144" cy="4806508"/>
          </a:xfrm>
        </p:spPr>
        <p:txBody>
          <a:bodyPr>
            <a:normAutofit/>
          </a:bodyPr>
          <a:lstStyle>
            <a:lvl1pPr marL="266700" indent="-266700">
              <a:tabLst/>
              <a:defRPr sz="2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10EDC27-FFB0-C44F-A81B-A6F14FB1425A}"/>
              </a:ext>
            </a:extLst>
          </p:cNvPr>
          <p:cNvCxnSpPr/>
          <p:nvPr userDrawn="1"/>
        </p:nvCxnSpPr>
        <p:spPr>
          <a:xfrm flipH="1">
            <a:off x="295835" y="1365342"/>
            <a:ext cx="86311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660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027833B-1D78-504E-BA07-D45F5B1C2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288107"/>
            <a:ext cx="6149789" cy="993027"/>
          </a:xfrm>
          <a:prstGeom prst="rect">
            <a:avLst/>
          </a:prstGeom>
        </p:spPr>
        <p:txBody>
          <a:bodyPr vert="horz" lIns="0" tIns="0" rIns="91440" bIns="4680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B8E973-1FF7-3A4A-8A49-CEE48886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5835" y="1574603"/>
            <a:ext cx="8631144" cy="4796460"/>
          </a:xfrm>
          <a:prstGeom prst="rect">
            <a:avLst/>
          </a:prstGeom>
        </p:spPr>
        <p:txBody>
          <a:bodyPr vert="horz" lIns="0" tIns="4680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C42B3DB-8E5C-4C42-9CCA-938D7237138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762750" y="212726"/>
            <a:ext cx="2164229" cy="57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4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75" r:id="rId3"/>
    <p:sldLayoutId id="2147483678" r:id="rId4"/>
    <p:sldLayoutId id="2147483679" r:id="rId5"/>
    <p:sldLayoutId id="2147483686" r:id="rId6"/>
    <p:sldLayoutId id="2147483687" r:id="rId7"/>
    <p:sldLayoutId id="2147483674" r:id="rId8"/>
    <p:sldLayoutId id="2147483688" r:id="rId9"/>
    <p:sldLayoutId id="2147483681" r:id="rId10"/>
    <p:sldLayoutId id="2147483683" r:id="rId11"/>
    <p:sldLayoutId id="2147483677" r:id="rId12"/>
    <p:sldLayoutId id="2147483682" r:id="rId13"/>
    <p:sldLayoutId id="2147483689" r:id="rId14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www.bssvd.org" TargetMode="Externa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vaginismus.org" TargetMode="External"/><Relationship Id="rId11" Type="http://schemas.openxmlformats.org/officeDocument/2006/relationships/image" Target="../media/image21.jpeg"/><Relationship Id="rId5" Type="http://schemas.openxmlformats.org/officeDocument/2006/relationships/hyperlink" Target="http://www.omgyes.com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://www.vulvalpainsociety.org" TargetMode="External"/><Relationship Id="rId9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pogp.csp.org.uk/publications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5EA0D217-C5A3-B747-AAA5-3E722E6AB9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Holly </a:t>
            </a:r>
            <a:r>
              <a:rPr lang="en-US" sz="2000" dirty="0" smtClean="0"/>
              <a:t>Davies</a:t>
            </a:r>
            <a:endParaRPr lang="en-US" sz="2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744D4F6D-19A4-CF4D-8611-1D7A55A96B32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293967" y="5678371"/>
            <a:ext cx="8606865" cy="62753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GB" altLang="en-US" dirty="0" smtClean="0">
                <a:solidFill>
                  <a:schemeClr val="accent1"/>
                </a:solidFill>
              </a:rPr>
              <a:t>Highly specialist pelvic health physiotherapist </a:t>
            </a:r>
            <a:endParaRPr lang="en-GB" altLang="en-US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GB" dirty="0" smtClean="0">
                <a:solidFill>
                  <a:schemeClr val="accent1"/>
                </a:solidFill>
              </a:rPr>
              <a:t>Feb 2019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5AEB17E0-8A4A-BF4F-BD78-4F19D852C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1915354"/>
            <a:ext cx="5017242" cy="3211524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Physiotherapy management of female sexual dysfunction (FSD)</a:t>
            </a:r>
            <a:r>
              <a:rPr lang="en-GB" dirty="0">
                <a:latin typeface="Arial" charset="0"/>
              </a:rPr>
              <a:t/>
            </a:r>
            <a:br>
              <a:rPr lang="en-GB" dirty="0">
                <a:latin typeface="Arial" charset="0"/>
              </a:rPr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077" y="2308266"/>
            <a:ext cx="33528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3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5" y="520770"/>
            <a:ext cx="6257365" cy="461724"/>
          </a:xfrm>
        </p:spPr>
        <p:txBody>
          <a:bodyPr/>
          <a:lstStyle/>
          <a:p>
            <a:r>
              <a:rPr lang="en-GB" dirty="0" smtClean="0"/>
              <a:t>Pain related to specific conditions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u="sng" dirty="0" smtClean="0"/>
              <a:t>Superficial/ vulvar </a:t>
            </a:r>
            <a:endParaRPr lang="en-GB" u="sng" dirty="0"/>
          </a:p>
          <a:p>
            <a:r>
              <a:rPr lang="en-GB" dirty="0" smtClean="0"/>
              <a:t>Infectious – candida, herpes simplex virus</a:t>
            </a:r>
          </a:p>
          <a:p>
            <a:r>
              <a:rPr lang="en-GB" dirty="0" smtClean="0"/>
              <a:t>Inflammatory/dermatologic – lichens planus, lichens </a:t>
            </a:r>
            <a:r>
              <a:rPr lang="en-GB" dirty="0" err="1" smtClean="0"/>
              <a:t>sclerosus</a:t>
            </a:r>
            <a:r>
              <a:rPr lang="en-GB" dirty="0" smtClean="0"/>
              <a:t>, vulvar dermatitis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Hormonal – </a:t>
            </a:r>
            <a:r>
              <a:rPr lang="en-GB" dirty="0" err="1" smtClean="0"/>
              <a:t>vulvo</a:t>
            </a:r>
            <a:r>
              <a:rPr lang="en-GB" dirty="0" smtClean="0"/>
              <a:t>-vaginal atrophy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Trauma - </a:t>
            </a:r>
            <a:r>
              <a:rPr lang="en-GB" dirty="0"/>
              <a:t>post operative delivery, perineal trauma, radiotherapy, </a:t>
            </a:r>
            <a:r>
              <a:rPr lang="en-GB" dirty="0" smtClean="0"/>
              <a:t>FGM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Structural – </a:t>
            </a:r>
            <a:r>
              <a:rPr lang="en-GB" dirty="0"/>
              <a:t>septum, </a:t>
            </a:r>
            <a:r>
              <a:rPr lang="en-GB" dirty="0" smtClean="0"/>
              <a:t>congenital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Neurological - neuropathic </a:t>
            </a:r>
            <a:r>
              <a:rPr lang="en-GB" dirty="0"/>
              <a:t>pain, neurological </a:t>
            </a:r>
            <a:r>
              <a:rPr lang="en-GB" dirty="0" smtClean="0"/>
              <a:t>disease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GB" dirty="0"/>
              <a:t>Malignancy (vaginal or </a:t>
            </a:r>
            <a:r>
              <a:rPr lang="en-GB" dirty="0" err="1"/>
              <a:t>vulval</a:t>
            </a:r>
            <a:r>
              <a:rPr lang="en-GB" dirty="0"/>
              <a:t> neoplasia)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lv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u="sng" dirty="0" smtClean="0"/>
              <a:t>Deep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GB" dirty="0"/>
              <a:t>Non-gynaecological (IBS, inflammatory bowel disease, UTI</a:t>
            </a:r>
            <a:r>
              <a:rPr lang="en-GB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Pelvic congestion </a:t>
            </a:r>
            <a:r>
              <a:rPr lang="en-GB" dirty="0" smtClean="0"/>
              <a:t>syndrome </a:t>
            </a: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Endometriosis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Adnexal or pelvic pathology (cysts, fibroids, pelvic malignancies) </a:t>
            </a: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Infectious - PID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GB" dirty="0" smtClean="0"/>
              <a:t>Iatrogenic - vaginal </a:t>
            </a:r>
            <a:r>
              <a:rPr lang="en-GB" dirty="0"/>
              <a:t>shortening or narrowing, post radiotherapy </a:t>
            </a:r>
            <a:r>
              <a:rPr lang="en-GB" dirty="0" smtClean="0"/>
              <a:t>changes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Chronic pelvic pain </a:t>
            </a:r>
            <a:endParaRPr lang="en-GB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en-GB" dirty="0"/>
              <a:t>Pelvic floor dysfunction (mechanical, anatomical factors, retroversion, prolapse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lv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lv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lv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lv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8598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 terminology of sexual/genital conditions: </a:t>
            </a:r>
            <a:endParaRPr lang="en-US" dirty="0"/>
          </a:p>
        </p:txBody>
      </p:sp>
      <p:pic>
        <p:nvPicPr>
          <p:cNvPr id="5" name="Picture 4" descr="Screen Shot 2019-02-20 at 12.59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839"/>
            <a:ext cx="9144000" cy="1818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5161" y="5048783"/>
            <a:ext cx="7656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Conforti, Celine. (2017). </a:t>
            </a:r>
            <a:r>
              <a:rPr lang="en-US" dirty="0" err="1"/>
              <a:t>Genito</a:t>
            </a:r>
            <a:r>
              <a:rPr lang="en-US" dirty="0"/>
              <a:t>-Pelvic Pain/Penetration Disorder (GPPPD): An Overview of Current Terminology, Etiology, and Treatment. University of Ottawa Journal of Medicine. 7. 48. </a:t>
            </a:r>
            <a:r>
              <a:rPr lang="en-US" dirty="0" smtClean="0"/>
              <a:t>10.18192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738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Vulvodynia and GPPPD: contributing factors </a:t>
            </a:r>
            <a:r>
              <a:rPr lang="mr-IN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8811" y="2215811"/>
            <a:ext cx="4120874" cy="44186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u="sng" dirty="0" smtClean="0"/>
              <a:t>Psychosocial:</a:t>
            </a:r>
          </a:p>
          <a:p>
            <a:r>
              <a:rPr lang="en-GB" sz="1800" dirty="0" smtClean="0"/>
              <a:t>Anxiety/ fear/ behavioural avoidance  </a:t>
            </a:r>
          </a:p>
          <a:p>
            <a:r>
              <a:rPr lang="en-GB" sz="1800" dirty="0" smtClean="0"/>
              <a:t>Depression/ OCD</a:t>
            </a:r>
            <a:endParaRPr lang="en-GB" sz="1800" dirty="0"/>
          </a:p>
          <a:p>
            <a:r>
              <a:rPr lang="en-GB" sz="1800" dirty="0"/>
              <a:t>L</a:t>
            </a:r>
            <a:r>
              <a:rPr lang="en-GB" sz="1800" dirty="0" smtClean="0"/>
              <a:t>ack of arousal/desire </a:t>
            </a:r>
          </a:p>
          <a:p>
            <a:r>
              <a:rPr lang="en-GB" sz="1800" dirty="0" smtClean="0"/>
              <a:t>Negative expectations </a:t>
            </a:r>
          </a:p>
          <a:p>
            <a:r>
              <a:rPr lang="en-GB" sz="1800" dirty="0" smtClean="0"/>
              <a:t>Partner’s support and understanding/ relationship </a:t>
            </a:r>
          </a:p>
          <a:p>
            <a:r>
              <a:rPr lang="en-GB" sz="1800" dirty="0" smtClean="0"/>
              <a:t>Cultural background</a:t>
            </a:r>
          </a:p>
          <a:p>
            <a:r>
              <a:rPr lang="en-GB" sz="1800" dirty="0"/>
              <a:t>P</a:t>
            </a:r>
            <a:r>
              <a:rPr lang="en-GB" sz="1800" dirty="0" smtClean="0"/>
              <a:t>ast relationships, sexual education and knowledge of anatomy </a:t>
            </a:r>
          </a:p>
          <a:p>
            <a:r>
              <a:rPr lang="en-GB" sz="1800" dirty="0" smtClean="0"/>
              <a:t>Previous physical +/- sexual abuse</a:t>
            </a:r>
          </a:p>
          <a:p>
            <a:r>
              <a:rPr lang="en-GB" sz="1800" dirty="0" smtClean="0"/>
              <a:t>Previous trauma (</a:t>
            </a:r>
            <a:r>
              <a:rPr lang="en-GB" sz="1800" dirty="0" err="1" smtClean="0"/>
              <a:t>eg</a:t>
            </a:r>
            <a:r>
              <a:rPr lang="en-GB" sz="1800" dirty="0" smtClean="0"/>
              <a:t>: traumatising </a:t>
            </a:r>
            <a:r>
              <a:rPr lang="en-GB" sz="1800" dirty="0" err="1" smtClean="0"/>
              <a:t>gynae</a:t>
            </a:r>
            <a:r>
              <a:rPr lang="en-GB" sz="1800" dirty="0" smtClean="0"/>
              <a:t> procedure, early sexual experiences)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194381" y="2306517"/>
            <a:ext cx="4393007" cy="445753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Biological:</a:t>
            </a:r>
          </a:p>
          <a:p>
            <a:r>
              <a:rPr lang="en-US" dirty="0" smtClean="0"/>
              <a:t>Infections </a:t>
            </a:r>
          </a:p>
          <a:p>
            <a:r>
              <a:rPr lang="en-US" dirty="0" smtClean="0"/>
              <a:t>Lack of lubrication </a:t>
            </a:r>
            <a:r>
              <a:rPr lang="mr-IN" dirty="0" smtClean="0"/>
              <a:t>–</a:t>
            </a:r>
            <a:r>
              <a:rPr lang="en-US" dirty="0" smtClean="0"/>
              <a:t> vaginal dryness/atrophy </a:t>
            </a:r>
          </a:p>
          <a:p>
            <a:r>
              <a:rPr lang="en-US" dirty="0" smtClean="0"/>
              <a:t>Chemical irritation </a:t>
            </a:r>
            <a:r>
              <a:rPr lang="mr-IN" dirty="0" smtClean="0"/>
              <a:t>–</a:t>
            </a:r>
            <a:r>
              <a:rPr lang="en-US" dirty="0" smtClean="0"/>
              <a:t> soaps, douches, allergy</a:t>
            </a:r>
          </a:p>
          <a:p>
            <a:r>
              <a:rPr lang="en-GB" dirty="0" smtClean="0"/>
              <a:t>Recurrent </a:t>
            </a:r>
            <a:r>
              <a:rPr lang="en-GB" dirty="0" err="1"/>
              <a:t>vulvo</a:t>
            </a:r>
            <a:r>
              <a:rPr lang="en-GB" dirty="0"/>
              <a:t>-vaginal </a:t>
            </a:r>
            <a:r>
              <a:rPr lang="en-GB" dirty="0" smtClean="0"/>
              <a:t>candida</a:t>
            </a:r>
          </a:p>
          <a:p>
            <a:r>
              <a:rPr lang="en-GB" dirty="0"/>
              <a:t>R</a:t>
            </a:r>
            <a:r>
              <a:rPr lang="en-GB" dirty="0" smtClean="0"/>
              <a:t>epeated </a:t>
            </a:r>
            <a:r>
              <a:rPr lang="en-GB" dirty="0"/>
              <a:t>local anti-fungal treatments </a:t>
            </a:r>
            <a:endParaRPr lang="en-GB" dirty="0" smtClean="0"/>
          </a:p>
          <a:p>
            <a:r>
              <a:rPr lang="en-GB" dirty="0" smtClean="0"/>
              <a:t>Local treatment for HPV</a:t>
            </a:r>
          </a:p>
          <a:p>
            <a:r>
              <a:rPr lang="en-GB" dirty="0" smtClean="0"/>
              <a:t>Immunological </a:t>
            </a:r>
            <a:endParaRPr lang="en-US" dirty="0" smtClean="0"/>
          </a:p>
          <a:p>
            <a:r>
              <a:rPr lang="en-US" dirty="0" smtClean="0"/>
              <a:t>Genetic link to develop chronic inflammatory conditions</a:t>
            </a:r>
          </a:p>
          <a:p>
            <a:r>
              <a:rPr lang="en-GB" dirty="0" smtClean="0"/>
              <a:t>Hormonal </a:t>
            </a:r>
            <a:r>
              <a:rPr lang="en-GB" dirty="0"/>
              <a:t>influence – combined oral contraceptive pill </a:t>
            </a:r>
            <a:endParaRPr lang="en-GB" dirty="0" smtClean="0"/>
          </a:p>
          <a:p>
            <a:r>
              <a:rPr lang="en-GB" dirty="0" smtClean="0"/>
              <a:t>Genital surgery </a:t>
            </a:r>
            <a:r>
              <a:rPr lang="mr-IN" dirty="0" smtClean="0"/>
              <a:t>–</a:t>
            </a:r>
            <a:r>
              <a:rPr lang="en-GB" dirty="0" smtClean="0"/>
              <a:t> </a:t>
            </a:r>
            <a:r>
              <a:rPr lang="en-GB" dirty="0" err="1" smtClean="0"/>
              <a:t>eg</a:t>
            </a:r>
            <a:r>
              <a:rPr lang="en-GB" dirty="0" smtClean="0"/>
              <a:t>: episiotomy, </a:t>
            </a:r>
            <a:r>
              <a:rPr lang="en-GB" dirty="0" err="1" smtClean="0"/>
              <a:t>perineal</a:t>
            </a:r>
            <a:r>
              <a:rPr lang="en-GB" dirty="0" smtClean="0"/>
              <a:t> tear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5689" y="1597083"/>
            <a:ext cx="7425349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Often complex and </a:t>
            </a:r>
            <a:r>
              <a:rPr lang="en-GB" dirty="0" smtClean="0"/>
              <a:t>multifactorial</a:t>
            </a:r>
          </a:p>
        </p:txBody>
      </p:sp>
    </p:spTree>
    <p:extLst>
      <p:ext uri="{BB962C8B-B14F-4D97-AF65-F5344CB8AC3E}">
        <p14:creationId xmlns:p14="http://schemas.microsoft.com/office/powerpoint/2010/main" val="2257849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78" y="664517"/>
            <a:ext cx="5112743" cy="511446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>
                <a:solidFill>
                  <a:srgbClr val="007BC3"/>
                </a:solidFill>
              </a:rPr>
              <a:t>Physiotherapy Assessment</a:t>
            </a:r>
            <a:r>
              <a:rPr lang="en-GB" dirty="0" smtClean="0">
                <a:solidFill>
                  <a:srgbClr val="007BC3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GB" sz="3600" dirty="0">
                <a:solidFill>
                  <a:srgbClr val="007BC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3600" dirty="0">
                <a:solidFill>
                  <a:srgbClr val="007BC3"/>
                </a:solidFill>
                <a:latin typeface="Arial" pitchFamily="34" charset="0"/>
                <a:cs typeface="Arial" pitchFamily="34" charset="0"/>
              </a:rPr>
            </a:br>
            <a:endParaRPr lang="en-GB" sz="2000" dirty="0">
              <a:solidFill>
                <a:srgbClr val="007BC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95835" y="1420239"/>
            <a:ext cx="3998373" cy="48839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Subjective assessment using open questions: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History of present condition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Pain – where, when, </a:t>
            </a:r>
            <a:r>
              <a:rPr lang="en-GB" dirty="0" err="1" smtClean="0"/>
              <a:t>agg’s</a:t>
            </a:r>
            <a:r>
              <a:rPr lang="en-GB" dirty="0" smtClean="0"/>
              <a:t>, eases, VAS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Sexual function – partners current and previous, first sexual experience, any previous trauma, self play, arousal/desire, vaginal dryness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Bladder and bowel function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err="1" smtClean="0"/>
              <a:t>Gynae</a:t>
            </a:r>
            <a:r>
              <a:rPr lang="en-GB" dirty="0" smtClean="0"/>
              <a:t> history – any UTI’s, vaginal infections, thrush, STI’s, smear results, menstrual cycle, contraception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Obstetric history – type of delivery, baby weight’s 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2"/>
          </p:nvPr>
        </p:nvSpPr>
        <p:spPr>
          <a:xfrm>
            <a:off x="4928606" y="1420239"/>
            <a:ext cx="3998373" cy="4883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900" dirty="0" smtClean="0"/>
              <a:t>Objective assessment:</a:t>
            </a:r>
            <a:endParaRPr lang="en-GB" sz="19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89421" y="1175963"/>
            <a:ext cx="8606972" cy="0"/>
          </a:xfrm>
          <a:prstGeom prst="line">
            <a:avLst/>
          </a:prstGeom>
          <a:ln w="12700" cmpd="sng">
            <a:solidFill>
              <a:srgbClr val="0068B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220" y="3939716"/>
            <a:ext cx="2739352" cy="2414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991046" y="1780644"/>
            <a:ext cx="1562154" cy="6512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LISTEN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5188463" y="2616739"/>
            <a:ext cx="1167320" cy="6128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LOOK 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5093116" y="3394995"/>
            <a:ext cx="1358013" cy="5447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FEEL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32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5" y="533580"/>
            <a:ext cx="6257365" cy="5808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Physiotherapy treatment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1574603"/>
            <a:ext cx="5457839" cy="5072830"/>
          </a:xfrm>
        </p:spPr>
        <p:txBody>
          <a:bodyPr/>
          <a:lstStyle/>
          <a:p>
            <a:r>
              <a:rPr lang="en-GB" dirty="0" smtClean="0"/>
              <a:t>Education – anatomy, pain, sex function </a:t>
            </a:r>
          </a:p>
          <a:p>
            <a:r>
              <a:rPr lang="en-GB" dirty="0" smtClean="0"/>
              <a:t>Vulvar care advice </a:t>
            </a:r>
          </a:p>
          <a:p>
            <a:r>
              <a:rPr lang="en-GB" dirty="0" smtClean="0"/>
              <a:t>Self exploration/ desensitisation with fingers or dilators </a:t>
            </a:r>
            <a:r>
              <a:rPr lang="mr-IN" dirty="0" smtClean="0"/>
              <a:t>–</a:t>
            </a:r>
            <a:r>
              <a:rPr lang="en-GB" dirty="0" smtClean="0"/>
              <a:t> reducing fear and pain</a:t>
            </a:r>
          </a:p>
          <a:p>
            <a:r>
              <a:rPr lang="en-GB" dirty="0" smtClean="0"/>
              <a:t>Pelvic floor muscle release/ manual therapy/ pelvic floor awareness – reducing tension and tone  </a:t>
            </a:r>
          </a:p>
          <a:p>
            <a:r>
              <a:rPr lang="en-GB" dirty="0" smtClean="0"/>
              <a:t>Pelvic stretches</a:t>
            </a:r>
          </a:p>
          <a:p>
            <a:r>
              <a:rPr lang="en-GB" dirty="0" smtClean="0"/>
              <a:t>Breathing techniques </a:t>
            </a:r>
          </a:p>
          <a:p>
            <a:r>
              <a:rPr lang="en-GB" dirty="0" smtClean="0"/>
              <a:t>Relaxation/ mindfulness  </a:t>
            </a:r>
          </a:p>
          <a:p>
            <a:r>
              <a:rPr lang="en-GB" dirty="0" smtClean="0"/>
              <a:t>Graded exposure/ vaginal trainers/ wands  </a:t>
            </a:r>
          </a:p>
          <a:p>
            <a:r>
              <a:rPr lang="en-GB" dirty="0" smtClean="0"/>
              <a:t>Acupuncture/ dry needling </a:t>
            </a:r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642" y="1730099"/>
            <a:ext cx="2779487" cy="214433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147" y="4093269"/>
            <a:ext cx="2475116" cy="1906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8072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Research:</a:t>
            </a:r>
            <a:br>
              <a:rPr lang="en-US" dirty="0" smtClean="0"/>
            </a:br>
            <a:r>
              <a:rPr lang="en-US" dirty="0" smtClean="0"/>
              <a:t>Bergeron et al 2002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2002216"/>
            <a:ext cx="8631144" cy="4088025"/>
          </a:xfrm>
        </p:spPr>
        <p:txBody>
          <a:bodyPr/>
          <a:lstStyle/>
          <a:p>
            <a:r>
              <a:rPr lang="en-GB" dirty="0"/>
              <a:t>A retrospective study </a:t>
            </a:r>
            <a:r>
              <a:rPr lang="en-GB" dirty="0" smtClean="0"/>
              <a:t>evaluated the effectiveness of physical therapy in relieving painful intercourse and improving sexual function in women diagnosed with vulvar vestibulitis (PVD)</a:t>
            </a:r>
            <a:endParaRPr lang="en-GB" dirty="0"/>
          </a:p>
          <a:p>
            <a:r>
              <a:rPr lang="en-GB" dirty="0" smtClean="0"/>
              <a:t>35 women with PVD took part in a physical </a:t>
            </a:r>
            <a:r>
              <a:rPr lang="en-GB" dirty="0"/>
              <a:t>therapy </a:t>
            </a:r>
            <a:r>
              <a:rPr lang="en-GB" dirty="0" smtClean="0"/>
              <a:t>program for an average </a:t>
            </a:r>
            <a:r>
              <a:rPr lang="en-GB" dirty="0"/>
              <a:t>of 7 </a:t>
            </a:r>
            <a:r>
              <a:rPr lang="en-GB" dirty="0" smtClean="0"/>
              <a:t>sessions</a:t>
            </a:r>
          </a:p>
          <a:p>
            <a:r>
              <a:rPr lang="en-GB" dirty="0" smtClean="0"/>
              <a:t> Results: 51.4</a:t>
            </a:r>
            <a:r>
              <a:rPr lang="en-GB" dirty="0"/>
              <a:t>% of women with </a:t>
            </a:r>
            <a:r>
              <a:rPr lang="en-GB" dirty="0" smtClean="0"/>
              <a:t>PVD had </a:t>
            </a:r>
            <a:r>
              <a:rPr lang="en-GB" dirty="0"/>
              <a:t>complete or great improvement and 20% moderate improvement to pain at follow </a:t>
            </a:r>
            <a:r>
              <a:rPr lang="en-GB" dirty="0" smtClean="0"/>
              <a:t>up</a:t>
            </a:r>
          </a:p>
          <a:p>
            <a:r>
              <a:rPr lang="en-GB" dirty="0" smtClean="0"/>
              <a:t> Average </a:t>
            </a:r>
            <a:r>
              <a:rPr lang="en-GB" dirty="0"/>
              <a:t>coital pain rating </a:t>
            </a:r>
            <a:r>
              <a:rPr lang="en-GB" dirty="0" smtClean="0"/>
              <a:t>decreased </a:t>
            </a:r>
            <a:r>
              <a:rPr lang="en-GB" dirty="0"/>
              <a:t>from </a:t>
            </a:r>
            <a:r>
              <a:rPr lang="en-GB" dirty="0" smtClean="0"/>
              <a:t>8.2 to 3.9 </a:t>
            </a:r>
            <a:r>
              <a:rPr lang="en-GB" dirty="0"/>
              <a:t>after treatment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863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5" y="520622"/>
            <a:ext cx="6257365" cy="580804"/>
          </a:xfrm>
        </p:spPr>
        <p:txBody>
          <a:bodyPr>
            <a:normAutofit/>
          </a:bodyPr>
          <a:lstStyle/>
          <a:p>
            <a:r>
              <a:rPr lang="en-GB" dirty="0" smtClean="0"/>
              <a:t>MDT - </a:t>
            </a:r>
            <a:r>
              <a:rPr lang="en-US" dirty="0" err="1" smtClean="0"/>
              <a:t>biopsychosocial</a:t>
            </a:r>
            <a:r>
              <a:rPr lang="en-US" dirty="0" smtClean="0"/>
              <a:t>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1574603"/>
            <a:ext cx="7207267" cy="4995082"/>
          </a:xfrm>
        </p:spPr>
        <p:txBody>
          <a:bodyPr>
            <a:normAutofit/>
          </a:bodyPr>
          <a:lstStyle/>
          <a:p>
            <a:r>
              <a:rPr lang="en-GB" dirty="0" smtClean="0"/>
              <a:t>CBT – explore women’s thoughts, emotions, behaviours and relationship dynamics associated with the experiences of sexual pain</a:t>
            </a:r>
          </a:p>
          <a:p>
            <a:r>
              <a:rPr lang="en-GB" dirty="0" smtClean="0"/>
              <a:t>Psychosexual counselling/ sex therapy</a:t>
            </a:r>
            <a:r>
              <a:rPr lang="mr-IN" dirty="0" smtClean="0"/>
              <a:t>–</a:t>
            </a:r>
            <a:r>
              <a:rPr lang="en-GB" dirty="0" smtClean="0"/>
              <a:t> ideally involving partner. Sensate focus programmes. </a:t>
            </a:r>
          </a:p>
          <a:p>
            <a:r>
              <a:rPr lang="en-GB" dirty="0" smtClean="0"/>
              <a:t>Medication </a:t>
            </a:r>
            <a:r>
              <a:rPr lang="mr-IN" dirty="0" smtClean="0"/>
              <a:t>–</a:t>
            </a:r>
            <a:endParaRPr lang="en-GB" dirty="0" smtClean="0"/>
          </a:p>
          <a:p>
            <a:pPr lvl="1"/>
            <a:r>
              <a:rPr lang="en-GB" dirty="0"/>
              <a:t>antidepressants (amitriptyline)</a:t>
            </a:r>
          </a:p>
          <a:p>
            <a:pPr lvl="1"/>
            <a:r>
              <a:rPr lang="en-GB" dirty="0"/>
              <a:t>anticonvulsants (gabapentin, </a:t>
            </a:r>
            <a:r>
              <a:rPr lang="en-GB" dirty="0" err="1"/>
              <a:t>pregablin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topical (</a:t>
            </a:r>
            <a:r>
              <a:rPr lang="en-GB" dirty="0" err="1"/>
              <a:t>lidocaine</a:t>
            </a:r>
            <a:r>
              <a:rPr lang="en-GB" dirty="0"/>
              <a:t>) </a:t>
            </a:r>
            <a:r>
              <a:rPr lang="mr-IN" dirty="0"/>
              <a:t>–</a:t>
            </a:r>
            <a:r>
              <a:rPr lang="en-GB" dirty="0"/>
              <a:t> one study demonstrated only 20% improvement to pain</a:t>
            </a:r>
          </a:p>
          <a:p>
            <a:pPr lvl="1"/>
            <a:r>
              <a:rPr lang="en-GB" dirty="0"/>
              <a:t>topical oestrogen </a:t>
            </a:r>
            <a:r>
              <a:rPr lang="mr-IN" dirty="0"/>
              <a:t>–</a:t>
            </a:r>
            <a:r>
              <a:rPr lang="en-GB" dirty="0"/>
              <a:t> lack of evidence </a:t>
            </a:r>
          </a:p>
          <a:p>
            <a:pPr lvl="1"/>
            <a:r>
              <a:rPr lang="en-GB" dirty="0"/>
              <a:t>Botox </a:t>
            </a:r>
            <a:r>
              <a:rPr lang="mr-IN" dirty="0"/>
              <a:t>–</a:t>
            </a:r>
            <a:r>
              <a:rPr lang="en-GB" dirty="0"/>
              <a:t> several small studies demonstrate efficacy, no RCT’s to confirm</a:t>
            </a:r>
          </a:p>
          <a:p>
            <a:r>
              <a:rPr lang="en-GB" dirty="0" smtClean="0"/>
              <a:t> Surgery </a:t>
            </a:r>
            <a:r>
              <a:rPr lang="mr-IN" dirty="0" smtClean="0"/>
              <a:t>–</a:t>
            </a:r>
            <a:r>
              <a:rPr lang="en-GB" dirty="0" smtClean="0"/>
              <a:t> vulvar </a:t>
            </a:r>
            <a:r>
              <a:rPr lang="en-GB" dirty="0" err="1" smtClean="0"/>
              <a:t>vestibulectomy</a:t>
            </a:r>
            <a:r>
              <a:rPr lang="en-GB" dirty="0" smtClean="0"/>
              <a:t> </a:t>
            </a:r>
          </a:p>
          <a:p>
            <a:pPr marL="342900" lvl="1" indent="0">
              <a:buNone/>
            </a:pPr>
            <a:r>
              <a:rPr lang="en-GB" dirty="0" smtClean="0"/>
              <a:t> 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318" y="2902583"/>
            <a:ext cx="898375" cy="132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102" y="1399460"/>
            <a:ext cx="1257300" cy="1257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2353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Useful patient resources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2925" y="1555799"/>
            <a:ext cx="3998373" cy="472955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en-GB" dirty="0" smtClean="0"/>
          </a:p>
          <a:p>
            <a:pPr marL="0" indent="0">
              <a:lnSpc>
                <a:spcPct val="80000"/>
              </a:lnSpc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295835" y="1445024"/>
            <a:ext cx="8101418" cy="5111704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Websites: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www.bssvd.org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www.vulvalpainsociety.org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5"/>
              </a:rPr>
              <a:t>www.omgyes.com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6"/>
              </a:rPr>
              <a:t>www.vaginismus.org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2. Books</a:t>
            </a:r>
          </a:p>
          <a:p>
            <a:pPr marL="0" indent="0">
              <a:buNone/>
            </a:pPr>
            <a:r>
              <a:rPr lang="en-US" dirty="0" smtClean="0"/>
              <a:t>Wonder down under </a:t>
            </a:r>
          </a:p>
          <a:p>
            <a:pPr marL="0" indent="0">
              <a:buNone/>
            </a:pPr>
            <a:r>
              <a:rPr lang="en-US" dirty="0" smtClean="0"/>
              <a:t>Anatomy of arousal </a:t>
            </a:r>
          </a:p>
          <a:p>
            <a:pPr marL="0" indent="0">
              <a:buNone/>
            </a:pPr>
            <a:r>
              <a:rPr lang="en-US" dirty="0" smtClean="0"/>
              <a:t>Heal pelvic pain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Apps</a:t>
            </a:r>
          </a:p>
          <a:p>
            <a:pPr marL="0" indent="0">
              <a:buNone/>
            </a:pPr>
            <a:r>
              <a:rPr lang="en-US" dirty="0" smtClean="0"/>
              <a:t>Headspace </a:t>
            </a:r>
          </a:p>
          <a:p>
            <a:pPr marL="0" indent="0">
              <a:buNone/>
            </a:pPr>
            <a:r>
              <a:rPr lang="en-US" dirty="0" smtClean="0"/>
              <a:t>Finding peace in a frantic world </a:t>
            </a:r>
          </a:p>
          <a:p>
            <a:pPr marL="0" indent="0">
              <a:buNone/>
            </a:pPr>
            <a:r>
              <a:rPr lang="en-US" dirty="0" smtClean="0"/>
              <a:t>Calms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Dilators/wands/sex toys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Sh</a:t>
            </a:r>
            <a:r>
              <a:rPr lang="en-US" dirty="0" smtClean="0"/>
              <a:t>!, Love honey, Soul source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0388" y="1445024"/>
            <a:ext cx="1305074" cy="199552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171" y="1445024"/>
            <a:ext cx="1274082" cy="19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49" y="1445024"/>
            <a:ext cx="1383798" cy="19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2109" y="3783723"/>
            <a:ext cx="1393353" cy="1393353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" t="36145" r="7952" b="24651"/>
          <a:stretch/>
        </p:blipFill>
        <p:spPr bwMode="auto">
          <a:xfrm>
            <a:off x="5543549" y="3601899"/>
            <a:ext cx="2146947" cy="10511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7526" y="4789616"/>
            <a:ext cx="2103963" cy="16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14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useful pelvic health physiotherapy 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GB" dirty="0"/>
              <a:t>Other useful pelvic health physiotherapy resources:</a:t>
            </a:r>
          </a:p>
          <a:p>
            <a:pPr marL="457200" indent="-457200">
              <a:lnSpc>
                <a:spcPct val="80000"/>
              </a:lnSpc>
              <a:buAutoNum type="arabicPeriod"/>
            </a:pPr>
            <a:r>
              <a:rPr lang="en-GB" dirty="0"/>
              <a:t>POGP leaflets - </a:t>
            </a:r>
            <a:r>
              <a:rPr lang="en-GB" dirty="0">
                <a:hlinkClick r:id="rId2"/>
              </a:rPr>
              <a:t>https://pogp.csp.org.uk/publications</a:t>
            </a:r>
            <a:endParaRPr lang="en-GB" dirty="0"/>
          </a:p>
          <a:p>
            <a:pPr marL="0" indent="0">
              <a:lnSpc>
                <a:spcPct val="80000"/>
              </a:lnSpc>
              <a:buNone/>
            </a:pPr>
            <a:endParaRPr lang="en-GB" dirty="0"/>
          </a:p>
          <a:p>
            <a:pPr marL="0" indent="0">
              <a:lnSpc>
                <a:spcPct val="80000"/>
              </a:lnSpc>
              <a:buNone/>
            </a:pPr>
            <a:r>
              <a:rPr lang="en-GB" dirty="0"/>
              <a:t>Including: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dirty="0"/>
              <a:t>Pregnancy related pelvic girdle pain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dirty="0"/>
              <a:t>Exercise and advice after pregnancy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dirty="0"/>
              <a:t>Pelvic floor muscle exercises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dirty="0"/>
              <a:t>Promoting continence with physiotherapy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dirty="0"/>
              <a:t>Fit for future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dirty="0"/>
              <a:t>Fit for birth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dirty="0"/>
              <a:t>Fit for pregnancy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dirty="0"/>
              <a:t>Fit following surgery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724" y="3072407"/>
            <a:ext cx="2527300" cy="2527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3458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/>
              <a:t>WHO 2006a</a:t>
            </a:r>
          </a:p>
          <a:p>
            <a:r>
              <a:rPr lang="en-GB" sz="1400" dirty="0"/>
              <a:t>NATSAL 3 (National Survey of Sexual Attitudes and Lifestyles UK</a:t>
            </a:r>
            <a:r>
              <a:rPr lang="en-GB" sz="1400" dirty="0" smtClean="0"/>
              <a:t>) 2013</a:t>
            </a:r>
          </a:p>
          <a:p>
            <a:r>
              <a:rPr lang="en-GB" sz="1400" dirty="0" smtClean="0"/>
              <a:t>Bornstein</a:t>
            </a:r>
            <a:r>
              <a:rPr lang="en-GB" sz="1400" dirty="0"/>
              <a:t>, </a:t>
            </a:r>
            <a:r>
              <a:rPr lang="en-GB" sz="1400" dirty="0" smtClean="0"/>
              <a:t>Jacob, </a:t>
            </a:r>
            <a:r>
              <a:rPr lang="en-GB" sz="1400" dirty="0"/>
              <a:t>Goldstein, </a:t>
            </a:r>
            <a:r>
              <a:rPr lang="en-GB" sz="1400" dirty="0" smtClean="0"/>
              <a:t>Andrew, Stockdale</a:t>
            </a:r>
            <a:r>
              <a:rPr lang="en-GB" sz="1400" dirty="0"/>
              <a:t>, Colleen K. </a:t>
            </a:r>
            <a:r>
              <a:rPr lang="en-GB" sz="1400" dirty="0" smtClean="0"/>
              <a:t>et al (2016). Consensus </a:t>
            </a:r>
            <a:r>
              <a:rPr lang="en-GB" sz="1400" dirty="0"/>
              <a:t>Terminology of Persistent Vulvar Pain and </a:t>
            </a:r>
            <a:r>
              <a:rPr lang="en-GB" sz="1400" dirty="0" err="1" smtClean="0"/>
              <a:t>Vulvodynia</a:t>
            </a:r>
            <a:r>
              <a:rPr lang="en-GB" sz="1400" dirty="0" smtClean="0"/>
              <a:t>. </a:t>
            </a:r>
            <a:r>
              <a:rPr lang="en-GB" sz="1400" dirty="0"/>
              <a:t>Obstetrics &amp; </a:t>
            </a:r>
            <a:r>
              <a:rPr lang="en-GB" sz="1400" dirty="0" err="1" smtClean="0"/>
              <a:t>Gynecology</a:t>
            </a:r>
            <a:r>
              <a:rPr lang="en-GB" sz="1400" dirty="0" smtClean="0"/>
              <a:t>: Volume </a:t>
            </a:r>
            <a:r>
              <a:rPr lang="en-GB" sz="1400" dirty="0"/>
              <a:t>127 - Issue 4 - p </a:t>
            </a:r>
            <a:r>
              <a:rPr lang="en-GB" sz="1400" dirty="0" smtClean="0"/>
              <a:t>745–751.</a:t>
            </a:r>
          </a:p>
          <a:p>
            <a:r>
              <a:rPr lang="en-US" sz="1400" dirty="0"/>
              <a:t>Conforti, Celine. (2017). </a:t>
            </a:r>
            <a:r>
              <a:rPr lang="en-US" sz="1400" dirty="0" err="1"/>
              <a:t>Genito</a:t>
            </a:r>
            <a:r>
              <a:rPr lang="en-US" sz="1400" dirty="0"/>
              <a:t>-Pelvic Pain/Penetration Disorder (GPPPD): An Overview of Current Terminology, Etiology, and Treatment. University of Ottawa Journal of Medicine. 7. 48. </a:t>
            </a:r>
            <a:r>
              <a:rPr lang="en-US" sz="1400" dirty="0" smtClean="0"/>
              <a:t>10.18192.</a:t>
            </a:r>
          </a:p>
          <a:p>
            <a:r>
              <a:rPr lang="en-GB" sz="1400" dirty="0"/>
              <a:t>Nikki M W Lee, Adam D Jakes, Jillian Lloyd, Leila C G </a:t>
            </a:r>
            <a:r>
              <a:rPr lang="en-GB" sz="1400" dirty="0" err="1"/>
              <a:t>Frodsham</a:t>
            </a:r>
            <a:r>
              <a:rPr lang="en-GB" sz="1400" dirty="0"/>
              <a:t>. </a:t>
            </a:r>
            <a:r>
              <a:rPr lang="en-GB" sz="1400" dirty="0" smtClean="0"/>
              <a:t>(2018)</a:t>
            </a:r>
            <a:r>
              <a:rPr lang="en-GB" sz="1400" dirty="0"/>
              <a:t> Dyspareunia. BMJ 2018; 361  </a:t>
            </a:r>
          </a:p>
          <a:p>
            <a:r>
              <a:rPr lang="en-US" sz="1400" dirty="0" smtClean="0"/>
              <a:t>Bergeron S, Brown C, Lord MJ, </a:t>
            </a:r>
            <a:r>
              <a:rPr lang="en-US" sz="1400" dirty="0"/>
              <a:t>Oala M, Binik YM, Khalifé S.</a:t>
            </a:r>
            <a:r>
              <a:rPr lang="en-GB" sz="1400" dirty="0"/>
              <a:t> </a:t>
            </a:r>
            <a:r>
              <a:rPr lang="en-GB" sz="1400" dirty="0" smtClean="0"/>
              <a:t>(2002)</a:t>
            </a:r>
            <a:r>
              <a:rPr lang="en-GB" sz="1400" dirty="0"/>
              <a:t> Physical therapy for vulvar vestibulitis syndrome: a retrospective study</a:t>
            </a:r>
            <a:r>
              <a:rPr lang="en-GB" sz="1400" dirty="0" smtClean="0"/>
              <a:t>.</a:t>
            </a:r>
            <a:r>
              <a:rPr lang="en-US" sz="1400" dirty="0"/>
              <a:t> J Sex Marital Ther. 2002 May-Jun;28(3):183-92</a:t>
            </a:r>
            <a:r>
              <a:rPr lang="en-US" sz="1400" dirty="0" smtClean="0"/>
              <a:t>.</a:t>
            </a:r>
            <a:endParaRPr lang="en-GB" sz="1400" dirty="0"/>
          </a:p>
          <a:p>
            <a:r>
              <a:rPr lang="en-GB" sz="1400" dirty="0"/>
              <a:t>Foster DC,  </a:t>
            </a:r>
            <a:r>
              <a:rPr lang="en-GB" sz="1400" dirty="0" err="1"/>
              <a:t>Kotok</a:t>
            </a:r>
            <a:r>
              <a:rPr lang="en-GB" sz="1400" dirty="0"/>
              <a:t>  MB,  Huang L,  et  al.  Oral </a:t>
            </a:r>
            <a:r>
              <a:rPr lang="en-GB" sz="1400" dirty="0" err="1"/>
              <a:t>desipramine</a:t>
            </a:r>
            <a:r>
              <a:rPr lang="en-GB" sz="1400" dirty="0"/>
              <a:t>  and  topical </a:t>
            </a:r>
            <a:r>
              <a:rPr lang="en-GB" sz="1400" dirty="0" err="1"/>
              <a:t>lidocaine</a:t>
            </a:r>
            <a:r>
              <a:rPr lang="en-GB" sz="1400" dirty="0"/>
              <a:t> for </a:t>
            </a:r>
            <a:r>
              <a:rPr lang="en-GB" sz="1400" dirty="0" err="1"/>
              <a:t>vulvodynia</a:t>
            </a:r>
            <a:r>
              <a:rPr lang="en-GB" sz="1400" dirty="0"/>
              <a:t>: a randomized controlled trial. </a:t>
            </a:r>
            <a:r>
              <a:rPr lang="en-GB" sz="1400" dirty="0" err="1"/>
              <a:t>Obstet</a:t>
            </a:r>
            <a:r>
              <a:rPr lang="en-GB" sz="1400" dirty="0"/>
              <a:t> Gynecol.  2010;116(3):</a:t>
            </a:r>
            <a:r>
              <a:rPr lang="en-GB" sz="1400" dirty="0" smtClean="0"/>
              <a:t>583-93.</a:t>
            </a:r>
          </a:p>
          <a:p>
            <a:r>
              <a:rPr lang="en-GB" sz="1400" dirty="0"/>
              <a:t>Micheletti </a:t>
            </a:r>
            <a:r>
              <a:rPr lang="en-GB" sz="1400" dirty="0" smtClean="0"/>
              <a:t>L, </a:t>
            </a:r>
            <a:r>
              <a:rPr lang="en-GB" sz="1400" dirty="0"/>
              <a:t>Radici </a:t>
            </a:r>
            <a:r>
              <a:rPr lang="en-GB" sz="1400" dirty="0" smtClean="0"/>
              <a:t>G, </a:t>
            </a:r>
            <a:r>
              <a:rPr lang="en-GB" sz="1400" dirty="0"/>
              <a:t>Lynch </a:t>
            </a:r>
            <a:r>
              <a:rPr lang="en-GB" sz="1400" dirty="0" smtClean="0"/>
              <a:t>PJ (2015)</a:t>
            </a:r>
            <a:r>
              <a:rPr lang="en-GB" sz="1400" dirty="0"/>
              <a:t> Is the 2003 ISSVD terminology and classification of </a:t>
            </a:r>
            <a:r>
              <a:rPr lang="en-GB" sz="1400" dirty="0" err="1"/>
              <a:t>vulvodynia</a:t>
            </a:r>
            <a:r>
              <a:rPr lang="en-GB" sz="1400" dirty="0"/>
              <a:t> up-to-date? A neurobiological perspective</a:t>
            </a:r>
            <a:r>
              <a:rPr lang="en-GB" sz="1400" dirty="0" smtClean="0"/>
              <a:t>. </a:t>
            </a:r>
            <a:r>
              <a:rPr lang="en-GB" sz="1400" dirty="0"/>
              <a:t>J </a:t>
            </a:r>
            <a:r>
              <a:rPr lang="en-GB" sz="1400" dirty="0" err="1"/>
              <a:t>Obstet</a:t>
            </a:r>
            <a:r>
              <a:rPr lang="en-GB" sz="1400" dirty="0"/>
              <a:t> Gynaecol. 2015;35(8):788-92.</a:t>
            </a:r>
            <a:r>
              <a:rPr lang="en-GB" sz="1400" dirty="0" smtClean="0"/>
              <a:t> </a:t>
            </a:r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US" sz="1400" dirty="0"/>
          </a:p>
          <a:p>
            <a:endParaRPr lang="en-GB" sz="2400" dirty="0" smtClean="0"/>
          </a:p>
          <a:p>
            <a:endParaRPr lang="en-GB" sz="2400" b="1" u="sng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328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5" y="507664"/>
            <a:ext cx="6257365" cy="645594"/>
          </a:xfrm>
        </p:spPr>
        <p:txBody>
          <a:bodyPr/>
          <a:lstStyle/>
          <a:p>
            <a:r>
              <a:rPr lang="en-GB" dirty="0" smtClean="0"/>
              <a:t>Learning objectives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1950384"/>
            <a:ext cx="8631144" cy="4010277"/>
          </a:xfrm>
        </p:spPr>
        <p:txBody>
          <a:bodyPr/>
          <a:lstStyle/>
          <a:p>
            <a:r>
              <a:rPr lang="en-GB" sz="2800" dirty="0" smtClean="0"/>
              <a:t>To be aware of the most common female sexual dysfunctions (FSD)</a:t>
            </a:r>
          </a:p>
          <a:p>
            <a:r>
              <a:rPr lang="en-GB" sz="2800" dirty="0" smtClean="0"/>
              <a:t>To understand the role of physiotherapy in the management of FSD, specifically </a:t>
            </a:r>
            <a:r>
              <a:rPr lang="en-GB" sz="2800" dirty="0" err="1" smtClean="0"/>
              <a:t>genito</a:t>
            </a:r>
            <a:r>
              <a:rPr lang="en-GB" sz="2800" dirty="0" smtClean="0"/>
              <a:t>-pelvic pain/penetration disorders </a:t>
            </a:r>
          </a:p>
          <a:p>
            <a:r>
              <a:rPr lang="en-GB" sz="2800" dirty="0" smtClean="0"/>
              <a:t>To understand the importance of a </a:t>
            </a:r>
            <a:r>
              <a:rPr lang="en-GB" sz="2800" dirty="0" err="1" smtClean="0"/>
              <a:t>biopyschosocial</a:t>
            </a:r>
            <a:r>
              <a:rPr lang="en-GB" sz="2800" dirty="0" smtClean="0"/>
              <a:t> approach to treatment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022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5" y="588329"/>
            <a:ext cx="6257365" cy="477044"/>
          </a:xfrm>
        </p:spPr>
        <p:txBody>
          <a:bodyPr/>
          <a:lstStyle/>
          <a:p>
            <a:r>
              <a:rPr lang="en-GB" dirty="0" smtClean="0"/>
              <a:t>What is sexual health?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1807846"/>
            <a:ext cx="8631144" cy="4593386"/>
          </a:xfrm>
        </p:spPr>
        <p:txBody>
          <a:bodyPr/>
          <a:lstStyle/>
          <a:p>
            <a:r>
              <a:rPr lang="en-GB" dirty="0" smtClean="0"/>
              <a:t>“…</a:t>
            </a:r>
            <a:r>
              <a:rPr lang="en-GB" dirty="0"/>
              <a:t>a state of </a:t>
            </a:r>
            <a:r>
              <a:rPr lang="en-GB" u="sng" dirty="0"/>
              <a:t>physical</a:t>
            </a:r>
            <a:r>
              <a:rPr lang="en-GB" dirty="0"/>
              <a:t>, </a:t>
            </a:r>
            <a:r>
              <a:rPr lang="en-GB" u="sng" dirty="0"/>
              <a:t>emotional</a:t>
            </a:r>
            <a:r>
              <a:rPr lang="en-GB" dirty="0"/>
              <a:t>, </a:t>
            </a:r>
            <a:r>
              <a:rPr lang="en-GB" u="sng" dirty="0"/>
              <a:t>mental</a:t>
            </a:r>
            <a:r>
              <a:rPr lang="en-GB" dirty="0"/>
              <a:t> and </a:t>
            </a:r>
            <a:r>
              <a:rPr lang="en-GB" u="sng" dirty="0"/>
              <a:t>social well-being </a:t>
            </a:r>
            <a:r>
              <a:rPr lang="en-GB" dirty="0"/>
              <a:t>in relation to </a:t>
            </a:r>
            <a:r>
              <a:rPr lang="en-GB" dirty="0" smtClean="0"/>
              <a:t>sexuality;</a:t>
            </a:r>
          </a:p>
          <a:p>
            <a:r>
              <a:rPr lang="en-GB" dirty="0" smtClean="0"/>
              <a:t>it </a:t>
            </a:r>
            <a:r>
              <a:rPr lang="en-GB" dirty="0"/>
              <a:t>is not merely the absence of disease, dysfunction or infirmity. </a:t>
            </a:r>
            <a:endParaRPr lang="en-GB" dirty="0" smtClean="0"/>
          </a:p>
          <a:p>
            <a:r>
              <a:rPr lang="en-GB" dirty="0" smtClean="0"/>
              <a:t>Sexual </a:t>
            </a:r>
            <a:r>
              <a:rPr lang="en-GB" dirty="0"/>
              <a:t>health requires a positive and respectful approach to sexuality and sexual relationships, </a:t>
            </a:r>
            <a:endParaRPr lang="en-GB" dirty="0" smtClean="0"/>
          </a:p>
          <a:p>
            <a:r>
              <a:rPr lang="en-GB" dirty="0" smtClean="0"/>
              <a:t>as </a:t>
            </a:r>
            <a:r>
              <a:rPr lang="en-GB" dirty="0"/>
              <a:t>well as the possibility of having pleasurable and safe sexual experiences, free of coercion, discrimination and violence. </a:t>
            </a:r>
            <a:endParaRPr lang="en-GB" dirty="0" smtClean="0"/>
          </a:p>
          <a:p>
            <a:r>
              <a:rPr lang="en-GB" dirty="0" smtClean="0"/>
              <a:t>For </a:t>
            </a:r>
            <a:r>
              <a:rPr lang="en-GB" dirty="0"/>
              <a:t>sexual health to be attained and maintained, the sexual rights of all persons must be respected, protected and fulfilled.” </a:t>
            </a:r>
            <a:endParaRPr lang="en-GB" dirty="0" smtClean="0"/>
          </a:p>
          <a:p>
            <a:endParaRPr lang="en-GB" i="1" dirty="0"/>
          </a:p>
          <a:p>
            <a:endParaRPr lang="en-GB" i="1" dirty="0" smtClean="0"/>
          </a:p>
          <a:p>
            <a:pPr marL="0" indent="0" algn="r">
              <a:buNone/>
            </a:pPr>
            <a:r>
              <a:rPr lang="en-GB" i="1" dirty="0" smtClean="0"/>
              <a:t>(</a:t>
            </a:r>
            <a:r>
              <a:rPr lang="en-GB" i="1" dirty="0"/>
              <a:t>WHO, 2006a)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2525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5" y="576941"/>
            <a:ext cx="6328701" cy="628149"/>
          </a:xfrm>
        </p:spPr>
        <p:txBody>
          <a:bodyPr>
            <a:normAutofit/>
          </a:bodyPr>
          <a:lstStyle/>
          <a:p>
            <a:r>
              <a:rPr lang="en-GB" dirty="0" smtClean="0"/>
              <a:t>What is normal in the UK?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NATSAL 3 (National Survey of Sexual Attitudes and Lifestyles UK)</a:t>
            </a:r>
          </a:p>
          <a:p>
            <a:r>
              <a:rPr lang="en-GB" dirty="0" smtClean="0"/>
              <a:t>Population study UK -2013</a:t>
            </a:r>
          </a:p>
          <a:p>
            <a:r>
              <a:rPr lang="en-GB" dirty="0" smtClean="0"/>
              <a:t>15,000 people </a:t>
            </a:r>
          </a:p>
          <a:p>
            <a:r>
              <a:rPr lang="en-GB" dirty="0" smtClean="0"/>
              <a:t>Ages 16-74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Average frequency of sex = x3 per month</a:t>
            </a:r>
          </a:p>
          <a:p>
            <a:r>
              <a:rPr lang="en-GB" dirty="0" smtClean="0"/>
              <a:t>70-80% of women will not orgasm with </a:t>
            </a:r>
            <a:r>
              <a:rPr lang="en-GB" dirty="0" smtClean="0"/>
              <a:t>penetration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Reduced sexual function associated with depression, increasing age, poor health and unemployment 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730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‘Any specific difficulties in the last year lasting 3 months or more?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Women</a:t>
            </a:r>
          </a:p>
          <a:p>
            <a:r>
              <a:rPr lang="en-GB" dirty="0" smtClean="0"/>
              <a:t>35% lacked interest in sex for at least 3 months in past year (only 10% distressed by this)</a:t>
            </a:r>
          </a:p>
          <a:p>
            <a:r>
              <a:rPr lang="en-GB" dirty="0" smtClean="0"/>
              <a:t>12% lacked enjoyment in sex </a:t>
            </a:r>
          </a:p>
          <a:p>
            <a:r>
              <a:rPr lang="en-GB" dirty="0" smtClean="0"/>
              <a:t>16% difficulty in reaching climax</a:t>
            </a:r>
          </a:p>
          <a:p>
            <a:r>
              <a:rPr lang="en-GB" b="1" dirty="0" smtClean="0"/>
              <a:t>7.5% felt physical pain as a result of sex </a:t>
            </a:r>
          </a:p>
          <a:p>
            <a:r>
              <a:rPr lang="en-GB" dirty="0" smtClean="0"/>
              <a:t>13% uncomfortable dry vagina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 descr="P:\Natsal infographics_8_SF_sexual difficult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967" y="4437432"/>
            <a:ext cx="5108058" cy="150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655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5" y="520770"/>
            <a:ext cx="6257365" cy="675733"/>
          </a:xfrm>
        </p:spPr>
        <p:txBody>
          <a:bodyPr>
            <a:normAutofit/>
          </a:bodyPr>
          <a:lstStyle/>
          <a:p>
            <a:r>
              <a:rPr lang="en-GB" dirty="0" smtClean="0"/>
              <a:t>How good are we at talking about sex?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1772588"/>
            <a:ext cx="3998373" cy="4729553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The PATIENT 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4554013" y="1658620"/>
            <a:ext cx="4206085" cy="48435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The CLINICIAN/GP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US" dirty="0"/>
              <a:t>Study 2009:</a:t>
            </a:r>
            <a:endParaRPr lang="en-GB" dirty="0"/>
          </a:p>
          <a:p>
            <a:pPr marL="457200" indent="-457200">
              <a:buFontTx/>
              <a:buChar char="-"/>
            </a:pPr>
            <a:r>
              <a:rPr lang="en-US" sz="2000" dirty="0"/>
              <a:t>GPs ask patients &lt;25% of the time </a:t>
            </a:r>
            <a:endParaRPr lang="en-US" dirty="0"/>
          </a:p>
          <a:p>
            <a:pPr marL="457200" indent="-457200">
              <a:buFontTx/>
              <a:buChar char="-"/>
            </a:pPr>
            <a:r>
              <a:rPr lang="en-US" dirty="0"/>
              <a:t>Second</a:t>
            </a:r>
            <a:r>
              <a:rPr lang="en-US" sz="2000" dirty="0"/>
              <a:t>ary care </a:t>
            </a:r>
            <a:r>
              <a:rPr lang="en-US" sz="2000" dirty="0" smtClean="0"/>
              <a:t>– asked only 50</a:t>
            </a:r>
            <a:r>
              <a:rPr lang="en-US" sz="2000" dirty="0"/>
              <a:t>% of the </a:t>
            </a:r>
            <a:r>
              <a:rPr lang="en-US" sz="2000" dirty="0" smtClean="0"/>
              <a:t>time</a:t>
            </a:r>
          </a:p>
          <a:p>
            <a:pPr marL="457200" indent="-457200">
              <a:buFontTx/>
              <a:buChar char="-"/>
            </a:pPr>
            <a:r>
              <a:rPr lang="en-US" sz="2000" dirty="0" smtClean="0"/>
              <a:t>?this may be better now</a:t>
            </a:r>
            <a:endParaRPr lang="en-US" sz="2000" dirty="0"/>
          </a:p>
          <a:p>
            <a:pPr marL="457200" indent="-457200">
              <a:buFontTx/>
              <a:buChar char="-"/>
            </a:pPr>
            <a:r>
              <a:rPr lang="en-US" sz="2000" dirty="0" smtClean="0"/>
              <a:t>?due </a:t>
            </a:r>
            <a:r>
              <a:rPr lang="en-US" sz="2000" dirty="0"/>
              <a:t>to lack of time and training </a:t>
            </a:r>
            <a:endParaRPr lang="en-US" sz="2000" dirty="0" smtClean="0"/>
          </a:p>
          <a:p>
            <a:pPr marL="457200" indent="-457200">
              <a:buFontTx/>
              <a:buChar char="-"/>
            </a:pPr>
            <a:r>
              <a:rPr lang="en-US" sz="2000" dirty="0" smtClean="0"/>
              <a:t>Anybody presenting with period problems, pelvic pain, other </a:t>
            </a:r>
            <a:r>
              <a:rPr lang="en-US" sz="2000" dirty="0" err="1" smtClean="0"/>
              <a:t>gynaecology</a:t>
            </a:r>
            <a:r>
              <a:rPr lang="en-US" sz="2000" dirty="0" smtClean="0"/>
              <a:t> conditions should be asked about sex routinely. Using a relaxed open question ‘how's sex?’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6" name="Picture 5" descr="P:\Natsal infographics_7_HEALTH_ health conditions affecting sex lif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74" y="2515959"/>
            <a:ext cx="3274139" cy="297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796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5" y="685957"/>
            <a:ext cx="6257365" cy="627094"/>
          </a:xfrm>
        </p:spPr>
        <p:txBody>
          <a:bodyPr/>
          <a:lstStyle/>
          <a:p>
            <a:r>
              <a:rPr lang="en-GB" dirty="0"/>
              <a:t>Definitions of FSD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Diagnostic and Statistical Manual of Mental Disorders (DSM) criteria (American Psychiatric Association)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DSM-5 (May 2013):</a:t>
            </a:r>
          </a:p>
          <a:p>
            <a:pPr>
              <a:buFontTx/>
              <a:buChar char="-"/>
            </a:pPr>
            <a:r>
              <a:rPr lang="en-GB" dirty="0" smtClean="0"/>
              <a:t>Female sexual interest/ arousal disorder </a:t>
            </a:r>
          </a:p>
          <a:p>
            <a:pPr>
              <a:buFontTx/>
              <a:buChar char="-"/>
            </a:pPr>
            <a:r>
              <a:rPr lang="en-GB" dirty="0" smtClean="0"/>
              <a:t>Female orgasmic disorder </a:t>
            </a:r>
          </a:p>
          <a:p>
            <a:pPr>
              <a:buFontTx/>
              <a:buChar char="-"/>
            </a:pPr>
            <a:r>
              <a:rPr lang="en-GB" b="1" dirty="0" err="1" smtClean="0"/>
              <a:t>Genito</a:t>
            </a:r>
            <a:r>
              <a:rPr lang="en-GB" b="1" dirty="0" smtClean="0"/>
              <a:t>-pelvic pain/ penetration disorder (merged dyspareunia and vaginismus) </a:t>
            </a:r>
          </a:p>
          <a:p>
            <a:pPr>
              <a:buFontTx/>
              <a:buChar char="-"/>
            </a:pPr>
            <a:endParaRPr lang="en-GB" b="1" dirty="0"/>
          </a:p>
          <a:p>
            <a:pPr marL="0" indent="0">
              <a:buNone/>
            </a:pPr>
            <a:r>
              <a:rPr lang="en-GB" dirty="0" smtClean="0"/>
              <a:t>Previously DSM 4 (1994):</a:t>
            </a:r>
          </a:p>
          <a:p>
            <a:pPr marL="0" indent="0">
              <a:buNone/>
            </a:pPr>
            <a:r>
              <a:rPr lang="en-GB" dirty="0" smtClean="0"/>
              <a:t>Dyspareunia – pain during penetration/ intercourse, which could be superficial or deep </a:t>
            </a:r>
          </a:p>
          <a:p>
            <a:pPr marL="0" indent="0">
              <a:buNone/>
            </a:pPr>
            <a:r>
              <a:rPr lang="en-GB" dirty="0" smtClean="0"/>
              <a:t>Vaginismus – involuntary vaginal muscle spasms, which were strong enough to interfere with or prevent intercourse/ penetration </a:t>
            </a:r>
          </a:p>
        </p:txBody>
      </p:sp>
    </p:spTree>
    <p:extLst>
      <p:ext uri="{BB962C8B-B14F-4D97-AF65-F5344CB8AC3E}">
        <p14:creationId xmlns:p14="http://schemas.microsoft.com/office/powerpoint/2010/main" val="2508019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5" y="634899"/>
            <a:ext cx="6257365" cy="539545"/>
          </a:xfrm>
        </p:spPr>
        <p:txBody>
          <a:bodyPr>
            <a:normAutofit fontScale="90000"/>
          </a:bodyPr>
          <a:lstStyle/>
          <a:p>
            <a:r>
              <a:rPr lang="en-GB" b="1" dirty="0" err="1"/>
              <a:t>Genito</a:t>
            </a:r>
            <a:r>
              <a:rPr lang="en-GB" b="1" dirty="0"/>
              <a:t>-pelvic pain/ penetration </a:t>
            </a:r>
            <a:r>
              <a:rPr lang="en-GB" b="1" dirty="0" smtClean="0"/>
              <a:t>disorder (GPPPD) 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Defined by DSM-5 as at </a:t>
            </a:r>
            <a:r>
              <a:rPr lang="en-GB" b="1" dirty="0" smtClean="0"/>
              <a:t>least 6 months persistent or recurrent difficulties </a:t>
            </a:r>
            <a:r>
              <a:rPr lang="en-GB" dirty="0" smtClean="0"/>
              <a:t>in the following criteria:</a:t>
            </a:r>
          </a:p>
          <a:p>
            <a:r>
              <a:rPr lang="en-GB" dirty="0" smtClean="0"/>
              <a:t>Vaginal penetration during intercourse</a:t>
            </a:r>
          </a:p>
          <a:p>
            <a:r>
              <a:rPr lang="en-GB" dirty="0" smtClean="0"/>
              <a:t>Marked </a:t>
            </a:r>
            <a:r>
              <a:rPr lang="en-GB" dirty="0" err="1" smtClean="0"/>
              <a:t>vulvo</a:t>
            </a:r>
            <a:r>
              <a:rPr lang="en-GB" dirty="0" smtClean="0"/>
              <a:t>-vaginal or pelvic </a:t>
            </a:r>
            <a:r>
              <a:rPr lang="en-GB" b="1" dirty="0" smtClean="0"/>
              <a:t>pain</a:t>
            </a:r>
            <a:r>
              <a:rPr lang="en-GB" dirty="0" smtClean="0"/>
              <a:t> during vaginal intercourse or penetration attempts </a:t>
            </a:r>
          </a:p>
          <a:p>
            <a:r>
              <a:rPr lang="en-GB" dirty="0" smtClean="0"/>
              <a:t>Marked </a:t>
            </a:r>
            <a:r>
              <a:rPr lang="en-GB" b="1" dirty="0" smtClean="0"/>
              <a:t>fear</a:t>
            </a:r>
            <a:r>
              <a:rPr lang="en-GB" dirty="0" smtClean="0"/>
              <a:t> and </a:t>
            </a:r>
            <a:r>
              <a:rPr lang="en-GB" b="1" dirty="0" smtClean="0"/>
              <a:t>anxiety</a:t>
            </a:r>
            <a:r>
              <a:rPr lang="en-GB" dirty="0" smtClean="0"/>
              <a:t> about </a:t>
            </a:r>
            <a:r>
              <a:rPr lang="en-GB" dirty="0" err="1" smtClean="0"/>
              <a:t>vulvo</a:t>
            </a:r>
            <a:r>
              <a:rPr lang="en-GB" dirty="0" smtClean="0"/>
              <a:t>-vaginal or pelvic pain in anticipation of, during or as a result of vaginal penetration </a:t>
            </a:r>
          </a:p>
          <a:p>
            <a:r>
              <a:rPr lang="en-GB" dirty="0" smtClean="0"/>
              <a:t>Marked </a:t>
            </a:r>
            <a:r>
              <a:rPr lang="en-GB" b="1" dirty="0" smtClean="0"/>
              <a:t>tensing</a:t>
            </a:r>
            <a:r>
              <a:rPr lang="en-GB" dirty="0" smtClean="0"/>
              <a:t> and tightening of the pelvic floor muscles during attempted vaginal penetration 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dirty="0"/>
              <a:t>Diagnosis of </a:t>
            </a:r>
            <a:r>
              <a:rPr lang="en-GB" b="1" u="sng" dirty="0"/>
              <a:t>exclusion 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537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026" y="642026"/>
            <a:ext cx="6257365" cy="398834"/>
          </a:xfrm>
        </p:spPr>
        <p:txBody>
          <a:bodyPr>
            <a:normAutofit fontScale="90000"/>
          </a:bodyPr>
          <a:lstStyle/>
          <a:p>
            <a:r>
              <a:rPr lang="en-GB" b="1" dirty="0" err="1" smtClean="0"/>
              <a:t>Vulvodynia</a:t>
            </a:r>
            <a:r>
              <a:rPr lang="en-GB" b="1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06" y="1574603"/>
            <a:ext cx="8889684" cy="50339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500" dirty="0" smtClean="0"/>
              <a:t>Definition: ‘ Vulvar discomfort, most often described as burning pain, occurring in the absence of relevant visible findings or a specific, clinical identifiable, neurological disorder’ (ISSVD, 2003)</a:t>
            </a:r>
          </a:p>
          <a:p>
            <a:pPr marL="0" indent="0">
              <a:buNone/>
            </a:pPr>
            <a:endParaRPr lang="en-GB" sz="2500" dirty="0" smtClean="0"/>
          </a:p>
          <a:p>
            <a:pPr marL="0" indent="0">
              <a:buNone/>
            </a:pPr>
            <a:r>
              <a:rPr lang="en-GB" sz="2500" dirty="0" smtClean="0"/>
              <a:t>Sub-types:</a:t>
            </a:r>
          </a:p>
          <a:p>
            <a:pPr marL="457200" indent="-457200">
              <a:buAutoNum type="arabicPeriod"/>
            </a:pPr>
            <a:r>
              <a:rPr lang="en-GB" sz="2500" dirty="0" smtClean="0"/>
              <a:t>Generalised </a:t>
            </a:r>
            <a:endParaRPr lang="en-GB" sz="2500" dirty="0"/>
          </a:p>
          <a:p>
            <a:pPr marL="0" indent="0">
              <a:buNone/>
            </a:pPr>
            <a:r>
              <a:rPr lang="en-GB" sz="2500" dirty="0" smtClean="0"/>
              <a:t>	a. Provoked – sexual, non sexual, both </a:t>
            </a:r>
          </a:p>
          <a:p>
            <a:pPr marL="0" indent="0">
              <a:buNone/>
            </a:pPr>
            <a:r>
              <a:rPr lang="en-GB" sz="2500" dirty="0" smtClean="0"/>
              <a:t>	b. Unprovoked </a:t>
            </a:r>
          </a:p>
          <a:p>
            <a:pPr marL="0" indent="0">
              <a:buNone/>
            </a:pPr>
            <a:r>
              <a:rPr lang="en-GB" sz="2500" dirty="0" smtClean="0"/>
              <a:t>	c. Mixed</a:t>
            </a:r>
          </a:p>
          <a:p>
            <a:pPr marL="0" indent="0">
              <a:buNone/>
            </a:pPr>
            <a:r>
              <a:rPr lang="en-GB" sz="2500" dirty="0" smtClean="0"/>
              <a:t>2. Localised (includes </a:t>
            </a:r>
            <a:r>
              <a:rPr lang="en-GB" sz="2500" dirty="0" err="1" smtClean="0"/>
              <a:t>vestibulodynia</a:t>
            </a:r>
            <a:r>
              <a:rPr lang="en-GB" sz="2500" dirty="0" smtClean="0"/>
              <a:t>, </a:t>
            </a:r>
            <a:r>
              <a:rPr lang="en-GB" sz="2500" dirty="0" err="1" smtClean="0"/>
              <a:t>clitorodynia</a:t>
            </a:r>
            <a:r>
              <a:rPr lang="en-GB" sz="2500" dirty="0" smtClean="0"/>
              <a:t> and </a:t>
            </a:r>
            <a:r>
              <a:rPr lang="en-GB" sz="2500" dirty="0" err="1" smtClean="0"/>
              <a:t>hemivulvodynia</a:t>
            </a:r>
            <a:r>
              <a:rPr lang="en-GB" sz="2500" dirty="0" smtClean="0"/>
              <a:t>) </a:t>
            </a:r>
          </a:p>
          <a:p>
            <a:pPr marL="0" indent="0">
              <a:buNone/>
            </a:pPr>
            <a:r>
              <a:rPr lang="en-GB" sz="2500" dirty="0" smtClean="0"/>
              <a:t>	a. Provoked – sexual, non sexual (tampon), both </a:t>
            </a:r>
          </a:p>
          <a:p>
            <a:pPr marL="0" indent="0">
              <a:buNone/>
            </a:pPr>
            <a:r>
              <a:rPr lang="en-GB" sz="2500" dirty="0" smtClean="0"/>
              <a:t>	b. Unprovoked </a:t>
            </a:r>
          </a:p>
          <a:p>
            <a:pPr marL="0" indent="0">
              <a:buNone/>
            </a:pPr>
            <a:r>
              <a:rPr lang="en-GB" sz="2500" dirty="0" smtClean="0"/>
              <a:t>	c. Mixed</a:t>
            </a:r>
          </a:p>
          <a:p>
            <a:pPr marL="0" indent="0">
              <a:buNone/>
            </a:pPr>
            <a:endParaRPr lang="en-GB" sz="2500" dirty="0"/>
          </a:p>
          <a:p>
            <a:pPr marL="0" indent="0" algn="ctr">
              <a:buNone/>
            </a:pPr>
            <a:r>
              <a:rPr lang="en-GB" sz="2500" b="1" dirty="0"/>
              <a:t>Diagnosis of </a:t>
            </a:r>
            <a:r>
              <a:rPr lang="en-GB" sz="2500" b="1" u="sng" dirty="0"/>
              <a:t>exclusion </a:t>
            </a:r>
            <a:endParaRPr lang="en-GB" sz="2500" b="1" u="sng" dirty="0" smtClean="0"/>
          </a:p>
          <a:p>
            <a:pPr marL="0" indent="0" algn="ctr">
              <a:buNone/>
            </a:pPr>
            <a:endParaRPr lang="en-GB" b="1" u="sng" dirty="0"/>
          </a:p>
          <a:p>
            <a:pPr marL="0" indent="0" algn="ctr">
              <a:buNone/>
            </a:pPr>
            <a:endParaRPr lang="en-GB" b="1" u="sng" dirty="0" smtClean="0"/>
          </a:p>
          <a:p>
            <a:pPr marL="0" indent="0" algn="r">
              <a:buNone/>
            </a:pPr>
            <a:r>
              <a:rPr lang="en-GB" sz="1400" dirty="0" smtClean="0"/>
              <a:t>(2015 </a:t>
            </a:r>
            <a:r>
              <a:rPr lang="en-GB" sz="1400" dirty="0"/>
              <a:t>Consensus Terminology of Persistent Vulvar Pain and </a:t>
            </a:r>
            <a:r>
              <a:rPr lang="en-GB" sz="1400" dirty="0" err="1" smtClean="0"/>
              <a:t>Vulvodynia</a:t>
            </a:r>
            <a:r>
              <a:rPr lang="en-GB" sz="1400" dirty="0" smtClean="0"/>
              <a:t>)</a:t>
            </a:r>
            <a:endParaRPr lang="en-GB" sz="1400" b="1" u="sng" dirty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342900" lvl="1" indent="0">
              <a:buNone/>
            </a:pPr>
            <a:endParaRPr lang="en-GB" dirty="0" smtClean="0"/>
          </a:p>
          <a:p>
            <a:pPr marL="342900" lvl="1" indent="0">
              <a:buNone/>
            </a:pPr>
            <a:endParaRPr lang="en-GB" dirty="0" smtClean="0"/>
          </a:p>
          <a:p>
            <a:pPr marL="342900" lvl="1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4422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HS PPT Template">
      <a:dk1>
        <a:srgbClr val="000000"/>
      </a:dk1>
      <a:lt1>
        <a:srgbClr val="FFFFFF"/>
      </a:lt1>
      <a:dk2>
        <a:srgbClr val="005EB8"/>
      </a:dk2>
      <a:lt2>
        <a:srgbClr val="E8EDEE"/>
      </a:lt2>
      <a:accent1>
        <a:srgbClr val="5C058E"/>
      </a:accent1>
      <a:accent2>
        <a:srgbClr val="41B6E6"/>
      </a:accent2>
      <a:accent3>
        <a:srgbClr val="005EB8"/>
      </a:accent3>
      <a:accent4>
        <a:srgbClr val="768692"/>
      </a:accent4>
      <a:accent5>
        <a:srgbClr val="78BE20"/>
      </a:accent5>
      <a:accent6>
        <a:srgbClr val="ED8B00"/>
      </a:accent6>
      <a:hlink>
        <a:srgbClr val="41B6E6"/>
      </a:hlink>
      <a:folHlink>
        <a:srgbClr val="005EB8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3183</TotalTime>
  <Words>2165</Words>
  <Application>Microsoft Office PowerPoint</Application>
  <PresentationFormat>On-screen Show (4:3)</PresentationFormat>
  <Paragraphs>320</Paragraphs>
  <Slides>19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Physiotherapy management of female sexual dysfunction (FSD) </vt:lpstr>
      <vt:lpstr>Learning objectives </vt:lpstr>
      <vt:lpstr>What is sexual health?</vt:lpstr>
      <vt:lpstr>What is normal in the UK?</vt:lpstr>
      <vt:lpstr>‘Any specific difficulties in the last year lasting 3 months or more?</vt:lpstr>
      <vt:lpstr>How good are we at talking about sex?</vt:lpstr>
      <vt:lpstr>Definitions of FSD</vt:lpstr>
      <vt:lpstr>Genito-pelvic pain/ penetration disorder (GPPPD)  </vt:lpstr>
      <vt:lpstr>Vulvodynia </vt:lpstr>
      <vt:lpstr>Pain related to specific conditions </vt:lpstr>
      <vt:lpstr>Correct terminology of sexual/genital conditions: </vt:lpstr>
      <vt:lpstr>Vulvodynia and GPPPD: contributing factors …</vt:lpstr>
      <vt:lpstr>Physiotherapy Assessment: </vt:lpstr>
      <vt:lpstr>Physiotherapy treatment  </vt:lpstr>
      <vt:lpstr>Research: Bergeron et al 2002 </vt:lpstr>
      <vt:lpstr>MDT - biopsychosocial approach</vt:lpstr>
      <vt:lpstr>Useful patient resources  </vt:lpstr>
      <vt:lpstr>Other useful pelvic health physiotherapy resources </vt:lpstr>
      <vt:lpstr>References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Sanderson, Clare</dc:creator>
  <cp:lastModifiedBy>Holly Davies</cp:lastModifiedBy>
  <cp:revision>196</cp:revision>
  <cp:lastPrinted>2019-01-07T09:42:07Z</cp:lastPrinted>
  <dcterms:created xsi:type="dcterms:W3CDTF">2018-07-10T09:15:52Z</dcterms:created>
  <dcterms:modified xsi:type="dcterms:W3CDTF">2019-02-26T14:41:52Z</dcterms:modified>
</cp:coreProperties>
</file>