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702" r:id="rId2"/>
  </p:sldMasterIdLst>
  <p:notesMasterIdLst>
    <p:notesMasterId r:id="rId33"/>
  </p:notesMasterIdLst>
  <p:sldIdLst>
    <p:sldId id="293" r:id="rId3"/>
    <p:sldId id="290" r:id="rId4"/>
    <p:sldId id="257" r:id="rId5"/>
    <p:sldId id="259" r:id="rId6"/>
    <p:sldId id="262" r:id="rId7"/>
    <p:sldId id="263" r:id="rId8"/>
    <p:sldId id="264" r:id="rId9"/>
    <p:sldId id="265" r:id="rId10"/>
    <p:sldId id="268" r:id="rId11"/>
    <p:sldId id="269" r:id="rId12"/>
    <p:sldId id="270" r:id="rId13"/>
    <p:sldId id="271" r:id="rId14"/>
    <p:sldId id="273" r:id="rId15"/>
    <p:sldId id="274" r:id="rId16"/>
    <p:sldId id="275" r:id="rId17"/>
    <p:sldId id="276" r:id="rId18"/>
    <p:sldId id="277" r:id="rId19"/>
    <p:sldId id="280" r:id="rId20"/>
    <p:sldId id="278" r:id="rId21"/>
    <p:sldId id="291" r:id="rId22"/>
    <p:sldId id="279" r:id="rId23"/>
    <p:sldId id="281" r:id="rId24"/>
    <p:sldId id="282" r:id="rId25"/>
    <p:sldId id="283" r:id="rId26"/>
    <p:sldId id="284" r:id="rId27"/>
    <p:sldId id="285" r:id="rId28"/>
    <p:sldId id="287" r:id="rId29"/>
    <p:sldId id="288" r:id="rId30"/>
    <p:sldId id="289" r:id="rId31"/>
    <p:sldId id="286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81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EA98A-86E8-4044-A66E-A1E8C61C77DB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A7BEF-F860-432F-9CC6-B259BF258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10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9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FF90958-9D8D-43AB-8AA1-FE0E9C960CBD}" type="datetime1">
              <a:rPr lang="en-GB" smtClean="0"/>
              <a:pPr lvl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536349E-ED29-4605-9C0D-AB1C21CD36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2138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C53D27F-309D-4C8F-BDEF-FF2FC2441486}" type="datetime1">
              <a:rPr lang="en-GB" smtClean="0"/>
              <a:pPr lvl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25C2FAD-DAC2-4DFB-8BC8-98AB74BA46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252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35586DB-66C0-4142-A4EB-19E74F7CF600}" type="datetime1">
              <a:rPr lang="en-GB" smtClean="0"/>
              <a:pPr lvl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7DF52AD-0532-469D-A7C2-94C9F7E5E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807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4E874-6A39-467B-9C66-76D66DF30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2067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1843D-8EC0-4F26-A4C9-8910C7A556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267" y="116632"/>
            <a:ext cx="3063776" cy="68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7555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3C8F2-0857-4255-919C-068783EEE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757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3886200"/>
            <a:ext cx="4165600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3886200"/>
            <a:ext cx="4165600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CC81B-2FDA-4458-B7C1-1F5A59C74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99471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63517-3B20-462C-8454-B8F453E4D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71599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6FA65-22A2-4810-8BE6-B3D1AF55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74085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4E29F-32F1-43A9-94EA-85818534E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248084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A9AFD-88C6-4C35-8EAD-2CAAEC27A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22091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9DA5B04-676E-4975-824A-2B197FB56252}" type="datetime1">
              <a:rPr lang="en-GB" smtClean="0"/>
              <a:pPr lvl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EEC9233-CD89-44CE-8763-EE8CB4262C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741436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>
              <a:sym typeface="Lucida Grand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66A9A-37BB-470D-AB01-309EA1DE1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28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0674E-1189-4646-B05D-8DC763FC4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5303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1844676"/>
            <a:ext cx="2590800" cy="5013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844676"/>
            <a:ext cx="7569200" cy="5013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C855E-B238-48BA-B29A-B5F623055E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4772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0B196F0-A9D5-47C5-BB04-D51A989504B6}" type="datetime1">
              <a:rPr lang="en-GB" smtClean="0"/>
              <a:pPr lvl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78E9847-3149-420D-B7D6-288578E819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893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289AB4E-E423-4B39-AF24-9843C0A259A4}" type="datetime1">
              <a:rPr lang="en-GB" smtClean="0"/>
              <a:pPr lvl="0"/>
              <a:t>05/03/2019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8A957F4-9A18-4735-ACEA-6E66D0CAE7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35065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93204AB-7FCB-4F8C-B8EF-F69E1BA4D2D0}" type="datetime1">
              <a:rPr lang="en-GB" smtClean="0"/>
              <a:pPr lvl="0"/>
              <a:t>05/03/2019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7722DE2-9F0D-4694-AF3C-B22CDA34D6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27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49E4ECB-D9E0-40DA-8032-63C46DEE40F7}" type="datetime1">
              <a:rPr lang="en-GB" smtClean="0"/>
              <a:pPr lvl="0"/>
              <a:t>05/03/2019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0716D8E-972C-44C7-826B-473AE926A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56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1930490-9994-4968-AE90-529635A58BBB}" type="datetime1">
              <a:rPr lang="en-GB" smtClean="0"/>
              <a:pPr lvl="0"/>
              <a:t>05/03/2019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F28F68-AE0F-46FC-ADF5-CC5089DB7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577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ED8415D-089A-4412-A8C8-2345C857C03F}" type="datetime1">
              <a:rPr lang="en-GB" smtClean="0"/>
              <a:pPr lvl="0"/>
              <a:t>05/03/2019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AB01FD5-4834-4A5A-A6FF-50FB3A9F20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384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1F85CF-850B-4F2F-A3A1-BE09FE6DCA76}" type="datetime1">
              <a:rPr lang="en-GB" smtClean="0"/>
              <a:pPr lvl="0"/>
              <a:t>05/03/2019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427C19F-1252-4D2A-9433-CD8C7D21B0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95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840217B0-74AD-4A80-AA70-34CA0E17835A}" type="datetime1">
              <a:rPr lang="en-GB" smtClean="0"/>
              <a:pPr lvl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60B72A77-0FCE-4742-86E8-8725B72AC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550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844676"/>
            <a:ext cx="103632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Lucida Grande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3886200"/>
            <a:ext cx="85344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Lucida Grande" charset="0"/>
              </a:rPr>
              <a:t>Click to edit Master text styles</a:t>
            </a:r>
          </a:p>
          <a:p>
            <a:pPr lvl="1"/>
            <a:r>
              <a:rPr lang="en-US" smtClean="0">
                <a:sym typeface="Lucida Grande" charset="0"/>
              </a:rPr>
              <a:t>Second level</a:t>
            </a:r>
          </a:p>
          <a:p>
            <a:pPr lvl="2"/>
            <a:r>
              <a:rPr lang="en-US" smtClean="0">
                <a:sym typeface="Lucida Grande" charset="0"/>
              </a:rPr>
              <a:t>Third level</a:t>
            </a:r>
          </a:p>
          <a:p>
            <a:pPr lvl="3"/>
            <a:r>
              <a:rPr lang="en-US" smtClean="0">
                <a:sym typeface="Lucida Grande" charset="0"/>
              </a:rPr>
              <a:t>Fourth level</a:t>
            </a:r>
          </a:p>
          <a:p>
            <a:pPr lvl="4"/>
            <a:r>
              <a:rPr lang="en-US" smtClean="0">
                <a:sym typeface="Lucida Grande" charset="0"/>
              </a:rPr>
              <a:t>Fifth level</a:t>
            </a:r>
          </a:p>
        </p:txBody>
      </p:sp>
      <p:sp>
        <p:nvSpPr>
          <p:cNvPr id="2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1188700" y="6442075"/>
            <a:ext cx="408517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78787"/>
                </a:solidFill>
                <a:latin typeface="+mn-lt"/>
                <a:ea typeface="Lucida Grande" charset="0"/>
                <a:cs typeface="Lucida Grande" charset="0"/>
                <a:sym typeface="Lucida Grande" charset="0"/>
              </a:defRPr>
            </a:lvl1pPr>
            <a:lvl2pPr>
              <a:defRPr sz="1200">
                <a:solidFill>
                  <a:schemeClr val="tx1"/>
                </a:solidFill>
                <a:latin typeface="Gill Sans" charset="0"/>
              </a:defRPr>
            </a:lvl2pPr>
            <a:lvl3pPr>
              <a:defRPr sz="1200">
                <a:solidFill>
                  <a:schemeClr val="tx1"/>
                </a:solidFill>
                <a:latin typeface="Gill Sans" charset="0"/>
              </a:defRPr>
            </a:lvl3pPr>
            <a:lvl4pPr>
              <a:defRPr sz="1200">
                <a:solidFill>
                  <a:schemeClr val="tx1"/>
                </a:solidFill>
                <a:latin typeface="Gill Sans" charset="0"/>
              </a:defRPr>
            </a:lvl4pPr>
            <a:lvl5pPr>
              <a:defRPr sz="1200">
                <a:solidFill>
                  <a:schemeClr val="tx1"/>
                </a:solidFill>
                <a:latin typeface="Gill Sans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9CD36C-7A58-41D4-90B3-78D78D2A4EA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Lucida Grande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9pPr>
    </p:titleStyle>
    <p:bodyStyle>
      <a:lvl1pPr marL="342900" indent="-342900" algn="ctr" rtl="0" eaLnBrk="0" fontAlgn="base" hangingPunct="0">
        <a:spcBef>
          <a:spcPts val="800"/>
        </a:spcBef>
        <a:spcAft>
          <a:spcPct val="0"/>
        </a:spcAft>
        <a:defRPr sz="32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1pPr>
      <a:lvl2pPr marL="381000" indent="76200" algn="ctr" rtl="0" eaLnBrk="0" fontAlgn="base" hangingPunct="0">
        <a:spcBef>
          <a:spcPts val="700"/>
        </a:spcBef>
        <a:spcAft>
          <a:spcPct val="0"/>
        </a:spcAft>
        <a:defRPr sz="28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2pPr>
      <a:lvl3pPr marL="838200" indent="76200" algn="ctr" rtl="0" eaLnBrk="0" fontAlgn="base" hangingPunct="0">
        <a:spcBef>
          <a:spcPts val="600"/>
        </a:spcBef>
        <a:spcAft>
          <a:spcPct val="0"/>
        </a:spcAft>
        <a:defRPr sz="24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3pPr>
      <a:lvl4pPr marL="1295400" indent="76200" algn="ctr" rtl="0" eaLnBrk="0" fontAlgn="base" hangingPunct="0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4pPr>
      <a:lvl5pPr marL="1752600" indent="76200" algn="ctr" rtl="0" eaLnBrk="0" fontAlgn="base" hangingPunct="0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5pPr>
      <a:lvl6pPr marL="2209800" algn="ctr" rtl="0" fontAlgn="base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6pPr>
      <a:lvl7pPr marL="2667000" algn="ctr" rtl="0" fontAlgn="base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7pPr>
      <a:lvl8pPr marL="3124200" algn="ctr" rtl="0" fontAlgn="base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8pPr>
      <a:lvl9pPr marL="3581400" algn="ctr" rtl="0" fontAlgn="base">
        <a:spcBef>
          <a:spcPts val="500"/>
        </a:spcBef>
        <a:spcAft>
          <a:spcPct val="0"/>
        </a:spcAft>
        <a:defRPr sz="2000">
          <a:solidFill>
            <a:srgbClr val="878787"/>
          </a:solidFill>
          <a:latin typeface="+mn-lt"/>
          <a:ea typeface="+mn-ea"/>
          <a:cs typeface="+mn-cs"/>
          <a:sym typeface="Lucida Grand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71967" y="0"/>
            <a:ext cx="10363200" cy="1905000"/>
          </a:xfrm>
        </p:spPr>
        <p:txBody>
          <a:bodyPr/>
          <a:lstStyle/>
          <a:p>
            <a:pPr eaLnBrk="1" hangingPunct="1"/>
            <a:r>
              <a:rPr lang="en-US" sz="2500" dirty="0" smtClean="0">
                <a:latin typeface="Arial" charset="0"/>
                <a:sym typeface="Arial" charset="0"/>
              </a:rPr>
              <a:t/>
            </a:r>
            <a:br>
              <a:rPr lang="en-US" sz="2500" dirty="0" smtClean="0">
                <a:latin typeface="Arial" charset="0"/>
                <a:sym typeface="Arial" charset="0"/>
              </a:rPr>
            </a:br>
            <a:r>
              <a:rPr lang="en-US" sz="2500" dirty="0" smtClean="0">
                <a:latin typeface="Arial" charset="0"/>
                <a:sym typeface="Arial" charset="0"/>
              </a:rPr>
              <a:t/>
            </a:r>
            <a:br>
              <a:rPr lang="en-US" sz="2500" dirty="0" smtClean="0">
                <a:latin typeface="Arial" charset="0"/>
                <a:sym typeface="Arial" charset="0"/>
              </a:rPr>
            </a:br>
            <a:r>
              <a:rPr lang="en-US" sz="2500" dirty="0" smtClean="0">
                <a:latin typeface="Arial" charset="0"/>
                <a:sym typeface="Arial" charset="0"/>
              </a:rPr>
              <a:t/>
            </a:r>
            <a:br>
              <a:rPr lang="en-US" sz="2500" dirty="0" smtClean="0">
                <a:latin typeface="Arial" charset="0"/>
                <a:sym typeface="Arial" charset="0"/>
              </a:rPr>
            </a:br>
            <a:r>
              <a:rPr lang="en-US" sz="2500" dirty="0" smtClean="0">
                <a:latin typeface="Arial" charset="0"/>
                <a:sym typeface="Arial" charset="0"/>
              </a:rPr>
              <a:t/>
            </a:r>
            <a:br>
              <a:rPr lang="en-US" sz="2500" dirty="0" smtClean="0">
                <a:latin typeface="Arial" charset="0"/>
                <a:sym typeface="Arial" charset="0"/>
              </a:rPr>
            </a:br>
            <a:endParaRPr lang="en-US" sz="2500" dirty="0" smtClean="0">
              <a:latin typeface="Arial" charset="0"/>
              <a:sym typeface="Arial" charset="0"/>
            </a:endParaRPr>
          </a:p>
        </p:txBody>
      </p:sp>
      <p:sp>
        <p:nvSpPr>
          <p:cNvPr id="2052" name="Line 3"/>
          <p:cNvSpPr>
            <a:spLocks noChangeShapeType="1"/>
          </p:cNvSpPr>
          <p:nvPr/>
        </p:nvSpPr>
        <p:spPr bwMode="auto">
          <a:xfrm>
            <a:off x="347135" y="907135"/>
            <a:ext cx="11476567" cy="1587"/>
          </a:xfrm>
          <a:prstGeom prst="line">
            <a:avLst/>
          </a:prstGeom>
          <a:noFill/>
          <a:ln w="12700">
            <a:solidFill>
              <a:srgbClr val="0068B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200">
              <a:solidFill>
                <a:srgbClr val="000000"/>
              </a:solidFill>
              <a:latin typeface="Gill Sans" charset="0"/>
              <a:sym typeface="Gill Sans" charset="0"/>
            </a:endParaRPr>
          </a:p>
        </p:txBody>
      </p:sp>
      <p:grpSp>
        <p:nvGrpSpPr>
          <p:cNvPr id="2053" name="Group 6"/>
          <p:cNvGrpSpPr>
            <a:grpSpLocks/>
          </p:cNvGrpSpPr>
          <p:nvPr/>
        </p:nvGrpSpPr>
        <p:grpSpPr bwMode="auto">
          <a:xfrm>
            <a:off x="0" y="2632075"/>
            <a:ext cx="12208933" cy="1206500"/>
            <a:chOff x="0" y="0"/>
            <a:chExt cx="5768" cy="760"/>
          </a:xfrm>
        </p:grpSpPr>
        <p:sp>
          <p:nvSpPr>
            <p:cNvPr id="2055" name="Rectangle 4"/>
            <p:cNvSpPr>
              <a:spLocks/>
            </p:cNvSpPr>
            <p:nvPr/>
          </p:nvSpPr>
          <p:spPr bwMode="auto">
            <a:xfrm>
              <a:off x="0" y="0"/>
              <a:ext cx="5768" cy="7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1200">
                <a:solidFill>
                  <a:srgbClr val="000000"/>
                </a:solidFill>
                <a:latin typeface="Gill Sans" charset="0"/>
                <a:sym typeface="Gill Sans" charset="0"/>
              </a:endParaRPr>
            </a:p>
          </p:txBody>
        </p:sp>
        <p:sp>
          <p:nvSpPr>
            <p:cNvPr id="2056" name="Rectangle 5"/>
            <p:cNvSpPr>
              <a:spLocks/>
            </p:cNvSpPr>
            <p:nvPr/>
          </p:nvSpPr>
          <p:spPr bwMode="auto">
            <a:xfrm>
              <a:off x="0" y="8"/>
              <a:ext cx="5768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000" dirty="0">
                <a:solidFill>
                  <a:srgbClr val="FFFFFF"/>
                </a:solidFill>
                <a:latin typeface="Arial Bold" charset="0"/>
                <a:cs typeface="Arial Bold" charset="0"/>
                <a:sym typeface="Arial Bold" charset="0"/>
              </a:endParaRPr>
            </a:p>
          </p:txBody>
        </p:sp>
      </p:grpSp>
      <p:sp>
        <p:nvSpPr>
          <p:cNvPr id="8" name="Title 1"/>
          <p:cNvSpPr txBox="1">
            <a:spLocks/>
          </p:cNvSpPr>
          <p:nvPr/>
        </p:nvSpPr>
        <p:spPr bwMode="auto">
          <a:xfrm>
            <a:off x="903818" y="476672"/>
            <a:ext cx="103632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  <a:sym typeface="Lucida Grande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ucida Grande" charset="0"/>
                <a:ea typeface="ヒラギノ角ゴ ProN W3" charset="0"/>
                <a:cs typeface="ヒラギノ角ゴ ProN W3" charset="0"/>
                <a:sym typeface="Lucida Grande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ucida Grande" charset="0"/>
                <a:ea typeface="ヒラギノ角ゴ ProN W3" charset="0"/>
                <a:cs typeface="ヒラギノ角ゴ ProN W3" charset="0"/>
                <a:sym typeface="Lucida Grande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ucida Grande" charset="0"/>
                <a:ea typeface="ヒラギノ角ゴ ProN W3" charset="0"/>
                <a:cs typeface="ヒラギノ角ゴ ProN W3" charset="0"/>
                <a:sym typeface="Lucida Grande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ucida Grande" charset="0"/>
                <a:ea typeface="ヒラギノ角ゴ ProN W3" charset="0"/>
                <a:cs typeface="ヒラギノ角ゴ ProN W3" charset="0"/>
                <a:sym typeface="Lucida Grande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ucida Grande" charset="0"/>
                <a:ea typeface="ヒラギノ角ゴ ProN W3" charset="0"/>
                <a:cs typeface="ヒラギノ角ゴ ProN W3" charset="0"/>
                <a:sym typeface="Lucida Grande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ucida Grande" charset="0"/>
                <a:ea typeface="ヒラギノ角ゴ ProN W3" charset="0"/>
                <a:cs typeface="ヒラギノ角ゴ ProN W3" charset="0"/>
                <a:sym typeface="Lucida Grande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ucida Grande" charset="0"/>
                <a:ea typeface="ヒラギノ角ゴ ProN W3" charset="0"/>
                <a:cs typeface="ヒラギノ角ゴ ProN W3" charset="0"/>
                <a:sym typeface="Lucida Grande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ucida Grande" charset="0"/>
                <a:ea typeface="ヒラギノ角ゴ ProN W3" charset="0"/>
                <a:cs typeface="ヒラギノ角ゴ ProN W3" charset="0"/>
                <a:sym typeface="Lucida Grande" charset="0"/>
              </a:defRPr>
            </a:lvl9pPr>
          </a:lstStyle>
          <a:p>
            <a:endParaRPr lang="en-GB" dirty="0"/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spcBef>
                <a:spcPts val="800"/>
              </a:spcBef>
              <a:spcAft>
                <a:spcPct val="0"/>
              </a:spcAft>
              <a:defRPr sz="3200">
                <a:solidFill>
                  <a:srgbClr val="878787"/>
                </a:solidFill>
                <a:latin typeface="+mn-lt"/>
                <a:ea typeface="+mn-ea"/>
                <a:cs typeface="+mn-cs"/>
                <a:sym typeface="Lucida Grande" charset="0"/>
              </a:defRPr>
            </a:lvl1pPr>
            <a:lvl2pPr marL="381000" indent="76200" algn="ctr" rtl="0" eaLnBrk="0" fontAlgn="base" hangingPunct="0">
              <a:spcBef>
                <a:spcPts val="700"/>
              </a:spcBef>
              <a:spcAft>
                <a:spcPct val="0"/>
              </a:spcAft>
              <a:defRPr sz="2800">
                <a:solidFill>
                  <a:srgbClr val="878787"/>
                </a:solidFill>
                <a:latin typeface="+mn-lt"/>
                <a:ea typeface="+mn-ea"/>
                <a:cs typeface="+mn-cs"/>
                <a:sym typeface="Lucida Grande" charset="0"/>
              </a:defRPr>
            </a:lvl2pPr>
            <a:lvl3pPr marL="838200" indent="76200" algn="ctr" rtl="0" eaLnBrk="0" fontAlgn="base" hangingPunct="0">
              <a:spcBef>
                <a:spcPts val="600"/>
              </a:spcBef>
              <a:spcAft>
                <a:spcPct val="0"/>
              </a:spcAft>
              <a:defRPr sz="2400">
                <a:solidFill>
                  <a:srgbClr val="878787"/>
                </a:solidFill>
                <a:latin typeface="+mn-lt"/>
                <a:ea typeface="+mn-ea"/>
                <a:cs typeface="+mn-cs"/>
                <a:sym typeface="Lucida Grande" charset="0"/>
              </a:defRPr>
            </a:lvl3pPr>
            <a:lvl4pPr marL="1295400" indent="76200" algn="ctr" rtl="0" eaLnBrk="0" fontAlgn="base" hangingPunct="0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Lucida Grande" charset="0"/>
              </a:defRPr>
            </a:lvl4pPr>
            <a:lvl5pPr marL="1752600" indent="76200" algn="ctr" rtl="0" eaLnBrk="0" fontAlgn="base" hangingPunct="0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Lucida Grande" charset="0"/>
              </a:defRPr>
            </a:lvl5pPr>
            <a:lvl6pPr marL="22098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Lucida Grande" charset="0"/>
              </a:defRPr>
            </a:lvl6pPr>
            <a:lvl7pPr marL="26670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Lucida Grande" charset="0"/>
              </a:defRPr>
            </a:lvl7pPr>
            <a:lvl8pPr marL="31242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Lucida Grande" charset="0"/>
              </a:defRPr>
            </a:lvl8pPr>
            <a:lvl9pPr marL="3581400" algn="ctr" rtl="0" fontAlgn="base">
              <a:spcBef>
                <a:spcPts val="500"/>
              </a:spcBef>
              <a:spcAft>
                <a:spcPct val="0"/>
              </a:spcAft>
              <a:defRPr sz="2000">
                <a:solidFill>
                  <a:srgbClr val="878787"/>
                </a:solidFill>
                <a:latin typeface="+mn-lt"/>
                <a:ea typeface="+mn-ea"/>
                <a:cs typeface="+mn-cs"/>
                <a:sym typeface="Lucida Grande" charset="0"/>
              </a:defRPr>
            </a:lvl9pPr>
          </a:lstStyle>
          <a:p>
            <a:r>
              <a:rPr lang="en-GB" dirty="0" smtClean="0"/>
              <a:t>Overview with new draft NICE guideline updates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1271464" y="2881382"/>
            <a:ext cx="98251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Management of Overactive Bladder (OAB)</a:t>
            </a:r>
            <a:endParaRPr lang="en-GB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710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Physical therapies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</a:pPr>
            <a:r>
              <a:rPr lang="en-GB" sz="1700"/>
              <a:t>Offer a trial of supervised pelvic floor muscle training of at least 3 months duration as first-line treatment to women with stress or mixed UI.</a:t>
            </a:r>
          </a:p>
          <a:p>
            <a:pPr lvl="1">
              <a:lnSpc>
                <a:spcPct val="90000"/>
              </a:lnSpc>
            </a:pPr>
            <a:r>
              <a:rPr lang="en-GB" sz="1500"/>
              <a:t>Significant reduction in frequency and volume of leaks and ICIQ score (Jahromi et al ’13)</a:t>
            </a:r>
          </a:p>
          <a:p>
            <a:pPr lvl="1">
              <a:lnSpc>
                <a:spcPct val="90000"/>
              </a:lnSpc>
            </a:pPr>
            <a:r>
              <a:rPr lang="en-GB" sz="1500"/>
              <a:t>Significant increase in QOL in 2,394 women form 23 studies (Starczynska et al ‘17)</a:t>
            </a:r>
          </a:p>
          <a:p>
            <a:pPr lvl="0">
              <a:lnSpc>
                <a:spcPct val="90000"/>
              </a:lnSpc>
            </a:pPr>
            <a:r>
              <a:rPr lang="en-GB" sz="1700"/>
              <a:t>Pelvic floor muscle training programmes should comprise at least 8  contractions performed 3 times per day. </a:t>
            </a:r>
          </a:p>
          <a:p>
            <a:pPr lvl="0">
              <a:lnSpc>
                <a:spcPct val="90000"/>
              </a:lnSpc>
            </a:pPr>
            <a:r>
              <a:rPr lang="en-GB" sz="1700"/>
              <a:t>Continue an exercise programme if pelvic floor muscle training is beneficial</a:t>
            </a:r>
          </a:p>
          <a:p>
            <a:pPr lvl="0">
              <a:lnSpc>
                <a:spcPct val="90000"/>
              </a:lnSpc>
            </a:pPr>
            <a:r>
              <a:rPr lang="en-GB" sz="1700"/>
              <a:t>Electrical stimulation/biofeedback should be considered for women who cannot actively contract pelvic floor muscles to aid motivation and adherence to therapy. Do not offer it routinely.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Behavioural therapies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Offer bladder training lasting for a minimum of 6 weeks as first-line treatment to women with urgency or mixed UI.</a:t>
            </a:r>
          </a:p>
          <a:p>
            <a:pPr marL="685800" lvl="1"/>
            <a:r>
              <a:rPr lang="en-GB"/>
              <a:t> efficacy: 12-90% resolution, 57-87% improvement (Lee et al ’13)</a:t>
            </a:r>
          </a:p>
          <a:p>
            <a:pPr lvl="0"/>
            <a:endParaRPr lang="en-GB"/>
          </a:p>
          <a:p>
            <a:pPr lvl="0"/>
            <a:r>
              <a:rPr lang="en-GB"/>
              <a:t>If women do not achieve satisfactory benefit from bladder training programmes, the combination of an OAB medicine with bladder training should be considered if frequency is a troublesome symptom.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Trans cutaneous </a:t>
            </a:r>
            <a:r>
              <a:rPr lang="en-GB" dirty="0" err="1" smtClean="0"/>
              <a:t>Neurostimulation</a:t>
            </a:r>
            <a:r>
              <a:rPr lang="en-GB" dirty="0" smtClean="0"/>
              <a:t> </a:t>
            </a:r>
            <a:r>
              <a:rPr lang="en-GB" dirty="0"/>
              <a:t>[2013]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</a:pPr>
            <a:r>
              <a:rPr lang="en-GB" sz="1700" dirty="0"/>
              <a:t>Do not offer transcutaneous sacral nerve stimulation (surface electrodes placed above the sacrum, often known as transcutaneous electrical nerve stimulation [TENS]) to treat OAB in women.</a:t>
            </a:r>
          </a:p>
          <a:p>
            <a:pPr marL="0" lvl="0" indent="0">
              <a:lnSpc>
                <a:spcPct val="90000"/>
              </a:lnSpc>
              <a:buNone/>
            </a:pPr>
            <a:endParaRPr lang="en-GB" sz="1700" dirty="0"/>
          </a:p>
          <a:p>
            <a:pPr lvl="0">
              <a:lnSpc>
                <a:spcPct val="90000"/>
              </a:lnSpc>
            </a:pPr>
            <a:r>
              <a:rPr lang="en-GB" sz="1700" dirty="0"/>
              <a:t>Explain that there is insufficient evidence to recommend the use of transcutaneous posterior </a:t>
            </a:r>
            <a:r>
              <a:rPr lang="en-GB" sz="1700" dirty="0" err="1"/>
              <a:t>tibial</a:t>
            </a:r>
            <a:r>
              <a:rPr lang="en-GB" sz="1700" dirty="0"/>
              <a:t> nerve stimulation (surface electrodes placed above the posterior </a:t>
            </a:r>
            <a:r>
              <a:rPr lang="en-GB" sz="1700" dirty="0" err="1"/>
              <a:t>tibial</a:t>
            </a:r>
            <a:r>
              <a:rPr lang="en-GB" sz="1700" dirty="0"/>
              <a:t> nerve) to treat OAB.</a:t>
            </a:r>
          </a:p>
          <a:p>
            <a:pPr marL="0" lvl="0" indent="0">
              <a:lnSpc>
                <a:spcPct val="90000"/>
              </a:lnSpc>
              <a:buNone/>
            </a:pPr>
            <a:endParaRPr lang="en-GB" sz="1700" dirty="0"/>
          </a:p>
          <a:p>
            <a:pPr lvl="0">
              <a:lnSpc>
                <a:spcPct val="90000"/>
              </a:lnSpc>
            </a:pPr>
            <a:r>
              <a:rPr lang="en-GB" sz="1700" dirty="0"/>
              <a:t> Do not offer transcutaneous posterior </a:t>
            </a:r>
            <a:r>
              <a:rPr lang="en-GB" sz="1700" dirty="0" err="1"/>
              <a:t>tibial</a:t>
            </a:r>
            <a:r>
              <a:rPr lang="en-GB" sz="1700" dirty="0"/>
              <a:t> nerve stimulation for OAB unless:</a:t>
            </a:r>
          </a:p>
          <a:p>
            <a:pPr lvl="1">
              <a:lnSpc>
                <a:spcPct val="90000"/>
              </a:lnSpc>
            </a:pPr>
            <a:r>
              <a:rPr lang="en-GB" sz="1500" dirty="0"/>
              <a:t>MDT review, if no response to medical treatment or </a:t>
            </a:r>
            <a:r>
              <a:rPr lang="en-GB" sz="1500" dirty="0" err="1"/>
              <a:t>botulinum</a:t>
            </a:r>
            <a:r>
              <a:rPr lang="en-GB" sz="1500" dirty="0"/>
              <a:t> toxin A/transcutaneous sacral nerve stimulation had not worked or is unacceptable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/>
              <a:t>Absorbent containment products, urinals and toileting aids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80000"/>
              </a:lnSpc>
            </a:pPr>
            <a:r>
              <a:rPr lang="en-GB" sz="1100" dirty="0"/>
              <a:t>Absorbent containment products, hand held urinals and toileting aids </a:t>
            </a:r>
            <a:r>
              <a:rPr lang="en-GB" sz="1100" u="sng" dirty="0"/>
              <a:t>should not be considered </a:t>
            </a:r>
            <a:r>
              <a:rPr lang="en-GB" sz="1100" dirty="0"/>
              <a:t>as a treatment for UI. Use them only as: </a:t>
            </a:r>
          </a:p>
          <a:p>
            <a:pPr lvl="1">
              <a:lnSpc>
                <a:spcPct val="80000"/>
              </a:lnSpc>
            </a:pPr>
            <a:r>
              <a:rPr lang="en-GB" sz="1000" dirty="0"/>
              <a:t>a coping strategy pending definitive treatment </a:t>
            </a:r>
          </a:p>
          <a:p>
            <a:pPr lvl="1">
              <a:lnSpc>
                <a:spcPct val="80000"/>
              </a:lnSpc>
            </a:pPr>
            <a:r>
              <a:rPr lang="en-GB" sz="1000" dirty="0"/>
              <a:t>an adjunct to </a:t>
            </a:r>
            <a:r>
              <a:rPr lang="en-GB" sz="1000" dirty="0" err="1"/>
              <a:t>ongoing</a:t>
            </a:r>
            <a:r>
              <a:rPr lang="en-GB" sz="1000" dirty="0"/>
              <a:t> therapy </a:t>
            </a:r>
          </a:p>
          <a:p>
            <a:pPr lvl="1">
              <a:lnSpc>
                <a:spcPct val="80000"/>
              </a:lnSpc>
            </a:pPr>
            <a:r>
              <a:rPr lang="en-GB" sz="1000" dirty="0"/>
              <a:t>long-term management of UI only after treatment options have been  explored</a:t>
            </a:r>
          </a:p>
          <a:p>
            <a:pPr lvl="0">
              <a:lnSpc>
                <a:spcPct val="80000"/>
              </a:lnSpc>
            </a:pPr>
            <a:endParaRPr lang="en-GB" sz="1100" dirty="0"/>
          </a:p>
          <a:p>
            <a:pPr lvl="0">
              <a:lnSpc>
                <a:spcPct val="80000"/>
              </a:lnSpc>
            </a:pPr>
            <a:r>
              <a:rPr lang="en-GB" sz="1100" dirty="0"/>
              <a:t>Offer a review at least once a year to women who are using absorbent containment products for long-term management of UI. The review should cover:</a:t>
            </a:r>
          </a:p>
          <a:p>
            <a:pPr lvl="1">
              <a:lnSpc>
                <a:spcPct val="80000"/>
              </a:lnSpc>
            </a:pPr>
            <a:r>
              <a:rPr lang="en-GB" sz="1000" dirty="0"/>
              <a:t>routine assessment of continence</a:t>
            </a:r>
          </a:p>
          <a:p>
            <a:pPr lvl="1">
              <a:lnSpc>
                <a:spcPct val="80000"/>
              </a:lnSpc>
            </a:pPr>
            <a:r>
              <a:rPr lang="en-GB" sz="1000" dirty="0"/>
              <a:t>assessment of skin integrity</a:t>
            </a:r>
          </a:p>
          <a:p>
            <a:pPr lvl="1">
              <a:lnSpc>
                <a:spcPct val="80000"/>
              </a:lnSpc>
            </a:pPr>
            <a:r>
              <a:rPr lang="en-GB" sz="1000" dirty="0"/>
              <a:t>changes to symptoms, comorbidities, lifestyle, mobility, medication, BMI, and social and environmental factors </a:t>
            </a:r>
          </a:p>
          <a:p>
            <a:pPr lvl="1">
              <a:lnSpc>
                <a:spcPct val="80000"/>
              </a:lnSpc>
            </a:pPr>
            <a:r>
              <a:rPr lang="en-GB" sz="1000" dirty="0"/>
              <a:t>the suitability of alternative treatment options </a:t>
            </a:r>
          </a:p>
          <a:p>
            <a:pPr lvl="1">
              <a:lnSpc>
                <a:spcPct val="80000"/>
              </a:lnSpc>
            </a:pPr>
            <a:r>
              <a:rPr lang="en-GB" sz="1000" dirty="0"/>
              <a:t>the efficacy of the absorbent containment product the woman is currently using and the quantities used </a:t>
            </a:r>
          </a:p>
          <a:p>
            <a:pPr lvl="1">
              <a:lnSpc>
                <a:spcPct val="80000"/>
              </a:lnSpc>
            </a:pPr>
            <a:r>
              <a:rPr lang="en-GB" sz="1000" dirty="0"/>
              <a:t>Long term management strategies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Who should carry out these reviews: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A registered healthcare professional who is trained in assessing continence and making referrals to specialist services or</a:t>
            </a:r>
          </a:p>
          <a:p>
            <a:pPr lvl="0"/>
            <a:r>
              <a:rPr lang="en-GB"/>
              <a:t>A non-registered healthcare professional who is trained in assessing continence and making referrals to specialist services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Catheters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Indwelling/intermittent or suprapubic should be considered for women in whom persistent urinary retention is causing incontinence, symptomatic infections or renal dysfunction, and in whom this cannot otherwise be corrected.</a:t>
            </a:r>
          </a:p>
          <a:p>
            <a:pPr lvl="0"/>
            <a:r>
              <a:rPr lang="en-GB"/>
              <a:t>Indwelling catheters in urgency UI may not result in continence</a:t>
            </a:r>
          </a:p>
          <a:p>
            <a:pPr lvl="0"/>
            <a:r>
              <a:rPr lang="en-GB"/>
              <a:t>Intermittent urethral catheterisation (CISC) to women with urinary retention who can be taught to self-catheterise or who have a carer who can perform the technique</a:t>
            </a:r>
          </a:p>
          <a:p>
            <a:pPr lvl="0"/>
            <a:endParaRPr lang="en-GB"/>
          </a:p>
          <a:p>
            <a:pPr lvl="0"/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Indwelling catheters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lnSpc>
                <a:spcPct val="90000"/>
              </a:lnSpc>
            </a:pPr>
            <a:r>
              <a:rPr lang="en-GB"/>
              <a:t>Consider the impact of long-term indwelling urethral catheterisation. Discuss the practicalities, benefits and risks with the woman/carer</a:t>
            </a:r>
          </a:p>
          <a:p>
            <a:pPr lvl="0">
              <a:lnSpc>
                <a:spcPct val="90000"/>
              </a:lnSpc>
            </a:pPr>
            <a:r>
              <a:rPr lang="en-GB"/>
              <a:t>Indications:</a:t>
            </a:r>
          </a:p>
          <a:p>
            <a:pPr lvl="1">
              <a:lnSpc>
                <a:spcPct val="90000"/>
              </a:lnSpc>
            </a:pPr>
            <a:r>
              <a:rPr lang="en-GB"/>
              <a:t>Chronic urinary retention in women unable to manage CISC</a:t>
            </a:r>
          </a:p>
          <a:p>
            <a:pPr lvl="1">
              <a:lnSpc>
                <a:spcPct val="90000"/>
              </a:lnSpc>
            </a:pPr>
            <a:r>
              <a:rPr lang="en-GB"/>
              <a:t>Skin wounds, pressure ulcers or irritations that are being contained by urine</a:t>
            </a:r>
          </a:p>
          <a:p>
            <a:pPr lvl="1">
              <a:lnSpc>
                <a:spcPct val="90000"/>
              </a:lnSpc>
            </a:pPr>
            <a:r>
              <a:rPr lang="en-GB"/>
              <a:t>Distress or disruption caused by bed and clothing changes</a:t>
            </a:r>
          </a:p>
          <a:p>
            <a:pPr lvl="1">
              <a:lnSpc>
                <a:spcPct val="90000"/>
              </a:lnSpc>
            </a:pPr>
            <a:r>
              <a:rPr lang="en-GB"/>
              <a:t>Where a woman expresses a preference for this form of management</a:t>
            </a:r>
          </a:p>
          <a:p>
            <a:pPr lvl="0">
              <a:lnSpc>
                <a:spcPct val="90000"/>
              </a:lnSpc>
            </a:pPr>
            <a:r>
              <a:rPr lang="en-GB"/>
              <a:t>Consider suprapubic catheter as an alternative – lower rates of symptomatic UTI, ‘bypassing’ and urethral complications than indwelling urethral catheters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Alternative products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Do not use intravaginal or intraurethral devices for the routine management of UI</a:t>
            </a:r>
          </a:p>
          <a:p>
            <a:pPr lvl="0"/>
            <a:r>
              <a:rPr lang="en-GB"/>
              <a:t>Do not advice women to consider such devices other than for occasional use when necessary to prevent leakage, for example during physical exercise</a:t>
            </a:r>
          </a:p>
          <a:p>
            <a:pPr lvl="0"/>
            <a:r>
              <a:rPr lang="en-GB"/>
              <a:t>Do not recommend complementary therapies for the treatment of UI or OAB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Choosing medication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/>
              <a:t>Don’t offer flavoxate, propantheline or imipramine to treat UI or OAB</a:t>
            </a:r>
          </a:p>
          <a:p>
            <a:pPr lvl="0"/>
            <a:r>
              <a:rPr lang="en-GB"/>
              <a:t>Don’t offer oxybutynin (IR) to older women who may be at higher risk of sudden deterioration in their physical or mental health</a:t>
            </a:r>
          </a:p>
          <a:p>
            <a:pPr lvl="0"/>
            <a:r>
              <a:rPr lang="en-GB"/>
              <a:t>Offer the anticholinergic with lowest acquisition</a:t>
            </a:r>
          </a:p>
          <a:p>
            <a:pPr lvl="0"/>
            <a:r>
              <a:rPr lang="en-GB"/>
              <a:t>If the first medicine is not effective or not tolerated, offer another medication with a low acquisition cost</a:t>
            </a:r>
          </a:p>
          <a:p>
            <a:pPr lvl="0"/>
            <a:r>
              <a:rPr lang="en-GB"/>
              <a:t>Offer transdermal route for women unable to tolerate oral medicine</a:t>
            </a:r>
          </a:p>
          <a:p>
            <a:pPr lvl="0"/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Medication - Anticholinergics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80000"/>
              </a:lnSpc>
              <a:buNone/>
            </a:pPr>
            <a:r>
              <a:rPr lang="en-GB" sz="1400"/>
              <a:t>Before starting treatment with a medicine for OAB, explain to the woman: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en-GB" sz="1400"/>
              <a:t> </a:t>
            </a:r>
          </a:p>
          <a:p>
            <a:pPr lvl="0">
              <a:lnSpc>
                <a:spcPct val="80000"/>
              </a:lnSpc>
            </a:pPr>
            <a:r>
              <a:rPr lang="en-GB" sz="1400" b="1" u="sng"/>
              <a:t>the likelihood of the medicine being successful</a:t>
            </a:r>
          </a:p>
          <a:p>
            <a:pPr lvl="1">
              <a:lnSpc>
                <a:spcPct val="80000"/>
              </a:lnSpc>
            </a:pPr>
            <a:r>
              <a:rPr lang="en-GB" sz="1200"/>
              <a:t>greater cure or improvement rate in the antimuscarinic group compared with placebo (relative risk 1.39 (1.28 to 1.51) (Nabi et al ’06)</a:t>
            </a:r>
          </a:p>
          <a:p>
            <a:pPr lvl="1">
              <a:lnSpc>
                <a:spcPct val="80000"/>
              </a:lnSpc>
            </a:pPr>
            <a:r>
              <a:rPr lang="en-GB" sz="1200"/>
              <a:t>NNT 7 (Robinson et al, ’12)</a:t>
            </a:r>
          </a:p>
          <a:p>
            <a:pPr lvl="1">
              <a:lnSpc>
                <a:spcPct val="80000"/>
              </a:lnSpc>
            </a:pPr>
            <a:r>
              <a:rPr lang="en-GB" sz="1200"/>
              <a:t>Oxybutynin ER and tolterodine superior to IR preparations (Appel et al ’01)</a:t>
            </a:r>
          </a:p>
          <a:p>
            <a:pPr lvl="1">
              <a:lnSpc>
                <a:spcPct val="80000"/>
              </a:lnSpc>
            </a:pPr>
            <a:r>
              <a:rPr lang="en-GB" sz="1200"/>
              <a:t>solifenacin is as effective as extended release tolterodine (Diakno et al ’03)</a:t>
            </a:r>
          </a:p>
          <a:p>
            <a:pPr lvl="0">
              <a:lnSpc>
                <a:spcPct val="80000"/>
              </a:lnSpc>
            </a:pPr>
            <a:endParaRPr lang="en-GB" sz="1400"/>
          </a:p>
          <a:p>
            <a:pPr lvl="0">
              <a:lnSpc>
                <a:spcPct val="80000"/>
              </a:lnSpc>
            </a:pPr>
            <a:r>
              <a:rPr lang="en-GB" sz="1400" b="1" u="sng"/>
              <a:t>the common adverse effects associated with the medicine:</a:t>
            </a:r>
          </a:p>
          <a:p>
            <a:pPr lvl="1">
              <a:lnSpc>
                <a:spcPct val="80000"/>
              </a:lnSpc>
            </a:pPr>
            <a:r>
              <a:rPr lang="en-GB" sz="1200"/>
              <a:t>dizziness was the most common adverse effect (oxybutynin 3%, propiverine 3.2%, tolterodine 1.8%, and placebo 1.6%)  (Robinson et al ‘12)</a:t>
            </a:r>
          </a:p>
          <a:p>
            <a:pPr lvl="1">
              <a:lnSpc>
                <a:spcPct val="80000"/>
              </a:lnSpc>
            </a:pPr>
            <a:r>
              <a:rPr lang="en-GB" sz="1200"/>
              <a:t>confusion was found in &lt;1% of cases</a:t>
            </a: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6198" y="3109344"/>
            <a:ext cx="1961296" cy="18893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Overview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Assessment</a:t>
            </a:r>
          </a:p>
          <a:p>
            <a:pPr lvl="0"/>
            <a:r>
              <a:rPr lang="en-GB"/>
              <a:t>Tests</a:t>
            </a:r>
          </a:p>
          <a:p>
            <a:pPr lvl="0"/>
            <a:r>
              <a:rPr lang="en-GB"/>
              <a:t>When to refer</a:t>
            </a:r>
          </a:p>
          <a:p>
            <a:pPr lvl="0"/>
            <a:r>
              <a:rPr lang="en-GB"/>
              <a:t>Conservative management</a:t>
            </a:r>
          </a:p>
          <a:p>
            <a:pPr lvl="0"/>
            <a:r>
              <a:rPr lang="en-GB"/>
              <a:t>Medication</a:t>
            </a:r>
          </a:p>
          <a:p>
            <a:pPr lvl="0"/>
            <a:r>
              <a:rPr lang="en-GB"/>
              <a:t>Surgical management options</a:t>
            </a:r>
          </a:p>
          <a:p>
            <a:pPr lvl="0"/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/>
              <a:t>Individual drug and dose for the individual patient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</a:pPr>
            <a:r>
              <a:rPr lang="en-GB" sz="1700"/>
              <a:t>that some adverse effects of anticholinergic medicines, such as dry mouth and constipation, may indicate that the medicine is starting to have an effect</a:t>
            </a:r>
          </a:p>
          <a:p>
            <a:pPr lvl="0">
              <a:lnSpc>
                <a:spcPct val="90000"/>
              </a:lnSpc>
            </a:pPr>
            <a:r>
              <a:rPr lang="en-GB" sz="1700"/>
              <a:t>that she may not see the full benefits until she has been taking the medicine for 4 weeks</a:t>
            </a:r>
          </a:p>
          <a:p>
            <a:pPr lvl="0">
              <a:lnSpc>
                <a:spcPct val="90000"/>
              </a:lnSpc>
            </a:pPr>
            <a:r>
              <a:rPr lang="en-GB" sz="1700"/>
              <a:t>that the long-term effects of anticholinergic medicines for OAB on cognitive function are uncertain</a:t>
            </a:r>
          </a:p>
          <a:p>
            <a:pPr lvl="0">
              <a:lnSpc>
                <a:spcPct val="90000"/>
              </a:lnSpc>
            </a:pPr>
            <a:r>
              <a:rPr lang="en-GB" sz="1700" b="1"/>
              <a:t>Contraindications: </a:t>
            </a:r>
            <a:r>
              <a:rPr lang="en-GB" sz="1700"/>
              <a:t>angle closure glaucoma, myasthenia gravis, severe ulcerative colitis, toxic megacolon, or intestinal obstruction because of their anticholinergic effects</a:t>
            </a:r>
          </a:p>
          <a:p>
            <a:pPr lvl="0">
              <a:lnSpc>
                <a:spcPct val="90000"/>
              </a:lnSpc>
            </a:pPr>
            <a:r>
              <a:rPr lang="en-GB" sz="1700"/>
              <a:t>Consider lower dose for hepatic/renal impairment, elderly (risk postural hypotension and cognitive impairment)</a:t>
            </a:r>
          </a:p>
          <a:p>
            <a:pPr lvl="0">
              <a:lnSpc>
                <a:spcPct val="90000"/>
              </a:lnSpc>
            </a:pPr>
            <a:endParaRPr lang="en-GB" sz="17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Consider: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>
              <a:lnSpc>
                <a:spcPct val="80000"/>
              </a:lnSpc>
            </a:pPr>
            <a:r>
              <a:rPr lang="en-GB" sz="1700"/>
              <a:t>coexisting conditions (such as poor bladder emptying (rarely reported in women), cognitive impairment or dementia)</a:t>
            </a:r>
          </a:p>
          <a:p>
            <a:pPr lvl="0">
              <a:lnSpc>
                <a:spcPct val="80000"/>
              </a:lnSpc>
            </a:pPr>
            <a:r>
              <a:rPr lang="en-GB" sz="1700"/>
              <a:t>current use of other medicines that affect total anticholinergic load</a:t>
            </a:r>
          </a:p>
          <a:p>
            <a:pPr lvl="0">
              <a:lnSpc>
                <a:spcPct val="80000"/>
              </a:lnSpc>
            </a:pPr>
            <a:r>
              <a:rPr lang="en-GB" sz="1700"/>
              <a:t>risk of adverse effects, including cognitive impairment [2019]</a:t>
            </a:r>
          </a:p>
          <a:p>
            <a:pPr lvl="0">
              <a:lnSpc>
                <a:spcPct val="80000"/>
              </a:lnSpc>
            </a:pPr>
            <a:r>
              <a:rPr lang="en-GB" sz="1700"/>
              <a:t>For women who have a diagnosis of dementia and for whom anticholinergics are an option, follow the recommendations on medicines that may cause cognitive impairment in the NICE guidelines.</a:t>
            </a:r>
          </a:p>
          <a:p>
            <a:pPr marL="0" lvl="0" indent="0">
              <a:lnSpc>
                <a:spcPct val="80000"/>
              </a:lnSpc>
              <a:buNone/>
            </a:pPr>
            <a:endParaRPr lang="en-GB" sz="170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 l="12416" t="33482" r="38834" b="12222"/>
          <a:stretch>
            <a:fillRect/>
          </a:stretch>
        </p:blipFill>
        <p:spPr>
          <a:xfrm>
            <a:off x="6096003" y="2603497"/>
            <a:ext cx="5943600" cy="37236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Mirabegron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09600" y="1600201"/>
            <a:ext cx="7574632" cy="4525963"/>
          </a:xfrm>
        </p:spPr>
        <p:txBody>
          <a:bodyPr>
            <a:noAutofit/>
          </a:bodyPr>
          <a:lstStyle/>
          <a:p>
            <a:pPr lvl="0"/>
            <a:r>
              <a:rPr lang="en-GB" sz="2800" dirty="0"/>
              <a:t>Contraindicated in severe uncontrolled hypertension (SBP</a:t>
            </a:r>
            <a:r>
              <a:rPr lang="en-GB" sz="2800" u="sng" dirty="0"/>
              <a:t>&gt;</a:t>
            </a:r>
            <a:r>
              <a:rPr lang="en-GB" sz="2800" dirty="0"/>
              <a:t>180 OR DBP </a:t>
            </a:r>
            <a:r>
              <a:rPr lang="en-GB" sz="2800" u="sng" dirty="0"/>
              <a:t>&gt;</a:t>
            </a:r>
            <a:r>
              <a:rPr lang="en-GB" sz="2800" dirty="0"/>
              <a:t>110 mmHg)</a:t>
            </a:r>
          </a:p>
          <a:p>
            <a:pPr lvl="0"/>
            <a:r>
              <a:rPr lang="en-GB" sz="2800" dirty="0"/>
              <a:t>Side effects: Arrhythmias; constipation; diarrhoea; dizziness; headache; increased risk of infection; nausea.</a:t>
            </a:r>
          </a:p>
          <a:p>
            <a:pPr lvl="0"/>
            <a:r>
              <a:rPr lang="en-GB" sz="2800" dirty="0"/>
              <a:t>Caution: hepatic or renal impairment (reduce to 25mg if </a:t>
            </a:r>
            <a:r>
              <a:rPr lang="en-GB" sz="2800" dirty="0" err="1"/>
              <a:t>eGFR</a:t>
            </a:r>
            <a:r>
              <a:rPr lang="en-GB" sz="2800" dirty="0"/>
              <a:t> &lt;15)</a:t>
            </a:r>
          </a:p>
          <a:p>
            <a:pPr lvl="0"/>
            <a:r>
              <a:rPr lang="en-GB" sz="2800" dirty="0"/>
              <a:t>Cost £29/30 tabs of 25 or 50mg versus Oxybutynin patch (£27.20), MR(£13.71) and </a:t>
            </a:r>
            <a:r>
              <a:rPr lang="en-GB" sz="2800" dirty="0" err="1"/>
              <a:t>anticholinergics</a:t>
            </a:r>
            <a:r>
              <a:rPr lang="en-GB" sz="2800" dirty="0"/>
              <a:t> IR ( £3-27)</a:t>
            </a:r>
          </a:p>
        </p:txBody>
      </p:sp>
      <p:pic>
        <p:nvPicPr>
          <p:cNvPr id="4" name="Picture 4" descr="A close up of a piece of paper&#10;&#10;Description automatically generated"/>
          <p:cNvPicPr>
            <a:picLocks noChangeAspect="1"/>
          </p:cNvPicPr>
          <p:nvPr/>
        </p:nvPicPr>
        <p:blipFill>
          <a:blip r:embed="rId2"/>
          <a:srcRect l="20555" t="26667" r="22444" b="18963"/>
          <a:stretch>
            <a:fillRect/>
          </a:stretch>
        </p:blipFill>
        <p:spPr>
          <a:xfrm>
            <a:off x="8112224" y="1484784"/>
            <a:ext cx="3888432" cy="46085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Alternative medications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Consider Desmopression to specifically reduce nocturia in women with UI or OAB.</a:t>
            </a:r>
          </a:p>
          <a:p>
            <a:pPr lvl="0"/>
            <a:r>
              <a:rPr lang="en-GB"/>
              <a:t>Use with caution in women with cystic fibrosis and avoid in over 65 years with cardiovascular disease or hypertension.</a:t>
            </a:r>
          </a:p>
          <a:p>
            <a:pPr lvl="0"/>
            <a:r>
              <a:rPr lang="en-GB"/>
              <a:t>Do not offer systemic HRT to treat UI</a:t>
            </a:r>
          </a:p>
          <a:p>
            <a:pPr lvl="0"/>
            <a:r>
              <a:rPr lang="en-GB"/>
              <a:t>Offer intravaginal oestrogens to treat OAB symptoms in postmenopausal women with vaginal atrophy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Reviewing medication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80000"/>
              </a:lnSpc>
            </a:pPr>
            <a:r>
              <a:rPr lang="en-GB" sz="1700" dirty="0"/>
              <a:t>Offer face-to –face or telephone review in 4 weeks after starting medication for OAB</a:t>
            </a:r>
          </a:p>
          <a:p>
            <a:pPr lvl="0">
              <a:lnSpc>
                <a:spcPct val="80000"/>
              </a:lnSpc>
            </a:pPr>
            <a:r>
              <a:rPr lang="en-GB" sz="1700" dirty="0"/>
              <a:t>If satisfied and optimal improvement </a:t>
            </a:r>
            <a:r>
              <a:rPr lang="en-GB" sz="1700" dirty="0">
                <a:latin typeface="Wingdings" pitchFamily="2"/>
              </a:rPr>
              <a:t></a:t>
            </a:r>
            <a:r>
              <a:rPr lang="en-GB" sz="1700" dirty="0"/>
              <a:t> continue</a:t>
            </a:r>
          </a:p>
          <a:p>
            <a:pPr lvl="0">
              <a:lnSpc>
                <a:spcPct val="80000"/>
              </a:lnSpc>
            </a:pPr>
            <a:r>
              <a:rPr lang="en-GB" sz="1700" dirty="0"/>
              <a:t>If not satisfied/no improvement </a:t>
            </a:r>
            <a:r>
              <a:rPr lang="en-GB" sz="1700" dirty="0">
                <a:latin typeface="Wingdings" pitchFamily="2"/>
              </a:rPr>
              <a:t></a:t>
            </a:r>
            <a:r>
              <a:rPr lang="en-GB" sz="1700" dirty="0"/>
              <a:t>try alternative medicine and review again in 4 weeks</a:t>
            </a:r>
          </a:p>
          <a:p>
            <a:pPr lvl="0">
              <a:lnSpc>
                <a:spcPct val="80000"/>
              </a:lnSpc>
            </a:pPr>
            <a:r>
              <a:rPr lang="en-GB" sz="1700" dirty="0"/>
              <a:t>Offer earlier review </a:t>
            </a:r>
            <a:r>
              <a:rPr lang="en-GB" sz="1700" dirty="0" smtClean="0"/>
              <a:t>if </a:t>
            </a:r>
            <a:r>
              <a:rPr lang="en-GB" sz="1700" dirty="0"/>
              <a:t>not tolerating side effects</a:t>
            </a:r>
          </a:p>
          <a:p>
            <a:pPr lvl="0">
              <a:lnSpc>
                <a:spcPct val="80000"/>
              </a:lnSpc>
            </a:pPr>
            <a:r>
              <a:rPr lang="en-GB" sz="1700" dirty="0"/>
              <a:t>Refer to secondary care if not tolerated or effective</a:t>
            </a:r>
          </a:p>
          <a:p>
            <a:pPr lvl="0">
              <a:lnSpc>
                <a:spcPct val="80000"/>
              </a:lnSpc>
            </a:pPr>
            <a:r>
              <a:rPr lang="en-GB" sz="1700" dirty="0"/>
              <a:t>Offer a further review of medication stops working</a:t>
            </a:r>
          </a:p>
          <a:p>
            <a:pPr lvl="0">
              <a:lnSpc>
                <a:spcPct val="80000"/>
              </a:lnSpc>
            </a:pPr>
            <a:r>
              <a:rPr lang="en-GB" sz="1700" dirty="0"/>
              <a:t>Primary care review very 12 months if on long term medication (6 months if over 75 years) [2017]</a:t>
            </a:r>
          </a:p>
          <a:p>
            <a:pPr lvl="1">
              <a:lnSpc>
                <a:spcPct val="80000"/>
              </a:lnSpc>
            </a:pPr>
            <a:r>
              <a:rPr lang="en-GB" sz="1500" dirty="0"/>
              <a:t>40% patient preserve with </a:t>
            </a:r>
            <a:r>
              <a:rPr lang="en-GB" sz="1500" dirty="0" err="1"/>
              <a:t>anticholinergics</a:t>
            </a:r>
            <a:r>
              <a:rPr lang="en-GB" sz="1500" dirty="0"/>
              <a:t> at 1 year (Goodson et al. ’18)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Invasive procedures (brief overview)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Offer urodynamic investigation to determine whether detrusor overactivity (DO) is causing her OAB symptoms</a:t>
            </a:r>
          </a:p>
          <a:p>
            <a:pPr lvl="0"/>
            <a:r>
              <a:rPr lang="en-GB"/>
              <a:t>If no DO, seek advice on further management from local MDT [2013, amended 2019]</a:t>
            </a:r>
          </a:p>
          <a:p>
            <a:pPr lvl="0"/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Botulinum toxin type A injection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80000"/>
              </a:lnSpc>
            </a:pPr>
            <a:r>
              <a:rPr lang="en-GB" sz="1100" dirty="0"/>
              <a:t>After local MDT [2019] in women demonstrating DO and those not demonstrating DO  </a:t>
            </a:r>
            <a:r>
              <a:rPr lang="en-GB" sz="1100" dirty="0" smtClean="0"/>
              <a:t>but </a:t>
            </a:r>
            <a:r>
              <a:rPr lang="en-GB" sz="1100" dirty="0"/>
              <a:t>with OAB symptoms</a:t>
            </a:r>
          </a:p>
          <a:p>
            <a:pPr lvl="0">
              <a:lnSpc>
                <a:spcPct val="80000"/>
              </a:lnSpc>
            </a:pPr>
            <a:r>
              <a:rPr lang="en-GB" sz="1100" dirty="0"/>
              <a:t>Discuss risks and benefits:</a:t>
            </a:r>
          </a:p>
          <a:p>
            <a:pPr lvl="0">
              <a:lnSpc>
                <a:spcPct val="80000"/>
              </a:lnSpc>
            </a:pPr>
            <a:r>
              <a:rPr lang="en-GB" sz="1100" dirty="0"/>
              <a:t>Likelihood of complete or partial symptom relief</a:t>
            </a:r>
          </a:p>
          <a:p>
            <a:pPr lvl="0">
              <a:lnSpc>
                <a:spcPct val="80000"/>
              </a:lnSpc>
            </a:pPr>
            <a:r>
              <a:rPr lang="en-GB" sz="1100" dirty="0"/>
              <a:t>The process of CISC, the risks and how long it might need to be continued. Women need to be able to perform CISC or accept indwelling catheter  [amended 2019]</a:t>
            </a:r>
          </a:p>
          <a:p>
            <a:pPr lvl="0">
              <a:lnSpc>
                <a:spcPct val="80000"/>
              </a:lnSpc>
            </a:pPr>
            <a:r>
              <a:rPr lang="en-GB" sz="1100" dirty="0"/>
              <a:t>The risk of adverse effects, including an increased risk of urinary tract infection</a:t>
            </a:r>
          </a:p>
          <a:p>
            <a:pPr lvl="0">
              <a:lnSpc>
                <a:spcPct val="80000"/>
              </a:lnSpc>
            </a:pPr>
            <a:r>
              <a:rPr lang="en-GB" sz="1100" dirty="0"/>
              <a:t>Not much evidence about how long the injections work for, how well they work in the long term and their long-term risks [2019]</a:t>
            </a:r>
          </a:p>
          <a:p>
            <a:pPr lvl="0">
              <a:lnSpc>
                <a:spcPct val="80000"/>
              </a:lnSpc>
            </a:pPr>
            <a:r>
              <a:rPr lang="en-GB" sz="1100" dirty="0"/>
              <a:t>Use 100units as initial dose [2019]</a:t>
            </a:r>
          </a:p>
          <a:p>
            <a:pPr lvl="0">
              <a:lnSpc>
                <a:spcPct val="80000"/>
              </a:lnSpc>
            </a:pPr>
            <a:r>
              <a:rPr lang="en-GB" sz="1100" dirty="0"/>
              <a:t>Review within 12 weeks:</a:t>
            </a:r>
          </a:p>
          <a:p>
            <a:pPr lvl="1">
              <a:lnSpc>
                <a:spcPct val="80000"/>
              </a:lnSpc>
            </a:pPr>
            <a:r>
              <a:rPr lang="en-GB" sz="1000" dirty="0"/>
              <a:t>If good response, self refer if symptoms return</a:t>
            </a:r>
          </a:p>
          <a:p>
            <a:pPr lvl="1">
              <a:lnSpc>
                <a:spcPct val="80000"/>
              </a:lnSpc>
            </a:pPr>
            <a:r>
              <a:rPr lang="en-GB" sz="1000" dirty="0"/>
              <a:t>If inadequate symptom relief or lasting under 6 months consider increasing to 200 units dose [2019]</a:t>
            </a:r>
          </a:p>
          <a:p>
            <a:pPr lvl="1">
              <a:lnSpc>
                <a:spcPct val="80000"/>
              </a:lnSpc>
            </a:pPr>
            <a:r>
              <a:rPr lang="en-GB" sz="1000" dirty="0"/>
              <a:t>If no effect, discuss with local MDT [2019]</a:t>
            </a:r>
          </a:p>
          <a:p>
            <a:pPr lvl="0">
              <a:lnSpc>
                <a:spcPct val="80000"/>
              </a:lnSpc>
            </a:pPr>
            <a:endParaRPr lang="en-GB" sz="1100" dirty="0"/>
          </a:p>
          <a:p>
            <a:pPr lvl="0">
              <a:lnSpc>
                <a:spcPct val="80000"/>
              </a:lnSpc>
            </a:pPr>
            <a:endParaRPr lang="en-GB" sz="11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Percutaneous sacral nerve stimulation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80000"/>
              </a:lnSpc>
            </a:pPr>
            <a:r>
              <a:rPr lang="en-GB" sz="1500"/>
              <a:t>Offer after local MDT if: OAB not responded to non-surgical management including medication </a:t>
            </a:r>
            <a:r>
              <a:rPr lang="en-GB" sz="1500" b="1"/>
              <a:t>and</a:t>
            </a:r>
          </a:p>
          <a:p>
            <a:pPr lvl="0">
              <a:lnSpc>
                <a:spcPct val="80000"/>
              </a:lnSpc>
            </a:pPr>
            <a:r>
              <a:rPr lang="en-GB" sz="1500"/>
              <a:t>They are unable to perform CISC</a:t>
            </a:r>
          </a:p>
          <a:p>
            <a:pPr lvl="0">
              <a:lnSpc>
                <a:spcPct val="80000"/>
              </a:lnSpc>
            </a:pPr>
            <a:r>
              <a:rPr lang="en-GB" sz="1500"/>
              <a:t>Consider in women who have not responded to medication or botulinum toxin type A</a:t>
            </a:r>
          </a:p>
          <a:p>
            <a:pPr lvl="0">
              <a:lnSpc>
                <a:spcPct val="80000"/>
              </a:lnSpc>
            </a:pPr>
            <a:r>
              <a:rPr lang="en-GB" sz="1500"/>
              <a:t>Discuss long term implications:</a:t>
            </a:r>
          </a:p>
          <a:p>
            <a:pPr lvl="1">
              <a:lnSpc>
                <a:spcPct val="80000"/>
              </a:lnSpc>
            </a:pPr>
            <a:r>
              <a:rPr lang="en-GB" sz="1400"/>
              <a:t>Need for test stimulation and probability of the test’s success</a:t>
            </a:r>
          </a:p>
          <a:p>
            <a:pPr lvl="1">
              <a:lnSpc>
                <a:spcPct val="80000"/>
              </a:lnSpc>
            </a:pPr>
            <a:r>
              <a:rPr lang="en-GB" sz="1400"/>
              <a:t>Risk of failure</a:t>
            </a:r>
          </a:p>
          <a:p>
            <a:pPr lvl="1">
              <a:lnSpc>
                <a:spcPct val="80000"/>
              </a:lnSpc>
            </a:pPr>
            <a:r>
              <a:rPr lang="en-GB" sz="1400"/>
              <a:t>Long term commitment</a:t>
            </a:r>
          </a:p>
          <a:p>
            <a:pPr lvl="1">
              <a:lnSpc>
                <a:spcPct val="80000"/>
              </a:lnSpc>
            </a:pPr>
            <a:r>
              <a:rPr lang="en-GB" sz="1400"/>
              <a:t>Need for surgical revision</a:t>
            </a:r>
          </a:p>
          <a:p>
            <a:pPr lvl="1">
              <a:lnSpc>
                <a:spcPct val="80000"/>
              </a:lnSpc>
            </a:pPr>
            <a:r>
              <a:rPr lang="en-GB" sz="1400"/>
              <a:t>Adverse effects</a:t>
            </a:r>
          </a:p>
          <a:p>
            <a:pPr lvl="0">
              <a:lnSpc>
                <a:spcPct val="80000"/>
              </a:lnSpc>
            </a:pPr>
            <a:r>
              <a:rPr lang="en-GB" sz="1500"/>
              <a:t>Women to self refer if symptoms return after successful treatment</a:t>
            </a:r>
          </a:p>
          <a:p>
            <a:pPr lvl="0">
              <a:lnSpc>
                <a:spcPct val="80000"/>
              </a:lnSpc>
            </a:pPr>
            <a:endParaRPr lang="en-GB" sz="15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Augmentation cystoplasty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Restrict for idiopathic DO, not responding to non-surgical management and who are willing and able to self-catheterise.</a:t>
            </a:r>
          </a:p>
          <a:p>
            <a:pPr lvl="0"/>
            <a:r>
              <a:rPr lang="en-GB"/>
              <a:t>Complications:</a:t>
            </a:r>
          </a:p>
          <a:p>
            <a:pPr lvl="0"/>
            <a:r>
              <a:rPr lang="en-GB"/>
              <a:t>Bowel disturbances, metabolic acidosis, mucus production and/or retention in the bladder, UTI and urinary retention.</a:t>
            </a:r>
          </a:p>
          <a:p>
            <a:pPr lvl="0"/>
            <a:r>
              <a:rPr lang="en-GB"/>
              <a:t>Small risk of malignancy in an augmented bladder</a:t>
            </a:r>
          </a:p>
          <a:p>
            <a:pPr lvl="0"/>
            <a:r>
              <a:rPr lang="en-GB"/>
              <a:t>Life-long follow up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Urinary diversion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Consider if non-surgical management has failed, and if botulinum toxin type A, percutaneous sacral nerve stimulation and augmentation cystoplasty are not appropriate or are unacceptable to her.</a:t>
            </a:r>
          </a:p>
          <a:p>
            <a:pPr lvl="0"/>
            <a:r>
              <a:rPr lang="en-GB"/>
              <a:t>Provide life-long follow up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Assessment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80000"/>
              </a:lnSpc>
            </a:pPr>
            <a:r>
              <a:rPr lang="en-GB" sz="1400"/>
              <a:t>At the initial clinical assessment, categorise the woman's urinary incontinence (UI) as stress UI, mixed UI or urgency UI/overactive bladder (OAB). Start initial treatment on this basis. </a:t>
            </a:r>
          </a:p>
          <a:p>
            <a:pPr lvl="0">
              <a:lnSpc>
                <a:spcPct val="80000"/>
              </a:lnSpc>
            </a:pPr>
            <a:endParaRPr lang="en-GB" sz="1400"/>
          </a:p>
          <a:p>
            <a:pPr lvl="0">
              <a:lnSpc>
                <a:spcPct val="80000"/>
              </a:lnSpc>
            </a:pPr>
            <a:r>
              <a:rPr lang="en-GB" sz="1400"/>
              <a:t>In mixed UI, direct treatment towards the predominant symptom. [2006] </a:t>
            </a:r>
          </a:p>
          <a:p>
            <a:pPr marL="0" lvl="0" indent="0">
              <a:lnSpc>
                <a:spcPct val="80000"/>
              </a:lnSpc>
              <a:buNone/>
            </a:pPr>
            <a:endParaRPr lang="en-GB" sz="1400"/>
          </a:p>
          <a:p>
            <a:pPr lvl="0">
              <a:lnSpc>
                <a:spcPct val="80000"/>
              </a:lnSpc>
            </a:pPr>
            <a:r>
              <a:rPr lang="en-GB" sz="1400"/>
              <a:t>If stress incontinence is the predominant symptom in mixed UI, discuss with the woman the benefit of non-surgical management and medicines for OAB before offering surgery. [2013, amended 2019]</a:t>
            </a:r>
          </a:p>
          <a:p>
            <a:pPr marL="0" lvl="0" indent="0">
              <a:lnSpc>
                <a:spcPct val="80000"/>
              </a:lnSpc>
              <a:buNone/>
            </a:pPr>
            <a:endParaRPr lang="en-GB" sz="1400"/>
          </a:p>
          <a:p>
            <a:pPr lvl="0">
              <a:lnSpc>
                <a:spcPct val="80000"/>
              </a:lnSpc>
            </a:pPr>
            <a:r>
              <a:rPr lang="en-GB" sz="1400"/>
              <a:t>During the clinical assessment seek to identify relevant predisposing and precipitating factors and other diagnoses that may require referral for additional investigation and treatment. [2006] </a:t>
            </a:r>
          </a:p>
          <a:p>
            <a:pPr lvl="0">
              <a:lnSpc>
                <a:spcPct val="80000"/>
              </a:lnSpc>
            </a:pPr>
            <a:r>
              <a:rPr lang="en-GB" sz="1400"/>
              <a:t>Undertake routine digital assessment to confirm pelvic floor muscle contraction before the use of supervised pelvic floor muscle training for the treatment of UI. [2006, amended 2013]</a:t>
            </a:r>
          </a:p>
          <a:p>
            <a:pPr lvl="0">
              <a:lnSpc>
                <a:spcPct val="80000"/>
              </a:lnSpc>
            </a:pPr>
            <a:endParaRPr lang="en-GB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Thank you!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Urine testing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1154951" y="2432477"/>
            <a:ext cx="9524884" cy="3587319"/>
          </a:xfrm>
        </p:spPr>
        <p:txBody>
          <a:bodyPr/>
          <a:lstStyle/>
          <a:p>
            <a:pPr marL="0" lvl="0" indent="0">
              <a:lnSpc>
                <a:spcPct val="80000"/>
              </a:lnSpc>
              <a:buNone/>
            </a:pPr>
            <a:r>
              <a:rPr lang="en-GB" sz="1100" dirty="0"/>
              <a:t>Undertake a urine dipstick test in all women presenting with UI to detect the presence of blood, glucose, protein, leucocytes and nitrites in the urine. [2006] </a:t>
            </a:r>
          </a:p>
          <a:p>
            <a:pPr marL="0" lvl="0" indent="0">
              <a:lnSpc>
                <a:spcPct val="80000"/>
              </a:lnSpc>
              <a:buNone/>
            </a:pPr>
            <a:endParaRPr lang="en-GB" sz="1100" dirty="0"/>
          </a:p>
          <a:p>
            <a:pPr marL="0" lvl="0" indent="0">
              <a:lnSpc>
                <a:spcPct val="80000"/>
              </a:lnSpc>
              <a:buNone/>
            </a:pPr>
            <a:r>
              <a:rPr lang="en-GB" sz="1100" dirty="0"/>
              <a:t>If:</a:t>
            </a:r>
          </a:p>
          <a:p>
            <a:pPr lvl="1">
              <a:lnSpc>
                <a:spcPct val="80000"/>
              </a:lnSpc>
            </a:pPr>
            <a:r>
              <a:rPr lang="en-GB" sz="1000" dirty="0"/>
              <a:t>symptomatic + positive for both leucocytes and nitrites </a:t>
            </a:r>
            <a:r>
              <a:rPr lang="en-GB" sz="1000" dirty="0">
                <a:latin typeface="Wingdings" pitchFamily="2"/>
              </a:rPr>
              <a:t></a:t>
            </a:r>
            <a:r>
              <a:rPr lang="en-GB" sz="1000" dirty="0"/>
              <a:t> send a midstream urine specimen for culture and analysis of antibiotic sensitivities. Prescribe an appropriate course of antibiotic treatment pending culture results. </a:t>
            </a:r>
          </a:p>
          <a:p>
            <a:pPr lvl="1">
              <a:lnSpc>
                <a:spcPct val="80000"/>
              </a:lnSpc>
            </a:pPr>
            <a:r>
              <a:rPr lang="en-GB" sz="1000" dirty="0"/>
              <a:t>symptomatic + negative urine dip for leucocytes or nitrites </a:t>
            </a:r>
            <a:r>
              <a:rPr lang="en-GB" sz="1000" dirty="0">
                <a:latin typeface="Wingdings" pitchFamily="2"/>
              </a:rPr>
              <a:t></a:t>
            </a:r>
            <a:r>
              <a:rPr lang="en-GB" sz="1000" dirty="0"/>
              <a:t>MSU. Consider prescription for antibiotics pending culture results</a:t>
            </a:r>
          </a:p>
          <a:p>
            <a:pPr lvl="1">
              <a:lnSpc>
                <a:spcPct val="80000"/>
              </a:lnSpc>
            </a:pPr>
            <a:r>
              <a:rPr lang="en-GB" sz="1000" dirty="0"/>
              <a:t>asymptomatic + positive urine dip for both leucocytes and nitrites </a:t>
            </a:r>
            <a:r>
              <a:rPr lang="en-GB" sz="1000" dirty="0">
                <a:latin typeface="Wingdings" pitchFamily="2"/>
              </a:rPr>
              <a:t></a:t>
            </a:r>
            <a:r>
              <a:rPr lang="en-GB" sz="1000" dirty="0"/>
              <a:t> do not offer antibiotics without results of MSU . </a:t>
            </a:r>
          </a:p>
          <a:p>
            <a:pPr lvl="1">
              <a:lnSpc>
                <a:spcPct val="80000"/>
              </a:lnSpc>
            </a:pPr>
            <a:r>
              <a:rPr lang="en-GB" sz="1000" dirty="0" smtClean="0"/>
              <a:t>asymptomatic </a:t>
            </a:r>
            <a:r>
              <a:rPr lang="en-GB" sz="1000" dirty="0"/>
              <a:t>+ negative urine dip for leucocytes or nitrites </a:t>
            </a:r>
            <a:r>
              <a:rPr lang="en-GB" sz="1000" dirty="0">
                <a:latin typeface="Wingdings" pitchFamily="2"/>
              </a:rPr>
              <a:t></a:t>
            </a:r>
            <a:r>
              <a:rPr lang="en-GB" sz="1000" dirty="0"/>
              <a:t> do not send an MSU, unlikely to have UTI</a:t>
            </a:r>
          </a:p>
          <a:p>
            <a:pPr marL="0" lvl="0" indent="0">
              <a:lnSpc>
                <a:spcPct val="80000"/>
              </a:lnSpc>
              <a:buNone/>
            </a:pPr>
            <a:endParaRPr lang="en-GB" sz="1100" dirty="0"/>
          </a:p>
          <a:p>
            <a:pPr lvl="0">
              <a:lnSpc>
                <a:spcPct val="80000"/>
              </a:lnSpc>
            </a:pPr>
            <a:r>
              <a:rPr lang="en-GB" sz="1100" dirty="0"/>
              <a:t> Measure post-void residual volume by bladder scan or catheterisation in women with symptoms suggestive of voiding dysfunction or recurrent UTI. [2006]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en-GB" sz="1100" dirty="0"/>
              <a:t> </a:t>
            </a:r>
          </a:p>
          <a:p>
            <a:pPr lvl="0">
              <a:lnSpc>
                <a:spcPct val="80000"/>
              </a:lnSpc>
            </a:pPr>
            <a:r>
              <a:rPr lang="en-GB" sz="1100" dirty="0"/>
              <a:t>Use a bladder scan in preference to catheterisation on the grounds of acceptability and lower incidence of adverse events. [2006]</a:t>
            </a:r>
          </a:p>
          <a:p>
            <a:pPr marL="0" lvl="0" indent="0">
              <a:lnSpc>
                <a:spcPct val="80000"/>
              </a:lnSpc>
              <a:buNone/>
            </a:pPr>
            <a:endParaRPr lang="en-GB" sz="11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Bladder diaries and quality of life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/>
              <a:t>Use bladder diaries in the initial assessment of women with UI or OAB.</a:t>
            </a:r>
          </a:p>
          <a:p>
            <a:pPr lvl="0"/>
            <a:r>
              <a:rPr lang="en-GB"/>
              <a:t> Encourage women to complete a minimum of 3 days of the diary covering variations in their usual activities, such as both working and leisure days.  [2006]</a:t>
            </a:r>
          </a:p>
          <a:p>
            <a:pPr lvl="0"/>
            <a:r>
              <a:rPr lang="en-GB"/>
              <a:t>Do not use pad tests in the routine assessment of women with UI. [2006] </a:t>
            </a:r>
          </a:p>
          <a:p>
            <a:pPr lvl="0"/>
            <a:r>
              <a:rPr lang="en-GB"/>
              <a:t>Use the following incontinence-specific quality-of-life scales when therapies are being evaluated: ICIQ, BFLUTS, I-QOL, SUIQQ, UISS, SEAPI-QMM, ISI and KHQ. [2006]</a:t>
            </a:r>
          </a:p>
          <a:p>
            <a:pPr lvl="0"/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Urodynamic testing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</a:pPr>
            <a:r>
              <a:rPr lang="en-GB" sz="1700" dirty="0"/>
              <a:t>Do not perform multichannel filling and voiding cystometry before primary surgery if </a:t>
            </a:r>
            <a:r>
              <a:rPr lang="en-GB" sz="1700" dirty="0" smtClean="0"/>
              <a:t>pure stress </a:t>
            </a:r>
            <a:r>
              <a:rPr lang="en-GB" sz="1700" dirty="0"/>
              <a:t>UI or stress-predominant mixed UI is diagnosed based on a detailed clinical history and examination. [2019] </a:t>
            </a:r>
          </a:p>
          <a:p>
            <a:pPr lvl="0">
              <a:lnSpc>
                <a:spcPct val="90000"/>
              </a:lnSpc>
            </a:pPr>
            <a:r>
              <a:rPr lang="en-GB" sz="1700" dirty="0"/>
              <a:t>After undertaking a detailed clinical history and examination, perform multichannel filling and voiding cystometry before surgery for stress UI in women who have any of the following:</a:t>
            </a:r>
          </a:p>
          <a:p>
            <a:pPr marL="0" lvl="0" indent="0">
              <a:lnSpc>
                <a:spcPct val="90000"/>
              </a:lnSpc>
              <a:buNone/>
            </a:pPr>
            <a:endParaRPr lang="en-GB" sz="1700" dirty="0"/>
          </a:p>
          <a:p>
            <a:pPr lvl="1">
              <a:lnSpc>
                <a:spcPct val="90000"/>
              </a:lnSpc>
            </a:pPr>
            <a:r>
              <a:rPr lang="en-GB" sz="1500" dirty="0"/>
              <a:t>urge-predominant mixed UI or UI in which the type is unclear</a:t>
            </a:r>
          </a:p>
          <a:p>
            <a:pPr lvl="1">
              <a:lnSpc>
                <a:spcPct val="90000"/>
              </a:lnSpc>
            </a:pPr>
            <a:r>
              <a:rPr lang="en-GB" sz="1500" dirty="0"/>
              <a:t> symptoms suggestive of voiding dysfunction</a:t>
            </a:r>
          </a:p>
          <a:p>
            <a:pPr lvl="1">
              <a:lnSpc>
                <a:spcPct val="90000"/>
              </a:lnSpc>
            </a:pPr>
            <a:r>
              <a:rPr lang="en-GB" sz="1500" dirty="0"/>
              <a:t> anterior or apical prolapse</a:t>
            </a:r>
          </a:p>
          <a:p>
            <a:pPr lvl="1">
              <a:lnSpc>
                <a:spcPct val="90000"/>
              </a:lnSpc>
            </a:pPr>
            <a:r>
              <a:rPr lang="en-GB" sz="1500" dirty="0"/>
              <a:t> a history of previous surgery for stress UI. [2019]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/>
              <a:t>Other tests not recommended as first line [2006]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Q-tip, </a:t>
            </a:r>
            <a:r>
              <a:rPr lang="en-GB" dirty="0" err="1"/>
              <a:t>Bonney</a:t>
            </a:r>
            <a:r>
              <a:rPr lang="en-GB" dirty="0"/>
              <a:t>, Marshall and Fluid-Bridge tests </a:t>
            </a:r>
          </a:p>
          <a:p>
            <a:pPr lvl="0"/>
            <a:r>
              <a:rPr lang="en-GB" dirty="0"/>
              <a:t>Cystoscopy</a:t>
            </a:r>
          </a:p>
          <a:p>
            <a:pPr lvl="0"/>
            <a:r>
              <a:rPr lang="en-GB" dirty="0"/>
              <a:t>Do not use imaging (MRI, CT, X-ray) for the routine assessment of women with UI. Do not use ultrasound other than for the assessment of residual urine volume.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/>
              <a:t>Indications for referral to specialist service [2006]: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1154951" y="2438403"/>
            <a:ext cx="9289526" cy="3921761"/>
          </a:xfrm>
        </p:spPr>
        <p:txBody>
          <a:bodyPr/>
          <a:lstStyle/>
          <a:p>
            <a:pPr lvl="0">
              <a:lnSpc>
                <a:spcPct val="80000"/>
              </a:lnSpc>
            </a:pPr>
            <a:r>
              <a:rPr lang="en-GB" sz="1500"/>
              <a:t>persisting bladder or urethral pain</a:t>
            </a:r>
          </a:p>
          <a:p>
            <a:pPr lvl="0">
              <a:lnSpc>
                <a:spcPct val="80000"/>
              </a:lnSpc>
            </a:pPr>
            <a:r>
              <a:rPr lang="en-GB" sz="1500"/>
              <a:t>palpable bladder on bimanual or abdominal examination after voiding </a:t>
            </a:r>
          </a:p>
          <a:p>
            <a:pPr lvl="0">
              <a:lnSpc>
                <a:spcPct val="80000"/>
              </a:lnSpc>
            </a:pPr>
            <a:r>
              <a:rPr lang="en-GB" sz="1500"/>
              <a:t>clinically benign pelvic masses </a:t>
            </a:r>
          </a:p>
          <a:p>
            <a:pPr lvl="0">
              <a:lnSpc>
                <a:spcPct val="80000"/>
              </a:lnSpc>
            </a:pPr>
            <a:r>
              <a:rPr lang="en-GB" sz="1500"/>
              <a:t>associated faecal incontinence </a:t>
            </a:r>
          </a:p>
          <a:p>
            <a:pPr lvl="0">
              <a:lnSpc>
                <a:spcPct val="80000"/>
              </a:lnSpc>
            </a:pPr>
            <a:r>
              <a:rPr lang="en-GB" sz="1500"/>
              <a:t>suspected neurological disease </a:t>
            </a:r>
          </a:p>
          <a:p>
            <a:pPr lvl="0">
              <a:lnSpc>
                <a:spcPct val="80000"/>
              </a:lnSpc>
            </a:pPr>
            <a:r>
              <a:rPr lang="en-GB" sz="1500"/>
              <a:t>symptoms of voiding difficulty </a:t>
            </a:r>
          </a:p>
          <a:p>
            <a:pPr lvl="0">
              <a:lnSpc>
                <a:spcPct val="80000"/>
              </a:lnSpc>
            </a:pPr>
            <a:r>
              <a:rPr lang="en-GB" sz="1500"/>
              <a:t>suspected urogenital fistulae </a:t>
            </a:r>
          </a:p>
          <a:p>
            <a:pPr lvl="0">
              <a:lnSpc>
                <a:spcPct val="80000"/>
              </a:lnSpc>
            </a:pPr>
            <a:r>
              <a:rPr lang="en-GB" sz="1500"/>
              <a:t>previous continence surgery </a:t>
            </a:r>
          </a:p>
          <a:p>
            <a:pPr lvl="0">
              <a:lnSpc>
                <a:spcPct val="80000"/>
              </a:lnSpc>
            </a:pPr>
            <a:r>
              <a:rPr lang="en-GB" sz="1500"/>
              <a:t>previous pelvic cancer surgery </a:t>
            </a:r>
          </a:p>
          <a:p>
            <a:pPr lvl="0">
              <a:lnSpc>
                <a:spcPct val="80000"/>
              </a:lnSpc>
            </a:pPr>
            <a:r>
              <a:rPr lang="en-GB" sz="1500"/>
              <a:t>previous pelvic radiation therapy</a:t>
            </a:r>
          </a:p>
          <a:p>
            <a:pPr lvl="0">
              <a:lnSpc>
                <a:spcPct val="80000"/>
              </a:lnSpc>
            </a:pPr>
            <a:r>
              <a:rPr lang="en-GB" sz="1500"/>
              <a:t>For women aged over 45 who have haematuria, or a recurrent or persistent unexplained UTI, follow the recommendations on referral for bladder cancer in the NICE guideline on suspected cancer. [2006, amended 2019]</a:t>
            </a:r>
          </a:p>
          <a:p>
            <a:pPr lvl="0">
              <a:lnSpc>
                <a:spcPct val="80000"/>
              </a:lnSpc>
            </a:pPr>
            <a:endParaRPr lang="en-GB" sz="15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/>
              <a:t>Lifestyle interventions[2006]</a:t>
            </a:r>
            <a:br>
              <a:rPr lang="en-GB"/>
            </a:b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lnSpc>
                <a:spcPct val="90000"/>
              </a:lnSpc>
            </a:pPr>
            <a:r>
              <a:rPr lang="en-GB" dirty="0"/>
              <a:t>Recommend a trial of caffeine reduction to women 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37% reduction in those consuming under 100mg/day (</a:t>
            </a:r>
            <a:r>
              <a:rPr lang="en-GB" dirty="0" err="1"/>
              <a:t>Byrant</a:t>
            </a:r>
            <a:r>
              <a:rPr lang="en-GB" dirty="0"/>
              <a:t> et al. 02)</a:t>
            </a:r>
          </a:p>
          <a:p>
            <a:pPr lvl="0">
              <a:lnSpc>
                <a:spcPct val="90000"/>
              </a:lnSpc>
            </a:pPr>
            <a:r>
              <a:rPr lang="en-GB" dirty="0"/>
              <a:t>Consider advising women with urinary incontinence (UI) or OAB and a high or low fluid intake to modify their fluid intake. 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there is no single recommended daily intake (RDI) for adults (Godfrey et al 2012). 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 current guidelines suggest a minimum of 1500ml of fluid daily for an older person (</a:t>
            </a:r>
            <a:r>
              <a:rPr lang="en-GB" dirty="0" err="1"/>
              <a:t>Mentes</a:t>
            </a:r>
            <a:r>
              <a:rPr lang="en-GB" dirty="0"/>
              <a:t> 2006).</a:t>
            </a:r>
          </a:p>
          <a:p>
            <a:pPr lvl="0">
              <a:lnSpc>
                <a:spcPct val="90000"/>
              </a:lnSpc>
            </a:pPr>
            <a:r>
              <a:rPr lang="en-GB" dirty="0"/>
              <a:t>Advise women with UI or OAB who have a BMI greater than 30 to lose weight. [2006]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BMI ≥ 30 (obese) was associated with UI in general and </a:t>
            </a:r>
            <a:r>
              <a:rPr lang="en-GB" dirty="0" smtClean="0"/>
              <a:t>MUI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- 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7BC3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BFDE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Title Slide">
      <a:majorFont>
        <a:latin typeface="Lucida Grande"/>
        <a:ea typeface="ヒラギノ角ゴ ProN W3"/>
        <a:cs typeface="ヒラギノ角ゴ ProN W3"/>
      </a:majorFont>
      <a:minorFont>
        <a:latin typeface="Lucida Grand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7BC3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7BC3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2479</TotalTime>
  <Words>2454</Words>
  <Application>Microsoft Office PowerPoint</Application>
  <PresentationFormat>Custom</PresentationFormat>
  <Paragraphs>203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Office Theme</vt:lpstr>
      <vt:lpstr>Default - Title Slide</vt:lpstr>
      <vt:lpstr>    </vt:lpstr>
      <vt:lpstr>Overview</vt:lpstr>
      <vt:lpstr>Assessment</vt:lpstr>
      <vt:lpstr>Urine testing</vt:lpstr>
      <vt:lpstr>Bladder diaries and quality of life</vt:lpstr>
      <vt:lpstr>Urodynamic testing</vt:lpstr>
      <vt:lpstr>Other tests not recommended as first line [2006]</vt:lpstr>
      <vt:lpstr>Indications for referral to specialist service [2006]:</vt:lpstr>
      <vt:lpstr>Lifestyle interventions[2006] </vt:lpstr>
      <vt:lpstr>Physical therapies</vt:lpstr>
      <vt:lpstr>Behavioural therapies</vt:lpstr>
      <vt:lpstr>Trans cutaneous Neurostimulation [2013]</vt:lpstr>
      <vt:lpstr>Absorbent containment products, urinals and toileting aids</vt:lpstr>
      <vt:lpstr>Who should carry out these reviews:</vt:lpstr>
      <vt:lpstr>Catheters</vt:lpstr>
      <vt:lpstr>Indwelling catheters</vt:lpstr>
      <vt:lpstr>Alternative products</vt:lpstr>
      <vt:lpstr>Choosing medication</vt:lpstr>
      <vt:lpstr>Medication - Anticholinergics</vt:lpstr>
      <vt:lpstr>Individual drug and dose for the individual patient</vt:lpstr>
      <vt:lpstr>Consider:</vt:lpstr>
      <vt:lpstr>Mirabegron</vt:lpstr>
      <vt:lpstr>Alternative medications</vt:lpstr>
      <vt:lpstr>Reviewing medication</vt:lpstr>
      <vt:lpstr>Invasive procedures (brief overview)</vt:lpstr>
      <vt:lpstr>Botulinum toxin type A injection</vt:lpstr>
      <vt:lpstr>Percutaneous sacral nerve stimulation</vt:lpstr>
      <vt:lpstr>Augmentation cystoplasty</vt:lpstr>
      <vt:lpstr>Urinary diversion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Overactive Bladder (OAB)</dc:title>
  <dc:creator>Mittal Patel</dc:creator>
  <cp:lastModifiedBy>Allen, Jerome</cp:lastModifiedBy>
  <cp:revision>29</cp:revision>
  <dcterms:created xsi:type="dcterms:W3CDTF">2019-02-25T18:28:45Z</dcterms:created>
  <dcterms:modified xsi:type="dcterms:W3CDTF">2019-03-05T12:06:13Z</dcterms:modified>
</cp:coreProperties>
</file>