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68" r:id="rId3"/>
    <p:sldId id="257" r:id="rId4"/>
    <p:sldId id="258" r:id="rId5"/>
    <p:sldId id="282" r:id="rId6"/>
    <p:sldId id="284" r:id="rId7"/>
    <p:sldId id="259" r:id="rId8"/>
    <p:sldId id="270" r:id="rId9"/>
    <p:sldId id="271" r:id="rId10"/>
    <p:sldId id="272" r:id="rId11"/>
    <p:sldId id="274" r:id="rId12"/>
    <p:sldId id="267" r:id="rId13"/>
    <p:sldId id="261" r:id="rId14"/>
    <p:sldId id="263" r:id="rId15"/>
    <p:sldId id="285" r:id="rId16"/>
    <p:sldId id="264" r:id="rId17"/>
    <p:sldId id="273" r:id="rId18"/>
    <p:sldId id="277" r:id="rId19"/>
    <p:sldId id="278" r:id="rId20"/>
    <p:sldId id="286" r:id="rId21"/>
    <p:sldId id="276" r:id="rId22"/>
    <p:sldId id="287" r:id="rId23"/>
    <p:sldId id="28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972B0-8ED0-4E7B-843F-4AD5A0769B2F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4ABC8-2468-4D72-A879-D56688DD09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02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B4ABC8-2468-4D72-A879-D56688DD095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10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47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90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1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87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66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10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63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24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05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9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8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FDB86-7E41-4B77-84D8-A573FDA6283C}" type="datetimeFigureOut">
              <a:rPr lang="en-GB" smtClean="0"/>
              <a:t>18/09/2018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F5B14-9276-4D58-8BF6-1009BAFD81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085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259228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Claire Solomon</a:t>
            </a:r>
          </a:p>
          <a:p>
            <a:r>
              <a:rPr lang="en-GB" dirty="0" smtClean="0"/>
              <a:t>Consultant Geriatrician</a:t>
            </a:r>
          </a:p>
          <a:p>
            <a:r>
              <a:rPr lang="en-GB" dirty="0" smtClean="0"/>
              <a:t>Frailty Lead Charing Cross Hospital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Imperial </a:t>
            </a:r>
            <a:r>
              <a:rPr lang="en-GB" dirty="0" smtClean="0"/>
              <a:t>College </a:t>
            </a:r>
            <a:r>
              <a:rPr lang="en-GB" dirty="0" smtClean="0"/>
              <a:t>Healthcare NHS Trust</a:t>
            </a:r>
          </a:p>
          <a:p>
            <a:endParaRPr lang="en-GB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2320702"/>
            <a:ext cx="9156700" cy="1206500"/>
            <a:chOff x="0" y="680"/>
            <a:chExt cx="5768" cy="760"/>
          </a:xfrm>
        </p:grpSpPr>
        <p:sp>
          <p:nvSpPr>
            <p:cNvPr id="5" name="Rectangle 4"/>
            <p:cNvSpPr>
              <a:spLocks/>
            </p:cNvSpPr>
            <p:nvPr/>
          </p:nvSpPr>
          <p:spPr bwMode="auto">
            <a:xfrm>
              <a:off x="0" y="680"/>
              <a:ext cx="5768" cy="7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6" name="Rectangle 5"/>
            <p:cNvSpPr>
              <a:spLocks/>
            </p:cNvSpPr>
            <p:nvPr/>
          </p:nvSpPr>
          <p:spPr bwMode="auto">
            <a:xfrm>
              <a:off x="0" y="693"/>
              <a:ext cx="5768" cy="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/>
            <a:p>
              <a:pPr algn="ctr"/>
              <a:r>
                <a:rPr lang="en-US" sz="3600" dirty="0" smtClean="0">
                  <a:solidFill>
                    <a:srgbClr val="F2F2F2"/>
                  </a:solidFill>
                  <a:latin typeface="Arial Bold" charset="0"/>
                  <a:cs typeface="Arial Bold" charset="0"/>
                  <a:sym typeface="Arial Bold" charset="0"/>
                </a:rPr>
                <a:t>Frailty</a:t>
              </a:r>
              <a:endParaRPr lang="en-US" sz="4000" dirty="0" smtClean="0">
                <a:solidFill>
                  <a:srgbClr val="F2F2F2"/>
                </a:solidFill>
                <a:latin typeface="Arial Bold" charset="0"/>
                <a:cs typeface="Arial Bold" charset="0"/>
                <a:sym typeface="Arial Bold" charset="0"/>
              </a:endParaRPr>
            </a:p>
          </p:txBody>
        </p:sp>
      </p:grpSp>
      <p:cxnSp>
        <p:nvCxnSpPr>
          <p:cNvPr id="8" name="Straight Connector 7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1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908720"/>
            <a:ext cx="8229600" cy="706090"/>
          </a:xfrm>
        </p:spPr>
        <p:txBody>
          <a:bodyPr>
            <a:noAutofit/>
          </a:bodyPr>
          <a:lstStyle/>
          <a:p>
            <a:r>
              <a:rPr lang="en-GB" sz="3600" dirty="0" smtClean="0"/>
              <a:t>FRAIL screening tool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●</a:t>
            </a:r>
            <a:r>
              <a:rPr lang="en-GB" b="1" dirty="0"/>
              <a:t>F</a:t>
            </a:r>
            <a:r>
              <a:rPr lang="en-GB" dirty="0"/>
              <a:t>atigue ("Are you fatigued?")</a:t>
            </a:r>
          </a:p>
          <a:p>
            <a:pPr marL="0" indent="0">
              <a:buNone/>
            </a:pPr>
            <a:r>
              <a:rPr lang="en-GB" dirty="0"/>
              <a:t>●</a:t>
            </a:r>
            <a:r>
              <a:rPr lang="en-GB" b="1" dirty="0"/>
              <a:t>R</a:t>
            </a:r>
            <a:r>
              <a:rPr lang="en-GB" dirty="0"/>
              <a:t>esistance ("Can you </a:t>
            </a:r>
            <a:r>
              <a:rPr lang="en-GB" dirty="0" smtClean="0"/>
              <a:t>(not) climb </a:t>
            </a:r>
            <a:r>
              <a:rPr lang="en-GB" dirty="0"/>
              <a:t>one flight of stairs?")</a:t>
            </a:r>
          </a:p>
          <a:p>
            <a:pPr marL="0" indent="0">
              <a:buNone/>
            </a:pPr>
            <a:r>
              <a:rPr lang="en-GB" dirty="0"/>
              <a:t>●</a:t>
            </a:r>
            <a:r>
              <a:rPr lang="en-GB" b="1" dirty="0"/>
              <a:t>A</a:t>
            </a:r>
            <a:r>
              <a:rPr lang="en-GB" dirty="0"/>
              <a:t>mbulation ("Can you </a:t>
            </a:r>
            <a:r>
              <a:rPr lang="en-GB" dirty="0" smtClean="0"/>
              <a:t>(not) walk </a:t>
            </a:r>
            <a:r>
              <a:rPr lang="en-GB" dirty="0"/>
              <a:t>one block?")</a:t>
            </a:r>
          </a:p>
          <a:p>
            <a:pPr marL="0" indent="0">
              <a:buNone/>
            </a:pPr>
            <a:r>
              <a:rPr lang="en-GB" dirty="0"/>
              <a:t>●</a:t>
            </a:r>
            <a:r>
              <a:rPr lang="en-GB" b="1" dirty="0"/>
              <a:t>I</a:t>
            </a:r>
            <a:r>
              <a:rPr lang="en-GB" dirty="0"/>
              <a:t>llnesses (greater than five)</a:t>
            </a:r>
          </a:p>
          <a:p>
            <a:pPr marL="0" indent="0">
              <a:buNone/>
            </a:pPr>
            <a:r>
              <a:rPr lang="en-GB" dirty="0"/>
              <a:t>●</a:t>
            </a:r>
            <a:r>
              <a:rPr lang="en-GB" b="1" dirty="0"/>
              <a:t>L</a:t>
            </a:r>
            <a:r>
              <a:rPr lang="en-GB" dirty="0"/>
              <a:t>oss of weight (greater than 5 </a:t>
            </a:r>
            <a:r>
              <a:rPr lang="en-GB" dirty="0" err="1"/>
              <a:t>percent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"Yes" to three or more questions indicates frailty. "Yes" to one or two questions indicates pre-frailty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3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620688"/>
            <a:ext cx="8229600" cy="1143000"/>
          </a:xfrm>
        </p:spPr>
        <p:txBody>
          <a:bodyPr/>
          <a:lstStyle/>
          <a:p>
            <a:r>
              <a:rPr lang="en-GB" dirty="0" err="1" smtClean="0"/>
              <a:t>eFI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U</a:t>
            </a:r>
            <a:r>
              <a:rPr lang="en-GB" dirty="0" smtClean="0"/>
              <a:t>ses </a:t>
            </a:r>
            <a:r>
              <a:rPr lang="en-GB" dirty="0"/>
              <a:t>data </a:t>
            </a:r>
            <a:r>
              <a:rPr lang="en-GB" dirty="0" smtClean="0"/>
              <a:t>from </a:t>
            </a:r>
            <a:r>
              <a:rPr lang="en-GB" dirty="0"/>
              <a:t>the GP electronic health record to identify and </a:t>
            </a:r>
            <a:r>
              <a:rPr lang="en-GB" dirty="0" smtClean="0"/>
              <a:t>grade frailty</a:t>
            </a:r>
          </a:p>
          <a:p>
            <a:r>
              <a:rPr lang="en-GB" dirty="0"/>
              <a:t>D</a:t>
            </a:r>
            <a:r>
              <a:rPr lang="en-GB" dirty="0" smtClean="0"/>
              <a:t>ata </a:t>
            </a:r>
            <a:r>
              <a:rPr lang="en-GB" dirty="0"/>
              <a:t>from around one million UK patients </a:t>
            </a:r>
            <a:endParaRPr lang="en-GB" dirty="0" smtClean="0"/>
          </a:p>
          <a:p>
            <a:r>
              <a:rPr lang="en-GB" dirty="0" smtClean="0"/>
              <a:t>Identifies older people </a:t>
            </a:r>
            <a:r>
              <a:rPr lang="en-GB" dirty="0"/>
              <a:t>who are </a:t>
            </a:r>
            <a:r>
              <a:rPr lang="en-GB" dirty="0" smtClean="0"/>
              <a:t>fit or mildly, moderately or severely frail </a:t>
            </a:r>
          </a:p>
          <a:p>
            <a:r>
              <a:rPr lang="en-GB" dirty="0" smtClean="0"/>
              <a:t>It </a:t>
            </a:r>
            <a:r>
              <a:rPr lang="en-GB" dirty="0"/>
              <a:t>accurately predicts risk of nursing home admission, hospital admission, length of hospital stay and </a:t>
            </a:r>
            <a:r>
              <a:rPr lang="en-GB" dirty="0" smtClean="0"/>
              <a:t>mortality</a:t>
            </a:r>
          </a:p>
          <a:p>
            <a:r>
              <a:rPr lang="en-GB" dirty="0" smtClean="0"/>
              <a:t>Uses routinely </a:t>
            </a:r>
            <a:r>
              <a:rPr lang="en-GB" dirty="0"/>
              <a:t>available </a:t>
            </a:r>
            <a:r>
              <a:rPr lang="en-GB" dirty="0" smtClean="0"/>
              <a:t>data (36 domains), </a:t>
            </a:r>
            <a:r>
              <a:rPr lang="en-GB" dirty="0"/>
              <a:t>without the need for an additional clinical assessment.</a:t>
            </a:r>
          </a:p>
          <a:p>
            <a:r>
              <a:rPr lang="en-GB" dirty="0" smtClean="0"/>
              <a:t>Implemented into </a:t>
            </a:r>
            <a:r>
              <a:rPr lang="en-GB" dirty="0"/>
              <a:t>the </a:t>
            </a:r>
            <a:r>
              <a:rPr lang="en-GB" dirty="0" err="1" smtClean="0"/>
              <a:t>SystmOne</a:t>
            </a:r>
            <a:r>
              <a:rPr lang="en-GB" dirty="0" smtClean="0"/>
              <a:t> </a:t>
            </a:r>
            <a:r>
              <a:rPr lang="en-GB" dirty="0"/>
              <a:t>GP electronic health record and </a:t>
            </a:r>
            <a:r>
              <a:rPr lang="en-GB" dirty="0" smtClean="0"/>
              <a:t>the </a:t>
            </a:r>
            <a:r>
              <a:rPr lang="en-GB" dirty="0"/>
              <a:t>two other main UK GP electronic health records (</a:t>
            </a:r>
            <a:r>
              <a:rPr lang="en-GB" dirty="0" err="1"/>
              <a:t>EMISWeb</a:t>
            </a:r>
            <a:r>
              <a:rPr lang="en-GB" dirty="0"/>
              <a:t> and Vision) is at an advanced stage. </a:t>
            </a:r>
            <a:endParaRPr lang="en-GB" dirty="0" smtClean="0"/>
          </a:p>
          <a:p>
            <a:r>
              <a:rPr lang="en-GB" dirty="0" smtClean="0"/>
              <a:t>Community programmes case-finding using </a:t>
            </a:r>
            <a:r>
              <a:rPr lang="en-GB" dirty="0" err="1" smtClean="0"/>
              <a:t>eFI</a:t>
            </a:r>
            <a:r>
              <a:rPr lang="en-GB" dirty="0" smtClean="0"/>
              <a:t> include </a:t>
            </a:r>
          </a:p>
          <a:p>
            <a:pPr lvl="1"/>
            <a:r>
              <a:rPr lang="en-GB" dirty="0" smtClean="0"/>
              <a:t>developing  </a:t>
            </a:r>
            <a:r>
              <a:rPr lang="en-GB" dirty="0"/>
              <a:t>a tiered community frailty service for older </a:t>
            </a:r>
            <a:r>
              <a:rPr lang="en-GB" dirty="0" smtClean="0"/>
              <a:t>people </a:t>
            </a:r>
          </a:p>
          <a:p>
            <a:pPr lvl="1"/>
            <a:r>
              <a:rPr lang="en-GB" dirty="0" smtClean="0"/>
              <a:t>identify </a:t>
            </a:r>
            <a:r>
              <a:rPr lang="en-GB" dirty="0"/>
              <a:t>patients for pharmacist-led medication </a:t>
            </a:r>
            <a:r>
              <a:rPr lang="en-GB" dirty="0" smtClean="0"/>
              <a:t>reviews </a:t>
            </a:r>
          </a:p>
          <a:p>
            <a:pPr lvl="1"/>
            <a:r>
              <a:rPr lang="en-GB" dirty="0" smtClean="0"/>
              <a:t>identifying </a:t>
            </a:r>
            <a:r>
              <a:rPr lang="en-GB" dirty="0"/>
              <a:t>patients for proactive falls prevention treatment. 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967585"/>
              </p:ext>
            </p:extLst>
          </p:nvPr>
        </p:nvGraphicFramePr>
        <p:xfrm>
          <a:off x="208258" y="1340768"/>
          <a:ext cx="8712970" cy="5328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010"/>
                <a:gridCol w="378352"/>
                <a:gridCol w="378352"/>
                <a:gridCol w="454023"/>
                <a:gridCol w="454023"/>
                <a:gridCol w="1362068"/>
                <a:gridCol w="756705"/>
                <a:gridCol w="681034"/>
                <a:gridCol w="756705"/>
                <a:gridCol w="605363"/>
                <a:gridCol w="681034"/>
                <a:gridCol w="908045"/>
                <a:gridCol w="1070256"/>
              </a:tblGrid>
              <a:tr h="556030"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MRN</a:t>
                      </a:r>
                      <a:endParaRPr lang="en-GB" sz="7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Name</a:t>
                      </a:r>
                      <a:endParaRPr lang="en-GB" sz="7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Birth Date</a:t>
                      </a:r>
                      <a:endParaRPr lang="en-GB" sz="7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Sex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Encounter Identifier Millennium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Consultant</a:t>
                      </a:r>
                      <a:endParaRPr lang="en-GB" sz="7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Admit Date &amp; Time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 dirty="0">
                          <a:effectLst/>
                        </a:rPr>
                        <a:t>Current / Last Facility</a:t>
                      </a:r>
                      <a:endParaRPr lang="en-GB" sz="7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Current / Last Building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Current / Last Ward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Current / Last Room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Current / Last Bed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u="none" strike="noStrike">
                          <a:effectLst/>
                        </a:rPr>
                        <a:t>First Frailty Scale Category</a:t>
                      </a:r>
                      <a:endParaRPr lang="en-GB" sz="7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 anchor="b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Male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11/09/2018 15:04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10 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10S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D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01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11/09/2018 06:30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10 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10S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Side Room B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SR B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Female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08/09/2018 14:43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11 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11N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Large Bay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10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7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10/09/2018 05:50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11 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11S Neuro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04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07/09/2018 02:30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04 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4S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A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02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11/09/2018 09:17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06 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6N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A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03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09/09/2018 19:14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06 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6N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02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08/09/2018 19:41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CXH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06 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6N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04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07/09/2018 13:51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</a:t>
                      </a:r>
                      <a:r>
                        <a:rPr lang="en-GB" sz="700" u="none" strike="noStrike" dirty="0" err="1">
                          <a:effectLst/>
                        </a:rPr>
                        <a:t>Twr</a:t>
                      </a:r>
                      <a:r>
                        <a:rPr lang="en-GB" sz="700" u="none" strike="noStrike" dirty="0">
                          <a:effectLst/>
                        </a:rPr>
                        <a:t> 06 N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6N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K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01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10/09/2018 18:14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</a:t>
                      </a:r>
                      <a:r>
                        <a:rPr lang="en-GB" sz="700" u="none" strike="noStrike" dirty="0" err="1">
                          <a:effectLst/>
                        </a:rPr>
                        <a:t>Twr</a:t>
                      </a:r>
                      <a:r>
                        <a:rPr lang="en-GB" sz="700" u="none" strike="noStrike" dirty="0">
                          <a:effectLst/>
                        </a:rPr>
                        <a:t> 06 N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6N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Side Room C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SR C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4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07/09/2018 14:11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</a:t>
                      </a:r>
                      <a:r>
                        <a:rPr lang="en-GB" sz="700" u="none" strike="noStrike" dirty="0" err="1">
                          <a:effectLst/>
                        </a:rPr>
                        <a:t>Twr</a:t>
                      </a:r>
                      <a:r>
                        <a:rPr lang="en-GB" sz="700" u="none" strike="noStrike" dirty="0">
                          <a:effectLst/>
                        </a:rPr>
                        <a:t> 07 N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7N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Bay A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02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3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09/09/2018 10:36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07 W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 7W </a:t>
                      </a:r>
                      <a:r>
                        <a:rPr lang="en-GB" sz="700" u="none" strike="noStrike" dirty="0" err="1">
                          <a:effectLst/>
                        </a:rPr>
                        <a:t>Rav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Bay F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Bed 04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6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246705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07/09/2018 08:55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CXH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08 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8S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Bay F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Bed 03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>
                          <a:effectLst/>
                        </a:rPr>
                        <a:t>5</a:t>
                      </a:r>
                      <a:endParaRPr lang="en-GB" sz="9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 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Female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fr-FR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10/09/2018 18:02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Twr 08 W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CX 8W MFE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>
                          <a:effectLst/>
                        </a:rPr>
                        <a:t>Bay A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>
                          <a:effectLst/>
                        </a:rPr>
                        <a:t>Bed 03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>
                          <a:effectLst/>
                        </a:rPr>
                        <a:t>6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  <a:tr h="380704"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 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Female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08/09/2018 12:30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CXH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 smtClean="0">
                          <a:effectLst/>
                        </a:rPr>
                        <a:t>CX </a:t>
                      </a:r>
                      <a:r>
                        <a:rPr lang="en-GB" sz="700" u="none" strike="noStrike" dirty="0" err="1" smtClean="0">
                          <a:effectLst/>
                        </a:rPr>
                        <a:t>Twr</a:t>
                      </a:r>
                      <a:r>
                        <a:rPr lang="en-GB" sz="700" u="none" strike="noStrike" dirty="0" smtClean="0">
                          <a:effectLst/>
                        </a:rPr>
                        <a:t> 08 W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smtClean="0">
                          <a:effectLst/>
                        </a:rPr>
                        <a:t>CX 8W MFE</a:t>
                      </a:r>
                      <a:endParaRPr lang="en-GB" sz="7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 smtClean="0">
                          <a:effectLst/>
                        </a:rPr>
                        <a:t>Bay F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700" u="none" strike="noStrike" dirty="0" smtClean="0">
                          <a:effectLst/>
                        </a:rPr>
                        <a:t>Bed 01</a:t>
                      </a:r>
                      <a:endParaRPr lang="en-GB" sz="7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u="none" strike="noStrike" dirty="0" smtClean="0">
                          <a:effectLst/>
                        </a:rPr>
                        <a:t>7</a:t>
                      </a:r>
                      <a:endParaRPr lang="en-GB" sz="9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4868" marR="4868" marT="4868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86144" y="836712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/>
              <a:t>Imperial Daily Frailty Report: all over 70s scored 3 or above, last 72 hours</a:t>
            </a:r>
            <a:endParaRPr lang="en-GB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92140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66551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69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1052736"/>
            <a:ext cx="8229600" cy="528945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	The </a:t>
            </a:r>
            <a:r>
              <a:rPr lang="en-GB" dirty="0"/>
              <a:t>common frailty syndrome presentations </a:t>
            </a:r>
            <a:r>
              <a:rPr lang="en-GB" dirty="0" smtClean="0"/>
              <a:t>are: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r>
              <a:rPr lang="en-GB" b="1" dirty="0"/>
              <a:t>delirium</a:t>
            </a:r>
            <a:endParaRPr lang="en-GB" dirty="0"/>
          </a:p>
          <a:p>
            <a:r>
              <a:rPr lang="en-GB" b="1" dirty="0"/>
              <a:t>falls</a:t>
            </a:r>
            <a:endParaRPr lang="en-GB" dirty="0"/>
          </a:p>
          <a:p>
            <a:r>
              <a:rPr lang="en-GB" b="1" dirty="0"/>
              <a:t>acute or sub acute decline in mobility </a:t>
            </a:r>
            <a:endParaRPr lang="en-GB" dirty="0"/>
          </a:p>
          <a:p>
            <a:r>
              <a:rPr lang="en-GB" b="1" dirty="0"/>
              <a:t>not managing at home</a:t>
            </a:r>
            <a:endParaRPr lang="en-GB" dirty="0"/>
          </a:p>
          <a:p>
            <a:r>
              <a:rPr lang="en-GB" b="1" dirty="0"/>
              <a:t>recurrent attendances/frequent contact with services</a:t>
            </a:r>
            <a:endParaRPr lang="en-GB" dirty="0"/>
          </a:p>
          <a:p>
            <a:r>
              <a:rPr lang="en-GB" b="1" dirty="0"/>
              <a:t>weight loss</a:t>
            </a:r>
            <a:endParaRPr lang="en-GB" dirty="0"/>
          </a:p>
          <a:p>
            <a:r>
              <a:rPr lang="en-GB" b="1" dirty="0"/>
              <a:t>not eating and </a:t>
            </a:r>
            <a:r>
              <a:rPr lang="en-GB" b="1" dirty="0" smtClean="0"/>
              <a:t>drinking</a:t>
            </a:r>
          </a:p>
          <a:p>
            <a:r>
              <a:rPr lang="en-GB" b="1" dirty="0" smtClean="0"/>
              <a:t>incontinence </a:t>
            </a:r>
          </a:p>
          <a:p>
            <a:r>
              <a:rPr lang="en-GB" b="1" dirty="0" smtClean="0"/>
              <a:t>pressure ulcers</a:t>
            </a:r>
          </a:p>
          <a:p>
            <a:r>
              <a:rPr lang="en-GB" b="1" dirty="0" smtClean="0"/>
              <a:t>sleep disorders + </a:t>
            </a:r>
            <a:r>
              <a:rPr lang="en-GB" b="1" dirty="0"/>
              <a:t>sensory </a:t>
            </a:r>
            <a:r>
              <a:rPr lang="en-GB" b="1" dirty="0" smtClean="0"/>
              <a:t>deficits</a:t>
            </a:r>
          </a:p>
          <a:p>
            <a:r>
              <a:rPr lang="en-GB" b="1" dirty="0" smtClean="0"/>
              <a:t>fatigue  </a:t>
            </a:r>
          </a:p>
          <a:p>
            <a:r>
              <a:rPr lang="en-GB" b="1" dirty="0" smtClean="0"/>
              <a:t>dizziness</a:t>
            </a: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740404"/>
            <a:ext cx="8229600" cy="648072"/>
          </a:xfrm>
        </p:spPr>
        <p:txBody>
          <a:bodyPr>
            <a:noAutofit/>
          </a:bodyPr>
          <a:lstStyle/>
          <a:p>
            <a:r>
              <a:rPr lang="en-GB" sz="3200" dirty="0" smtClean="0"/>
              <a:t>Frailty interventions: what works?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7000" dirty="0" smtClean="0"/>
          </a:p>
          <a:p>
            <a:pPr marL="0" indent="0">
              <a:buNone/>
            </a:pPr>
            <a:r>
              <a:rPr lang="en-GB" sz="9600" dirty="0" smtClean="0"/>
              <a:t>Specialist organised multidisciplinary geriatric diagnostic </a:t>
            </a:r>
            <a:r>
              <a:rPr lang="en-GB" sz="9600" dirty="0"/>
              <a:t>and treatment </a:t>
            </a:r>
            <a:r>
              <a:rPr lang="en-GB" sz="9600" dirty="0" smtClean="0"/>
              <a:t>process as represented by a </a:t>
            </a:r>
            <a:r>
              <a:rPr lang="en-GB" sz="9600" b="1" dirty="0" smtClean="0"/>
              <a:t>CGA (comprehensive geriatric assessment) </a:t>
            </a:r>
            <a:r>
              <a:rPr lang="en-GB" sz="9600" dirty="0" smtClean="0"/>
              <a:t>is the gold standard of care (Cochrane 2011, 2017)</a:t>
            </a:r>
          </a:p>
          <a:p>
            <a:pPr marL="0" indent="0">
              <a:buNone/>
            </a:pPr>
            <a:endParaRPr lang="en-GB" sz="8000" dirty="0"/>
          </a:p>
          <a:p>
            <a:pPr marL="0" indent="0">
              <a:buNone/>
            </a:pPr>
            <a:r>
              <a:rPr lang="en-GB" sz="8000" dirty="0" smtClean="0"/>
              <a:t>CGA domains include:</a:t>
            </a:r>
          </a:p>
          <a:p>
            <a:pPr marL="0" indent="0">
              <a:buNone/>
            </a:pPr>
            <a:endParaRPr lang="en-GB" sz="8000" dirty="0" smtClean="0"/>
          </a:p>
          <a:p>
            <a:r>
              <a:rPr lang="en-GB" sz="8000" dirty="0"/>
              <a:t>Functional </a:t>
            </a:r>
            <a:r>
              <a:rPr lang="en-GB" sz="8000" dirty="0" smtClean="0"/>
              <a:t>capacity</a:t>
            </a:r>
            <a:endParaRPr lang="en-GB" sz="8000" dirty="0"/>
          </a:p>
          <a:p>
            <a:r>
              <a:rPr lang="en-GB" sz="8000" dirty="0" smtClean="0"/>
              <a:t>Falls risk</a:t>
            </a:r>
          </a:p>
          <a:p>
            <a:r>
              <a:rPr lang="en-GB" sz="8000" dirty="0" smtClean="0"/>
              <a:t>Cognition</a:t>
            </a:r>
            <a:endParaRPr lang="en-GB" sz="8000" dirty="0"/>
          </a:p>
          <a:p>
            <a:r>
              <a:rPr lang="en-GB" sz="8000" dirty="0" smtClean="0"/>
              <a:t>Mood</a:t>
            </a:r>
            <a:endParaRPr lang="en-GB" sz="8000" dirty="0"/>
          </a:p>
          <a:p>
            <a:r>
              <a:rPr lang="en-GB" sz="8000" dirty="0" err="1" smtClean="0"/>
              <a:t>Polypharmacy</a:t>
            </a:r>
            <a:endParaRPr lang="en-GB" sz="8000" dirty="0"/>
          </a:p>
          <a:p>
            <a:r>
              <a:rPr lang="en-GB" sz="8000" dirty="0" smtClean="0"/>
              <a:t>Social </a:t>
            </a:r>
            <a:r>
              <a:rPr lang="en-GB" sz="8000" dirty="0"/>
              <a:t>support</a:t>
            </a:r>
          </a:p>
          <a:p>
            <a:r>
              <a:rPr lang="en-GB" sz="8000" dirty="0" smtClean="0"/>
              <a:t>Financial </a:t>
            </a:r>
            <a:r>
              <a:rPr lang="en-GB" sz="8000" dirty="0"/>
              <a:t>concerns</a:t>
            </a:r>
          </a:p>
          <a:p>
            <a:r>
              <a:rPr lang="en-GB" sz="8000" dirty="0" smtClean="0"/>
              <a:t>Goals </a:t>
            </a:r>
            <a:r>
              <a:rPr lang="en-GB" sz="8000" dirty="0"/>
              <a:t>of care</a:t>
            </a:r>
          </a:p>
          <a:p>
            <a:r>
              <a:rPr lang="en-GB" sz="8000" dirty="0" smtClean="0"/>
              <a:t>Advance </a:t>
            </a:r>
            <a:r>
              <a:rPr lang="en-GB" sz="8000" dirty="0"/>
              <a:t>care preferences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sz="2800" i="1" dirty="0" smtClean="0"/>
              <a:t>	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45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83671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Efficacy of CGA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</p:spPr>
        <p:txBody>
          <a:bodyPr>
            <a:normAutofit fontScale="62500" lnSpcReduction="20000"/>
          </a:bodyPr>
          <a:lstStyle/>
          <a:p>
            <a:r>
              <a:rPr lang="en-GB" sz="3400" dirty="0" smtClean="0"/>
              <a:t>Meta-analyses </a:t>
            </a:r>
            <a:r>
              <a:rPr lang="en-GB" sz="3400" dirty="0"/>
              <a:t>have </a:t>
            </a:r>
            <a:r>
              <a:rPr lang="en-GB" sz="3400" dirty="0" smtClean="0"/>
              <a:t>consistently found CGA improves </a:t>
            </a:r>
            <a:r>
              <a:rPr lang="en-GB" sz="3400" dirty="0"/>
              <a:t>detection and documentation of geriatric problems </a:t>
            </a:r>
            <a:endParaRPr lang="en-GB" sz="3400" dirty="0" smtClean="0"/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dirty="0" smtClean="0"/>
              <a:t>Whether CGA improves </a:t>
            </a:r>
            <a:r>
              <a:rPr lang="en-GB" sz="3400" dirty="0"/>
              <a:t>outcomes </a:t>
            </a:r>
            <a:r>
              <a:rPr lang="en-GB" sz="3400" dirty="0" smtClean="0"/>
              <a:t>depends </a:t>
            </a:r>
            <a:r>
              <a:rPr lang="en-GB" sz="3400" dirty="0"/>
              <a:t>on </a:t>
            </a:r>
            <a:r>
              <a:rPr lang="en-GB" sz="3400" dirty="0" smtClean="0"/>
              <a:t>CGA </a:t>
            </a:r>
            <a:r>
              <a:rPr lang="en-GB" sz="3400" dirty="0"/>
              <a:t>models and </a:t>
            </a:r>
            <a:r>
              <a:rPr lang="en-GB" sz="3400" dirty="0" smtClean="0"/>
              <a:t>their settings</a:t>
            </a:r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b="1" dirty="0"/>
              <a:t>Home geriatric assessment </a:t>
            </a:r>
            <a:r>
              <a:rPr lang="en-GB" sz="3400" dirty="0"/>
              <a:t>and </a:t>
            </a:r>
            <a:r>
              <a:rPr lang="en-GB" sz="3400" b="1" dirty="0"/>
              <a:t>acute geriatric care units </a:t>
            </a:r>
            <a:r>
              <a:rPr lang="en-GB" sz="3400" dirty="0"/>
              <a:t>have been shown to be consistently beneficial for several health </a:t>
            </a:r>
            <a:r>
              <a:rPr lang="en-GB" sz="3400" dirty="0" smtClean="0"/>
              <a:t>outcomes. </a:t>
            </a:r>
            <a:r>
              <a:rPr lang="en-GB" sz="3400" b="1" dirty="0" smtClean="0"/>
              <a:t>Co-management programmes </a:t>
            </a:r>
            <a:r>
              <a:rPr lang="en-GB" sz="3400" dirty="0" err="1" smtClean="0"/>
              <a:t>eg</a:t>
            </a:r>
            <a:r>
              <a:rPr lang="en-GB" sz="3400" dirty="0" smtClean="0"/>
              <a:t> </a:t>
            </a:r>
            <a:r>
              <a:rPr lang="en-GB" sz="3400" dirty="0" err="1" smtClean="0"/>
              <a:t>orthogeriatrics</a:t>
            </a:r>
            <a:r>
              <a:rPr lang="en-GB" sz="3400" dirty="0" smtClean="0"/>
              <a:t> has increasing evidence </a:t>
            </a:r>
          </a:p>
          <a:p>
            <a:pPr marL="0" indent="0">
              <a:buNone/>
            </a:pPr>
            <a:endParaRPr lang="en-GB" sz="3400" dirty="0" smtClean="0"/>
          </a:p>
          <a:p>
            <a:r>
              <a:rPr lang="en-GB" sz="3400" dirty="0" smtClean="0"/>
              <a:t>The </a:t>
            </a:r>
            <a:r>
              <a:rPr lang="en-GB" sz="3400" dirty="0"/>
              <a:t>data </a:t>
            </a:r>
            <a:r>
              <a:rPr lang="en-GB" sz="3400" dirty="0" smtClean="0"/>
              <a:t>is </a:t>
            </a:r>
            <a:r>
              <a:rPr lang="en-GB" sz="3400" dirty="0"/>
              <a:t>conflicting for post-hospital discharge, outpatient geriatric consultation, and inpatient geriatric consultation </a:t>
            </a:r>
            <a:r>
              <a:rPr lang="en-GB" sz="3400" dirty="0" smtClean="0"/>
              <a:t>services.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770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The best evidence is for</a:t>
            </a:r>
            <a:r>
              <a:rPr lang="en-GB" dirty="0" smtClean="0"/>
              <a:t>: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sz="3600" dirty="0" smtClean="0"/>
              <a:t>OT interventions</a:t>
            </a:r>
          </a:p>
          <a:p>
            <a:r>
              <a:rPr lang="en-GB" sz="3600" dirty="0" smtClean="0"/>
              <a:t>Exercise</a:t>
            </a:r>
          </a:p>
          <a:p>
            <a:r>
              <a:rPr lang="en-GB" sz="3600" dirty="0" smtClean="0"/>
              <a:t>Nutrition</a:t>
            </a:r>
          </a:p>
          <a:p>
            <a:r>
              <a:rPr lang="en-GB" sz="3600" dirty="0" smtClean="0"/>
              <a:t>Medication reviews</a:t>
            </a:r>
          </a:p>
          <a:p>
            <a:r>
              <a:rPr lang="en-GB" sz="3600" dirty="0" smtClean="0"/>
              <a:t>Advanced care plans/goal setting incl. palliative care involvement 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5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There is no evidence for……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2060848"/>
            <a:ext cx="8503920" cy="4038200"/>
          </a:xfrm>
        </p:spPr>
        <p:txBody>
          <a:bodyPr>
            <a:normAutofit/>
          </a:bodyPr>
          <a:lstStyle/>
          <a:p>
            <a:r>
              <a:rPr lang="en-GB" dirty="0" smtClean="0"/>
              <a:t>Testosterone supplementation </a:t>
            </a:r>
          </a:p>
          <a:p>
            <a:r>
              <a:rPr lang="en-GB" dirty="0" smtClean="0"/>
              <a:t>Growth hormone supplementation</a:t>
            </a:r>
          </a:p>
          <a:p>
            <a:r>
              <a:rPr lang="en-GB" dirty="0" smtClean="0"/>
              <a:t>DHEA-S supplementation</a:t>
            </a:r>
          </a:p>
          <a:p>
            <a:r>
              <a:rPr lang="en-GB" dirty="0" smtClean="0"/>
              <a:t>Anti-inflammatory interventions</a:t>
            </a:r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8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90872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Frailty Services at Charing Cross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1556792"/>
            <a:ext cx="8229600" cy="5517232"/>
          </a:xfrm>
        </p:spPr>
        <p:txBody>
          <a:bodyPr>
            <a:noAutofit/>
          </a:bodyPr>
          <a:lstStyle/>
          <a:p>
            <a:r>
              <a:rPr lang="en-GB" sz="1600" u="sng" dirty="0" smtClean="0"/>
              <a:t>ED + CDU liaison</a:t>
            </a:r>
          </a:p>
          <a:p>
            <a:pPr marL="0" indent="0">
              <a:buNone/>
            </a:pPr>
            <a:r>
              <a:rPr lang="en-GB" sz="1600" dirty="0" smtClean="0"/>
              <a:t>	Monday – Friday, 9-5 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u="sng" dirty="0" smtClean="0"/>
              <a:t>OPRAC </a:t>
            </a:r>
            <a:r>
              <a:rPr lang="en-GB" sz="1600" u="sng" dirty="0"/>
              <a:t>(Older Persons Rapid Access Clinic)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	Patients </a:t>
            </a:r>
            <a:r>
              <a:rPr lang="en-GB" sz="1600" dirty="0"/>
              <a:t>needing Comprehensive Geriatric Assessment, therapy and diagnostics within </a:t>
            </a:r>
            <a:r>
              <a:rPr lang="en-GB" sz="1600" dirty="0" smtClean="0"/>
              <a:t>	approx</a:t>
            </a:r>
            <a:r>
              <a:rPr lang="en-GB" sz="1600" dirty="0"/>
              <a:t>. 1 week/at risk of admission – </a:t>
            </a:r>
            <a:r>
              <a:rPr lang="en-GB" sz="1600" dirty="0" smtClean="0"/>
              <a:t>within </a:t>
            </a:r>
            <a:r>
              <a:rPr lang="en-GB" sz="1600" dirty="0"/>
              <a:t>24 </a:t>
            </a:r>
            <a:r>
              <a:rPr lang="en-GB" sz="1600" dirty="0" err="1"/>
              <a:t>hrs</a:t>
            </a:r>
            <a:r>
              <a:rPr lang="en-GB" sz="1600" dirty="0"/>
              <a:t> if </a:t>
            </a:r>
            <a:r>
              <a:rPr lang="en-GB" sz="1600" dirty="0" smtClean="0"/>
              <a:t>urgent – </a:t>
            </a:r>
            <a:r>
              <a:rPr lang="en-GB" sz="1600" b="1" dirty="0" smtClean="0"/>
              <a:t>referrals via e-RS</a:t>
            </a:r>
          </a:p>
          <a:p>
            <a:pPr marL="0" indent="0">
              <a:buNone/>
            </a:pPr>
            <a:endParaRPr lang="en-GB" sz="1600" dirty="0"/>
          </a:p>
          <a:p>
            <a:r>
              <a:rPr lang="en-GB" sz="1600" u="sng" dirty="0" smtClean="0"/>
              <a:t>Frailty </a:t>
            </a:r>
            <a:r>
              <a:rPr lang="en-GB" sz="1600" u="sng" dirty="0"/>
              <a:t>Unit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	Monday -Friday</a:t>
            </a:r>
          </a:p>
          <a:p>
            <a:pPr marL="0" indent="0">
              <a:buNone/>
            </a:pPr>
            <a:r>
              <a:rPr lang="en-GB" sz="1600" dirty="0" smtClean="0"/>
              <a:t>	Short-stay </a:t>
            </a:r>
            <a:r>
              <a:rPr lang="en-GB" sz="1600" dirty="0"/>
              <a:t>admissions (</a:t>
            </a:r>
            <a:r>
              <a:rPr lang="en-GB" sz="1600" dirty="0" smtClean="0"/>
              <a:t>24-48hrs)  CGA plus – other assessments/defined 	treatments/diagnostics/increases </a:t>
            </a:r>
            <a:r>
              <a:rPr lang="en-GB" sz="1600" dirty="0"/>
              <a:t>or new POC </a:t>
            </a:r>
            <a:r>
              <a:rPr lang="en-GB" sz="1600" dirty="0" smtClean="0"/>
              <a:t> </a:t>
            </a:r>
            <a:r>
              <a:rPr lang="en-GB" sz="1600" dirty="0"/>
              <a:t>– </a:t>
            </a:r>
            <a:r>
              <a:rPr lang="en-GB" sz="1600" dirty="0" smtClean="0"/>
              <a:t>no monitored beds	 </a:t>
            </a:r>
          </a:p>
          <a:p>
            <a:pPr marL="0" indent="0">
              <a:buNone/>
            </a:pPr>
            <a:r>
              <a:rPr lang="en-GB" sz="1600" dirty="0" smtClean="0"/>
              <a:t>	</a:t>
            </a:r>
            <a:endParaRPr lang="en-GB" sz="1600" dirty="0"/>
          </a:p>
          <a:p>
            <a:r>
              <a:rPr lang="en-GB" sz="1600" dirty="0" smtClean="0"/>
              <a:t> </a:t>
            </a:r>
            <a:r>
              <a:rPr lang="en-GB" sz="1600" u="sng" dirty="0" smtClean="0"/>
              <a:t>Email </a:t>
            </a:r>
            <a:r>
              <a:rPr lang="en-GB" sz="1600" u="sng" dirty="0"/>
              <a:t>advice</a:t>
            </a:r>
            <a:r>
              <a:rPr lang="en-GB" sz="1600" dirty="0"/>
              <a:t> </a:t>
            </a:r>
          </a:p>
          <a:p>
            <a:pPr marL="0" indent="0">
              <a:buNone/>
            </a:pPr>
            <a:r>
              <a:rPr lang="en-GB" sz="1600" dirty="0" smtClean="0"/>
              <a:t>	</a:t>
            </a:r>
            <a:r>
              <a:rPr lang="en-GB" sz="1600" b="1" dirty="0" smtClean="0"/>
              <a:t>ICHC-tr.adviceelderlymedicine-imperial@nhs.net</a:t>
            </a:r>
            <a:endParaRPr lang="en-GB" sz="1600" dirty="0"/>
          </a:p>
          <a:p>
            <a:r>
              <a:rPr lang="en-GB" sz="1600" u="sng" dirty="0" smtClean="0"/>
              <a:t>Telephone advice line</a:t>
            </a:r>
          </a:p>
          <a:p>
            <a:pPr marL="0" indent="0">
              <a:buNone/>
            </a:pPr>
            <a:r>
              <a:rPr lang="en-GB" sz="1600" dirty="0" smtClean="0"/>
              <a:t>	Monday – Friday, 9-5:  CX </a:t>
            </a:r>
            <a:r>
              <a:rPr lang="en-GB" sz="1600" b="1" dirty="0" smtClean="0"/>
              <a:t>02033115162, </a:t>
            </a:r>
            <a:r>
              <a:rPr lang="en-GB" sz="1600" dirty="0" smtClean="0"/>
              <a:t>SMH </a:t>
            </a:r>
            <a:r>
              <a:rPr lang="en-GB" sz="1600" b="1" dirty="0"/>
              <a:t>07789 618954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r>
              <a:rPr lang="en-GB" sz="1600" b="1" dirty="0"/>
              <a:t>	</a:t>
            </a:r>
            <a:r>
              <a:rPr lang="en-GB" sz="1600" b="1" dirty="0" smtClean="0"/>
              <a:t>			       </a:t>
            </a:r>
            <a:endParaRPr lang="en-GB" sz="1600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997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en-GB" sz="1800" u="sng" dirty="0" smtClean="0"/>
              <a:t>OPAL (older persons assessment and liaison) Team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Frailty team working on the AMU</a:t>
            </a:r>
          </a:p>
          <a:p>
            <a:pPr marL="0" indent="0">
              <a:buNone/>
            </a:pPr>
            <a:r>
              <a:rPr lang="en-GB" sz="1800" dirty="0" smtClean="0"/>
              <a:t> </a:t>
            </a:r>
            <a:endParaRPr lang="en-GB" sz="1800" dirty="0"/>
          </a:p>
          <a:p>
            <a:r>
              <a:rPr lang="en-GB" sz="1800" u="sng" dirty="0" smtClean="0"/>
              <a:t>MFE wards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48 beds across 2 wards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u="sng" dirty="0" smtClean="0"/>
              <a:t>Rehabilitation ward</a:t>
            </a:r>
          </a:p>
          <a:p>
            <a:pPr marL="0" indent="0">
              <a:buNone/>
            </a:pPr>
            <a:r>
              <a:rPr lang="en-GB" sz="1800" dirty="0" smtClean="0"/>
              <a:t>	15 beds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u="sng" dirty="0" smtClean="0"/>
              <a:t>Clinics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OPRAC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Falls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General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u="sng" dirty="0" smtClean="0"/>
              <a:t>The Virtual Ward</a:t>
            </a:r>
          </a:p>
          <a:p>
            <a:pPr marL="0" indent="0">
              <a:buNone/>
            </a:pPr>
            <a:r>
              <a:rPr lang="en-GB" sz="1800" dirty="0" smtClean="0"/>
              <a:t>	CIS plus Imperial consultant geriatric input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‘hospital-at-home’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Liaison with OPRAC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Referrals from GPs or hospital on DC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endParaRPr lang="en-GB" sz="2400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0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719572"/>
            <a:ext cx="8229600" cy="1143000"/>
          </a:xfrm>
        </p:spPr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To understand what is meant by Frailty</a:t>
            </a:r>
          </a:p>
          <a:p>
            <a:r>
              <a:rPr lang="en-GB" dirty="0"/>
              <a:t>To understand the importance of diagnosing frailty</a:t>
            </a:r>
          </a:p>
          <a:p>
            <a:r>
              <a:rPr lang="en-GB" dirty="0" smtClean="0"/>
              <a:t>To understand the different ways we identify frailty</a:t>
            </a:r>
          </a:p>
          <a:p>
            <a:r>
              <a:rPr lang="en-GB" dirty="0" smtClean="0"/>
              <a:t>To understand successful (and the ineffective) interventions for frailty</a:t>
            </a:r>
          </a:p>
          <a:p>
            <a:r>
              <a:rPr lang="en-GB" dirty="0" smtClean="0"/>
              <a:t>The Frailty Service at Imperial</a:t>
            </a:r>
          </a:p>
          <a:p>
            <a:r>
              <a:rPr lang="en-GB" dirty="0" smtClean="0"/>
              <a:t>Case studies</a:t>
            </a:r>
          </a:p>
          <a:p>
            <a:endParaRPr lang="en-GB" dirty="0" smtClean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Other trust frailty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en-GB" u="sng" dirty="0" smtClean="0"/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552233"/>
              </p:ext>
            </p:extLst>
          </p:nvPr>
        </p:nvGraphicFramePr>
        <p:xfrm>
          <a:off x="1524000" y="1628799"/>
          <a:ext cx="6072336" cy="3888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6168"/>
                <a:gridCol w="3036168"/>
              </a:tblGrid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SMH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HH</a:t>
                      </a:r>
                      <a:endParaRPr lang="en-GB" dirty="0"/>
                    </a:p>
                  </a:txBody>
                  <a:tcPr/>
                </a:tc>
              </a:tr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err="1" smtClean="0"/>
                        <a:t>Orthogeriatrics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Cardiology liaison</a:t>
                      </a:r>
                      <a:endParaRPr lang="en-GB" dirty="0"/>
                    </a:p>
                  </a:txBody>
                  <a:tcPr/>
                </a:tc>
              </a:tr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Vascular liaison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Renal liaison</a:t>
                      </a:r>
                      <a:endParaRPr lang="en-GB" dirty="0"/>
                    </a:p>
                  </a:txBody>
                  <a:tcPr/>
                </a:tc>
              </a:tr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Trauma</a:t>
                      </a:r>
                      <a:r>
                        <a:rPr lang="en-GB" baseline="0" dirty="0" smtClean="0"/>
                        <a:t> liaison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MFE beds</a:t>
                      </a:r>
                      <a:endParaRPr lang="en-GB" dirty="0"/>
                    </a:p>
                  </a:txBody>
                  <a:tcPr/>
                </a:tc>
              </a:tr>
              <a:tr h="7691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AMU-based frailty service/OPAL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Memory</a:t>
                      </a:r>
                      <a:r>
                        <a:rPr lang="en-GB" baseline="0" dirty="0" smtClean="0"/>
                        <a:t> clinic</a:t>
                      </a:r>
                      <a:endParaRPr lang="en-GB" dirty="0"/>
                    </a:p>
                  </a:txBody>
                  <a:tcPr/>
                </a:tc>
              </a:tr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MFE beds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General MFE clinic</a:t>
                      </a:r>
                      <a:endParaRPr lang="en-GB" dirty="0"/>
                    </a:p>
                  </a:txBody>
                  <a:tcPr/>
                </a:tc>
              </a:tr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Falls clinic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445613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General</a:t>
                      </a:r>
                      <a:r>
                        <a:rPr lang="en-GB" baseline="0" dirty="0" smtClean="0"/>
                        <a:t> MFE clinic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6050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84528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OPRAC </a:t>
            </a:r>
            <a:r>
              <a:rPr lang="en-GB" dirty="0"/>
              <a:t>c</a:t>
            </a:r>
            <a:r>
              <a:rPr lang="en-GB" dirty="0" smtClean="0"/>
              <a:t>ase </a:t>
            </a:r>
            <a:r>
              <a:rPr lang="en-GB" dirty="0"/>
              <a:t>s</a:t>
            </a:r>
            <a:r>
              <a:rPr lang="en-GB" dirty="0" smtClean="0"/>
              <a:t>tudy: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1700808"/>
            <a:ext cx="8229600" cy="5256584"/>
          </a:xfrm>
        </p:spPr>
        <p:txBody>
          <a:bodyPr>
            <a:normAutofit fontScale="47500" lnSpcReduction="20000"/>
          </a:bodyPr>
          <a:lstStyle/>
          <a:p>
            <a:r>
              <a:rPr lang="en-GB" dirty="0"/>
              <a:t>Mr </a:t>
            </a:r>
            <a:r>
              <a:rPr lang="en-GB" dirty="0" smtClean="0"/>
              <a:t>P, 75, referred </a:t>
            </a:r>
            <a:r>
              <a:rPr lang="en-GB" dirty="0"/>
              <a:t>by </a:t>
            </a:r>
            <a:r>
              <a:rPr lang="en-GB" dirty="0" smtClean="0"/>
              <a:t>GP</a:t>
            </a:r>
          </a:p>
          <a:p>
            <a:r>
              <a:rPr lang="en-GB" dirty="0" smtClean="0"/>
              <a:t>Rapidly </a:t>
            </a:r>
            <a:r>
              <a:rPr lang="en-GB" dirty="0"/>
              <a:t>deteriorating mobility and cognitive </a:t>
            </a:r>
            <a:r>
              <a:rPr lang="en-GB" dirty="0" smtClean="0"/>
              <a:t>function</a:t>
            </a:r>
          </a:p>
          <a:p>
            <a:r>
              <a:rPr lang="en-GB" dirty="0" smtClean="0"/>
              <a:t>Came </a:t>
            </a:r>
            <a:r>
              <a:rPr lang="en-GB" dirty="0"/>
              <a:t>to OPRAC accompanied by </a:t>
            </a:r>
            <a:r>
              <a:rPr lang="en-GB" dirty="0" smtClean="0"/>
              <a:t>wife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Assessment:</a:t>
            </a:r>
          </a:p>
          <a:p>
            <a:pPr lvl="0"/>
            <a:r>
              <a:rPr lang="en-GB" dirty="0" smtClean="0"/>
              <a:t>CGA incl. therapy </a:t>
            </a:r>
            <a:r>
              <a:rPr lang="en-GB" dirty="0" err="1" smtClean="0"/>
              <a:t>ax</a:t>
            </a:r>
            <a:r>
              <a:rPr lang="en-GB" dirty="0"/>
              <a:t> </a:t>
            </a:r>
            <a:r>
              <a:rPr lang="en-GB" dirty="0" smtClean="0"/>
              <a:t>and medication RV </a:t>
            </a:r>
          </a:p>
          <a:p>
            <a:pPr lvl="0"/>
            <a:r>
              <a:rPr lang="en-GB" dirty="0" smtClean="0"/>
              <a:t>dementia bloods </a:t>
            </a:r>
          </a:p>
          <a:p>
            <a:pPr lvl="0"/>
            <a:r>
              <a:rPr lang="en-GB" dirty="0" smtClean="0"/>
              <a:t>CT head </a:t>
            </a:r>
          </a:p>
          <a:p>
            <a:pPr lvl="0"/>
            <a:r>
              <a:rPr lang="en-GB" dirty="0" smtClean="0"/>
              <a:t>ECG</a:t>
            </a:r>
          </a:p>
          <a:p>
            <a:pPr lvl="0"/>
            <a:r>
              <a:rPr lang="en-GB" dirty="0" smtClean="0"/>
              <a:t>urinalysis </a:t>
            </a:r>
          </a:p>
          <a:p>
            <a:pPr lvl="0"/>
            <a:r>
              <a:rPr lang="en-GB" dirty="0" smtClean="0"/>
              <a:t>MOCA</a:t>
            </a:r>
          </a:p>
          <a:p>
            <a:pPr marL="0" lvl="0" indent="0">
              <a:buNone/>
            </a:pPr>
            <a:r>
              <a:rPr lang="en-GB" dirty="0" smtClean="0"/>
              <a:t>Diagnosis:</a:t>
            </a:r>
          </a:p>
          <a:p>
            <a:pPr lvl="0"/>
            <a:r>
              <a:rPr lang="en-GB" dirty="0" smtClean="0"/>
              <a:t>Likely </a:t>
            </a:r>
            <a:r>
              <a:rPr lang="en-GB" dirty="0"/>
              <a:t>advanced vascular dementia, </a:t>
            </a:r>
            <a:r>
              <a:rPr lang="en-GB" dirty="0" smtClean="0"/>
              <a:t>possible normal </a:t>
            </a:r>
            <a:r>
              <a:rPr lang="en-GB" dirty="0"/>
              <a:t>pressure </a:t>
            </a:r>
            <a:r>
              <a:rPr lang="en-GB" dirty="0" smtClean="0"/>
              <a:t>hydrocephalus</a:t>
            </a:r>
            <a:endParaRPr lang="en-GB" dirty="0"/>
          </a:p>
          <a:p>
            <a:pPr lvl="0"/>
            <a:r>
              <a:rPr lang="en-GB" dirty="0"/>
              <a:t>Severe visual-spatial awareness deficits causing decreased mobility, in particular at doorways, on tiles, on darker coloured rugs.</a:t>
            </a:r>
          </a:p>
          <a:p>
            <a:pPr marL="0" lvl="0" indent="0">
              <a:buNone/>
            </a:pPr>
            <a:r>
              <a:rPr lang="en-GB" dirty="0"/>
              <a:t>Interventions: </a:t>
            </a:r>
            <a:endParaRPr lang="en-GB" dirty="0" smtClean="0"/>
          </a:p>
          <a:p>
            <a:r>
              <a:rPr lang="en-GB" dirty="0" smtClean="0"/>
              <a:t>Neurology review in OPRAC plus f/up arranged</a:t>
            </a:r>
            <a:endParaRPr lang="en-GB" dirty="0"/>
          </a:p>
          <a:p>
            <a:pPr lvl="0"/>
            <a:r>
              <a:rPr lang="en-GB" dirty="0" smtClean="0"/>
              <a:t>OP MRI </a:t>
            </a:r>
            <a:r>
              <a:rPr lang="en-GB" dirty="0"/>
              <a:t>brain to exclude </a:t>
            </a:r>
            <a:r>
              <a:rPr lang="en-GB" dirty="0" smtClean="0"/>
              <a:t>NPH</a:t>
            </a:r>
            <a:endParaRPr lang="en-GB" dirty="0"/>
          </a:p>
          <a:p>
            <a:pPr lvl="0"/>
            <a:r>
              <a:rPr lang="en-GB" dirty="0"/>
              <a:t>Carer education on dementia related gait disturbance, visual </a:t>
            </a:r>
            <a:r>
              <a:rPr lang="en-GB" dirty="0" smtClean="0"/>
              <a:t>aids etc. </a:t>
            </a:r>
            <a:endParaRPr lang="en-GB" dirty="0"/>
          </a:p>
          <a:p>
            <a:pPr lvl="0"/>
            <a:r>
              <a:rPr lang="en-GB" dirty="0"/>
              <a:t>Direct discussion with St Vincent’s to ensure prompt review in memory </a:t>
            </a:r>
            <a:r>
              <a:rPr lang="en-GB" dirty="0" smtClean="0"/>
              <a:t>clinic</a:t>
            </a:r>
          </a:p>
          <a:p>
            <a:pPr lvl="0"/>
            <a:r>
              <a:rPr lang="en-GB" dirty="0" smtClean="0"/>
              <a:t>Commencement of a new POC</a:t>
            </a:r>
          </a:p>
          <a:p>
            <a:pPr lvl="0"/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1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83671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OPRAC case study: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88 year old man </a:t>
            </a:r>
            <a:endParaRPr lang="en-US" dirty="0" smtClean="0"/>
          </a:p>
          <a:p>
            <a:r>
              <a:rPr lang="en-US" dirty="0" smtClean="0"/>
              <a:t>GP referral </a:t>
            </a:r>
            <a:r>
              <a:rPr lang="en-US" dirty="0"/>
              <a:t>with worsening </a:t>
            </a:r>
            <a:r>
              <a:rPr lang="en-US" dirty="0" smtClean="0"/>
              <a:t>DIB despite </a:t>
            </a:r>
            <a:r>
              <a:rPr lang="en-US" dirty="0"/>
              <a:t>treatment for  chest infection </a:t>
            </a:r>
            <a:r>
              <a:rPr lang="en-US" dirty="0" smtClean="0"/>
              <a:t>and </a:t>
            </a:r>
            <a:r>
              <a:rPr lang="en-US" dirty="0"/>
              <a:t>a history of </a:t>
            </a:r>
            <a:r>
              <a:rPr lang="en-US" dirty="0" smtClean="0"/>
              <a:t>falls</a:t>
            </a:r>
          </a:p>
          <a:p>
            <a:pPr marL="0" indent="0">
              <a:buNone/>
            </a:pPr>
            <a:r>
              <a:rPr lang="en-US" dirty="0" smtClean="0"/>
              <a:t>Assessment:</a:t>
            </a:r>
            <a:endParaRPr lang="en-GB" dirty="0"/>
          </a:p>
          <a:p>
            <a:pPr lvl="0"/>
            <a:r>
              <a:rPr lang="en-US" dirty="0" smtClean="0"/>
              <a:t>CGA </a:t>
            </a:r>
          </a:p>
          <a:p>
            <a:pPr lvl="0"/>
            <a:r>
              <a:rPr lang="en-US" dirty="0" smtClean="0"/>
              <a:t>CXR </a:t>
            </a:r>
          </a:p>
          <a:p>
            <a:pPr lvl="0"/>
            <a:r>
              <a:rPr lang="en-US" dirty="0" smtClean="0"/>
              <a:t>bloods incl. d-dimer and BNP</a:t>
            </a:r>
          </a:p>
          <a:p>
            <a:pPr lvl="0"/>
            <a:r>
              <a:rPr lang="en-US" dirty="0" err="1" smtClean="0"/>
              <a:t>sats</a:t>
            </a:r>
            <a:r>
              <a:rPr lang="en-US" dirty="0" smtClean="0"/>
              <a:t>. on </a:t>
            </a:r>
            <a:r>
              <a:rPr lang="en-US" dirty="0" err="1" smtClean="0"/>
              <a:t>mobilising</a:t>
            </a:r>
            <a:r>
              <a:rPr lang="en-US" dirty="0" smtClean="0"/>
              <a:t> </a:t>
            </a:r>
          </a:p>
          <a:p>
            <a:pPr lvl="0"/>
            <a:r>
              <a:rPr lang="en-US" dirty="0" smtClean="0"/>
              <a:t>ECG </a:t>
            </a:r>
          </a:p>
          <a:p>
            <a:pPr lvl="0"/>
            <a:r>
              <a:rPr lang="en-US" dirty="0" smtClean="0"/>
              <a:t>CTPA</a:t>
            </a:r>
          </a:p>
          <a:p>
            <a:pPr marL="0" lvl="0" indent="0">
              <a:buNone/>
            </a:pPr>
            <a:r>
              <a:rPr lang="en-US" dirty="0" smtClean="0"/>
              <a:t>Diagnosis </a:t>
            </a:r>
          </a:p>
          <a:p>
            <a:r>
              <a:rPr lang="en-US" dirty="0" smtClean="0"/>
              <a:t>Acute </a:t>
            </a:r>
            <a:r>
              <a:rPr lang="en-US" dirty="0"/>
              <a:t>exacerbation of heart failure</a:t>
            </a:r>
            <a:endParaRPr lang="en-GB" dirty="0"/>
          </a:p>
          <a:p>
            <a:pPr marL="0" lvl="0" indent="0">
              <a:buNone/>
            </a:pPr>
            <a:r>
              <a:rPr lang="en-US" dirty="0" smtClean="0"/>
              <a:t>Interventions:</a:t>
            </a:r>
          </a:p>
          <a:p>
            <a:r>
              <a:rPr lang="en-US" dirty="0" smtClean="0"/>
              <a:t>IV diuretics – patient kept over night on Frailty Unit</a:t>
            </a:r>
            <a:endParaRPr lang="en-GB" dirty="0"/>
          </a:p>
          <a:p>
            <a:pPr lvl="0"/>
            <a:r>
              <a:rPr lang="en-US" dirty="0"/>
              <a:t>u</a:t>
            </a:r>
            <a:r>
              <a:rPr lang="en-US" dirty="0" smtClean="0"/>
              <a:t>p </a:t>
            </a:r>
            <a:r>
              <a:rPr lang="en-US" dirty="0"/>
              <a:t>– </a:t>
            </a:r>
            <a:r>
              <a:rPr lang="en-US" dirty="0" smtClean="0"/>
              <a:t>titration  </a:t>
            </a:r>
            <a:r>
              <a:rPr lang="en-US" dirty="0"/>
              <a:t>heart failure </a:t>
            </a:r>
            <a:r>
              <a:rPr lang="en-US" dirty="0" smtClean="0"/>
              <a:t>medication</a:t>
            </a:r>
          </a:p>
          <a:p>
            <a:pPr lvl="0"/>
            <a:r>
              <a:rPr lang="en-US" dirty="0" smtClean="0"/>
              <a:t>Referred to community HF team</a:t>
            </a:r>
            <a:endParaRPr lang="en-GB" dirty="0"/>
          </a:p>
          <a:p>
            <a:pPr lvl="0"/>
            <a:r>
              <a:rPr lang="en-US" dirty="0"/>
              <a:t>walking stick provided, patient declined referral to falls clinic</a:t>
            </a:r>
            <a:endParaRPr lang="en-GB" dirty="0"/>
          </a:p>
          <a:p>
            <a:r>
              <a:rPr lang="en-US" dirty="0" smtClean="0"/>
              <a:t>D/Cd next morning - GP </a:t>
            </a:r>
            <a:r>
              <a:rPr lang="en-US" dirty="0"/>
              <a:t>asked to continue monitoring U&amp;Es and weight </a:t>
            </a:r>
          </a:p>
          <a:p>
            <a:pPr lvl="0"/>
            <a:endParaRPr lang="en-GB" dirty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291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90872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OPRAC case study: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1745432"/>
            <a:ext cx="8229600" cy="5112568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84 year </a:t>
            </a:r>
            <a:r>
              <a:rPr lang="en-US" dirty="0" smtClean="0"/>
              <a:t>old lady </a:t>
            </a:r>
          </a:p>
          <a:p>
            <a:r>
              <a:rPr lang="en-US" dirty="0" smtClean="0"/>
              <a:t>GP referral </a:t>
            </a:r>
          </a:p>
          <a:p>
            <a:r>
              <a:rPr lang="en-US" dirty="0"/>
              <a:t>A</a:t>
            </a:r>
            <a:r>
              <a:rPr lang="en-US" dirty="0" smtClean="0"/>
              <a:t>dvanced </a:t>
            </a:r>
            <a:r>
              <a:rPr lang="en-US" dirty="0"/>
              <a:t>dementia and pressure ulcer over the hip </a:t>
            </a:r>
            <a:r>
              <a:rPr lang="en-US" dirty="0" smtClean="0"/>
              <a:t>– worsening pain + discharge from </a:t>
            </a:r>
            <a:r>
              <a:rPr lang="en-US" dirty="0"/>
              <a:t>pressure </a:t>
            </a:r>
            <a:r>
              <a:rPr lang="en-US" dirty="0" smtClean="0"/>
              <a:t>ulcer</a:t>
            </a:r>
          </a:p>
          <a:p>
            <a:r>
              <a:rPr lang="en-US" dirty="0" smtClean="0"/>
              <a:t>Pressure relieving mattress pre-arranged for OPRAC</a:t>
            </a:r>
            <a:endParaRPr lang="en-GB" dirty="0"/>
          </a:p>
          <a:p>
            <a:pPr marL="0" lvl="0" indent="0">
              <a:buNone/>
            </a:pPr>
            <a:r>
              <a:rPr lang="en-US" dirty="0" smtClean="0"/>
              <a:t>Assessment: </a:t>
            </a:r>
          </a:p>
          <a:p>
            <a:pPr lvl="0"/>
            <a:r>
              <a:rPr lang="en-US" dirty="0" smtClean="0"/>
              <a:t>CGA</a:t>
            </a:r>
          </a:p>
          <a:p>
            <a:pPr lvl="0"/>
            <a:r>
              <a:rPr lang="en-US" dirty="0" smtClean="0"/>
              <a:t>CT </a:t>
            </a:r>
            <a:r>
              <a:rPr lang="en-US" dirty="0"/>
              <a:t>pelvis with contrast</a:t>
            </a:r>
            <a:endParaRPr lang="en-GB" dirty="0"/>
          </a:p>
          <a:p>
            <a:pPr lvl="0"/>
            <a:r>
              <a:rPr lang="en-US" dirty="0"/>
              <a:t>Review by infectious diseases team with wound swab</a:t>
            </a:r>
            <a:endParaRPr lang="en-GB" dirty="0"/>
          </a:p>
          <a:p>
            <a:pPr marL="0" lvl="0" indent="0">
              <a:buNone/>
            </a:pPr>
            <a:r>
              <a:rPr lang="en-US" dirty="0" smtClean="0"/>
              <a:t>Diagnosis</a:t>
            </a:r>
            <a:r>
              <a:rPr lang="en-US" dirty="0"/>
              <a:t>: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lean pressure </a:t>
            </a:r>
            <a:r>
              <a:rPr lang="en-US" dirty="0"/>
              <a:t>ulcer without underlying </a:t>
            </a:r>
            <a:r>
              <a:rPr lang="en-US" dirty="0" smtClean="0"/>
              <a:t>osteomyelitis</a:t>
            </a:r>
            <a:endParaRPr lang="en-GB" dirty="0"/>
          </a:p>
          <a:p>
            <a:pPr marL="0" lvl="0" indent="0">
              <a:buNone/>
            </a:pPr>
            <a:r>
              <a:rPr lang="en-US" dirty="0"/>
              <a:t>Treatment:</a:t>
            </a:r>
            <a:endParaRPr lang="en-GB" dirty="0"/>
          </a:p>
          <a:p>
            <a:pPr lvl="0"/>
            <a:r>
              <a:rPr lang="en-US" dirty="0"/>
              <a:t>No need for antibiotics</a:t>
            </a:r>
            <a:endParaRPr lang="en-GB" dirty="0"/>
          </a:p>
          <a:p>
            <a:pPr lvl="0"/>
            <a:r>
              <a:rPr lang="en-US" dirty="0"/>
              <a:t>OT provided </a:t>
            </a:r>
            <a:r>
              <a:rPr lang="en-US" dirty="0" err="1"/>
              <a:t>rota</a:t>
            </a:r>
            <a:r>
              <a:rPr lang="en-US" dirty="0"/>
              <a:t> </a:t>
            </a:r>
            <a:r>
              <a:rPr lang="en-US" dirty="0" smtClean="0"/>
              <a:t>stand </a:t>
            </a:r>
            <a:r>
              <a:rPr lang="en-US" dirty="0"/>
              <a:t>to facilitate transfers,</a:t>
            </a:r>
            <a:endParaRPr lang="en-GB" dirty="0"/>
          </a:p>
          <a:p>
            <a:pPr lvl="0"/>
            <a:r>
              <a:rPr lang="en-US" dirty="0"/>
              <a:t>Community OT referral made </a:t>
            </a:r>
            <a:endParaRPr lang="en-US" dirty="0" smtClean="0"/>
          </a:p>
          <a:p>
            <a:pPr lvl="0"/>
            <a:r>
              <a:rPr lang="en-US" dirty="0" smtClean="0"/>
              <a:t>Up-titration of analgesia </a:t>
            </a:r>
          </a:p>
          <a:p>
            <a:pPr lvl="0"/>
            <a:r>
              <a:rPr lang="en-US" dirty="0" smtClean="0"/>
              <a:t>Advance care planning discussions with family</a:t>
            </a:r>
            <a:endParaRPr lang="en-GB" dirty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34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1052736"/>
            <a:ext cx="8229600" cy="562074"/>
          </a:xfrm>
        </p:spPr>
        <p:txBody>
          <a:bodyPr>
            <a:noAutofit/>
          </a:bodyPr>
          <a:lstStyle/>
          <a:p>
            <a:r>
              <a:rPr lang="en-GB" sz="3200" dirty="0" smtClean="0"/>
              <a:t>What is frailty?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10000"/>
          </a:bodyPr>
          <a:lstStyle/>
          <a:p>
            <a:r>
              <a:rPr lang="en-GB" i="1" dirty="0"/>
              <a:t>Inflammation, immune system failure and </a:t>
            </a:r>
            <a:r>
              <a:rPr lang="en-GB" i="1" dirty="0" err="1"/>
              <a:t>dysregulation</a:t>
            </a:r>
            <a:r>
              <a:rPr lang="en-GB" i="1" dirty="0"/>
              <a:t> of neuroendocrine pathways leading to skeletal muscle decline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There </a:t>
            </a:r>
            <a:r>
              <a:rPr lang="en-GB" dirty="0"/>
              <a:t>is </a:t>
            </a:r>
            <a:r>
              <a:rPr lang="en-GB" b="1" dirty="0"/>
              <a:t>no gold standard</a:t>
            </a:r>
            <a:r>
              <a:rPr lang="en-GB" dirty="0"/>
              <a:t> for diagnosis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however a distinct entity from ‘old age’ or ‘</a:t>
            </a:r>
            <a:r>
              <a:rPr lang="en-GB" dirty="0" smtClean="0"/>
              <a:t>multi-morbidity</a:t>
            </a:r>
            <a:r>
              <a:rPr lang="en-GB" dirty="0"/>
              <a:t>’ or ‘cognitive impairment’ </a:t>
            </a:r>
            <a:endParaRPr lang="en-GB" dirty="0" smtClean="0"/>
          </a:p>
          <a:p>
            <a:r>
              <a:rPr lang="en-GB" dirty="0" smtClean="0">
                <a:effectLst/>
              </a:rPr>
              <a:t>Some older patients remain fit, well and active while others have gradual, unrelenting functional decline </a:t>
            </a:r>
          </a:p>
          <a:p>
            <a:r>
              <a:rPr lang="en-GB" dirty="0" smtClean="0"/>
              <a:t>4 </a:t>
            </a:r>
            <a:r>
              <a:rPr lang="en-GB" dirty="0"/>
              <a:t>to 16 %</a:t>
            </a:r>
            <a:r>
              <a:rPr lang="en-GB" dirty="0" smtClean="0"/>
              <a:t> </a:t>
            </a:r>
            <a:r>
              <a:rPr lang="en-GB" dirty="0"/>
              <a:t>in men and women aged 65 and </a:t>
            </a:r>
            <a:r>
              <a:rPr lang="en-GB" dirty="0" smtClean="0"/>
              <a:t>older (USA)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5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What is frailty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600" i="1" dirty="0" smtClean="0"/>
          </a:p>
          <a:p>
            <a:r>
              <a:rPr lang="en-GB" sz="3500" dirty="0" smtClean="0"/>
              <a:t>A </a:t>
            </a:r>
            <a:r>
              <a:rPr lang="en-GB" sz="3500" b="1" dirty="0"/>
              <a:t>clinical state of vulnerability</a:t>
            </a:r>
            <a:r>
              <a:rPr lang="en-GB" sz="3500" dirty="0"/>
              <a:t> with inherent risks for adverse clinical </a:t>
            </a:r>
            <a:r>
              <a:rPr lang="en-GB" sz="3500" dirty="0" smtClean="0"/>
              <a:t>outcomes</a:t>
            </a:r>
          </a:p>
          <a:p>
            <a:r>
              <a:rPr lang="en-GB" sz="3500" b="1" dirty="0"/>
              <a:t>H</a:t>
            </a:r>
            <a:r>
              <a:rPr lang="en-GB" sz="3500" b="1" dirty="0" smtClean="0">
                <a:effectLst/>
              </a:rPr>
              <a:t>allmark geriatric syndrome</a:t>
            </a:r>
            <a:endParaRPr lang="en-GB" sz="3500" b="1" dirty="0"/>
          </a:p>
          <a:p>
            <a:r>
              <a:rPr lang="en-GB" sz="3500" b="1" dirty="0"/>
              <a:t>P</a:t>
            </a:r>
            <a:r>
              <a:rPr lang="en-GB" sz="3500" b="1" dirty="0" smtClean="0"/>
              <a:t>oor functional </a:t>
            </a:r>
            <a:r>
              <a:rPr lang="en-GB" sz="3500" b="1" dirty="0"/>
              <a:t>reserve  </a:t>
            </a:r>
            <a:r>
              <a:rPr lang="en-GB" sz="3500" dirty="0" smtClean="0"/>
              <a:t>- small </a:t>
            </a:r>
            <a:r>
              <a:rPr lang="en-GB" sz="3500" dirty="0"/>
              <a:t>insults result in large, steep, sudden declines in function and/or </a:t>
            </a:r>
            <a:r>
              <a:rPr lang="en-GB" sz="3500" dirty="0" smtClean="0"/>
              <a:t>cognition</a:t>
            </a:r>
            <a:endParaRPr lang="en-GB" sz="3500" b="1" dirty="0" smtClean="0"/>
          </a:p>
          <a:p>
            <a:pPr marL="0" indent="0">
              <a:buNone/>
            </a:pPr>
            <a:endParaRPr lang="en-GB" sz="3500" b="1" dirty="0" smtClean="0"/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5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3829" y="836712"/>
            <a:ext cx="8534400" cy="60811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Why do we need to identify frailty?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Frailty is central to the activity of every healthcare provider</a:t>
            </a:r>
          </a:p>
          <a:p>
            <a:r>
              <a:rPr lang="en-GB" dirty="0" smtClean="0"/>
              <a:t>Frailty </a:t>
            </a:r>
            <a:r>
              <a:rPr lang="en-GB" dirty="0"/>
              <a:t>increases the risk of acute </a:t>
            </a:r>
            <a:r>
              <a:rPr lang="en-GB" b="1" dirty="0"/>
              <a:t>unscheduled </a:t>
            </a:r>
            <a:r>
              <a:rPr lang="en-GB" b="1" dirty="0" smtClean="0"/>
              <a:t>admission</a:t>
            </a:r>
          </a:p>
          <a:p>
            <a:r>
              <a:rPr lang="en-GB" dirty="0" smtClean="0"/>
              <a:t>Frailty predisposes patients to </a:t>
            </a:r>
            <a:r>
              <a:rPr lang="en-GB" b="1" dirty="0" smtClean="0"/>
              <a:t>poorer </a:t>
            </a:r>
            <a:r>
              <a:rPr lang="en-GB" b="1" dirty="0"/>
              <a:t>outcomes </a:t>
            </a:r>
            <a:r>
              <a:rPr lang="en-GB" dirty="0"/>
              <a:t>(falls, procedural complications, institutionalisation, disability, death)</a:t>
            </a:r>
            <a:r>
              <a:rPr lang="en-GB" b="1" dirty="0"/>
              <a:t>  </a:t>
            </a:r>
          </a:p>
          <a:p>
            <a:r>
              <a:rPr lang="en-GB" dirty="0" smtClean="0"/>
              <a:t>Frailty </a:t>
            </a:r>
            <a:r>
              <a:rPr lang="en-GB" dirty="0"/>
              <a:t>is a </a:t>
            </a:r>
            <a:r>
              <a:rPr lang="en-GB" b="1" dirty="0"/>
              <a:t>pre-terminal</a:t>
            </a:r>
            <a:r>
              <a:rPr lang="en-GB" dirty="0"/>
              <a:t> diagnosis </a:t>
            </a:r>
            <a:endParaRPr lang="en-GB" dirty="0" smtClean="0"/>
          </a:p>
          <a:p>
            <a:r>
              <a:rPr lang="en-GB" dirty="0" smtClean="0"/>
              <a:t>1/3 </a:t>
            </a:r>
            <a:r>
              <a:rPr lang="en-GB" dirty="0"/>
              <a:t>of </a:t>
            </a:r>
            <a:r>
              <a:rPr lang="en-GB" dirty="0" smtClean="0"/>
              <a:t>patients ‘not managing at home’ </a:t>
            </a:r>
            <a:r>
              <a:rPr lang="en-GB" dirty="0"/>
              <a:t>will be dead within 12 </a:t>
            </a:r>
            <a:r>
              <a:rPr lang="en-GB" dirty="0" smtClean="0"/>
              <a:t>months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2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943" y="836712"/>
            <a:ext cx="8229600" cy="634082"/>
          </a:xfrm>
        </p:spPr>
        <p:txBody>
          <a:bodyPr>
            <a:noAutofit/>
          </a:bodyPr>
          <a:lstStyle/>
          <a:p>
            <a:r>
              <a:rPr lang="en-GB" sz="4000" dirty="0" smtClean="0"/>
              <a:t>Frailty screening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472608"/>
          </a:xfrm>
        </p:spPr>
        <p:txBody>
          <a:bodyPr>
            <a:normAutofit/>
          </a:bodyPr>
          <a:lstStyle/>
          <a:p>
            <a:r>
              <a:rPr lang="en-GB" dirty="0"/>
              <a:t>Utilised to </a:t>
            </a:r>
            <a:r>
              <a:rPr lang="en-GB" b="1" dirty="0"/>
              <a:t>identify</a:t>
            </a:r>
            <a:r>
              <a:rPr lang="en-GB" dirty="0"/>
              <a:t> </a:t>
            </a:r>
            <a:r>
              <a:rPr lang="en-GB" b="1" dirty="0"/>
              <a:t>older adults at high risk </a:t>
            </a:r>
            <a:r>
              <a:rPr lang="en-GB" dirty="0"/>
              <a:t>of adverse outcomes in a variety of clinical settings  </a:t>
            </a:r>
            <a:endParaRPr lang="en-GB" dirty="0" smtClean="0"/>
          </a:p>
          <a:p>
            <a:r>
              <a:rPr lang="en-GB" dirty="0" smtClean="0"/>
              <a:t>Important </a:t>
            </a:r>
            <a:r>
              <a:rPr lang="en-GB" dirty="0"/>
              <a:t>to </a:t>
            </a:r>
            <a:r>
              <a:rPr lang="en-GB" b="1" dirty="0"/>
              <a:t>target the correct patients </a:t>
            </a:r>
            <a:r>
              <a:rPr lang="en-GB" dirty="0"/>
              <a:t>for </a:t>
            </a:r>
            <a:r>
              <a:rPr lang="en-GB" dirty="0" smtClean="0"/>
              <a:t>intervention </a:t>
            </a:r>
            <a:r>
              <a:rPr lang="en-GB" dirty="0"/>
              <a:t>– not those ‘too well’ or ‘too sick</a:t>
            </a:r>
            <a:r>
              <a:rPr lang="en-GB" dirty="0" smtClean="0"/>
              <a:t>’     </a:t>
            </a:r>
            <a:endParaRPr lang="en-GB" b="1" dirty="0" smtClean="0"/>
          </a:p>
          <a:p>
            <a:r>
              <a:rPr lang="en-GB" dirty="0" smtClean="0"/>
              <a:t>Their </a:t>
            </a:r>
            <a:r>
              <a:rPr lang="en-GB" dirty="0"/>
              <a:t>direct prognostic ability or </a:t>
            </a:r>
            <a:r>
              <a:rPr lang="en-GB" b="1" dirty="0"/>
              <a:t>clinical role is limited</a:t>
            </a:r>
            <a:r>
              <a:rPr lang="en-GB" dirty="0"/>
              <a:t> and </a:t>
            </a:r>
            <a:r>
              <a:rPr lang="en-GB" dirty="0" smtClean="0"/>
              <a:t>challenging</a:t>
            </a:r>
          </a:p>
          <a:p>
            <a:r>
              <a:rPr lang="en-GB" dirty="0"/>
              <a:t>A</a:t>
            </a:r>
            <a:r>
              <a:rPr lang="en-GB" dirty="0" smtClean="0"/>
              <a:t>s </a:t>
            </a:r>
            <a:r>
              <a:rPr lang="en-GB" dirty="0"/>
              <a:t>an exercise in Frailty </a:t>
            </a:r>
            <a:r>
              <a:rPr lang="en-GB" b="1" dirty="0"/>
              <a:t>recognition </a:t>
            </a:r>
            <a:r>
              <a:rPr lang="en-GB" dirty="0" smtClean="0"/>
              <a:t>and </a:t>
            </a:r>
            <a:r>
              <a:rPr lang="en-GB" dirty="0"/>
              <a:t>improving care, are effective.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6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76064"/>
          </a:xfrm>
        </p:spPr>
        <p:txBody>
          <a:bodyPr>
            <a:noAutofit/>
          </a:bodyPr>
          <a:lstStyle/>
          <a:p>
            <a:r>
              <a:rPr lang="en-GB" sz="3600" dirty="0" smtClean="0"/>
              <a:t>Identifying Frailty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Much </a:t>
            </a:r>
            <a:r>
              <a:rPr lang="en-GB" b="1" dirty="0"/>
              <a:t>research</a:t>
            </a:r>
            <a:r>
              <a:rPr lang="en-GB" dirty="0"/>
              <a:t> exists now looking at frailty as a clinical and physiological </a:t>
            </a:r>
            <a:r>
              <a:rPr lang="en-GB" dirty="0" smtClean="0"/>
              <a:t>entity</a:t>
            </a:r>
          </a:p>
          <a:p>
            <a:r>
              <a:rPr lang="en-GB" dirty="0"/>
              <a:t>Different frailty scores: </a:t>
            </a:r>
            <a:r>
              <a:rPr lang="en-GB" b="1" dirty="0"/>
              <a:t>no gold </a:t>
            </a:r>
            <a:r>
              <a:rPr lang="en-GB" b="1" dirty="0" smtClean="0"/>
              <a:t>standard</a:t>
            </a:r>
          </a:p>
          <a:p>
            <a:pPr marL="0" indent="0">
              <a:buNone/>
            </a:pPr>
            <a:r>
              <a:rPr lang="en-GB" sz="3200" b="1" dirty="0" smtClean="0"/>
              <a:t>2 </a:t>
            </a:r>
            <a:r>
              <a:rPr lang="en-GB" sz="3200" b="1" dirty="0"/>
              <a:t>categories –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b="1" dirty="0"/>
              <a:t>Frailty Phenotype</a:t>
            </a:r>
            <a:r>
              <a:rPr lang="en-GB" dirty="0"/>
              <a:t> </a:t>
            </a:r>
            <a:r>
              <a:rPr lang="en-GB" dirty="0" smtClean="0"/>
              <a:t>(FRAIL, Rockwood)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The </a:t>
            </a:r>
            <a:r>
              <a:rPr lang="en-GB" b="1" dirty="0"/>
              <a:t>accumulation-of-deficits </a:t>
            </a:r>
            <a:r>
              <a:rPr lang="en-GB" dirty="0"/>
              <a:t>model – the more medical conditions and impairments a person has, the more </a:t>
            </a:r>
            <a:r>
              <a:rPr lang="en-GB" dirty="0" smtClean="0"/>
              <a:t>frail (</a:t>
            </a:r>
            <a:r>
              <a:rPr lang="en-GB" dirty="0" err="1" smtClean="0"/>
              <a:t>eFI</a:t>
            </a:r>
            <a:r>
              <a:rPr lang="en-GB" dirty="0" smtClean="0"/>
              <a:t>, Edmonton)</a:t>
            </a:r>
          </a:p>
          <a:p>
            <a:r>
              <a:rPr lang="en-GB" dirty="0" smtClean="0"/>
              <a:t>Only as good as  the team using them</a:t>
            </a:r>
          </a:p>
          <a:p>
            <a:r>
              <a:rPr lang="en-GB" dirty="0" smtClean="0"/>
              <a:t>Many now in routine clinical use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3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54" y="1988840"/>
            <a:ext cx="7957094" cy="34563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908720"/>
            <a:ext cx="7272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 Edmonton Frailty Scale</a:t>
            </a:r>
            <a:endParaRPr lang="en-GB" sz="32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1257" y="83671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8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clw-vfandp-001\User04\sc128\Personal Profile\Desktop\Frailty Service\CSHA F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307" y="814754"/>
            <a:ext cx="5275385" cy="522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61257" y="719572"/>
            <a:ext cx="8606972" cy="0"/>
          </a:xfrm>
          <a:prstGeom prst="line">
            <a:avLst/>
          </a:prstGeom>
          <a:ln w="12700" cmpd="sng">
            <a:solidFill>
              <a:srgbClr val="0068B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429" y="116632"/>
            <a:ext cx="2009800" cy="60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2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</TotalTime>
  <Words>1359</Words>
  <Application>Microsoft Office PowerPoint</Application>
  <PresentationFormat>On-screen Show (4:3)</PresentationFormat>
  <Paragraphs>412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Objectives</vt:lpstr>
      <vt:lpstr>What is frailty?</vt:lpstr>
      <vt:lpstr>   What is frailty</vt:lpstr>
      <vt:lpstr>Why do we need to identify frailty?</vt:lpstr>
      <vt:lpstr>Frailty screening</vt:lpstr>
      <vt:lpstr>Identifying Frailty</vt:lpstr>
      <vt:lpstr>PowerPoint Presentation</vt:lpstr>
      <vt:lpstr>PowerPoint Presentation</vt:lpstr>
      <vt:lpstr>FRAIL screening tool</vt:lpstr>
      <vt:lpstr>eFI</vt:lpstr>
      <vt:lpstr>PowerPoint Presentation</vt:lpstr>
      <vt:lpstr>PowerPoint Presentation</vt:lpstr>
      <vt:lpstr>Frailty interventions: what works?</vt:lpstr>
      <vt:lpstr>Efficacy of CGA</vt:lpstr>
      <vt:lpstr>PowerPoint Presentation</vt:lpstr>
      <vt:lpstr>There is no evidence for……</vt:lpstr>
      <vt:lpstr>Frailty Services at Charing Cross</vt:lpstr>
      <vt:lpstr>PowerPoint Presentation</vt:lpstr>
      <vt:lpstr>Other trust frailty services</vt:lpstr>
      <vt:lpstr>OPRAC case study: 1</vt:lpstr>
      <vt:lpstr>OPRAC case study: 2</vt:lpstr>
      <vt:lpstr>OPRAC case study: 3</vt:lpstr>
    </vt:vector>
  </TitlesOfParts>
  <Company>Imperial College Healthcare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Frailty</dc:title>
  <dc:creator>Solomon, Claire</dc:creator>
  <cp:lastModifiedBy>Allen, Jerome</cp:lastModifiedBy>
  <cp:revision>33</cp:revision>
  <dcterms:created xsi:type="dcterms:W3CDTF">2018-09-06T11:03:11Z</dcterms:created>
  <dcterms:modified xsi:type="dcterms:W3CDTF">2018-09-18T14:49:01Z</dcterms:modified>
</cp:coreProperties>
</file>