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5" r:id="rId39"/>
    <p:sldId id="296" r:id="rId40"/>
    <p:sldId id="301" r:id="rId41"/>
    <p:sldId id="294"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1F411-1CB4-4848-808F-7E560421374C}" type="datetimeFigureOut">
              <a:rPr lang="en-GB" smtClean="0"/>
              <a:t>17/09/2018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25F70-6CC1-4C0F-BE03-9B6FE436CCBF}" type="slidenum">
              <a:rPr lang="en-GB" smtClean="0"/>
              <a:t>‹#›</a:t>
            </a:fld>
            <a:endParaRPr lang="en-GB"/>
          </a:p>
        </p:txBody>
      </p:sp>
    </p:spTree>
    <p:extLst>
      <p:ext uri="{BB962C8B-B14F-4D97-AF65-F5344CB8AC3E}">
        <p14:creationId xmlns:p14="http://schemas.microsoft.com/office/powerpoint/2010/main" val="215495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143000" y="685800"/>
            <a:ext cx="4572000" cy="3429000"/>
          </a:xfrm>
          <a:ln/>
        </p:spPr>
      </p:sp>
      <p:sp>
        <p:nvSpPr>
          <p:cNvPr id="1638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898A0D24-342B-49AA-8655-512BE6243B22}" type="slidenum">
              <a:rPr lang="en-GB" smtClean="0">
                <a:solidFill>
                  <a:prstClr val="black"/>
                </a:solidFill>
              </a:rPr>
              <a:pPr eaLnBrk="1" hangingPunct="1"/>
              <a:t>26</a:t>
            </a:fld>
            <a:endParaRPr lang="en-GB" smtClean="0">
              <a:solidFill>
                <a:prstClr val="black"/>
              </a:solidFill>
            </a:endParaRPr>
          </a:p>
        </p:txBody>
      </p:sp>
      <p:sp>
        <p:nvSpPr>
          <p:cNvPr id="153603" name="Rectangle 2"/>
          <p:cNvSpPr>
            <a:spLocks noGrp="1" noRot="1" noChangeAspect="1" noChangeArrowheads="1" noTextEdit="1"/>
          </p:cNvSpPr>
          <p:nvPr>
            <p:ph type="sldImg"/>
          </p:nvPr>
        </p:nvSpPr>
        <p:spPr>
          <a:xfrm>
            <a:off x="1144588" y="685800"/>
            <a:ext cx="4572000" cy="3429000"/>
          </a:xfrm>
          <a:ln/>
        </p:spPr>
      </p:sp>
      <p:sp>
        <p:nvSpPr>
          <p:cNvPr id="153604" name="Rectangle 3"/>
          <p:cNvSpPr>
            <a:spLocks noGrp="1" noChangeArrowheads="1"/>
          </p:cNvSpPr>
          <p:nvPr>
            <p:ph type="body" idx="1"/>
          </p:nvPr>
        </p:nvSpPr>
        <p:spPr>
          <a:xfrm>
            <a:off x="914711" y="4362763"/>
            <a:ext cx="5391978" cy="4114488"/>
          </a:xfrm>
          <a:noFill/>
        </p:spPr>
        <p:txBody>
          <a:bodyPr/>
          <a:lstStyle/>
          <a:p>
            <a:pPr marL="85680" indent="-85680"/>
            <a:r>
              <a:rPr lang="en-US" sz="1100" b="1"/>
              <a:t>Key Points</a:t>
            </a:r>
          </a:p>
          <a:p>
            <a:pPr marL="85680" indent="-85680">
              <a:buFontTx/>
              <a:buChar char="•"/>
            </a:pPr>
            <a:endParaRPr lang="en-US" sz="1100" b="1"/>
          </a:p>
          <a:p>
            <a:pPr marL="85680" indent="-85680">
              <a:buFontTx/>
              <a:buChar char="•"/>
            </a:pPr>
            <a:r>
              <a:rPr lang="en-US" sz="1100"/>
              <a:t>VaD is a heterogenous disorder originating from cardiovascular risk factors, which contribute to ischemic damage of varying degrees within the cerebrovasculature. From this point, there can be a large divergence in pathology, ranging from large and small vessel infarcts to hemorrhage to hypoperfusion (stemming from an MI or hypotension).</a:t>
            </a:r>
          </a:p>
          <a:p>
            <a:pPr marL="85680" indent="-85680">
              <a:buFontTx/>
              <a:buChar char="•"/>
            </a:pPr>
            <a:r>
              <a:rPr lang="en-US" sz="1100"/>
              <a:t>All damage, regardless of its distinct cause and pathology, ultimately leads to the final common pathway of decreasing cholinergic transmission and the presentation of symptoms recognized as VaD.</a:t>
            </a:r>
          </a:p>
          <a:p>
            <a:pPr marL="85680" indent="-85680">
              <a:buFontTx/>
              <a:buChar char="•"/>
            </a:pPr>
            <a:endParaRPr lang="en-US" sz="1100"/>
          </a:p>
          <a:p>
            <a:pPr marL="85680" indent="-85680"/>
            <a:r>
              <a:rPr lang="en-US" sz="1100" b="1"/>
              <a:t>Reference</a:t>
            </a:r>
          </a:p>
          <a:p>
            <a:pPr marL="85680" indent="-85680"/>
            <a:r>
              <a:rPr lang="en-US" sz="1100"/>
              <a:t>	Erkinjuntti T. Cerebrovascular dementia: pathophysiology, diagnosis and treatment. </a:t>
            </a:r>
            <a:r>
              <a:rPr lang="en-US" sz="1100" i="1"/>
              <a:t>CNS Drugs</a:t>
            </a:r>
            <a:r>
              <a:rPr lang="en-US" sz="1100"/>
              <a:t> 1999;12:35-48.</a:t>
            </a:r>
          </a:p>
          <a:p>
            <a:pPr marL="85680" indent="-85680"/>
            <a:endParaRPr lang="en-US" sz="1100" b="1"/>
          </a:p>
        </p:txBody>
      </p:sp>
      <p:grpSp>
        <p:nvGrpSpPr>
          <p:cNvPr id="153605" name="Group 4"/>
          <p:cNvGrpSpPr>
            <a:grpSpLocks/>
          </p:cNvGrpSpPr>
          <p:nvPr/>
        </p:nvGrpSpPr>
        <p:grpSpPr bwMode="auto">
          <a:xfrm>
            <a:off x="4627908" y="379440"/>
            <a:ext cx="1299852" cy="301340"/>
            <a:chOff x="2987" y="243"/>
            <a:chExt cx="839" cy="194"/>
          </a:xfrm>
        </p:grpSpPr>
        <p:sp>
          <p:nvSpPr>
            <p:cNvPr id="153606" name="Text Box 5"/>
            <p:cNvSpPr txBox="1">
              <a:spLocks noChangeArrowheads="1"/>
            </p:cNvSpPr>
            <p:nvPr/>
          </p:nvSpPr>
          <p:spPr bwMode="auto">
            <a:xfrm>
              <a:off x="3068" y="261"/>
              <a:ext cx="612" cy="15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6225" tIns="88114" rIns="89522" bIns="88114">
              <a:spAutoFit/>
            </a:bodyPr>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4F81BD"/>
                </a:buClr>
              </a:pPr>
              <a:endParaRPr lang="en-CA" sz="400">
                <a:solidFill>
                  <a:prstClr val="black"/>
                </a:solidFill>
              </a:endParaRPr>
            </a:p>
          </p:txBody>
        </p:sp>
        <p:sp>
          <p:nvSpPr>
            <p:cNvPr id="153607" name="Text Box 6"/>
            <p:cNvSpPr txBox="1">
              <a:spLocks noChangeArrowheads="1"/>
            </p:cNvSpPr>
            <p:nvPr/>
          </p:nvSpPr>
          <p:spPr bwMode="auto">
            <a:xfrm>
              <a:off x="2987" y="243"/>
              <a:ext cx="839" cy="1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6225" tIns="88114" rIns="89522" bIns="88114">
              <a:spAutoFit/>
            </a:bodyPr>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4F81BD"/>
                </a:buClr>
              </a:pPr>
              <a:r>
                <a:rPr lang="en-CA" sz="800">
                  <a:solidFill>
                    <a:prstClr val="white"/>
                  </a:solidFill>
                </a:rPr>
                <a:t>SHORT  VERSION</a:t>
              </a:r>
            </a:p>
          </p:txBody>
        </p:sp>
      </p:gr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endParaRPr lang="en-US" smtClean="0"/>
          </a:p>
        </p:txBody>
      </p:sp>
      <p:sp>
        <p:nvSpPr>
          <p:cNvPr id="1546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523350B2-D932-4FF9-BCD5-C4B68853DCBF}" type="slidenum">
              <a:rPr lang="en-GB" smtClean="0">
                <a:solidFill>
                  <a:prstClr val="black"/>
                </a:solidFill>
              </a:rPr>
              <a:pPr eaLnBrk="1" hangingPunct="1"/>
              <a:t>27</a:t>
            </a:fld>
            <a:endParaRPr lang="en-GB"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cognitive profile</a:t>
            </a:r>
            <a:r>
              <a:rPr lang="en-GB" baseline="0" dirty="0" smtClean="0"/>
              <a:t> of subcortical </a:t>
            </a:r>
            <a:r>
              <a:rPr lang="en-GB" baseline="0" dirty="0" err="1" smtClean="0"/>
              <a:t>VaD</a:t>
            </a:r>
            <a:r>
              <a:rPr lang="en-GB" baseline="0" dirty="0" smtClean="0"/>
              <a:t>:</a:t>
            </a:r>
          </a:p>
          <a:p>
            <a:pPr marL="171450" indent="-171450">
              <a:buFont typeface="Arial" pitchFamily="34" charset="0"/>
              <a:buChar char="•"/>
            </a:pPr>
            <a:r>
              <a:rPr lang="en-GB" baseline="0" dirty="0" smtClean="0"/>
              <a:t>Executive dysfunction </a:t>
            </a:r>
          </a:p>
          <a:p>
            <a:pPr marL="0" indent="0">
              <a:buFont typeface="Arial" pitchFamily="34" charset="0"/>
              <a:buNone/>
            </a:pPr>
            <a:r>
              <a:rPr lang="en-GB" baseline="0" dirty="0" smtClean="0"/>
              <a:t>	- slowed information processing</a:t>
            </a:r>
          </a:p>
          <a:p>
            <a:pPr marL="0" indent="0">
              <a:buFont typeface="Arial" pitchFamily="34" charset="0"/>
              <a:buNone/>
            </a:pPr>
            <a:r>
              <a:rPr lang="en-GB" baseline="0" dirty="0" smtClean="0"/>
              <a:t>	- impaired initiation, planning, sequencing, abstracting</a:t>
            </a:r>
          </a:p>
          <a:p>
            <a:pPr marL="171450" indent="-171450">
              <a:buFont typeface="Arial" pitchFamily="34" charset="0"/>
              <a:buChar char="•"/>
            </a:pPr>
            <a:r>
              <a:rPr lang="en-GB" baseline="0" dirty="0" smtClean="0"/>
              <a:t>Episodic memory impairment typically milder than AD with impaired recall but better recognition which benefits from cueing.</a:t>
            </a:r>
          </a:p>
          <a:p>
            <a:pPr marL="171450" indent="-171450">
              <a:buFont typeface="Arial" pitchFamily="34" charset="0"/>
              <a:buChar char="•"/>
            </a:pPr>
            <a:r>
              <a:rPr lang="en-GB" baseline="0" dirty="0" smtClean="0"/>
              <a:t>Neuropsychiatric signs – depression, inertia, emotional </a:t>
            </a:r>
            <a:r>
              <a:rPr lang="en-GB" baseline="0" dirty="0" err="1" smtClean="0"/>
              <a:t>lability</a:t>
            </a:r>
            <a:endParaRPr lang="en-GB" baseline="0" dirty="0" smtClean="0"/>
          </a:p>
          <a:p>
            <a:pPr marL="171450" indent="-171450">
              <a:buFont typeface="Arial" pitchFamily="34" charset="0"/>
              <a:buChar char="•"/>
            </a:pPr>
            <a:r>
              <a:rPr lang="en-GB" baseline="0" dirty="0" smtClean="0"/>
              <a:t>Neurological signs although fewer than in cortical </a:t>
            </a:r>
            <a:r>
              <a:rPr lang="en-GB" baseline="0" dirty="0" err="1" smtClean="0"/>
              <a:t>VaD</a:t>
            </a:r>
            <a:endParaRPr lang="en-GB" baseline="0" dirty="0" smtClean="0"/>
          </a:p>
          <a:p>
            <a:pPr marL="171450" indent="-171450">
              <a:buFont typeface="Arial" pitchFamily="34" charset="0"/>
              <a:buChar char="•"/>
            </a:pPr>
            <a:r>
              <a:rPr lang="en-GB" baseline="0" dirty="0" smtClean="0"/>
              <a:t>Gait disorder – “frontal” gait pattern </a:t>
            </a:r>
            <a:r>
              <a:rPr lang="en-GB" baseline="0" dirty="0" smtClean="0">
                <a:sym typeface="Wingdings" pitchFamily="2" charset="2"/>
              </a:rPr>
              <a:t> broad-based and small step. </a:t>
            </a:r>
          </a:p>
          <a:p>
            <a:pPr marL="171450" indent="-171450">
              <a:buFont typeface="Arial" pitchFamily="34" charset="0"/>
              <a:buChar char="•"/>
            </a:pPr>
            <a:r>
              <a:rPr lang="en-GB" baseline="0" dirty="0" smtClean="0">
                <a:sym typeface="Wingdings" pitchFamily="2" charset="2"/>
              </a:rPr>
              <a:t>Urinary incontinence</a:t>
            </a:r>
          </a:p>
          <a:p>
            <a:pPr marL="171450" indent="-171450">
              <a:buFont typeface="Arial" pitchFamily="34" charset="0"/>
              <a:buChar char="•"/>
            </a:pPr>
            <a:r>
              <a:rPr lang="en-GB" baseline="0" dirty="0" smtClean="0">
                <a:sym typeface="Wingdings" pitchFamily="2" charset="2"/>
              </a:rPr>
              <a:t>Extrapyramidal signs</a:t>
            </a:r>
          </a:p>
          <a:p>
            <a:pPr marL="171450" indent="-171450">
              <a:buFont typeface="Arial" pitchFamily="34" charset="0"/>
              <a:buChar char="•"/>
            </a:pPr>
            <a:endParaRPr lang="en-GB" baseline="0" dirty="0" smtClean="0">
              <a:sym typeface="Wingdings" pitchFamily="2" charset="2"/>
            </a:endParaRPr>
          </a:p>
          <a:p>
            <a:pPr marL="0" indent="0">
              <a:buFont typeface="Arial" pitchFamily="34" charset="0"/>
              <a:buNone/>
            </a:pPr>
            <a:r>
              <a:rPr lang="en-GB" baseline="0" dirty="0" smtClean="0">
                <a:sym typeface="Wingdings" pitchFamily="2" charset="2"/>
              </a:rPr>
              <a:t>Although there is overlap, mild subcortical </a:t>
            </a:r>
            <a:r>
              <a:rPr lang="en-GB" baseline="0" dirty="0" err="1" smtClean="0">
                <a:sym typeface="Wingdings" pitchFamily="2" charset="2"/>
              </a:rPr>
              <a:t>VaD</a:t>
            </a:r>
            <a:r>
              <a:rPr lang="en-GB" baseline="0" dirty="0" smtClean="0">
                <a:sym typeface="Wingdings" pitchFamily="2" charset="2"/>
              </a:rPr>
              <a:t> can be differentiated from AD on the basis of greater impairment in tests of semantic memory, executive function and </a:t>
            </a:r>
            <a:r>
              <a:rPr lang="en-GB" baseline="0" dirty="0" err="1" smtClean="0">
                <a:sym typeface="Wingdings" pitchFamily="2" charset="2"/>
              </a:rPr>
              <a:t>visuospatial</a:t>
            </a:r>
            <a:r>
              <a:rPr lang="en-GB" baseline="0" dirty="0" smtClean="0">
                <a:sym typeface="Wingdings" pitchFamily="2" charset="2"/>
              </a:rPr>
              <a:t>/perceptual skills. Use of the MMSE is generally insensitive for the detection of subcortical </a:t>
            </a:r>
            <a:r>
              <a:rPr lang="en-GB" baseline="0" dirty="0" err="1" smtClean="0">
                <a:sym typeface="Wingdings" pitchFamily="2" charset="2"/>
              </a:rPr>
              <a:t>VaD</a:t>
            </a:r>
            <a:r>
              <a:rPr lang="en-GB" baseline="0" dirty="0" smtClean="0">
                <a:sym typeface="Wingdings" pitchFamily="2" charset="2"/>
              </a:rPr>
              <a:t>. </a:t>
            </a:r>
            <a:endParaRPr lang="en-GB" baseline="0" dirty="0" smtClean="0"/>
          </a:p>
          <a:p>
            <a:pPr marL="0" indent="0">
              <a:buFont typeface="Arial" pitchFamily="34" charset="0"/>
              <a:buNone/>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DEF8185-C0CA-4BEE-AE0E-46A8FF02BB03}"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12010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18013D60-02F5-4C1D-B986-C96453C56A32}" type="slidenum">
              <a:rPr lang="en-GB" smtClean="0">
                <a:solidFill>
                  <a:srgbClr val="000000"/>
                </a:solidFill>
              </a:rPr>
              <a:pPr eaLnBrk="1" hangingPunct="1"/>
              <a:t>32</a:t>
            </a:fld>
            <a:endParaRPr lang="en-GB" smtClean="0">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A1E1EA65-BB6D-4BF8-A937-42225BEAF0E4}" type="slidenum">
              <a:rPr lang="en-GB" smtClean="0">
                <a:solidFill>
                  <a:srgbClr val="000000"/>
                </a:solidFill>
              </a:rPr>
              <a:pPr eaLnBrk="1" hangingPunct="1"/>
              <a:t>33</a:t>
            </a:fld>
            <a:endParaRPr lang="en-GB" smtClean="0">
              <a:solidFill>
                <a:srgbClr val="000000"/>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F3775F52-4F6D-4EB5-9E91-928A02B2EDD0}" type="slidenum">
              <a:rPr lang="en-US" sz="1200">
                <a:solidFill>
                  <a:srgbClr val="000000"/>
                </a:solidFill>
                <a:latin typeface="Times New Roman" pitchFamily="18" charset="0"/>
              </a:rPr>
              <a:pPr algn="r" eaLnBrk="1" hangingPunct="1"/>
              <a:t>38</a:t>
            </a:fld>
            <a:endParaRPr lang="en-US" sz="1200">
              <a:solidFill>
                <a:srgbClr val="000000"/>
              </a:solidFill>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marL="171450" indent="-171450">
              <a:buFontTx/>
              <a:buChar char="•"/>
            </a:pPr>
            <a:r>
              <a:rPr lang="en-GB" smtClean="0"/>
              <a:t>A state of increased vulnerability to stressors events</a:t>
            </a:r>
          </a:p>
          <a:p>
            <a:pPr marL="171450" indent="-171450">
              <a:buFontTx/>
              <a:buChar char="•"/>
            </a:pPr>
            <a:r>
              <a:rPr lang="en-GB" smtClean="0"/>
              <a:t>Poor physiological reserve – “homeostenosis” where a small insult → disproportionate change in health state eg from independent to dependent, mobile to immobile, lucid to delirious</a:t>
            </a:r>
          </a:p>
          <a:p>
            <a:pPr marL="171450" indent="-171450">
              <a:spcBef>
                <a:spcPct val="0"/>
              </a:spcBef>
            </a:pPr>
            <a:endParaRPr lang="en-US" smtClean="0"/>
          </a:p>
          <a:p>
            <a:pPr marL="171450" indent="-171450">
              <a:spcBef>
                <a:spcPct val="0"/>
              </a:spcBef>
            </a:pPr>
            <a:r>
              <a:rPr lang="en-US" smtClean="0"/>
              <a:t>However, as we heard this morning, delirium is often the result of a complex interaction between susceptibility factors of the host, and precipitating external factors </a:t>
            </a:r>
          </a:p>
          <a:p>
            <a:pPr marL="171450" indent="-171450">
              <a:spcBef>
                <a:spcPct val="0"/>
              </a:spcBef>
            </a:pPr>
            <a:endParaRPr lang="en-US" smtClean="0"/>
          </a:p>
          <a:p>
            <a:pPr marL="171450" indent="-171450">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ICHT logo.bmp"/>
          <p:cNvPicPr>
            <a:picLocks noChangeAspect="1"/>
          </p:cNvPicPr>
          <p:nvPr userDrawn="1"/>
        </p:nvPicPr>
        <p:blipFill>
          <a:blip r:embed="rId2"/>
          <a:srcRect/>
          <a:stretch>
            <a:fillRect/>
          </a:stretch>
        </p:blipFill>
        <p:spPr bwMode="auto">
          <a:xfrm>
            <a:off x="424962" y="144464"/>
            <a:ext cx="8286750" cy="892175"/>
          </a:xfrm>
          <a:prstGeom prst="rect">
            <a:avLst/>
          </a:prstGeom>
          <a:noFill/>
          <a:ln w="9525">
            <a:noFill/>
            <a:miter lim="800000"/>
            <a:headEnd/>
            <a:tailEnd/>
          </a:ln>
        </p:spPr>
      </p:pic>
      <p:pic>
        <p:nvPicPr>
          <p:cNvPr id="5" name="Picture 7" descr="ICHT values.bmp"/>
          <p:cNvPicPr>
            <a:picLocks noChangeAspect="1"/>
          </p:cNvPicPr>
          <p:nvPr userDrawn="1"/>
        </p:nvPicPr>
        <p:blipFill>
          <a:blip r:embed="rId3"/>
          <a:srcRect/>
          <a:stretch>
            <a:fillRect/>
          </a:stretch>
        </p:blipFill>
        <p:spPr bwMode="auto">
          <a:xfrm>
            <a:off x="7244862" y="5580064"/>
            <a:ext cx="1526931" cy="1182687"/>
          </a:xfrm>
          <a:prstGeom prst="rect">
            <a:avLst/>
          </a:prstGeom>
          <a:noFill/>
          <a:ln w="9525">
            <a:noFill/>
            <a:miter lim="800000"/>
            <a:headEnd/>
            <a:tailEnd/>
          </a:ln>
        </p:spPr>
      </p:pic>
      <p:sp>
        <p:nvSpPr>
          <p:cNvPr id="2" name="Title 1"/>
          <p:cNvSpPr>
            <a:spLocks noGrp="1"/>
          </p:cNvSpPr>
          <p:nvPr>
            <p:ph type="ctrTitle"/>
          </p:nvPr>
        </p:nvSpPr>
        <p:spPr>
          <a:xfrm>
            <a:off x="425354" y="1214422"/>
            <a:ext cx="8287754" cy="14688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840739" y="2854800"/>
            <a:ext cx="7443692" cy="27173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59A0B35C-577E-469C-A990-EEF1DB106A98}" type="datetimeFigureOut">
              <a:rPr lang="en-US">
                <a:solidFill>
                  <a:prstClr val="black">
                    <a:tint val="75000"/>
                  </a:prstClr>
                </a:solidFill>
              </a:rPr>
              <a:pPr>
                <a:defRPr/>
              </a:pPr>
              <a:t>9/17/2018</a:t>
            </a:fld>
            <a:endParaRPr lang="en-GB">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DBF2402-0797-4FDC-AA67-EAA826270A1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0540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583B0D-779C-479C-B377-7546141450BE}" type="datetimeFigureOut">
              <a:rPr lang="en-US">
                <a:solidFill>
                  <a:prstClr val="black">
                    <a:tint val="75000"/>
                  </a:prstClr>
                </a:solidFill>
              </a:rPr>
              <a:pPr>
                <a:defRPr/>
              </a:pPr>
              <a:t>9/17/2018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FC5642-361C-4EF6-B41F-4579A9B3EC9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5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D341A0-D43F-4549-B28B-06C26EAAEA7D}" type="datetimeFigureOut">
              <a:rPr lang="en-US">
                <a:solidFill>
                  <a:prstClr val="black">
                    <a:tint val="75000"/>
                  </a:prstClr>
                </a:solidFill>
              </a:rPr>
              <a:pPr>
                <a:defRPr/>
              </a:pPr>
              <a:t>9/17/2018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A107CA-149F-4D6A-B129-651DC638987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9214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EE1E97A-0C74-4253-AFB6-7D6162F95E19}" type="slidenum">
              <a:rPr lang="en-GB" altLang="en-US">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val="212207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99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636838"/>
            <a:ext cx="4038600" cy="254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636838"/>
            <a:ext cx="4038600" cy="254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1411008"/>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2636838"/>
            <a:ext cx="8229600" cy="254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401516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636838"/>
            <a:ext cx="4038600" cy="254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636838"/>
            <a:ext cx="4038600" cy="254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729156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636838"/>
            <a:ext cx="4038600" cy="254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636838"/>
            <a:ext cx="4038600" cy="119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84625"/>
            <a:ext cx="4038600" cy="119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703002"/>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68413"/>
            <a:ext cx="8229600"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2311223"/>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2311914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939784B-6EF4-4BFC-9392-7E099ED12DD2}" type="datetimeFigureOut">
              <a:rPr lang="en-US">
                <a:solidFill>
                  <a:prstClr val="black">
                    <a:tint val="75000"/>
                  </a:prstClr>
                </a:solidFill>
              </a:rPr>
              <a:pPr>
                <a:defRPr/>
              </a:pPr>
              <a:t>9/17/2018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87EF30-43CA-487C-97A3-FF8900D12E2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6273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91D9A0-943A-463E-AA73-12102B9E5641}" type="datetimeFigureOut">
              <a:rPr lang="en-US">
                <a:solidFill>
                  <a:prstClr val="black">
                    <a:tint val="75000"/>
                  </a:prstClr>
                </a:solidFill>
              </a:rPr>
              <a:pPr>
                <a:defRPr/>
              </a:pPr>
              <a:t>9/17/2018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903981-0570-4EFB-A4B5-B2124FC6721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0600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AAB6D99-BA59-4D45-8F0D-E74109ACD557}" type="datetimeFigureOut">
              <a:rPr lang="en-US">
                <a:solidFill>
                  <a:prstClr val="black">
                    <a:tint val="75000"/>
                  </a:prstClr>
                </a:solidFill>
              </a:rPr>
              <a:pPr>
                <a:defRPr/>
              </a:pPr>
              <a:t>9/17/2018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5A3DE2-FA16-4DE8-85C2-B30F28F21FF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1006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DE20F6A-9475-47A6-A9B1-26BF5CFDA2A7}" type="datetimeFigureOut">
              <a:rPr lang="en-US">
                <a:solidFill>
                  <a:prstClr val="black">
                    <a:tint val="75000"/>
                  </a:prstClr>
                </a:solidFill>
              </a:rPr>
              <a:pPr>
                <a:defRPr/>
              </a:pPr>
              <a:t>9/17/2018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CBFD493-AAB1-48D5-B46E-608D0FBB662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3750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BA8CD20-D969-48EC-B06B-B2ACCBAEBE01}" type="datetimeFigureOut">
              <a:rPr lang="en-US">
                <a:solidFill>
                  <a:prstClr val="black">
                    <a:tint val="75000"/>
                  </a:prstClr>
                </a:solidFill>
              </a:rPr>
              <a:pPr>
                <a:defRPr/>
              </a:pPr>
              <a:t>9/17/2018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22B164-B606-4350-A336-25AD01C9ADE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9188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27498D-04D5-43DF-8559-41DA5C2D4BBE}" type="datetimeFigureOut">
              <a:rPr lang="en-US">
                <a:solidFill>
                  <a:prstClr val="black">
                    <a:tint val="75000"/>
                  </a:prstClr>
                </a:solidFill>
              </a:rPr>
              <a:pPr>
                <a:defRPr/>
              </a:pPr>
              <a:t>9/17/2018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3075BB-135C-457C-8309-8AA56C77519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2577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FF9726-8C99-4E51-BB7E-B20AFE3A41B7}" type="datetimeFigureOut">
              <a:rPr lang="en-US">
                <a:solidFill>
                  <a:prstClr val="black">
                    <a:tint val="75000"/>
                  </a:prstClr>
                </a:solidFill>
              </a:rPr>
              <a:pPr>
                <a:defRPr/>
              </a:pPr>
              <a:t>9/17/2018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BE0E99-490D-499F-BA9C-8CDA42B1CC8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9815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40D008-5A6B-406F-8A6C-1245C2098584}" type="datetimeFigureOut">
              <a:rPr lang="en-US">
                <a:solidFill>
                  <a:prstClr val="black">
                    <a:tint val="75000"/>
                  </a:prstClr>
                </a:solidFill>
              </a:rPr>
              <a:pPr>
                <a:defRPr/>
              </a:pPr>
              <a:t>9/17/2018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EA2AC7-6011-4419-A9C3-AE5DEDEA55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9517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AAAAED-A82A-4B60-9C71-D5332B0EE4A8}" type="datetimeFigureOut">
              <a:rPr lang="en-US">
                <a:solidFill>
                  <a:prstClr val="black">
                    <a:tint val="75000"/>
                  </a:prstClr>
                </a:solidFill>
              </a:rPr>
              <a:pPr>
                <a:defRPr/>
              </a:pPr>
              <a:t>9/17/2018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AE4CDC2-5812-40B8-9423-48038CE96DA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68199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268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 in any of these colours</a:t>
            </a:r>
            <a:endParaRPr lang="en-US" smtClean="0"/>
          </a:p>
        </p:txBody>
      </p:sp>
      <p:sp>
        <p:nvSpPr>
          <p:cNvPr id="2051" name="Text Placeholder 2"/>
          <p:cNvSpPr>
            <a:spLocks noGrp="1"/>
          </p:cNvSpPr>
          <p:nvPr>
            <p:ph type="body" idx="1"/>
          </p:nvPr>
        </p:nvSpPr>
        <p:spPr bwMode="auto">
          <a:xfrm>
            <a:off x="457200" y="2636838"/>
            <a:ext cx="82296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2052" name="Picture 6" descr="header-narrow.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LOGO.ti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67575" y="5637213"/>
            <a:ext cx="14954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8578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ransition advClick="0"/>
  <p:txStyles>
    <p:titleStyle>
      <a:lvl1pPr algn="l" defTabSz="457200" rtl="0" eaLnBrk="0" fontAlgn="base" hangingPunct="0">
        <a:spcBef>
          <a:spcPct val="0"/>
        </a:spcBef>
        <a:spcAft>
          <a:spcPct val="0"/>
        </a:spcAft>
        <a:defRPr sz="4400" kern="1200">
          <a:solidFill>
            <a:schemeClr val="accent1"/>
          </a:solidFill>
          <a:latin typeface="+mj-lt"/>
          <a:ea typeface="ＭＳ Ｐゴシック" pitchFamily="-106" charset="-128"/>
          <a:cs typeface="ＭＳ Ｐゴシック" pitchFamily="-106" charset="-128"/>
        </a:defRPr>
      </a:lvl1pPr>
      <a:lvl2pPr algn="l" defTabSz="457200" rtl="0" eaLnBrk="0" fontAlgn="base" hangingPunct="0">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2pPr>
      <a:lvl3pPr algn="l" defTabSz="457200" rtl="0" eaLnBrk="0" fontAlgn="base" hangingPunct="0">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3pPr>
      <a:lvl4pPr algn="l" defTabSz="457200" rtl="0" eaLnBrk="0" fontAlgn="base" hangingPunct="0">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4pPr>
      <a:lvl5pPr algn="l" defTabSz="457200" rtl="0" eaLnBrk="0" fontAlgn="base" hangingPunct="0">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5pPr>
      <a:lvl6pPr marL="457200" algn="l" defTabSz="457200" rtl="0" fontAlgn="base">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6pPr>
      <a:lvl7pPr marL="914400" algn="l" defTabSz="457200" rtl="0" fontAlgn="base">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7pPr>
      <a:lvl8pPr marL="1371600" algn="l" defTabSz="457200" rtl="0" fontAlgn="base">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8pPr>
      <a:lvl9pPr marL="1828800" algn="l" defTabSz="457200" rtl="0" fontAlgn="base">
        <a:spcBef>
          <a:spcPct val="0"/>
        </a:spcBef>
        <a:spcAft>
          <a:spcPct val="0"/>
        </a:spcAft>
        <a:defRPr sz="4400">
          <a:solidFill>
            <a:schemeClr val="accent1"/>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0" y="1268413"/>
            <a:ext cx="9067800" cy="1143000"/>
          </a:xfrm>
        </p:spPr>
        <p:txBody>
          <a:bodyPr/>
          <a:lstStyle/>
          <a:p>
            <a:pPr eaLnBrk="1" hangingPunct="1"/>
            <a:r>
              <a:rPr lang="en-GB" b="1" dirty="0" smtClean="0">
                <a:solidFill>
                  <a:srgbClr val="0070C0"/>
                </a:solidFill>
              </a:rPr>
              <a:t>GP Elderly Medicine Study Afternoon</a:t>
            </a:r>
            <a:br>
              <a:rPr lang="en-GB" b="1" dirty="0" smtClean="0">
                <a:solidFill>
                  <a:srgbClr val="0070C0"/>
                </a:solidFill>
              </a:rPr>
            </a:br>
            <a:r>
              <a:rPr lang="en-GB" b="1" dirty="0" smtClean="0">
                <a:solidFill>
                  <a:srgbClr val="0070C0"/>
                </a:solidFill>
              </a:rPr>
              <a:t>20 September 2018</a:t>
            </a:r>
            <a:endParaRPr lang="en-GB" sz="1800" b="1" dirty="0" smtClean="0">
              <a:solidFill>
                <a:srgbClr val="0070C0"/>
              </a:solidFill>
            </a:endParaRPr>
          </a:p>
        </p:txBody>
      </p:sp>
      <p:sp>
        <p:nvSpPr>
          <p:cNvPr id="15362" name="Rectangle 4"/>
          <p:cNvSpPr>
            <a:spLocks noGrp="1"/>
          </p:cNvSpPr>
          <p:nvPr>
            <p:ph sz="quarter" idx="4294967295"/>
          </p:nvPr>
        </p:nvSpPr>
        <p:spPr>
          <a:xfrm>
            <a:off x="457200" y="3997325"/>
            <a:ext cx="4038600" cy="2128838"/>
          </a:xfrm>
        </p:spPr>
        <p:txBody>
          <a:bodyPr/>
          <a:lstStyle/>
          <a:p>
            <a:pPr eaLnBrk="1" hangingPunct="1"/>
            <a:endParaRPr lang="en-GB" sz="2400" smtClean="0"/>
          </a:p>
        </p:txBody>
      </p:sp>
      <p:sp>
        <p:nvSpPr>
          <p:cNvPr id="15363" name="Rectangle 6"/>
          <p:cNvSpPr>
            <a:spLocks noGrp="1"/>
          </p:cNvSpPr>
          <p:nvPr>
            <p:ph type="body" idx="4294967295"/>
          </p:nvPr>
        </p:nvSpPr>
        <p:spPr>
          <a:xfrm>
            <a:off x="2" y="3141666"/>
            <a:ext cx="8642838" cy="2327275"/>
          </a:xfrm>
        </p:spPr>
        <p:txBody>
          <a:bodyPr/>
          <a:lstStyle/>
          <a:p>
            <a:pPr algn="ctr" eaLnBrk="1" hangingPunct="1">
              <a:lnSpc>
                <a:spcPct val="90000"/>
              </a:lnSpc>
              <a:buFont typeface="Arial" charset="0"/>
              <a:buNone/>
            </a:pPr>
            <a:endParaRPr lang="en-GB" sz="2800" b="1" smtClean="0">
              <a:solidFill>
                <a:srgbClr val="000099"/>
              </a:solidFill>
            </a:endParaRPr>
          </a:p>
          <a:p>
            <a:pPr eaLnBrk="1" hangingPunct="1">
              <a:lnSpc>
                <a:spcPct val="90000"/>
              </a:lnSpc>
              <a:buFont typeface="Arial" charset="0"/>
              <a:buNone/>
            </a:pPr>
            <a:endParaRPr lang="en-GB" sz="4000" b="1" smtClean="0">
              <a:solidFill>
                <a:schemeClr val="accent1"/>
              </a:solidFill>
            </a:endParaRPr>
          </a:p>
          <a:p>
            <a:pPr algn="ctr" eaLnBrk="1" hangingPunct="1">
              <a:lnSpc>
                <a:spcPct val="90000"/>
              </a:lnSpc>
              <a:buFont typeface="Arial" charset="0"/>
              <a:buNone/>
            </a:pPr>
            <a:r>
              <a:rPr lang="en-GB" sz="2000" b="1" smtClean="0">
                <a:solidFill>
                  <a:schemeClr val="accent1"/>
                </a:solidFill>
              </a:rPr>
              <a:t>Dr David James</a:t>
            </a:r>
          </a:p>
          <a:p>
            <a:pPr algn="ctr" eaLnBrk="1" hangingPunct="1">
              <a:lnSpc>
                <a:spcPct val="90000"/>
              </a:lnSpc>
              <a:buFont typeface="Arial" charset="0"/>
              <a:buNone/>
            </a:pPr>
            <a:r>
              <a:rPr lang="en-GB" sz="2000" b="1" smtClean="0">
                <a:solidFill>
                  <a:schemeClr val="accent1"/>
                </a:solidFill>
              </a:rPr>
              <a:t>Consultant Geriatrician</a:t>
            </a:r>
          </a:p>
          <a:p>
            <a:pPr algn="ctr" eaLnBrk="1" hangingPunct="1">
              <a:lnSpc>
                <a:spcPct val="90000"/>
              </a:lnSpc>
              <a:buFont typeface="Arial" charset="0"/>
              <a:buNone/>
            </a:pPr>
            <a:r>
              <a:rPr lang="en-GB" sz="2000" b="1" smtClean="0">
                <a:solidFill>
                  <a:schemeClr val="accent1"/>
                </a:solidFill>
              </a:rPr>
              <a:t>St Mary’s Hospital</a:t>
            </a:r>
          </a:p>
        </p:txBody>
      </p:sp>
      <p:pic>
        <p:nvPicPr>
          <p:cNvPr id="15364" name="Picture 7" descr="iceberg "/>
          <p:cNvPicPr>
            <a:picLocks noChangeAspect="1" noChangeArrowheads="1"/>
          </p:cNvPicPr>
          <p:nvPr/>
        </p:nvPicPr>
        <p:blipFill>
          <a:blip r:embed="rId3">
            <a:lum contrast="18000"/>
          </a:blip>
          <a:srcRect l="1707" t="1321" r="6050" b="2229"/>
          <a:stretch>
            <a:fillRect/>
          </a:stretch>
        </p:blipFill>
        <p:spPr bwMode="auto">
          <a:xfrm>
            <a:off x="-72743" y="2781299"/>
            <a:ext cx="9252520" cy="4076700"/>
          </a:xfrm>
          <a:prstGeom prst="rect">
            <a:avLst/>
          </a:prstGeom>
          <a:noFill/>
          <a:ln w="9525">
            <a:noFill/>
            <a:miter lim="800000"/>
            <a:headEnd/>
            <a:tailEnd/>
          </a:ln>
        </p:spPr>
      </p:pic>
      <p:sp>
        <p:nvSpPr>
          <p:cNvPr id="15365" name="Rectangle 8"/>
          <p:cNvSpPr>
            <a:spLocks noChangeArrowheads="1"/>
          </p:cNvSpPr>
          <p:nvPr/>
        </p:nvSpPr>
        <p:spPr bwMode="auto">
          <a:xfrm>
            <a:off x="19617" y="4100382"/>
            <a:ext cx="9067800" cy="1438535"/>
          </a:xfrm>
          <a:prstGeom prst="rect">
            <a:avLst/>
          </a:prstGeom>
          <a:noFill/>
          <a:ln w="9525">
            <a:noFill/>
            <a:miter lim="800000"/>
            <a:headEnd/>
            <a:tailEnd/>
          </a:ln>
        </p:spPr>
        <p:txBody>
          <a:bodyPr>
            <a:spAutoFit/>
          </a:bodyPr>
          <a:lstStyle/>
          <a:p>
            <a:pPr algn="ctr" eaLnBrk="0" fontAlgn="base" hangingPunct="0">
              <a:lnSpc>
                <a:spcPct val="80000"/>
              </a:lnSpc>
              <a:spcBef>
                <a:spcPct val="20000"/>
              </a:spcBef>
              <a:spcAft>
                <a:spcPct val="0"/>
              </a:spcAft>
              <a:buFont typeface="Arial" charset="0"/>
              <a:buNone/>
            </a:pPr>
            <a:r>
              <a:rPr lang="en-GB" sz="5400" b="1" dirty="0">
                <a:solidFill>
                  <a:prstClr val="white"/>
                </a:solidFill>
                <a:ea typeface="ＭＳ Ｐゴシック"/>
                <a:cs typeface="ＭＳ Ｐゴシック"/>
              </a:rPr>
              <a:t>Dementia in an Ageing Population</a:t>
            </a:r>
          </a:p>
        </p:txBody>
      </p:sp>
      <p:sp>
        <p:nvSpPr>
          <p:cNvPr id="15366" name="Text Box 9"/>
          <p:cNvSpPr txBox="1">
            <a:spLocks noChangeArrowheads="1"/>
          </p:cNvSpPr>
          <p:nvPr/>
        </p:nvSpPr>
        <p:spPr bwMode="auto">
          <a:xfrm>
            <a:off x="3111013" y="5611813"/>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en-GB">
              <a:solidFill>
                <a:prstClr val="black"/>
              </a:solidFill>
              <a:latin typeface="Arial" charset="0"/>
              <a:ea typeface="ＭＳ Ｐゴシック"/>
              <a:cs typeface="ＭＳ Ｐゴシック"/>
            </a:endParaRPr>
          </a:p>
        </p:txBody>
      </p:sp>
      <p:sp>
        <p:nvSpPr>
          <p:cNvPr id="15367" name="Text Box 8"/>
          <p:cNvSpPr txBox="1">
            <a:spLocks noChangeArrowheads="1"/>
          </p:cNvSpPr>
          <p:nvPr/>
        </p:nvSpPr>
        <p:spPr bwMode="auto">
          <a:xfrm>
            <a:off x="1835697" y="5465763"/>
            <a:ext cx="5565480" cy="1015663"/>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2000" b="1" dirty="0">
                <a:solidFill>
                  <a:prstClr val="white"/>
                </a:solidFill>
              </a:rPr>
              <a:t>Dr David James</a:t>
            </a:r>
          </a:p>
          <a:p>
            <a:pPr algn="ctr" fontAlgn="base">
              <a:spcBef>
                <a:spcPct val="0"/>
              </a:spcBef>
              <a:spcAft>
                <a:spcPct val="0"/>
              </a:spcAft>
            </a:pPr>
            <a:r>
              <a:rPr lang="en-GB" sz="2000" b="1" dirty="0">
                <a:solidFill>
                  <a:prstClr val="white"/>
                </a:solidFill>
              </a:rPr>
              <a:t>Consultant Geriatrician</a:t>
            </a:r>
          </a:p>
          <a:p>
            <a:pPr algn="ctr" fontAlgn="base">
              <a:spcBef>
                <a:spcPct val="0"/>
              </a:spcBef>
              <a:spcAft>
                <a:spcPct val="0"/>
              </a:spcAft>
            </a:pPr>
            <a:r>
              <a:rPr lang="en-GB" sz="2000" b="1" dirty="0">
                <a:solidFill>
                  <a:prstClr val="white"/>
                </a:solidFill>
              </a:rPr>
              <a:t>Trust Clinical Lead for Dementia</a:t>
            </a:r>
          </a:p>
        </p:txBody>
      </p:sp>
    </p:spTree>
    <p:extLst>
      <p:ext uri="{BB962C8B-B14F-4D97-AF65-F5344CB8AC3E}">
        <p14:creationId xmlns:p14="http://schemas.microsoft.com/office/powerpoint/2010/main" val="3017541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9"/>
            <a:ext cx="7772400" cy="1224136"/>
          </a:xfrm>
        </p:spPr>
        <p:txBody>
          <a:bodyPr/>
          <a:lstStyle/>
          <a:p>
            <a:r>
              <a:rPr lang="en-GB" b="1" dirty="0" smtClean="0">
                <a:latin typeface="Calibri" pitchFamily="34" charset="0"/>
              </a:rPr>
              <a:t>Medications</a:t>
            </a:r>
            <a:endParaRPr lang="en-GB" b="1" dirty="0">
              <a:latin typeface="Calibri" pitchFamily="34" charset="0"/>
            </a:endParaRPr>
          </a:p>
        </p:txBody>
      </p:sp>
      <p:sp>
        <p:nvSpPr>
          <p:cNvPr id="3" name="Subtitle 2"/>
          <p:cNvSpPr>
            <a:spLocks noGrp="1"/>
          </p:cNvSpPr>
          <p:nvPr>
            <p:ph type="subTitle" idx="1"/>
          </p:nvPr>
        </p:nvSpPr>
        <p:spPr>
          <a:xfrm>
            <a:off x="755576" y="1700808"/>
            <a:ext cx="7520880" cy="4536504"/>
          </a:xfrm>
        </p:spPr>
        <p:txBody>
          <a:bodyPr/>
          <a:lstStyle/>
          <a:p>
            <a:pPr marL="457200" indent="-457200" algn="l">
              <a:buFont typeface="Arial" pitchFamily="34" charset="0"/>
              <a:buChar char="•"/>
            </a:pPr>
            <a:r>
              <a:rPr lang="en-GB" sz="2800" dirty="0" smtClean="0">
                <a:latin typeface="Calibri" pitchFamily="34" charset="0"/>
              </a:rPr>
              <a:t>Aspirin 75 od</a:t>
            </a:r>
          </a:p>
          <a:p>
            <a:pPr marL="457200" indent="-457200" algn="l">
              <a:buFont typeface="Arial" pitchFamily="34" charset="0"/>
              <a:buChar char="•"/>
            </a:pPr>
            <a:r>
              <a:rPr lang="en-GB" sz="2800" dirty="0" err="1" smtClean="0">
                <a:latin typeface="Calibri" pitchFamily="34" charset="0"/>
              </a:rPr>
              <a:t>Enalapril</a:t>
            </a:r>
            <a:r>
              <a:rPr lang="en-GB" sz="2800" dirty="0" smtClean="0">
                <a:latin typeface="Calibri" pitchFamily="34" charset="0"/>
              </a:rPr>
              <a:t> 10 mg od</a:t>
            </a:r>
          </a:p>
          <a:p>
            <a:pPr marL="457200" indent="-457200" algn="l">
              <a:buFont typeface="Arial" pitchFamily="34" charset="0"/>
              <a:buChar char="•"/>
            </a:pPr>
            <a:r>
              <a:rPr lang="en-GB" sz="2800" dirty="0" smtClean="0">
                <a:latin typeface="Calibri" pitchFamily="34" charset="0"/>
              </a:rPr>
              <a:t>Atorvastatin 40 od</a:t>
            </a:r>
          </a:p>
          <a:p>
            <a:pPr marL="457200" indent="-457200" algn="l">
              <a:buFont typeface="Arial" pitchFamily="34" charset="0"/>
              <a:buChar char="•"/>
            </a:pPr>
            <a:r>
              <a:rPr lang="en-GB" sz="2800" dirty="0" err="1" smtClean="0">
                <a:latin typeface="Calibri" pitchFamily="34" charset="0"/>
              </a:rPr>
              <a:t>Gliclazide</a:t>
            </a:r>
            <a:r>
              <a:rPr lang="en-GB" sz="2800" dirty="0" smtClean="0">
                <a:latin typeface="Calibri" pitchFamily="34" charset="0"/>
              </a:rPr>
              <a:t> 80 od</a:t>
            </a:r>
          </a:p>
          <a:p>
            <a:pPr marL="457200" indent="-457200" algn="l">
              <a:buFont typeface="Arial" pitchFamily="34" charset="0"/>
              <a:buChar char="•"/>
            </a:pPr>
            <a:r>
              <a:rPr lang="en-GB" sz="2800" dirty="0" smtClean="0">
                <a:latin typeface="Calibri" pitchFamily="34" charset="0"/>
              </a:rPr>
              <a:t>Metformin 500 </a:t>
            </a:r>
            <a:r>
              <a:rPr lang="en-GB" sz="2800" dirty="0" err="1" smtClean="0">
                <a:latin typeface="Calibri" pitchFamily="34" charset="0"/>
              </a:rPr>
              <a:t>bd</a:t>
            </a:r>
            <a:r>
              <a:rPr lang="en-GB" sz="2800" dirty="0" smtClean="0">
                <a:latin typeface="Calibri" pitchFamily="34" charset="0"/>
              </a:rPr>
              <a:t> </a:t>
            </a:r>
          </a:p>
          <a:p>
            <a:pPr marL="457200" indent="-457200" algn="l">
              <a:buFont typeface="Arial" pitchFamily="34" charset="0"/>
              <a:buChar char="•"/>
            </a:pPr>
            <a:r>
              <a:rPr lang="en-GB" sz="2800" dirty="0" smtClean="0">
                <a:latin typeface="Calibri" pitchFamily="34" charset="0"/>
              </a:rPr>
              <a:t>Omeprazole 20 od</a:t>
            </a:r>
          </a:p>
          <a:p>
            <a:pPr marL="457200" indent="-457200" algn="l">
              <a:buFont typeface="Arial" pitchFamily="34" charset="0"/>
              <a:buChar char="•"/>
            </a:pPr>
            <a:r>
              <a:rPr lang="en-GB" sz="2800" dirty="0" smtClean="0">
                <a:latin typeface="Calibri" pitchFamily="34" charset="0"/>
              </a:rPr>
              <a:t>Ferrous </a:t>
            </a:r>
            <a:r>
              <a:rPr lang="en-GB" sz="2800" dirty="0" err="1" smtClean="0">
                <a:latin typeface="Calibri" pitchFamily="34" charset="0"/>
              </a:rPr>
              <a:t>fumarate</a:t>
            </a:r>
            <a:r>
              <a:rPr lang="en-GB" sz="2800" dirty="0" smtClean="0">
                <a:latin typeface="Calibri" pitchFamily="34" charset="0"/>
              </a:rPr>
              <a:t> 210 </a:t>
            </a:r>
            <a:r>
              <a:rPr lang="en-GB" sz="2800" dirty="0" err="1" smtClean="0">
                <a:latin typeface="Calibri" pitchFamily="34" charset="0"/>
              </a:rPr>
              <a:t>bd</a:t>
            </a:r>
            <a:endParaRPr lang="en-GB" sz="2800" dirty="0" smtClean="0">
              <a:latin typeface="Calibri" pitchFamily="34" charset="0"/>
            </a:endParaRPr>
          </a:p>
          <a:p>
            <a:pPr marL="457200" indent="-457200" algn="l">
              <a:buFont typeface="Arial" pitchFamily="34" charset="0"/>
              <a:buChar char="•"/>
            </a:pPr>
            <a:r>
              <a:rPr lang="en-GB" sz="2800" dirty="0" err="1" smtClean="0">
                <a:latin typeface="Calibri" pitchFamily="34" charset="0"/>
              </a:rPr>
              <a:t>Adcal</a:t>
            </a:r>
            <a:r>
              <a:rPr lang="en-GB" sz="2800" dirty="0" smtClean="0">
                <a:latin typeface="Calibri" pitchFamily="34" charset="0"/>
              </a:rPr>
              <a:t> D3 forte 1 tab </a:t>
            </a:r>
            <a:r>
              <a:rPr lang="en-GB" sz="2800" dirty="0" err="1" smtClean="0">
                <a:latin typeface="Calibri" pitchFamily="34" charset="0"/>
              </a:rPr>
              <a:t>bd</a:t>
            </a:r>
            <a:endParaRPr lang="en-GB" sz="2800" dirty="0" smtClean="0">
              <a:latin typeface="Calibri" pitchFamily="34" charset="0"/>
            </a:endParaRPr>
          </a:p>
          <a:p>
            <a:pPr marL="457200" indent="-457200" algn="l">
              <a:buFont typeface="Arial" pitchFamily="34" charset="0"/>
              <a:buChar char="•"/>
            </a:pPr>
            <a:r>
              <a:rPr lang="en-GB" sz="2800" dirty="0" smtClean="0">
                <a:latin typeface="Calibri" pitchFamily="34" charset="0"/>
              </a:rPr>
              <a:t>Sodium docusate 200 </a:t>
            </a:r>
            <a:r>
              <a:rPr lang="en-GB" sz="2800" dirty="0" err="1" smtClean="0">
                <a:latin typeface="Calibri" pitchFamily="34" charset="0"/>
              </a:rPr>
              <a:t>bd</a:t>
            </a:r>
            <a:endParaRPr lang="en-GB" sz="2800" dirty="0">
              <a:latin typeface="Calibri" pitchFamily="34" charset="0"/>
            </a:endParaRPr>
          </a:p>
        </p:txBody>
      </p:sp>
    </p:spTree>
    <p:extLst>
      <p:ext uri="{BB962C8B-B14F-4D97-AF65-F5344CB8AC3E}">
        <p14:creationId xmlns:p14="http://schemas.microsoft.com/office/powerpoint/2010/main" val="219178619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9"/>
            <a:ext cx="7772400" cy="1224136"/>
          </a:xfrm>
        </p:spPr>
        <p:txBody>
          <a:bodyPr/>
          <a:lstStyle/>
          <a:p>
            <a:r>
              <a:rPr lang="en-GB" b="1" dirty="0" smtClean="0">
                <a:latin typeface="Calibri" pitchFamily="34" charset="0"/>
              </a:rPr>
              <a:t>Social history</a:t>
            </a:r>
            <a:endParaRPr lang="en-GB" b="1" dirty="0">
              <a:latin typeface="Calibri" pitchFamily="34" charset="0"/>
            </a:endParaRPr>
          </a:p>
        </p:txBody>
      </p:sp>
      <p:sp>
        <p:nvSpPr>
          <p:cNvPr id="3" name="Subtitle 2"/>
          <p:cNvSpPr>
            <a:spLocks noGrp="1"/>
          </p:cNvSpPr>
          <p:nvPr>
            <p:ph type="subTitle" idx="1"/>
          </p:nvPr>
        </p:nvSpPr>
        <p:spPr>
          <a:xfrm>
            <a:off x="755576" y="1700808"/>
            <a:ext cx="7520880" cy="4536504"/>
          </a:xfrm>
        </p:spPr>
        <p:txBody>
          <a:bodyPr/>
          <a:lstStyle/>
          <a:p>
            <a:pPr marL="457200" indent="-457200" algn="l">
              <a:buFont typeface="Arial" pitchFamily="34" charset="0"/>
              <a:buChar char="•"/>
            </a:pPr>
            <a:r>
              <a:rPr lang="en-GB" sz="2800" dirty="0" smtClean="0">
                <a:latin typeface="Calibri" pitchFamily="34" charset="0"/>
              </a:rPr>
              <a:t>Widow last 37 years</a:t>
            </a:r>
          </a:p>
          <a:p>
            <a:pPr marL="457200" indent="-457200" algn="l">
              <a:buFont typeface="Arial" pitchFamily="34" charset="0"/>
              <a:buChar char="•"/>
            </a:pPr>
            <a:r>
              <a:rPr lang="en-GB" sz="2800" dirty="0" smtClean="0">
                <a:latin typeface="Calibri" pitchFamily="34" charset="0"/>
              </a:rPr>
              <a:t>No close family/friends</a:t>
            </a:r>
          </a:p>
          <a:p>
            <a:pPr marL="457200" indent="-457200" algn="l">
              <a:buFont typeface="Arial" pitchFamily="34" charset="0"/>
              <a:buChar char="•"/>
            </a:pPr>
            <a:r>
              <a:rPr lang="en-GB" sz="2800" dirty="0" smtClean="0">
                <a:latin typeface="Calibri" pitchFamily="34" charset="0"/>
              </a:rPr>
              <a:t>In sheltered accommodation </a:t>
            </a:r>
          </a:p>
          <a:p>
            <a:pPr marL="457200" indent="-457200" algn="l">
              <a:buFont typeface="Arial" pitchFamily="34" charset="0"/>
              <a:buChar char="•"/>
            </a:pPr>
            <a:r>
              <a:rPr lang="en-GB" sz="2800" dirty="0" smtClean="0">
                <a:latin typeface="Calibri" pitchFamily="34" charset="0"/>
              </a:rPr>
              <a:t>Used to go to a day centre – recently “not interested”</a:t>
            </a:r>
          </a:p>
          <a:p>
            <a:pPr marL="457200" indent="-457200" algn="l">
              <a:buFont typeface="Arial" pitchFamily="34" charset="0"/>
              <a:buChar char="•"/>
            </a:pPr>
            <a:r>
              <a:rPr lang="en-GB" sz="2800" dirty="0" smtClean="0">
                <a:latin typeface="Calibri" pitchFamily="34" charset="0"/>
              </a:rPr>
              <a:t>Carers increased to QDS since stopped going to day centre</a:t>
            </a:r>
          </a:p>
          <a:p>
            <a:pPr marL="457200" indent="-457200" algn="l">
              <a:buFont typeface="Arial" pitchFamily="34" charset="0"/>
              <a:buChar char="•"/>
            </a:pPr>
            <a:r>
              <a:rPr lang="en-GB" sz="2800" dirty="0" smtClean="0">
                <a:latin typeface="Calibri" pitchFamily="34" charset="0"/>
              </a:rPr>
              <a:t>Concern about worsening mobility and weight loss</a:t>
            </a:r>
          </a:p>
          <a:p>
            <a:pPr marL="457200" indent="-457200" algn="l">
              <a:buFont typeface="Arial" pitchFamily="34" charset="0"/>
              <a:buChar char="•"/>
            </a:pPr>
            <a:endParaRPr lang="en-GB" sz="2800" dirty="0">
              <a:latin typeface="Calibri" pitchFamily="34" charset="0"/>
            </a:endParaRPr>
          </a:p>
        </p:txBody>
      </p:sp>
    </p:spTree>
    <p:extLst>
      <p:ext uri="{BB962C8B-B14F-4D97-AF65-F5344CB8AC3E}">
        <p14:creationId xmlns:p14="http://schemas.microsoft.com/office/powerpoint/2010/main" val="418322273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576063"/>
          </a:xfrm>
        </p:spPr>
        <p:txBody>
          <a:bodyPr/>
          <a:lstStyle/>
          <a:p>
            <a:r>
              <a:rPr lang="en-GB" b="1" dirty="0" smtClean="0">
                <a:latin typeface="Calibri" pitchFamily="34" charset="0"/>
              </a:rPr>
              <a:t>Examination</a:t>
            </a:r>
            <a:endParaRPr lang="en-GB" b="1" dirty="0">
              <a:latin typeface="Calibri" pitchFamily="34" charset="0"/>
            </a:endParaRPr>
          </a:p>
        </p:txBody>
      </p:sp>
      <p:sp>
        <p:nvSpPr>
          <p:cNvPr id="3" name="Subtitle 2"/>
          <p:cNvSpPr>
            <a:spLocks noGrp="1"/>
          </p:cNvSpPr>
          <p:nvPr>
            <p:ph type="subTitle" idx="1"/>
          </p:nvPr>
        </p:nvSpPr>
        <p:spPr>
          <a:xfrm>
            <a:off x="467544" y="1556792"/>
            <a:ext cx="8280920" cy="4644516"/>
          </a:xfrm>
        </p:spPr>
        <p:txBody>
          <a:bodyPr/>
          <a:lstStyle/>
          <a:p>
            <a:pPr marL="457200" indent="-457200" algn="l">
              <a:buFont typeface="Arial" pitchFamily="34" charset="0"/>
              <a:buChar char="•"/>
            </a:pPr>
            <a:r>
              <a:rPr lang="en-GB" sz="2800" dirty="0" smtClean="0">
                <a:latin typeface="Calibri" pitchFamily="34" charset="0"/>
              </a:rPr>
              <a:t>T 36.4  HR 72 </a:t>
            </a:r>
            <a:r>
              <a:rPr lang="en-GB" sz="2800" dirty="0" err="1" smtClean="0">
                <a:latin typeface="Calibri" pitchFamily="34" charset="0"/>
              </a:rPr>
              <a:t>Reg</a:t>
            </a:r>
            <a:r>
              <a:rPr lang="en-GB" sz="2800" dirty="0" smtClean="0">
                <a:latin typeface="Calibri" pitchFamily="34" charset="0"/>
              </a:rPr>
              <a:t>  BP 100/50  RR 18  </a:t>
            </a:r>
            <a:r>
              <a:rPr lang="en-GB" sz="2800" dirty="0" err="1" smtClean="0">
                <a:latin typeface="Calibri" pitchFamily="34" charset="0"/>
              </a:rPr>
              <a:t>Sats</a:t>
            </a:r>
            <a:r>
              <a:rPr lang="en-GB" sz="2800" dirty="0" smtClean="0">
                <a:latin typeface="Calibri" pitchFamily="34" charset="0"/>
              </a:rPr>
              <a:t> 96% RA  BM 7.4 (At 07.25 BM 3.5)  AMTS 5/10</a:t>
            </a:r>
          </a:p>
          <a:p>
            <a:pPr marL="457200" indent="-457200" algn="l">
              <a:buFont typeface="Arial" pitchFamily="34" charset="0"/>
              <a:buChar char="•"/>
            </a:pPr>
            <a:r>
              <a:rPr lang="en-GB" sz="2800" dirty="0" smtClean="0">
                <a:latin typeface="Calibri" pitchFamily="34" charset="0"/>
              </a:rPr>
              <a:t>HS normal   JVP </a:t>
            </a:r>
            <a:r>
              <a:rPr lang="en-GB" sz="2800" dirty="0" smtClean="0">
                <a:latin typeface="Calibri"/>
              </a:rPr>
              <a:t>↔</a:t>
            </a:r>
            <a:r>
              <a:rPr lang="en-GB" sz="2800" dirty="0" smtClean="0">
                <a:latin typeface="Calibri" pitchFamily="34" charset="0"/>
              </a:rPr>
              <a:t>      </a:t>
            </a:r>
          </a:p>
          <a:p>
            <a:pPr algn="l">
              <a:spcBef>
                <a:spcPts val="0"/>
              </a:spcBef>
            </a:pPr>
            <a:r>
              <a:rPr lang="en-GB" sz="2800" dirty="0" smtClean="0">
                <a:latin typeface="Calibri" pitchFamily="34" charset="0"/>
              </a:rPr>
              <a:t>             </a:t>
            </a:r>
            <a:endParaRPr lang="en-GB" sz="700" dirty="0" smtClean="0">
              <a:latin typeface="Calibri" pitchFamily="34" charset="0"/>
            </a:endParaRPr>
          </a:p>
          <a:p>
            <a:pPr marL="457200" indent="-457200" algn="l">
              <a:buFont typeface="Arial" pitchFamily="34" charset="0"/>
              <a:buChar char="•"/>
            </a:pPr>
            <a:endParaRPr lang="en-GB" sz="700" dirty="0">
              <a:latin typeface="Calibri" pitchFamily="34" charset="0"/>
            </a:endParaRPr>
          </a:p>
          <a:p>
            <a:pPr algn="l"/>
            <a:endParaRPr lang="en-GB" sz="2800" dirty="0" smtClean="0">
              <a:latin typeface="Calibri" pitchFamily="34" charset="0"/>
            </a:endParaRPr>
          </a:p>
          <a:p>
            <a:pPr marL="457200" indent="-457200" algn="l">
              <a:buFont typeface="Arial" pitchFamily="34" charset="0"/>
              <a:buChar char="•"/>
            </a:pPr>
            <a:r>
              <a:rPr lang="en-GB" sz="2800" dirty="0" err="1" smtClean="0">
                <a:latin typeface="Calibri" pitchFamily="34" charset="0"/>
              </a:rPr>
              <a:t>Abdo</a:t>
            </a:r>
            <a:r>
              <a:rPr lang="en-GB" sz="2800" dirty="0" smtClean="0">
                <a:latin typeface="Calibri" pitchFamily="34" charset="0"/>
              </a:rPr>
              <a:t>: soft, non tender</a:t>
            </a:r>
          </a:p>
          <a:p>
            <a:pPr marL="457200" indent="-457200" algn="l">
              <a:buFont typeface="Arial" pitchFamily="34" charset="0"/>
              <a:buChar char="•"/>
            </a:pPr>
            <a:r>
              <a:rPr lang="en-GB" sz="2800" dirty="0" smtClean="0">
                <a:latin typeface="Calibri" pitchFamily="34" charset="0"/>
              </a:rPr>
              <a:t>R wrist: visibly swollen, minimal erythema, tender to palp, all movements painful +++</a:t>
            </a:r>
          </a:p>
          <a:p>
            <a:pPr marL="457200" indent="-457200" algn="l">
              <a:buFont typeface="Arial" pitchFamily="34" charset="0"/>
              <a:buChar char="•"/>
            </a:pPr>
            <a:r>
              <a:rPr lang="en-GB" sz="2800" dirty="0" smtClean="0">
                <a:latin typeface="Calibri" pitchFamily="34" charset="0"/>
              </a:rPr>
              <a:t>Bruising both arms  </a:t>
            </a:r>
            <a:endParaRPr lang="en-GB" sz="2800" dirty="0">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264" y="3083731"/>
            <a:ext cx="11049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11760" y="3437227"/>
            <a:ext cx="2304256" cy="369332"/>
          </a:xfrm>
          <a:prstGeom prst="rect">
            <a:avLst/>
          </a:prstGeom>
          <a:noFill/>
        </p:spPr>
        <p:txBody>
          <a:bodyPr wrap="square" rtlCol="0">
            <a:spAutoFit/>
          </a:bodyPr>
          <a:lstStyle/>
          <a:p>
            <a:r>
              <a:rPr lang="en-GB" dirty="0">
                <a:solidFill>
                  <a:srgbClr val="000000"/>
                </a:solidFill>
              </a:rPr>
              <a:t>BS normal R+L </a:t>
            </a:r>
          </a:p>
        </p:txBody>
      </p:sp>
    </p:spTree>
    <p:extLst>
      <p:ext uri="{BB962C8B-B14F-4D97-AF65-F5344CB8AC3E}">
        <p14:creationId xmlns:p14="http://schemas.microsoft.com/office/powerpoint/2010/main" val="205051512"/>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720079"/>
          </a:xfrm>
        </p:spPr>
        <p:txBody>
          <a:bodyPr/>
          <a:lstStyle/>
          <a:p>
            <a:r>
              <a:rPr lang="en-GB" b="1" dirty="0" smtClean="0">
                <a:latin typeface="Calibri" pitchFamily="34" charset="0"/>
              </a:rPr>
              <a:t>Investigations</a:t>
            </a:r>
            <a:endParaRPr lang="en-GB" b="1" dirty="0">
              <a:latin typeface="Calibri" pitchFamily="34" charset="0"/>
            </a:endParaRPr>
          </a:p>
        </p:txBody>
      </p:sp>
      <p:sp>
        <p:nvSpPr>
          <p:cNvPr id="3" name="Subtitle 2"/>
          <p:cNvSpPr>
            <a:spLocks noGrp="1"/>
          </p:cNvSpPr>
          <p:nvPr>
            <p:ph type="subTitle" idx="1"/>
          </p:nvPr>
        </p:nvSpPr>
        <p:spPr>
          <a:xfrm>
            <a:off x="755576" y="1916832"/>
            <a:ext cx="7200800" cy="4032448"/>
          </a:xfrm>
        </p:spPr>
        <p:txBody>
          <a:bodyPr/>
          <a:lstStyle/>
          <a:p>
            <a:pPr algn="l"/>
            <a:r>
              <a:rPr lang="en-GB" dirty="0" err="1" smtClean="0">
                <a:latin typeface="Calibri" pitchFamily="34" charset="0"/>
              </a:rPr>
              <a:t>Hb</a:t>
            </a:r>
            <a:r>
              <a:rPr lang="en-GB" dirty="0" smtClean="0">
                <a:latin typeface="Calibri" pitchFamily="34" charset="0"/>
              </a:rPr>
              <a:t> 96 MCV 79   WCC 8.3  Plat 281</a:t>
            </a:r>
          </a:p>
          <a:p>
            <a:pPr algn="l"/>
            <a:r>
              <a:rPr lang="en-GB" dirty="0" smtClean="0">
                <a:latin typeface="Calibri" pitchFamily="34" charset="0"/>
              </a:rPr>
              <a:t>Na 137  K 5.3  Urea 9.9  </a:t>
            </a:r>
            <a:r>
              <a:rPr lang="en-GB" dirty="0" err="1" smtClean="0">
                <a:latin typeface="Calibri" pitchFamily="34" charset="0"/>
              </a:rPr>
              <a:t>Creat</a:t>
            </a:r>
            <a:r>
              <a:rPr lang="en-GB" dirty="0" smtClean="0">
                <a:latin typeface="Calibri" pitchFamily="34" charset="0"/>
              </a:rPr>
              <a:t> 111  </a:t>
            </a:r>
            <a:r>
              <a:rPr lang="en-GB" dirty="0" err="1" smtClean="0">
                <a:latin typeface="Calibri" pitchFamily="34" charset="0"/>
              </a:rPr>
              <a:t>Ca</a:t>
            </a:r>
            <a:r>
              <a:rPr lang="en-GB" dirty="0" smtClean="0">
                <a:latin typeface="Calibri" pitchFamily="34" charset="0"/>
              </a:rPr>
              <a:t> 2.48</a:t>
            </a:r>
          </a:p>
          <a:p>
            <a:pPr algn="l"/>
            <a:r>
              <a:rPr lang="en-GB" dirty="0" smtClean="0">
                <a:latin typeface="Calibri" pitchFamily="34" charset="0"/>
              </a:rPr>
              <a:t>ALT 25  ALP 68  Albumin 24  Bilirubin 6</a:t>
            </a:r>
          </a:p>
          <a:p>
            <a:pPr algn="l"/>
            <a:r>
              <a:rPr lang="en-GB" dirty="0" err="1" smtClean="0">
                <a:latin typeface="Calibri" pitchFamily="34" charset="0"/>
              </a:rPr>
              <a:t>Urate</a:t>
            </a:r>
            <a:r>
              <a:rPr lang="en-GB" dirty="0" smtClean="0">
                <a:latin typeface="Calibri" pitchFamily="34" charset="0"/>
              </a:rPr>
              <a:t> 331  CRP 14</a:t>
            </a:r>
          </a:p>
          <a:p>
            <a:pPr algn="l"/>
            <a:r>
              <a:rPr lang="en-GB" dirty="0" smtClean="0">
                <a:latin typeface="Calibri" pitchFamily="34" charset="0"/>
              </a:rPr>
              <a:t>Urine dip: negative</a:t>
            </a:r>
            <a:endParaRPr lang="en-GB" dirty="0">
              <a:latin typeface="Calibri" pitchFamily="34" charset="0"/>
            </a:endParaRPr>
          </a:p>
          <a:p>
            <a:pPr algn="l"/>
            <a:r>
              <a:rPr lang="en-GB" dirty="0" smtClean="0">
                <a:latin typeface="Calibri" pitchFamily="34" charset="0"/>
              </a:rPr>
              <a:t>CXR: Cardiomegaly only</a:t>
            </a:r>
          </a:p>
          <a:p>
            <a:pPr algn="l"/>
            <a:r>
              <a:rPr lang="en-GB" dirty="0" smtClean="0">
                <a:latin typeface="Calibri" pitchFamily="34" charset="0"/>
              </a:rPr>
              <a:t>ECG: SR 84 LAD </a:t>
            </a:r>
            <a:endParaRPr lang="en-GB" dirty="0">
              <a:latin typeface="Calibri" pitchFamily="34" charset="0"/>
            </a:endParaRPr>
          </a:p>
        </p:txBody>
      </p:sp>
    </p:spTree>
    <p:extLst>
      <p:ext uri="{BB962C8B-B14F-4D97-AF65-F5344CB8AC3E}">
        <p14:creationId xmlns:p14="http://schemas.microsoft.com/office/powerpoint/2010/main" val="282479068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1080119"/>
          </a:xfrm>
        </p:spPr>
        <p:txBody>
          <a:bodyPr/>
          <a:lstStyle/>
          <a:p>
            <a:r>
              <a:rPr lang="en-GB" b="1" dirty="0" smtClean="0">
                <a:latin typeface="Calibri" pitchFamily="34" charset="0"/>
              </a:rPr>
              <a:t>Problem list</a:t>
            </a:r>
            <a:endParaRPr lang="en-GB" b="1" dirty="0">
              <a:latin typeface="Calibri" pitchFamily="34" charset="0"/>
            </a:endParaRPr>
          </a:p>
        </p:txBody>
      </p:sp>
      <p:sp>
        <p:nvSpPr>
          <p:cNvPr id="3" name="Subtitle 2"/>
          <p:cNvSpPr>
            <a:spLocks noGrp="1"/>
          </p:cNvSpPr>
          <p:nvPr>
            <p:ph type="subTitle" idx="1"/>
          </p:nvPr>
        </p:nvSpPr>
        <p:spPr>
          <a:xfrm>
            <a:off x="683568" y="2132856"/>
            <a:ext cx="7560840" cy="3505944"/>
          </a:xfrm>
        </p:spPr>
        <p:txBody>
          <a:bodyPr/>
          <a:lstStyle/>
          <a:p>
            <a:pPr marL="514350" indent="-514350" algn="l">
              <a:buFont typeface="+mj-lt"/>
              <a:buAutoNum type="arabicPeriod"/>
            </a:pPr>
            <a:r>
              <a:rPr lang="en-GB" dirty="0" smtClean="0">
                <a:latin typeface="Calibri" pitchFamily="34" charset="0"/>
              </a:rPr>
              <a:t>Acute </a:t>
            </a:r>
            <a:r>
              <a:rPr lang="en-GB" dirty="0" err="1" smtClean="0">
                <a:latin typeface="Calibri" pitchFamily="34" charset="0"/>
              </a:rPr>
              <a:t>monoarthritis</a:t>
            </a:r>
            <a:r>
              <a:rPr lang="en-GB" dirty="0" smtClean="0">
                <a:latin typeface="Calibri" pitchFamily="34" charset="0"/>
              </a:rPr>
              <a:t> (?septic arthritis, crystal </a:t>
            </a:r>
            <a:r>
              <a:rPr lang="en-GB" dirty="0" err="1" smtClean="0">
                <a:latin typeface="Calibri" pitchFamily="34" charset="0"/>
              </a:rPr>
              <a:t>arthropathy</a:t>
            </a:r>
            <a:r>
              <a:rPr lang="en-GB" dirty="0" smtClean="0">
                <a:latin typeface="Calibri" pitchFamily="34" charset="0"/>
              </a:rPr>
              <a:t>)</a:t>
            </a:r>
          </a:p>
          <a:p>
            <a:pPr marL="514350" indent="-514350" algn="l">
              <a:buFont typeface="+mj-lt"/>
              <a:buAutoNum type="arabicPeriod"/>
            </a:pPr>
            <a:endParaRPr lang="en-GB" dirty="0" smtClean="0">
              <a:latin typeface="Calibri" pitchFamily="34" charset="0"/>
            </a:endParaRPr>
          </a:p>
          <a:p>
            <a:pPr marL="514350" indent="-514350" algn="l">
              <a:buFont typeface="+mj-lt"/>
              <a:buAutoNum type="arabicPeriod"/>
            </a:pPr>
            <a:r>
              <a:rPr lang="en-GB" dirty="0" smtClean="0">
                <a:latin typeface="Calibri" pitchFamily="34" charset="0"/>
              </a:rPr>
              <a:t>Delirium (“AMTS off baseline”) </a:t>
            </a:r>
          </a:p>
          <a:p>
            <a:pPr algn="l">
              <a:spcBef>
                <a:spcPts val="0"/>
              </a:spcBef>
            </a:pPr>
            <a:r>
              <a:rPr lang="en-GB" dirty="0">
                <a:latin typeface="Calibri" pitchFamily="34" charset="0"/>
              </a:rPr>
              <a:t>	</a:t>
            </a:r>
            <a:r>
              <a:rPr lang="en-GB" dirty="0" smtClean="0">
                <a:latin typeface="Calibri" pitchFamily="34" charset="0"/>
              </a:rPr>
              <a:t>- </a:t>
            </a:r>
            <a:r>
              <a:rPr lang="en-GB" sz="2400" dirty="0" smtClean="0">
                <a:latin typeface="Calibri" pitchFamily="34" charset="0"/>
              </a:rPr>
              <a:t>?Infection/inflammation wrist joint</a:t>
            </a:r>
          </a:p>
          <a:p>
            <a:pPr algn="l">
              <a:spcBef>
                <a:spcPts val="0"/>
              </a:spcBef>
            </a:pPr>
            <a:r>
              <a:rPr lang="en-GB" sz="2400" dirty="0">
                <a:latin typeface="Calibri" pitchFamily="34" charset="0"/>
              </a:rPr>
              <a:t> </a:t>
            </a:r>
            <a:r>
              <a:rPr lang="en-GB" sz="2400" dirty="0" smtClean="0">
                <a:latin typeface="Calibri" pitchFamily="34" charset="0"/>
              </a:rPr>
              <a:t>      - Hypoglycaemia</a:t>
            </a:r>
          </a:p>
          <a:p>
            <a:pPr algn="l">
              <a:spcBef>
                <a:spcPts val="0"/>
              </a:spcBef>
            </a:pPr>
            <a:r>
              <a:rPr lang="en-GB" sz="2400" dirty="0">
                <a:latin typeface="Calibri" pitchFamily="34" charset="0"/>
              </a:rPr>
              <a:t>	</a:t>
            </a:r>
            <a:r>
              <a:rPr lang="en-GB" sz="2400" dirty="0" smtClean="0">
                <a:latin typeface="Calibri" pitchFamily="34" charset="0"/>
              </a:rPr>
              <a:t>- Fall and ?head injury</a:t>
            </a:r>
            <a:endParaRPr lang="en-GB" sz="2400" dirty="0">
              <a:latin typeface="Calibri" pitchFamily="34" charset="0"/>
            </a:endParaRPr>
          </a:p>
        </p:txBody>
      </p:sp>
    </p:spTree>
    <p:extLst>
      <p:ext uri="{BB962C8B-B14F-4D97-AF65-F5344CB8AC3E}">
        <p14:creationId xmlns:p14="http://schemas.microsoft.com/office/powerpoint/2010/main" val="2819811275"/>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944" y="-603448"/>
            <a:ext cx="18211800" cy="785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8939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984" y="-2327583"/>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13443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920" y="-2259632"/>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41942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008112"/>
          </a:xfrm>
        </p:spPr>
        <p:txBody>
          <a:bodyPr/>
          <a:lstStyle/>
          <a:p>
            <a:r>
              <a:rPr lang="en-GB" b="1" dirty="0" smtClean="0">
                <a:latin typeface="Calibri" pitchFamily="34" charset="0"/>
              </a:rPr>
              <a:t>Management plan</a:t>
            </a:r>
            <a:endParaRPr lang="en-GB" b="1" dirty="0">
              <a:latin typeface="Calibri" pitchFamily="34" charset="0"/>
            </a:endParaRPr>
          </a:p>
        </p:txBody>
      </p:sp>
      <p:sp>
        <p:nvSpPr>
          <p:cNvPr id="3" name="Subtitle 2"/>
          <p:cNvSpPr>
            <a:spLocks noGrp="1"/>
          </p:cNvSpPr>
          <p:nvPr>
            <p:ph type="subTitle" idx="1"/>
          </p:nvPr>
        </p:nvSpPr>
        <p:spPr>
          <a:xfrm>
            <a:off x="755576" y="2060848"/>
            <a:ext cx="7344816" cy="3577952"/>
          </a:xfrm>
        </p:spPr>
        <p:txBody>
          <a:bodyPr/>
          <a:lstStyle/>
          <a:p>
            <a:pPr marL="514350" indent="-514350" algn="l">
              <a:buFont typeface="+mj-lt"/>
              <a:buAutoNum type="arabicPeriod"/>
            </a:pPr>
            <a:r>
              <a:rPr lang="en-GB" dirty="0" smtClean="0">
                <a:latin typeface="Calibri" pitchFamily="34" charset="0"/>
              </a:rPr>
              <a:t>Aspiration R wrist under U/S</a:t>
            </a:r>
          </a:p>
          <a:p>
            <a:pPr marL="514350" indent="-514350" algn="l">
              <a:buFont typeface="+mj-lt"/>
              <a:buAutoNum type="arabicPeriod"/>
            </a:pPr>
            <a:r>
              <a:rPr lang="en-GB" dirty="0" smtClean="0">
                <a:latin typeface="Calibri" pitchFamily="34" charset="0"/>
              </a:rPr>
              <a:t>Treat for ?septic arthritis (Co-</a:t>
            </a:r>
            <a:r>
              <a:rPr lang="en-GB" dirty="0" err="1" smtClean="0">
                <a:latin typeface="Calibri" pitchFamily="34" charset="0"/>
              </a:rPr>
              <a:t>amoxiclav</a:t>
            </a:r>
            <a:r>
              <a:rPr lang="en-GB" dirty="0" smtClean="0">
                <a:latin typeface="Calibri" pitchFamily="34" charset="0"/>
              </a:rPr>
              <a:t>)</a:t>
            </a:r>
          </a:p>
          <a:p>
            <a:pPr marL="514350" indent="-514350" algn="l">
              <a:buFont typeface="+mj-lt"/>
              <a:buAutoNum type="arabicPeriod"/>
            </a:pPr>
            <a:r>
              <a:rPr lang="en-GB" dirty="0" smtClean="0">
                <a:latin typeface="Calibri" pitchFamily="34" charset="0"/>
              </a:rPr>
              <a:t>Intravenous fluids</a:t>
            </a:r>
          </a:p>
          <a:p>
            <a:pPr marL="514350" indent="-514350" algn="l">
              <a:buFont typeface="+mj-lt"/>
              <a:buAutoNum type="arabicPeriod"/>
            </a:pPr>
            <a:r>
              <a:rPr lang="en-GB" dirty="0" smtClean="0">
                <a:latin typeface="Calibri" pitchFamily="34" charset="0"/>
              </a:rPr>
              <a:t>Analgesia + colchicine if gout confirmed</a:t>
            </a:r>
            <a:endParaRPr lang="en-GB" dirty="0">
              <a:latin typeface="Calibri" pitchFamily="34" charset="0"/>
            </a:endParaRPr>
          </a:p>
        </p:txBody>
      </p:sp>
    </p:spTree>
    <p:extLst>
      <p:ext uri="{BB962C8B-B14F-4D97-AF65-F5344CB8AC3E}">
        <p14:creationId xmlns:p14="http://schemas.microsoft.com/office/powerpoint/2010/main" val="408337957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80728"/>
            <a:ext cx="7992888" cy="504056"/>
          </a:xfrm>
        </p:spPr>
        <p:txBody>
          <a:bodyPr/>
          <a:lstStyle/>
          <a:p>
            <a:r>
              <a:rPr lang="en-GB" sz="4000" b="1" dirty="0" smtClean="0">
                <a:latin typeface="Calibri" pitchFamily="34" charset="0"/>
              </a:rPr>
              <a:t>Progress on acute admissions ward</a:t>
            </a:r>
            <a:endParaRPr lang="en-GB" sz="4000" b="1" dirty="0">
              <a:latin typeface="Calibri" pitchFamily="34" charset="0"/>
            </a:endParaRPr>
          </a:p>
        </p:txBody>
      </p:sp>
      <p:sp>
        <p:nvSpPr>
          <p:cNvPr id="3" name="Subtitle 2"/>
          <p:cNvSpPr>
            <a:spLocks noGrp="1"/>
          </p:cNvSpPr>
          <p:nvPr>
            <p:ph type="subTitle" idx="1"/>
          </p:nvPr>
        </p:nvSpPr>
        <p:spPr>
          <a:xfrm>
            <a:off x="611560" y="1628800"/>
            <a:ext cx="7344816" cy="4320480"/>
          </a:xfrm>
        </p:spPr>
        <p:txBody>
          <a:bodyPr/>
          <a:lstStyle/>
          <a:p>
            <a:pPr algn="l"/>
            <a:r>
              <a:rPr lang="en-GB" sz="2400" i="1" dirty="0" smtClean="0">
                <a:latin typeface="Calibri" pitchFamily="34" charset="0"/>
              </a:rPr>
              <a:t>Nursing entries</a:t>
            </a:r>
          </a:p>
          <a:p>
            <a:pPr marL="342900" indent="-342900" algn="l">
              <a:buFont typeface="Arial" panose="020B0604020202020204" pitchFamily="34" charset="0"/>
              <a:buChar char="•"/>
            </a:pPr>
            <a:r>
              <a:rPr lang="en-GB" sz="2400" i="1" dirty="0">
                <a:latin typeface="Calibri" pitchFamily="34" charset="0"/>
              </a:rPr>
              <a:t> </a:t>
            </a:r>
            <a:r>
              <a:rPr lang="en-GB" sz="2400" i="1" dirty="0" smtClean="0">
                <a:latin typeface="Calibri" pitchFamily="34" charset="0"/>
              </a:rPr>
              <a:t> </a:t>
            </a:r>
            <a:r>
              <a:rPr lang="en-GB" sz="2400" dirty="0" smtClean="0">
                <a:latin typeface="Calibri" pitchFamily="34" charset="0"/>
              </a:rPr>
              <a:t>Patient remains stable</a:t>
            </a:r>
          </a:p>
          <a:p>
            <a:pPr marL="457200" indent="-457200" algn="l">
              <a:buFont typeface="Arial" pitchFamily="34" charset="0"/>
              <a:buChar char="•"/>
            </a:pPr>
            <a:r>
              <a:rPr lang="en-GB" sz="2400" dirty="0" smtClean="0">
                <a:latin typeface="Calibri" pitchFamily="34" charset="0"/>
              </a:rPr>
              <a:t>Remains incontinent</a:t>
            </a:r>
          </a:p>
          <a:p>
            <a:pPr marL="457200" indent="-457200" algn="l">
              <a:buFont typeface="Arial" pitchFamily="34" charset="0"/>
              <a:buChar char="•"/>
            </a:pPr>
            <a:r>
              <a:rPr lang="en-GB" sz="2400" dirty="0" smtClean="0">
                <a:latin typeface="Calibri" pitchFamily="34" charset="0"/>
              </a:rPr>
              <a:t>Refusing physiotherapy assessment</a:t>
            </a:r>
          </a:p>
          <a:p>
            <a:pPr marL="457200" indent="-457200" algn="l">
              <a:buFont typeface="Arial" pitchFamily="34" charset="0"/>
              <a:buChar char="•"/>
            </a:pPr>
            <a:r>
              <a:rPr lang="en-GB" sz="2400" dirty="0" smtClean="0">
                <a:latin typeface="Calibri" pitchFamily="34" charset="0"/>
              </a:rPr>
              <a:t>Not eating/drinking well. Needs encouragement +++</a:t>
            </a:r>
          </a:p>
          <a:p>
            <a:pPr marL="457200" indent="-457200" algn="l">
              <a:buFont typeface="Arial" pitchFamily="34" charset="0"/>
              <a:buChar char="•"/>
            </a:pPr>
            <a:r>
              <a:rPr lang="en-GB" sz="2400" dirty="0" smtClean="0">
                <a:latin typeface="Calibri" pitchFamily="34" charset="0"/>
              </a:rPr>
              <a:t>Refused lunch – had only biscuits</a:t>
            </a:r>
          </a:p>
          <a:p>
            <a:pPr marL="457200" indent="-457200" algn="l">
              <a:buFont typeface="Arial" pitchFamily="34" charset="0"/>
              <a:buChar char="•"/>
            </a:pPr>
            <a:r>
              <a:rPr lang="en-GB" sz="2400" dirty="0" smtClean="0">
                <a:latin typeface="Calibri" pitchFamily="34" charset="0"/>
              </a:rPr>
              <a:t>Drinks offered regularly – often refuses</a:t>
            </a:r>
          </a:p>
          <a:p>
            <a:pPr marL="457200" indent="-457200" algn="l">
              <a:buFont typeface="Arial" pitchFamily="34" charset="0"/>
              <a:buChar char="•"/>
            </a:pPr>
            <a:r>
              <a:rPr lang="en-GB" sz="2400" dirty="0" smtClean="0">
                <a:latin typeface="Calibri" pitchFamily="34" charset="0"/>
              </a:rPr>
              <a:t>Not taking medications</a:t>
            </a:r>
          </a:p>
          <a:p>
            <a:pPr marL="457200" indent="-457200" algn="l">
              <a:buFont typeface="Arial" pitchFamily="34" charset="0"/>
              <a:buChar char="•"/>
            </a:pPr>
            <a:r>
              <a:rPr lang="en-GB" sz="2400" b="1" dirty="0" smtClean="0">
                <a:latin typeface="Calibri" pitchFamily="34" charset="0"/>
              </a:rPr>
              <a:t>Medically fit – can go home once OT/PT happy</a:t>
            </a:r>
          </a:p>
          <a:p>
            <a:pPr marL="457200" indent="-457200" algn="l">
              <a:buFont typeface="Arial" pitchFamily="34" charset="0"/>
              <a:buChar char="•"/>
            </a:pPr>
            <a:r>
              <a:rPr lang="en-GB" sz="2400" b="1" dirty="0" smtClean="0">
                <a:latin typeface="Calibri" pitchFamily="34" charset="0"/>
              </a:rPr>
              <a:t>To be seen by social worker today – for increased POC</a:t>
            </a:r>
            <a:endParaRPr lang="en-GB" sz="2400" b="1" dirty="0">
              <a:latin typeface="Calibri" pitchFamily="34" charset="0"/>
            </a:endParaRPr>
          </a:p>
        </p:txBody>
      </p:sp>
    </p:spTree>
    <p:extLst>
      <p:ext uri="{BB962C8B-B14F-4D97-AF65-F5344CB8AC3E}">
        <p14:creationId xmlns:p14="http://schemas.microsoft.com/office/powerpoint/2010/main" val="410745079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451338" y="836713"/>
            <a:ext cx="8229600" cy="720079"/>
          </a:xfrm>
        </p:spPr>
        <p:txBody>
          <a:bodyPr/>
          <a:lstStyle/>
          <a:p>
            <a:pPr>
              <a:lnSpc>
                <a:spcPct val="80000"/>
              </a:lnSpc>
              <a:spcBef>
                <a:spcPct val="20000"/>
              </a:spcBef>
            </a:pPr>
            <a:r>
              <a:rPr lang="en-GB" sz="4000" b="1" dirty="0" smtClean="0">
                <a:solidFill>
                  <a:srgbClr val="0070C0"/>
                </a:solidFill>
                <a:ea typeface="ＭＳ Ｐゴシック"/>
                <a:cs typeface="ＭＳ Ｐゴシック"/>
              </a:rPr>
              <a:t/>
            </a:r>
            <a:br>
              <a:rPr lang="en-GB" sz="4000" b="1" dirty="0" smtClean="0">
                <a:solidFill>
                  <a:srgbClr val="0070C0"/>
                </a:solidFill>
                <a:ea typeface="ＭＳ Ｐゴシック"/>
                <a:cs typeface="ＭＳ Ｐゴシック"/>
              </a:rPr>
            </a:br>
            <a:r>
              <a:rPr lang="en-GB" sz="4800" b="1" dirty="0" smtClean="0">
                <a:solidFill>
                  <a:srgbClr val="0070C0"/>
                </a:solidFill>
                <a:ea typeface="ＭＳ Ｐゴシック"/>
                <a:cs typeface="ＭＳ Ｐゴシック"/>
              </a:rPr>
              <a:t>The challenge</a:t>
            </a:r>
            <a:endParaRPr lang="en-GB" sz="4800" b="1" dirty="0">
              <a:solidFill>
                <a:srgbClr val="0070C0"/>
              </a:solidFill>
              <a:ea typeface="ＭＳ Ｐゴシック"/>
              <a:cs typeface="ＭＳ Ｐゴシック"/>
            </a:endParaRPr>
          </a:p>
        </p:txBody>
      </p:sp>
      <p:sp>
        <p:nvSpPr>
          <p:cNvPr id="17410" name="Rectangle 3"/>
          <p:cNvSpPr>
            <a:spLocks noGrp="1"/>
          </p:cNvSpPr>
          <p:nvPr>
            <p:ph type="body" idx="4294967295"/>
          </p:nvPr>
        </p:nvSpPr>
        <p:spPr>
          <a:xfrm>
            <a:off x="457200" y="2205039"/>
            <a:ext cx="8229600" cy="3921125"/>
          </a:xfrm>
        </p:spPr>
        <p:txBody>
          <a:bodyPr/>
          <a:lstStyle/>
          <a:p>
            <a:endParaRPr lang="en-GB" sz="20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88839"/>
            <a:ext cx="4579615" cy="402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736" y="1866727"/>
            <a:ext cx="2376265" cy="384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3114675"/>
            <a:ext cx="28098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8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052736"/>
            <a:ext cx="7772400" cy="1368152"/>
          </a:xfrm>
        </p:spPr>
        <p:txBody>
          <a:bodyPr/>
          <a:lstStyle/>
          <a:p>
            <a:r>
              <a:rPr lang="en-GB" b="1" dirty="0" smtClean="0">
                <a:latin typeface="Calibri" pitchFamily="34" charset="0"/>
              </a:rPr>
              <a:t>Mrs SS   94 years old</a:t>
            </a:r>
            <a:endParaRPr lang="en-GB" b="1" dirty="0">
              <a:latin typeface="Calibri" pitchFamily="34" charset="0"/>
            </a:endParaRPr>
          </a:p>
        </p:txBody>
      </p:sp>
      <p:sp>
        <p:nvSpPr>
          <p:cNvPr id="3" name="Subtitle 2"/>
          <p:cNvSpPr>
            <a:spLocks noGrp="1"/>
          </p:cNvSpPr>
          <p:nvPr>
            <p:ph type="subTitle" idx="1"/>
          </p:nvPr>
        </p:nvSpPr>
        <p:spPr>
          <a:xfrm>
            <a:off x="683568" y="2420888"/>
            <a:ext cx="7416824" cy="3217912"/>
          </a:xfrm>
        </p:spPr>
        <p:txBody>
          <a:bodyPr/>
          <a:lstStyle/>
          <a:p>
            <a:pPr marL="514350" indent="-514350" algn="l">
              <a:buFont typeface="+mj-lt"/>
              <a:buAutoNum type="arabicPeriod"/>
            </a:pPr>
            <a:r>
              <a:rPr lang="en-GB" dirty="0" smtClean="0">
                <a:latin typeface="Calibri" pitchFamily="34" charset="0"/>
              </a:rPr>
              <a:t>Is the patient delirious?</a:t>
            </a:r>
          </a:p>
          <a:p>
            <a:pPr marL="514350" indent="-514350" algn="l">
              <a:buFont typeface="+mj-lt"/>
              <a:buAutoNum type="arabicPeriod"/>
            </a:pPr>
            <a:r>
              <a:rPr lang="en-GB" dirty="0" smtClean="0">
                <a:latin typeface="Calibri" pitchFamily="34" charset="0"/>
              </a:rPr>
              <a:t>What is going on?</a:t>
            </a:r>
          </a:p>
          <a:p>
            <a:pPr marL="514350" indent="-514350" algn="l">
              <a:buFont typeface="+mj-lt"/>
              <a:buAutoNum type="arabicPeriod"/>
            </a:pPr>
            <a:r>
              <a:rPr lang="en-GB" dirty="0" smtClean="0">
                <a:latin typeface="Calibri" pitchFamily="34" charset="0"/>
              </a:rPr>
              <a:t>Is she MFFD?</a:t>
            </a:r>
          </a:p>
          <a:p>
            <a:pPr marL="514350" indent="-514350" algn="l">
              <a:buFont typeface="+mj-lt"/>
              <a:buAutoNum type="arabicPeriod"/>
            </a:pPr>
            <a:r>
              <a:rPr lang="en-GB" dirty="0" smtClean="0">
                <a:latin typeface="Calibri" pitchFamily="34" charset="0"/>
              </a:rPr>
              <a:t>What next?</a:t>
            </a:r>
            <a:endParaRPr lang="en-GB" dirty="0">
              <a:latin typeface="Calibri" pitchFamily="34" charset="0"/>
            </a:endParaRPr>
          </a:p>
        </p:txBody>
      </p:sp>
    </p:spTree>
    <p:extLst>
      <p:ext uri="{BB962C8B-B14F-4D97-AF65-F5344CB8AC3E}">
        <p14:creationId xmlns:p14="http://schemas.microsoft.com/office/powerpoint/2010/main" val="1534962503"/>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smtClean="0"/>
          </a:p>
          <a:p>
            <a:endParaRPr lang="en-GB" dirty="0"/>
          </a:p>
          <a:p>
            <a:r>
              <a:rPr lang="en-GB" dirty="0" smtClean="0">
                <a:latin typeface="Calibri" panose="020F0502020204030204" pitchFamily="34" charset="0"/>
              </a:rPr>
              <a:t>MOCA 17/30</a:t>
            </a:r>
            <a:endParaRPr lang="en-GB" dirty="0">
              <a:latin typeface="Calibri" panose="020F0502020204030204" pitchFamily="34" charset="0"/>
            </a:endParaRPr>
          </a:p>
        </p:txBody>
      </p:sp>
      <p:pic>
        <p:nvPicPr>
          <p:cNvPr id="2050" name="Picture 2" descr="C:\Users\jd002\AppData\Local\Microsoft\Windows\Temporary Internet Files\Content.Outlook\2OOF5X61\IMG_0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33214" y="-824903"/>
            <a:ext cx="4093594"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71087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24745"/>
            <a:ext cx="8062664" cy="1800199"/>
          </a:xfrm>
        </p:spPr>
        <p:txBody>
          <a:bodyPr/>
          <a:lstStyle/>
          <a:p>
            <a:r>
              <a:rPr lang="en-GB" b="1" dirty="0">
                <a:latin typeface="Calibri" pitchFamily="34" charset="0"/>
              </a:rPr>
              <a:t>Mrs SS   94 years old</a:t>
            </a:r>
            <a:endParaRPr lang="en-GB" dirty="0"/>
          </a:p>
        </p:txBody>
      </p:sp>
      <p:sp>
        <p:nvSpPr>
          <p:cNvPr id="3" name="Subtitle 2"/>
          <p:cNvSpPr>
            <a:spLocks noGrp="1"/>
          </p:cNvSpPr>
          <p:nvPr>
            <p:ph type="subTitle" idx="1"/>
          </p:nvPr>
        </p:nvSpPr>
        <p:spPr/>
        <p:txBody>
          <a:bodyPr/>
          <a:lstStyle/>
          <a:p>
            <a:pPr algn="l"/>
            <a:r>
              <a:rPr lang="en-GB" sz="4400" b="1" dirty="0" smtClean="0">
                <a:latin typeface="Calibri" pitchFamily="34" charset="0"/>
                <a:cs typeface="Calibri" pitchFamily="34" charset="0"/>
              </a:rPr>
              <a:t>What</a:t>
            </a:r>
            <a:r>
              <a:rPr lang="en-GB" sz="4400" b="1" i="1" dirty="0" smtClean="0">
                <a:latin typeface="Calibri" pitchFamily="34" charset="0"/>
                <a:cs typeface="Calibri" pitchFamily="34" charset="0"/>
              </a:rPr>
              <a:t> is </a:t>
            </a:r>
            <a:r>
              <a:rPr lang="en-GB" sz="4400" b="1" dirty="0" smtClean="0">
                <a:latin typeface="Calibri" pitchFamily="34" charset="0"/>
                <a:cs typeface="Calibri" pitchFamily="34" charset="0"/>
              </a:rPr>
              <a:t>going on here?</a:t>
            </a:r>
            <a:endParaRPr lang="en-GB" sz="4400" b="1" dirty="0">
              <a:latin typeface="Calibri" pitchFamily="34" charset="0"/>
              <a:cs typeface="Calibri"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52736"/>
            <a:ext cx="3312368" cy="259228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10244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720079"/>
          </a:xfrm>
        </p:spPr>
        <p:txBody>
          <a:bodyPr/>
          <a:lstStyle/>
          <a:p>
            <a:r>
              <a:rPr lang="en-GB" b="1" dirty="0" smtClean="0">
                <a:latin typeface="Calibri" pitchFamily="34" charset="0"/>
              </a:rPr>
              <a:t>Mrs SS - Past medical history</a:t>
            </a:r>
            <a:endParaRPr lang="en-GB" b="1" dirty="0">
              <a:latin typeface="Calibri" pitchFamily="34" charset="0"/>
            </a:endParaRPr>
          </a:p>
        </p:txBody>
      </p:sp>
      <p:sp>
        <p:nvSpPr>
          <p:cNvPr id="3" name="Subtitle 2"/>
          <p:cNvSpPr>
            <a:spLocks noGrp="1"/>
          </p:cNvSpPr>
          <p:nvPr>
            <p:ph type="subTitle" idx="1"/>
          </p:nvPr>
        </p:nvSpPr>
        <p:spPr>
          <a:xfrm>
            <a:off x="683568" y="1772816"/>
            <a:ext cx="7776864" cy="3865984"/>
          </a:xfrm>
        </p:spPr>
        <p:txBody>
          <a:bodyPr/>
          <a:lstStyle/>
          <a:p>
            <a:pPr marL="457200" indent="-457200" algn="l">
              <a:buFont typeface="Arial" pitchFamily="34" charset="0"/>
              <a:buChar char="•"/>
            </a:pPr>
            <a:r>
              <a:rPr lang="en-GB" dirty="0" smtClean="0">
                <a:solidFill>
                  <a:srgbClr val="FF0000"/>
                </a:solidFill>
                <a:latin typeface="Calibri" pitchFamily="34" charset="0"/>
              </a:rPr>
              <a:t>Type 2 DM</a:t>
            </a:r>
          </a:p>
          <a:p>
            <a:pPr marL="457200" indent="-457200" algn="l">
              <a:buFont typeface="Arial" pitchFamily="34" charset="0"/>
              <a:buChar char="•"/>
            </a:pPr>
            <a:r>
              <a:rPr lang="en-GB" dirty="0" smtClean="0">
                <a:solidFill>
                  <a:srgbClr val="FF0000"/>
                </a:solidFill>
                <a:latin typeface="Calibri" pitchFamily="34" charset="0"/>
              </a:rPr>
              <a:t>Hypertension</a:t>
            </a:r>
            <a:r>
              <a:rPr lang="en-GB" dirty="0" smtClean="0">
                <a:latin typeface="Calibri" pitchFamily="34" charset="0"/>
              </a:rPr>
              <a:t> </a:t>
            </a:r>
          </a:p>
          <a:p>
            <a:pPr marL="457200" indent="-457200" algn="l">
              <a:buFont typeface="Arial" pitchFamily="34" charset="0"/>
              <a:buChar char="•"/>
            </a:pPr>
            <a:r>
              <a:rPr lang="en-GB" dirty="0" smtClean="0">
                <a:solidFill>
                  <a:srgbClr val="FF0000"/>
                </a:solidFill>
                <a:latin typeface="Calibri" pitchFamily="34" charset="0"/>
              </a:rPr>
              <a:t>CABG 2008</a:t>
            </a:r>
          </a:p>
          <a:p>
            <a:pPr marL="457200" indent="-457200" algn="l">
              <a:buFont typeface="Arial" pitchFamily="34" charset="0"/>
              <a:buChar char="•"/>
            </a:pPr>
            <a:r>
              <a:rPr lang="en-GB" dirty="0" smtClean="0">
                <a:solidFill>
                  <a:srgbClr val="FF0000"/>
                </a:solidFill>
                <a:latin typeface="Calibri" pitchFamily="34" charset="0"/>
              </a:rPr>
              <a:t>CKD stage 4</a:t>
            </a:r>
          </a:p>
          <a:p>
            <a:pPr marL="457200" indent="-457200" algn="l">
              <a:buFont typeface="Arial" pitchFamily="34" charset="0"/>
              <a:buChar char="•"/>
            </a:pPr>
            <a:r>
              <a:rPr lang="en-GB" dirty="0" smtClean="0">
                <a:latin typeface="Calibri" pitchFamily="34" charset="0"/>
              </a:rPr>
              <a:t>OA</a:t>
            </a:r>
          </a:p>
          <a:p>
            <a:pPr marL="457200" indent="-457200" algn="l">
              <a:buFont typeface="Arial" pitchFamily="34" charset="0"/>
              <a:buChar char="•"/>
            </a:pPr>
            <a:r>
              <a:rPr lang="en-GB" dirty="0" err="1" smtClean="0">
                <a:latin typeface="Calibri" pitchFamily="34" charset="0"/>
              </a:rPr>
              <a:t>Pseudogout</a:t>
            </a:r>
            <a:endParaRPr lang="en-GB" dirty="0" smtClean="0">
              <a:latin typeface="Calibri" pitchFamily="34" charset="0"/>
            </a:endParaRPr>
          </a:p>
          <a:p>
            <a:pPr marL="457200" indent="-457200" algn="l">
              <a:buFont typeface="Arial" pitchFamily="34" charset="0"/>
              <a:buChar char="•"/>
            </a:pPr>
            <a:r>
              <a:rPr lang="en-GB" dirty="0" smtClean="0">
                <a:latin typeface="Calibri" pitchFamily="34" charset="0"/>
              </a:rPr>
              <a:t>Recurrent falls due to </a:t>
            </a:r>
            <a:r>
              <a:rPr lang="en-GB" dirty="0" smtClean="0">
                <a:solidFill>
                  <a:srgbClr val="FF0000"/>
                </a:solidFill>
                <a:latin typeface="Calibri" pitchFamily="34" charset="0"/>
              </a:rPr>
              <a:t>postural hypotension</a:t>
            </a:r>
          </a:p>
          <a:p>
            <a:pPr marL="457200" indent="-457200" algn="l">
              <a:buFont typeface="Arial" pitchFamily="34" charset="0"/>
              <a:buChar char="•"/>
            </a:pPr>
            <a:r>
              <a:rPr lang="en-GB" dirty="0" smtClean="0">
                <a:latin typeface="Calibri" pitchFamily="34" charset="0"/>
              </a:rPr>
              <a:t>R total hip replacement 8 years ago</a:t>
            </a:r>
            <a:endParaRPr lang="en-GB" dirty="0">
              <a:latin typeface="Calibri" pitchFamily="34" charset="0"/>
            </a:endParaRPr>
          </a:p>
        </p:txBody>
      </p:sp>
    </p:spTree>
    <p:extLst>
      <p:ext uri="{BB962C8B-B14F-4D97-AF65-F5344CB8AC3E}">
        <p14:creationId xmlns:p14="http://schemas.microsoft.com/office/powerpoint/2010/main" val="86049726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68760"/>
            <a:ext cx="3672408" cy="489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443799"/>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16" y="764704"/>
            <a:ext cx="8229600" cy="1008112"/>
          </a:xfrm>
        </p:spPr>
        <p:txBody>
          <a:bodyPr/>
          <a:lstStyle/>
          <a:p>
            <a:r>
              <a:rPr lang="en-GB" b="1" dirty="0">
                <a:latin typeface="Calibri" pitchFamily="34" charset="0"/>
              </a:rPr>
              <a:t>Dementia in </a:t>
            </a:r>
            <a:r>
              <a:rPr lang="en-GB" b="1" dirty="0" smtClean="0">
                <a:latin typeface="Calibri" pitchFamily="34" charset="0"/>
              </a:rPr>
              <a:t>Advanced Age </a:t>
            </a:r>
            <a:endParaRPr lang="en-GB" dirty="0">
              <a:latin typeface="Calibri" pitchFamily="34" charset="0"/>
            </a:endParaRPr>
          </a:p>
        </p:txBody>
      </p:sp>
      <p:pic>
        <p:nvPicPr>
          <p:cNvPr id="243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7876"/>
            <a:ext cx="8208912" cy="88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539" y="2564904"/>
            <a:ext cx="82296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1" y="5657671"/>
            <a:ext cx="8856984" cy="1569660"/>
          </a:xfrm>
          <a:prstGeom prst="rect">
            <a:avLst/>
          </a:prstGeom>
        </p:spPr>
        <p:txBody>
          <a:bodyPr wrap="square">
            <a:spAutoFit/>
          </a:bodyPr>
          <a:lstStyle/>
          <a:p>
            <a:pPr fontAlgn="base">
              <a:spcBef>
                <a:spcPct val="0"/>
              </a:spcBef>
              <a:spcAft>
                <a:spcPct val="0"/>
              </a:spcAft>
            </a:pPr>
            <a:endParaRPr lang="en-GB" dirty="0">
              <a:solidFill>
                <a:srgbClr val="000000"/>
              </a:solidFill>
              <a:latin typeface="Calibri" pitchFamily="34" charset="0"/>
            </a:endParaRPr>
          </a:p>
          <a:p>
            <a:pPr fontAlgn="base">
              <a:spcBef>
                <a:spcPct val="0"/>
              </a:spcBef>
              <a:spcAft>
                <a:spcPct val="0"/>
              </a:spcAft>
            </a:pPr>
            <a:endParaRPr lang="en-GB" dirty="0">
              <a:solidFill>
                <a:srgbClr val="000000"/>
              </a:solidFill>
              <a:latin typeface="Calibri" pitchFamily="34" charset="0"/>
            </a:endParaRPr>
          </a:p>
          <a:p>
            <a:pPr fontAlgn="base">
              <a:spcBef>
                <a:spcPct val="0"/>
              </a:spcBef>
              <a:spcAft>
                <a:spcPct val="0"/>
              </a:spcAft>
            </a:pPr>
            <a:r>
              <a:rPr lang="en-GB" dirty="0">
                <a:solidFill>
                  <a:srgbClr val="000000"/>
                </a:solidFill>
                <a:latin typeface="Calibri" pitchFamily="34" charset="0"/>
              </a:rPr>
              <a:t>Both vascular and degenerative mechanisms often contribute to dementia development in older adults. </a:t>
            </a:r>
            <a:r>
              <a:rPr lang="en-GB" b="1" i="1" dirty="0" err="1">
                <a:solidFill>
                  <a:srgbClr val="000000"/>
                </a:solidFill>
                <a:latin typeface="Calibri" pitchFamily="34" charset="0"/>
              </a:rPr>
              <a:t>Viswanathan</a:t>
            </a:r>
            <a:r>
              <a:rPr lang="en-GB" b="1" i="1" dirty="0">
                <a:solidFill>
                  <a:srgbClr val="000000"/>
                </a:solidFill>
                <a:latin typeface="Calibri" pitchFamily="34" charset="0"/>
              </a:rPr>
              <a:t>, et al., Neurology 2009</a:t>
            </a:r>
            <a:endParaRPr lang="en-GB" dirty="0">
              <a:solidFill>
                <a:srgbClr val="000000"/>
              </a:solidFill>
              <a:latin typeface="Calibri" pitchFamily="34" charset="0"/>
            </a:endParaRPr>
          </a:p>
          <a:p>
            <a:pPr fontAlgn="base">
              <a:spcBef>
                <a:spcPct val="0"/>
              </a:spcBef>
              <a:spcAft>
                <a:spcPct val="0"/>
              </a:spcAft>
            </a:pPr>
            <a:endParaRPr lang="en-GB" sz="2400" dirty="0">
              <a:solidFill>
                <a:srgbClr val="000000"/>
              </a:solidFill>
              <a:latin typeface="Calibri" pitchFamily="34" charset="0"/>
            </a:endParaRPr>
          </a:p>
        </p:txBody>
      </p:sp>
      <p:sp>
        <p:nvSpPr>
          <p:cNvPr id="5" name="TextBox 4"/>
          <p:cNvSpPr txBox="1"/>
          <p:nvPr/>
        </p:nvSpPr>
        <p:spPr>
          <a:xfrm>
            <a:off x="1691679" y="1717434"/>
            <a:ext cx="1152127" cy="584775"/>
          </a:xfrm>
          <a:prstGeom prst="rect">
            <a:avLst/>
          </a:prstGeom>
          <a:noFill/>
        </p:spPr>
        <p:txBody>
          <a:bodyPr wrap="square" rtlCol="0">
            <a:spAutoFit/>
          </a:bodyPr>
          <a:lstStyle/>
          <a:p>
            <a:pPr fontAlgn="base">
              <a:spcBef>
                <a:spcPct val="0"/>
              </a:spcBef>
              <a:spcAft>
                <a:spcPct val="0"/>
              </a:spcAft>
            </a:pPr>
            <a:r>
              <a:rPr lang="en-GB" sz="3200" b="1" dirty="0">
                <a:solidFill>
                  <a:srgbClr val="FFFFFF"/>
                </a:solidFill>
                <a:latin typeface="Calibri" pitchFamily="34" charset="0"/>
              </a:rPr>
              <a:t>AD</a:t>
            </a:r>
          </a:p>
        </p:txBody>
      </p:sp>
      <p:sp>
        <p:nvSpPr>
          <p:cNvPr id="6" name="TextBox 5"/>
          <p:cNvSpPr txBox="1"/>
          <p:nvPr/>
        </p:nvSpPr>
        <p:spPr>
          <a:xfrm>
            <a:off x="6608885" y="1717434"/>
            <a:ext cx="864096" cy="584775"/>
          </a:xfrm>
          <a:prstGeom prst="rect">
            <a:avLst/>
          </a:prstGeom>
          <a:noFill/>
        </p:spPr>
        <p:txBody>
          <a:bodyPr wrap="square" rtlCol="0">
            <a:spAutoFit/>
          </a:bodyPr>
          <a:lstStyle/>
          <a:p>
            <a:pPr fontAlgn="base">
              <a:spcBef>
                <a:spcPct val="0"/>
              </a:spcBef>
              <a:spcAft>
                <a:spcPct val="0"/>
              </a:spcAft>
            </a:pPr>
            <a:r>
              <a:rPr lang="en-GB" sz="3200" b="1" dirty="0" err="1">
                <a:solidFill>
                  <a:srgbClr val="FFFFFF"/>
                </a:solidFill>
                <a:latin typeface="Calibri" pitchFamily="34" charset="0"/>
              </a:rPr>
              <a:t>VaD</a:t>
            </a:r>
            <a:endParaRPr lang="en-GB" sz="3200" b="1" dirty="0">
              <a:solidFill>
                <a:srgbClr val="FFFFFF"/>
              </a:solidFill>
              <a:latin typeface="Calibri" pitchFamily="34" charset="0"/>
            </a:endParaRPr>
          </a:p>
        </p:txBody>
      </p:sp>
    </p:spTree>
    <p:extLst>
      <p:ext uri="{BB962C8B-B14F-4D97-AF65-F5344CB8AC3E}">
        <p14:creationId xmlns:p14="http://schemas.microsoft.com/office/powerpoint/2010/main" val="104598051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invGray">
          <a:xfrm flipV="1">
            <a:off x="2020888" y="4942023"/>
            <a:ext cx="5119687" cy="745987"/>
          </a:xfrm>
          <a:prstGeom prst="triangle">
            <a:avLst>
              <a:gd name="adj" fmla="val 49810"/>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ot="10800000" wrap="none" anchor="ctr"/>
          <a:lstStyle/>
          <a:p>
            <a:pPr algn="ctr" fontAlgn="base">
              <a:lnSpc>
                <a:spcPct val="130000"/>
              </a:lnSpc>
              <a:spcBef>
                <a:spcPct val="0"/>
              </a:spcBef>
              <a:spcAft>
                <a:spcPct val="0"/>
              </a:spcAft>
            </a:pPr>
            <a:endParaRPr lang="en-US" b="1" dirty="0">
              <a:solidFill>
                <a:srgbClr val="FFFF00"/>
              </a:solidFill>
              <a:latin typeface="Calibri" pitchFamily="34" charset="0"/>
            </a:endParaRPr>
          </a:p>
          <a:p>
            <a:pPr algn="ctr" fontAlgn="base">
              <a:spcBef>
                <a:spcPct val="0"/>
              </a:spcBef>
              <a:spcAft>
                <a:spcPct val="0"/>
              </a:spcAft>
            </a:pPr>
            <a:r>
              <a:rPr lang="en-US" sz="1600" b="1" dirty="0">
                <a:solidFill>
                  <a:srgbClr val="FFFF00"/>
                </a:solidFill>
                <a:latin typeface="Calibri" pitchFamily="34" charset="0"/>
              </a:rPr>
              <a:t>Final Common</a:t>
            </a:r>
          </a:p>
          <a:p>
            <a:pPr algn="ctr" fontAlgn="base">
              <a:spcBef>
                <a:spcPct val="0"/>
              </a:spcBef>
              <a:spcAft>
                <a:spcPct val="0"/>
              </a:spcAft>
            </a:pPr>
            <a:r>
              <a:rPr lang="en-US" sz="1600" b="1" dirty="0">
                <a:solidFill>
                  <a:srgbClr val="FFFF00"/>
                </a:solidFill>
                <a:latin typeface="Calibri" pitchFamily="34" charset="0"/>
              </a:rPr>
              <a:t>Pathway</a:t>
            </a:r>
          </a:p>
        </p:txBody>
      </p:sp>
      <p:sp>
        <p:nvSpPr>
          <p:cNvPr id="52227" name="Rectangle 3"/>
          <p:cNvSpPr>
            <a:spLocks noGrp="1" noChangeArrowheads="1"/>
          </p:cNvSpPr>
          <p:nvPr>
            <p:ph type="title"/>
          </p:nvPr>
        </p:nvSpPr>
        <p:spPr>
          <a:xfrm>
            <a:off x="366713" y="1219200"/>
            <a:ext cx="1003202" cy="498475"/>
          </a:xfrm>
        </p:spPr>
        <p:txBody>
          <a:bodyPr/>
          <a:lstStyle/>
          <a:p>
            <a:pPr eaLnBrk="1" hangingPunct="1"/>
            <a:r>
              <a:rPr lang="en-US" sz="3600" b="1" dirty="0" err="1" smtClean="0">
                <a:latin typeface="Calibri" pitchFamily="34" charset="0"/>
              </a:rPr>
              <a:t>VaD</a:t>
            </a:r>
            <a:endParaRPr lang="en-US" sz="3600" b="1" dirty="0" smtClean="0">
              <a:latin typeface="Calibri" pitchFamily="34" charset="0"/>
            </a:endParaRPr>
          </a:p>
        </p:txBody>
      </p:sp>
      <p:sp>
        <p:nvSpPr>
          <p:cNvPr id="96260" name="Rectangle 4"/>
          <p:cNvSpPr>
            <a:spLocks noGrp="1" noChangeArrowheads="1"/>
          </p:cNvSpPr>
          <p:nvPr>
            <p:ph type="body" idx="1"/>
          </p:nvPr>
        </p:nvSpPr>
        <p:spPr>
          <a:xfrm>
            <a:off x="2903537" y="4103132"/>
            <a:ext cx="2905125" cy="78175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spAutoFit/>
          </a:bodyPr>
          <a:lstStyle/>
          <a:p>
            <a:pPr marL="111125" indent="-111125" eaLnBrk="1" hangingPunct="1">
              <a:spcBef>
                <a:spcPct val="10000"/>
              </a:spcBef>
            </a:pPr>
            <a:r>
              <a:rPr lang="en-US" sz="1400" dirty="0" smtClean="0">
                <a:latin typeface="Calibri" pitchFamily="34" charset="0"/>
              </a:rPr>
              <a:t>   Multiple Lacunae</a:t>
            </a:r>
          </a:p>
          <a:p>
            <a:pPr marL="111125" indent="-111125" eaLnBrk="1" hangingPunct="1">
              <a:spcBef>
                <a:spcPct val="10000"/>
              </a:spcBef>
            </a:pPr>
            <a:r>
              <a:rPr lang="en-US" sz="1400" dirty="0" smtClean="0">
                <a:latin typeface="Calibri" pitchFamily="34" charset="0"/>
              </a:rPr>
              <a:t>   Binswanger’s Disease</a:t>
            </a:r>
          </a:p>
          <a:p>
            <a:pPr marL="111125" indent="-111125" eaLnBrk="1" hangingPunct="1">
              <a:spcBef>
                <a:spcPct val="10000"/>
              </a:spcBef>
            </a:pPr>
            <a:r>
              <a:rPr lang="en-US" sz="1400" dirty="0" smtClean="0">
                <a:latin typeface="Calibri" pitchFamily="34" charset="0"/>
              </a:rPr>
              <a:t>   CADASIL</a:t>
            </a:r>
          </a:p>
        </p:txBody>
      </p:sp>
      <p:sp>
        <p:nvSpPr>
          <p:cNvPr id="96261" name="Rectangle 5"/>
          <p:cNvSpPr>
            <a:spLocks noChangeArrowheads="1"/>
          </p:cNvSpPr>
          <p:nvPr/>
        </p:nvSpPr>
        <p:spPr bwMode="auto">
          <a:xfrm>
            <a:off x="1981200" y="1219200"/>
            <a:ext cx="5126038" cy="533400"/>
          </a:xfrm>
          <a:prstGeom prst="rect">
            <a:avLst/>
          </a:prstGeom>
          <a:solidFill>
            <a:schemeClr val="accent3"/>
          </a:solidFill>
          <a:ln>
            <a:noFill/>
          </a:ln>
          <a:effectLst>
            <a:outerShdw blurRad="50800" dist="38100" dir="18900000" algn="bl" rotWithShape="0">
              <a:prstClr val="black">
                <a:alpha val="40000"/>
              </a:prstClr>
            </a:outerShdw>
          </a:effectLst>
        </p:spPr>
        <p:txBody>
          <a:bodyPr>
            <a:spAutoFit/>
          </a:bodyPr>
          <a:lstStyle/>
          <a:p>
            <a:pPr algn="ctr" fontAlgn="base">
              <a:spcBef>
                <a:spcPct val="60000"/>
              </a:spcBef>
              <a:spcAft>
                <a:spcPct val="0"/>
              </a:spcAft>
            </a:pPr>
            <a:r>
              <a:rPr lang="en-US" sz="2900" b="1" dirty="0">
                <a:solidFill>
                  <a:srgbClr val="000000"/>
                </a:solidFill>
                <a:latin typeface="Calibri" pitchFamily="34" charset="0"/>
              </a:rPr>
              <a:t>Vascular Risk Factors</a:t>
            </a:r>
          </a:p>
        </p:txBody>
      </p:sp>
      <p:sp>
        <p:nvSpPr>
          <p:cNvPr id="96262" name="Rectangle 6"/>
          <p:cNvSpPr>
            <a:spLocks noChangeArrowheads="1"/>
          </p:cNvSpPr>
          <p:nvPr/>
        </p:nvSpPr>
        <p:spPr bwMode="auto">
          <a:xfrm>
            <a:off x="366713" y="1792288"/>
            <a:ext cx="8443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
              </a:spcBef>
              <a:spcAft>
                <a:spcPct val="0"/>
              </a:spcAft>
            </a:pPr>
            <a:r>
              <a:rPr lang="en-US" sz="1600" b="1">
                <a:solidFill>
                  <a:srgbClr val="000000"/>
                </a:solidFill>
                <a:latin typeface="Calibri" pitchFamily="34" charset="0"/>
              </a:rPr>
              <a:t>Hypertension   Diabetes   Genetics   Hypercholesterolemia   Heart Disease</a:t>
            </a:r>
          </a:p>
        </p:txBody>
      </p:sp>
      <p:sp>
        <p:nvSpPr>
          <p:cNvPr id="96263" name="Rectangle 7"/>
          <p:cNvSpPr>
            <a:spLocks noChangeArrowheads="1"/>
          </p:cNvSpPr>
          <p:nvPr/>
        </p:nvSpPr>
        <p:spPr bwMode="auto">
          <a:xfrm>
            <a:off x="1981200" y="2971800"/>
            <a:ext cx="5126038" cy="473075"/>
          </a:xfrm>
          <a:prstGeom prst="rect">
            <a:avLst/>
          </a:prstGeom>
          <a:solidFill>
            <a:schemeClr val="accent3"/>
          </a:solidFill>
          <a:ln>
            <a:noFill/>
          </a:ln>
          <a:effectLst>
            <a:outerShdw blurRad="50800" dist="38100" dir="18900000" algn="bl" rotWithShape="0">
              <a:prstClr val="black">
                <a:alpha val="40000"/>
              </a:prstClr>
            </a:outerShdw>
          </a:effectLst>
        </p:spPr>
        <p:txBody>
          <a:bodyPr>
            <a:spAutoFit/>
          </a:bodyPr>
          <a:lstStyle/>
          <a:p>
            <a:pPr algn="ctr" fontAlgn="base">
              <a:spcBef>
                <a:spcPct val="60000"/>
              </a:spcBef>
              <a:spcAft>
                <a:spcPct val="0"/>
              </a:spcAft>
            </a:pPr>
            <a:r>
              <a:rPr lang="en-US" sz="2500" b="1" dirty="0">
                <a:solidFill>
                  <a:srgbClr val="000000"/>
                </a:solidFill>
                <a:latin typeface="Calibri" pitchFamily="34" charset="0"/>
              </a:rPr>
              <a:t>Multiple Distinct Pathologies</a:t>
            </a:r>
          </a:p>
        </p:txBody>
      </p:sp>
      <p:sp>
        <p:nvSpPr>
          <p:cNvPr id="96264" name="Rectangle 8"/>
          <p:cNvSpPr>
            <a:spLocks noChangeArrowheads="1"/>
          </p:cNvSpPr>
          <p:nvPr/>
        </p:nvSpPr>
        <p:spPr bwMode="auto">
          <a:xfrm>
            <a:off x="486736" y="3733662"/>
            <a:ext cx="2161059" cy="366713"/>
          </a:xfrm>
          <a:prstGeom prst="rect">
            <a:avLst/>
          </a:prstGeom>
          <a:solidFill>
            <a:schemeClr val="bg1"/>
          </a:solidFill>
          <a:ln>
            <a:noFill/>
          </a:ln>
          <a:effectLst>
            <a:softEdge rad="31750"/>
          </a:effectLst>
        </p:spPr>
        <p:txBody>
          <a:bodyPr wrap="square">
            <a:spAutoFit/>
          </a:bodyPr>
          <a:lstStyle/>
          <a:p>
            <a:pPr algn="ctr" fontAlgn="base">
              <a:spcBef>
                <a:spcPct val="10000"/>
              </a:spcBef>
              <a:spcAft>
                <a:spcPct val="0"/>
              </a:spcAft>
            </a:pPr>
            <a:r>
              <a:rPr lang="en-US" b="1" dirty="0">
                <a:solidFill>
                  <a:srgbClr val="000000"/>
                </a:solidFill>
                <a:latin typeface="Calibri" pitchFamily="34" charset="0"/>
              </a:rPr>
              <a:t>Large vessel infarcts</a:t>
            </a:r>
          </a:p>
        </p:txBody>
      </p:sp>
      <p:sp>
        <p:nvSpPr>
          <p:cNvPr id="96265" name="Rectangle 9"/>
          <p:cNvSpPr>
            <a:spLocks noChangeArrowheads="1"/>
          </p:cNvSpPr>
          <p:nvPr/>
        </p:nvSpPr>
        <p:spPr bwMode="auto">
          <a:xfrm>
            <a:off x="466725" y="4264025"/>
            <a:ext cx="25971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fontAlgn="base">
              <a:spcBef>
                <a:spcPct val="10000"/>
              </a:spcBef>
              <a:spcAft>
                <a:spcPct val="0"/>
              </a:spcAft>
              <a:buSzPct val="120000"/>
              <a:buFont typeface="Arial" pitchFamily="34" charset="0"/>
              <a:buChar char="•"/>
            </a:pPr>
            <a:r>
              <a:rPr lang="en-US" sz="1400" dirty="0">
                <a:solidFill>
                  <a:srgbClr val="000000"/>
                </a:solidFill>
                <a:latin typeface="Calibri" pitchFamily="34" charset="0"/>
              </a:rPr>
              <a:t>Strategic Single Infarcts</a:t>
            </a:r>
          </a:p>
          <a:p>
            <a:pPr marL="285750" indent="-285750" fontAlgn="base">
              <a:spcBef>
                <a:spcPct val="10000"/>
              </a:spcBef>
              <a:spcAft>
                <a:spcPct val="0"/>
              </a:spcAft>
              <a:buSzPct val="120000"/>
              <a:buFont typeface="Arial" pitchFamily="34" charset="0"/>
              <a:buChar char="•"/>
            </a:pPr>
            <a:r>
              <a:rPr lang="en-US" sz="1400" dirty="0">
                <a:solidFill>
                  <a:srgbClr val="000000"/>
                </a:solidFill>
                <a:latin typeface="Calibri" pitchFamily="34" charset="0"/>
              </a:rPr>
              <a:t>Multi-infarct Dementi</a:t>
            </a:r>
            <a:r>
              <a:rPr lang="en-US" sz="1500" dirty="0">
                <a:solidFill>
                  <a:srgbClr val="000000"/>
                </a:solidFill>
                <a:latin typeface="Calibri" pitchFamily="34" charset="0"/>
              </a:rPr>
              <a:t>a</a:t>
            </a:r>
          </a:p>
        </p:txBody>
      </p:sp>
      <p:sp>
        <p:nvSpPr>
          <p:cNvPr id="96266" name="Rectangle 10"/>
          <p:cNvSpPr>
            <a:spLocks noChangeArrowheads="1"/>
          </p:cNvSpPr>
          <p:nvPr/>
        </p:nvSpPr>
        <p:spPr bwMode="auto">
          <a:xfrm>
            <a:off x="2843809" y="3733800"/>
            <a:ext cx="2169516" cy="366713"/>
          </a:xfrm>
          <a:prstGeom prst="rect">
            <a:avLst/>
          </a:prstGeom>
          <a:solidFill>
            <a:schemeClr val="bg1"/>
          </a:solidFill>
          <a:ln>
            <a:noFill/>
          </a:ln>
          <a:effectLst>
            <a:softEdge rad="31750"/>
          </a:effectLst>
        </p:spPr>
        <p:txBody>
          <a:bodyPr wrap="square">
            <a:spAutoFit/>
          </a:bodyPr>
          <a:lstStyle/>
          <a:p>
            <a:pPr algn="ctr" fontAlgn="base">
              <a:spcBef>
                <a:spcPct val="10000"/>
              </a:spcBef>
              <a:spcAft>
                <a:spcPct val="0"/>
              </a:spcAft>
            </a:pPr>
            <a:r>
              <a:rPr lang="en-US" b="1" dirty="0">
                <a:solidFill>
                  <a:srgbClr val="FF0000"/>
                </a:solidFill>
                <a:latin typeface="Calibri" pitchFamily="34" charset="0"/>
              </a:rPr>
              <a:t>Small vessel infarcts</a:t>
            </a:r>
          </a:p>
        </p:txBody>
      </p:sp>
      <p:sp>
        <p:nvSpPr>
          <p:cNvPr id="96267" name="Rectangle 11"/>
          <p:cNvSpPr>
            <a:spLocks noChangeArrowheads="1"/>
          </p:cNvSpPr>
          <p:nvPr/>
        </p:nvSpPr>
        <p:spPr bwMode="auto">
          <a:xfrm>
            <a:off x="5029200" y="3733800"/>
            <a:ext cx="1432006" cy="369332"/>
          </a:xfrm>
          <a:prstGeom prst="rect">
            <a:avLst/>
          </a:prstGeom>
          <a:solidFill>
            <a:schemeClr val="bg1"/>
          </a:solidFill>
          <a:ln>
            <a:noFill/>
          </a:ln>
          <a:effectLst>
            <a:softEdge rad="31750"/>
          </a:effectLst>
        </p:spPr>
        <p:txBody>
          <a:bodyPr wrap="square">
            <a:spAutoFit/>
          </a:bodyPr>
          <a:lstStyle/>
          <a:p>
            <a:pPr fontAlgn="base">
              <a:spcBef>
                <a:spcPct val="60000"/>
              </a:spcBef>
              <a:spcAft>
                <a:spcPct val="0"/>
              </a:spcAft>
            </a:pPr>
            <a:r>
              <a:rPr lang="en-US" b="1" dirty="0">
                <a:solidFill>
                  <a:srgbClr val="000000"/>
                </a:solidFill>
                <a:latin typeface="Calibri" pitchFamily="34" charset="0"/>
              </a:rPr>
              <a:t>Hemorrhage</a:t>
            </a:r>
          </a:p>
        </p:txBody>
      </p:sp>
      <p:sp>
        <p:nvSpPr>
          <p:cNvPr id="96268" name="Rectangle 12"/>
          <p:cNvSpPr>
            <a:spLocks noChangeArrowheads="1"/>
          </p:cNvSpPr>
          <p:nvPr/>
        </p:nvSpPr>
        <p:spPr bwMode="auto">
          <a:xfrm>
            <a:off x="5013325" y="4192588"/>
            <a:ext cx="1590675" cy="7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fontAlgn="base">
              <a:lnSpc>
                <a:spcPct val="95000"/>
              </a:lnSpc>
              <a:spcBef>
                <a:spcPct val="10000"/>
              </a:spcBef>
              <a:spcAft>
                <a:spcPct val="0"/>
              </a:spcAft>
              <a:buSzPct val="120000"/>
              <a:buFont typeface="Arial" pitchFamily="34" charset="0"/>
              <a:buChar char="•"/>
              <a:defRPr/>
            </a:pPr>
            <a:r>
              <a:rPr lang="en-US" sz="1400" dirty="0">
                <a:solidFill>
                  <a:srgbClr val="000000"/>
                </a:solidFill>
                <a:effectLst>
                  <a:outerShdw blurRad="38100" dist="38100" dir="2700000" algn="tl">
                    <a:srgbClr val="C0C0C0"/>
                  </a:outerShdw>
                </a:effectLst>
                <a:latin typeface="Calibri" pitchFamily="34" charset="0"/>
              </a:rPr>
              <a:t>Chronic SDH</a:t>
            </a:r>
          </a:p>
          <a:p>
            <a:pPr marL="285750" indent="-285750" fontAlgn="base">
              <a:lnSpc>
                <a:spcPct val="95000"/>
              </a:lnSpc>
              <a:spcBef>
                <a:spcPct val="10000"/>
              </a:spcBef>
              <a:spcAft>
                <a:spcPct val="0"/>
              </a:spcAft>
              <a:buSzPct val="120000"/>
              <a:buFont typeface="Arial" pitchFamily="34" charset="0"/>
              <a:buChar char="•"/>
              <a:defRPr/>
            </a:pPr>
            <a:r>
              <a:rPr lang="en-US" sz="1400" dirty="0">
                <a:solidFill>
                  <a:srgbClr val="000000"/>
                </a:solidFill>
                <a:effectLst>
                  <a:outerShdw blurRad="38100" dist="38100" dir="2700000" algn="tl">
                    <a:srgbClr val="C0C0C0"/>
                  </a:outerShdw>
                </a:effectLst>
                <a:latin typeface="Calibri" pitchFamily="34" charset="0"/>
              </a:rPr>
              <a:t>SAH</a:t>
            </a:r>
          </a:p>
          <a:p>
            <a:pPr marL="285750" indent="-285750" fontAlgn="base">
              <a:lnSpc>
                <a:spcPct val="95000"/>
              </a:lnSpc>
              <a:spcBef>
                <a:spcPct val="10000"/>
              </a:spcBef>
              <a:spcAft>
                <a:spcPct val="0"/>
              </a:spcAft>
              <a:buSzPct val="120000"/>
              <a:buFont typeface="Arial" pitchFamily="34" charset="0"/>
              <a:buChar char="•"/>
              <a:defRPr/>
            </a:pPr>
            <a:r>
              <a:rPr lang="en-US" sz="1400" dirty="0">
                <a:solidFill>
                  <a:srgbClr val="000000"/>
                </a:solidFill>
                <a:effectLst>
                  <a:outerShdw blurRad="38100" dist="38100" dir="2700000" algn="tl">
                    <a:srgbClr val="C0C0C0"/>
                  </a:outerShdw>
                </a:effectLst>
                <a:latin typeface="Calibri" pitchFamily="34" charset="0"/>
              </a:rPr>
              <a:t>ICH</a:t>
            </a:r>
          </a:p>
        </p:txBody>
      </p:sp>
      <p:sp>
        <p:nvSpPr>
          <p:cNvPr id="96269" name="Rectangle 13"/>
          <p:cNvSpPr>
            <a:spLocks noChangeArrowheads="1"/>
          </p:cNvSpPr>
          <p:nvPr/>
        </p:nvSpPr>
        <p:spPr bwMode="auto">
          <a:xfrm>
            <a:off x="6934200" y="3733800"/>
            <a:ext cx="19812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60000"/>
              </a:spcBef>
              <a:spcAft>
                <a:spcPct val="0"/>
              </a:spcAft>
            </a:pPr>
            <a:r>
              <a:rPr lang="en-US" dirty="0">
                <a:solidFill>
                  <a:srgbClr val="CC00CC"/>
                </a:solidFill>
                <a:latin typeface="Calibri" pitchFamily="34" charset="0"/>
              </a:rPr>
              <a:t> </a:t>
            </a:r>
          </a:p>
          <a:p>
            <a:pPr fontAlgn="base">
              <a:spcBef>
                <a:spcPct val="60000"/>
              </a:spcBef>
              <a:spcAft>
                <a:spcPct val="0"/>
              </a:spcAft>
            </a:pPr>
            <a:r>
              <a:rPr lang="en-US" dirty="0">
                <a:solidFill>
                  <a:srgbClr val="BBE0E3"/>
                </a:solidFill>
              </a:rPr>
              <a:t> </a:t>
            </a:r>
          </a:p>
        </p:txBody>
      </p:sp>
      <p:sp>
        <p:nvSpPr>
          <p:cNvPr id="96270" name="Rectangle 14"/>
          <p:cNvSpPr>
            <a:spLocks noChangeArrowheads="1"/>
          </p:cNvSpPr>
          <p:nvPr/>
        </p:nvSpPr>
        <p:spPr bwMode="auto">
          <a:xfrm>
            <a:off x="6858000" y="4114800"/>
            <a:ext cx="196215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fontAlgn="base">
              <a:lnSpc>
                <a:spcPct val="95000"/>
              </a:lnSpc>
              <a:spcBef>
                <a:spcPct val="10000"/>
              </a:spcBef>
              <a:spcAft>
                <a:spcPct val="0"/>
              </a:spcAft>
              <a:buSzPct val="120000"/>
              <a:buFont typeface="Arial" pitchFamily="34" charset="0"/>
              <a:buChar char="•"/>
              <a:defRPr/>
            </a:pPr>
            <a:r>
              <a:rPr lang="en-US" sz="1400" dirty="0">
                <a:solidFill>
                  <a:srgbClr val="000000"/>
                </a:solidFill>
                <a:effectLst>
                  <a:outerShdw blurRad="38100" dist="38100" dir="2700000" algn="tl">
                    <a:srgbClr val="C0C0C0"/>
                  </a:outerShdw>
                </a:effectLst>
                <a:latin typeface="Calibri" pitchFamily="34" charset="0"/>
              </a:rPr>
              <a:t>Global (e.g., cardiac arrest)</a:t>
            </a:r>
          </a:p>
          <a:p>
            <a:pPr marL="285750" indent="-285750" fontAlgn="base">
              <a:lnSpc>
                <a:spcPct val="95000"/>
              </a:lnSpc>
              <a:spcBef>
                <a:spcPct val="10000"/>
              </a:spcBef>
              <a:spcAft>
                <a:spcPct val="0"/>
              </a:spcAft>
              <a:buSzPct val="120000"/>
              <a:buFont typeface="Arial" pitchFamily="34" charset="0"/>
              <a:buChar char="•"/>
              <a:defRPr/>
            </a:pPr>
            <a:r>
              <a:rPr lang="en-US" sz="1400" dirty="0">
                <a:solidFill>
                  <a:srgbClr val="000000"/>
                </a:solidFill>
                <a:effectLst>
                  <a:outerShdw blurRad="38100" dist="38100" dir="2700000" algn="tl">
                    <a:srgbClr val="C0C0C0"/>
                  </a:outerShdw>
                </a:effectLst>
                <a:latin typeface="Calibri" pitchFamily="34" charset="0"/>
              </a:rPr>
              <a:t>Hypotension (major surgery)</a:t>
            </a:r>
          </a:p>
        </p:txBody>
      </p:sp>
      <p:sp>
        <p:nvSpPr>
          <p:cNvPr id="96271" name="Rectangle 15"/>
          <p:cNvSpPr>
            <a:spLocks noChangeArrowheads="1"/>
          </p:cNvSpPr>
          <p:nvPr/>
        </p:nvSpPr>
        <p:spPr bwMode="auto">
          <a:xfrm>
            <a:off x="3419873" y="5888038"/>
            <a:ext cx="2325332" cy="840230"/>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lnSpc>
                <a:spcPct val="90000"/>
              </a:lnSpc>
              <a:spcBef>
                <a:spcPct val="20000"/>
              </a:spcBef>
              <a:spcAft>
                <a:spcPct val="0"/>
              </a:spcAft>
            </a:pPr>
            <a:r>
              <a:rPr lang="en-US" sz="5400" b="1" dirty="0" err="1">
                <a:solidFill>
                  <a:srgbClr val="FFFF00"/>
                </a:solidFill>
                <a:latin typeface="Calibri" pitchFamily="34" charset="0"/>
              </a:rPr>
              <a:t>VaD</a:t>
            </a:r>
            <a:endParaRPr lang="en-US" sz="5400" b="1" dirty="0">
              <a:solidFill>
                <a:srgbClr val="FFFF00"/>
              </a:solidFill>
              <a:latin typeface="Calibri" pitchFamily="34" charset="0"/>
            </a:endParaRPr>
          </a:p>
        </p:txBody>
      </p:sp>
      <p:sp>
        <p:nvSpPr>
          <p:cNvPr id="96272" name="Text Box 16"/>
          <p:cNvSpPr txBox="1">
            <a:spLocks noChangeArrowheads="1"/>
          </p:cNvSpPr>
          <p:nvPr/>
        </p:nvSpPr>
        <p:spPr bwMode="auto">
          <a:xfrm>
            <a:off x="609601" y="5410200"/>
            <a:ext cx="2454274" cy="555625"/>
          </a:xfrm>
          <a:prstGeom prst="rect">
            <a:avLst/>
          </a:prstGeom>
          <a:solidFill>
            <a:schemeClr val="bg1"/>
          </a:solidFill>
          <a:ln>
            <a:noFill/>
          </a:ln>
          <a:effectLst>
            <a:softEdge rad="31750"/>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95000"/>
              </a:lnSpc>
              <a:spcBef>
                <a:spcPct val="60000"/>
              </a:spcBef>
              <a:spcAft>
                <a:spcPct val="0"/>
              </a:spcAft>
            </a:pPr>
            <a:r>
              <a:rPr lang="en-US" sz="1600" b="1" dirty="0">
                <a:solidFill>
                  <a:srgbClr val="000000"/>
                </a:solidFill>
                <a:latin typeface="Calibri" pitchFamily="34" charset="0"/>
              </a:rPr>
              <a:t>Damage to critical cortical and subcortical structures</a:t>
            </a:r>
          </a:p>
        </p:txBody>
      </p:sp>
      <p:sp>
        <p:nvSpPr>
          <p:cNvPr id="96273" name="Text Box 17"/>
          <p:cNvSpPr txBox="1">
            <a:spLocks noChangeArrowheads="1"/>
          </p:cNvSpPr>
          <p:nvPr/>
        </p:nvSpPr>
        <p:spPr bwMode="auto">
          <a:xfrm>
            <a:off x="6398648" y="5336778"/>
            <a:ext cx="2514351" cy="787400"/>
          </a:xfrm>
          <a:prstGeom prst="rect">
            <a:avLst/>
          </a:prstGeom>
          <a:solidFill>
            <a:schemeClr val="bg1"/>
          </a:solidFill>
          <a:ln>
            <a:noFill/>
          </a:ln>
          <a:effectLst>
            <a:softEdge rad="31750"/>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95000"/>
              </a:lnSpc>
              <a:spcBef>
                <a:spcPct val="60000"/>
              </a:spcBef>
              <a:spcAft>
                <a:spcPct val="0"/>
              </a:spcAft>
            </a:pPr>
            <a:r>
              <a:rPr lang="en-US" sz="1600" b="1" dirty="0">
                <a:solidFill>
                  <a:srgbClr val="000000"/>
                </a:solidFill>
                <a:latin typeface="Calibri" pitchFamily="34" charset="0"/>
              </a:rPr>
              <a:t>Damage/interruption of subcortical circuits and projections</a:t>
            </a:r>
          </a:p>
        </p:txBody>
      </p:sp>
      <p:sp>
        <p:nvSpPr>
          <p:cNvPr id="96274" name="Text Box 18"/>
          <p:cNvSpPr txBox="1">
            <a:spLocks noChangeArrowheads="1"/>
          </p:cNvSpPr>
          <p:nvPr/>
        </p:nvSpPr>
        <p:spPr bwMode="auto">
          <a:xfrm>
            <a:off x="2057400" y="2362200"/>
            <a:ext cx="501491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95000"/>
              </a:lnSpc>
              <a:spcBef>
                <a:spcPct val="0"/>
              </a:spcBef>
              <a:spcAft>
                <a:spcPct val="0"/>
              </a:spcAft>
            </a:pPr>
            <a:r>
              <a:rPr lang="en-US" sz="2000" b="1" dirty="0" smtClean="0">
                <a:solidFill>
                  <a:srgbClr val="000000"/>
                </a:solidFill>
                <a:latin typeface="Calibri" pitchFamily="34" charset="0"/>
              </a:rPr>
              <a:t>Damage to Cerebral Vasculature</a:t>
            </a:r>
            <a:r>
              <a:rPr lang="en-US" sz="2000" dirty="0">
                <a:solidFill>
                  <a:srgbClr val="BBE0E3"/>
                </a:solidFill>
              </a:rPr>
              <a:t/>
            </a:r>
            <a:br>
              <a:rPr lang="en-US" sz="2000" dirty="0">
                <a:solidFill>
                  <a:srgbClr val="BBE0E3"/>
                </a:solidFill>
              </a:rPr>
            </a:br>
            <a:endParaRPr lang="en-US" sz="2000" dirty="0">
              <a:solidFill>
                <a:srgbClr val="BBE0E3"/>
              </a:solidFill>
            </a:endParaRPr>
          </a:p>
        </p:txBody>
      </p:sp>
      <p:grpSp>
        <p:nvGrpSpPr>
          <p:cNvPr id="96276" name="Group 20"/>
          <p:cNvGrpSpPr>
            <a:grpSpLocks/>
          </p:cNvGrpSpPr>
          <p:nvPr/>
        </p:nvGrpSpPr>
        <p:grpSpPr bwMode="auto">
          <a:xfrm>
            <a:off x="1765202" y="3429000"/>
            <a:ext cx="6077048" cy="336550"/>
            <a:chOff x="1492" y="2031"/>
            <a:chExt cx="3001" cy="162"/>
          </a:xfrm>
        </p:grpSpPr>
        <p:grpSp>
          <p:nvGrpSpPr>
            <p:cNvPr id="52252" name="Group 21"/>
            <p:cNvGrpSpPr>
              <a:grpSpLocks/>
            </p:cNvGrpSpPr>
            <p:nvPr/>
          </p:nvGrpSpPr>
          <p:grpSpPr bwMode="auto">
            <a:xfrm>
              <a:off x="2399" y="2031"/>
              <a:ext cx="954" cy="162"/>
              <a:chOff x="2580" y="2063"/>
              <a:chExt cx="609" cy="166"/>
            </a:xfrm>
          </p:grpSpPr>
          <p:sp>
            <p:nvSpPr>
              <p:cNvPr id="52256" name="Line 22"/>
              <p:cNvSpPr>
                <a:spLocks noChangeShapeType="1"/>
              </p:cNvSpPr>
              <p:nvPr/>
            </p:nvSpPr>
            <p:spPr bwMode="auto">
              <a:xfrm flipH="1">
                <a:off x="2580" y="2063"/>
                <a:ext cx="24" cy="16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257" name="Line 23"/>
              <p:cNvSpPr>
                <a:spLocks noChangeShapeType="1"/>
              </p:cNvSpPr>
              <p:nvPr/>
            </p:nvSpPr>
            <p:spPr bwMode="auto">
              <a:xfrm>
                <a:off x="3165" y="2063"/>
                <a:ext cx="24" cy="16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grpSp>
          <p:nvGrpSpPr>
            <p:cNvPr id="52253" name="Group 24"/>
            <p:cNvGrpSpPr>
              <a:grpSpLocks/>
            </p:cNvGrpSpPr>
            <p:nvPr/>
          </p:nvGrpSpPr>
          <p:grpSpPr bwMode="auto">
            <a:xfrm>
              <a:off x="1492" y="2032"/>
              <a:ext cx="3001" cy="157"/>
              <a:chOff x="1602" y="2063"/>
              <a:chExt cx="2781" cy="166"/>
            </a:xfrm>
          </p:grpSpPr>
          <p:sp>
            <p:nvSpPr>
              <p:cNvPr id="52254" name="Line 25"/>
              <p:cNvSpPr>
                <a:spLocks noChangeShapeType="1"/>
              </p:cNvSpPr>
              <p:nvPr/>
            </p:nvSpPr>
            <p:spPr bwMode="auto">
              <a:xfrm flipH="1">
                <a:off x="1602" y="2063"/>
                <a:ext cx="417" cy="15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255" name="Line 26"/>
              <p:cNvSpPr>
                <a:spLocks noChangeShapeType="1"/>
              </p:cNvSpPr>
              <p:nvPr/>
            </p:nvSpPr>
            <p:spPr bwMode="auto">
              <a:xfrm>
                <a:off x="3751" y="2063"/>
                <a:ext cx="632" cy="16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grpSp>
      <p:sp>
        <p:nvSpPr>
          <p:cNvPr id="96284" name="Line 28"/>
          <p:cNvSpPr>
            <a:spLocks noChangeShapeType="1"/>
          </p:cNvSpPr>
          <p:nvPr/>
        </p:nvSpPr>
        <p:spPr bwMode="auto">
          <a:xfrm>
            <a:off x="1871043" y="5969000"/>
            <a:ext cx="1532707" cy="31035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96285" name="Line 29"/>
          <p:cNvSpPr>
            <a:spLocks noChangeShapeType="1"/>
          </p:cNvSpPr>
          <p:nvPr/>
        </p:nvSpPr>
        <p:spPr bwMode="auto">
          <a:xfrm flipH="1">
            <a:off x="5808659" y="5969000"/>
            <a:ext cx="589988" cy="2795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96286" name="Line 30"/>
          <p:cNvSpPr>
            <a:spLocks noChangeShapeType="1"/>
          </p:cNvSpPr>
          <p:nvPr/>
        </p:nvSpPr>
        <p:spPr bwMode="auto">
          <a:xfrm>
            <a:off x="4565650" y="2116138"/>
            <a:ext cx="0" cy="3222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96287" name="Line 31"/>
          <p:cNvSpPr>
            <a:spLocks noChangeShapeType="1"/>
          </p:cNvSpPr>
          <p:nvPr/>
        </p:nvSpPr>
        <p:spPr bwMode="auto">
          <a:xfrm>
            <a:off x="4572000" y="2649537"/>
            <a:ext cx="0" cy="322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52250" name="Text Box 32"/>
          <p:cNvSpPr txBox="1">
            <a:spLocks noChangeArrowheads="1"/>
          </p:cNvSpPr>
          <p:nvPr/>
        </p:nvSpPr>
        <p:spPr bwMode="auto">
          <a:xfrm>
            <a:off x="6159500" y="6508750"/>
            <a:ext cx="2400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1400">
                <a:solidFill>
                  <a:srgbClr val="000000"/>
                </a:solidFill>
                <a:latin typeface="Calibri" pitchFamily="34" charset="0"/>
              </a:rPr>
              <a:t>Erkinjuntti T. </a:t>
            </a:r>
            <a:r>
              <a:rPr lang="en-US" sz="1400" i="1">
                <a:solidFill>
                  <a:srgbClr val="000000"/>
                </a:solidFill>
                <a:latin typeface="Calibri" pitchFamily="34" charset="0"/>
              </a:rPr>
              <a:t>CNS Drugs,</a:t>
            </a:r>
            <a:r>
              <a:rPr lang="en-US" sz="1400">
                <a:solidFill>
                  <a:srgbClr val="000000"/>
                </a:solidFill>
                <a:latin typeface="Calibri" pitchFamily="34" charset="0"/>
              </a:rPr>
              <a:t> 1999</a:t>
            </a:r>
            <a:r>
              <a:rPr lang="en-US" sz="1400">
                <a:solidFill>
                  <a:srgbClr val="000000"/>
                </a:solidFill>
              </a:rPr>
              <a:t>.</a:t>
            </a:r>
          </a:p>
        </p:txBody>
      </p:sp>
      <p:sp>
        <p:nvSpPr>
          <p:cNvPr id="52251" name="Line 33"/>
          <p:cNvSpPr>
            <a:spLocks noChangeShapeType="1"/>
          </p:cNvSpPr>
          <p:nvPr/>
        </p:nvSpPr>
        <p:spPr bwMode="auto">
          <a:xfrm>
            <a:off x="533400" y="990600"/>
            <a:ext cx="838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sp>
        <p:nvSpPr>
          <p:cNvPr id="2" name="TextBox 1"/>
          <p:cNvSpPr txBox="1"/>
          <p:nvPr/>
        </p:nvSpPr>
        <p:spPr>
          <a:xfrm>
            <a:off x="6841834" y="3731043"/>
            <a:ext cx="1717966" cy="369332"/>
          </a:xfrm>
          <a:prstGeom prst="rect">
            <a:avLst/>
          </a:prstGeom>
          <a:solidFill>
            <a:schemeClr val="bg1"/>
          </a:solidFill>
          <a:effectLst>
            <a:softEdge rad="31750"/>
          </a:effectLst>
        </p:spPr>
        <p:txBody>
          <a:bodyPr wrap="square" rtlCol="0">
            <a:spAutoFit/>
          </a:bodyPr>
          <a:lstStyle/>
          <a:p>
            <a:pPr fontAlgn="base">
              <a:spcBef>
                <a:spcPct val="0"/>
              </a:spcBef>
              <a:spcAft>
                <a:spcPct val="0"/>
              </a:spcAft>
            </a:pPr>
            <a:r>
              <a:rPr lang="en-GB" b="1" dirty="0" err="1">
                <a:solidFill>
                  <a:srgbClr val="FF0000"/>
                </a:solidFill>
                <a:latin typeface="Calibri" pitchFamily="34" charset="0"/>
              </a:rPr>
              <a:t>Hypoperfusion</a:t>
            </a:r>
            <a:endParaRPr lang="en-GB" b="1" dirty="0">
              <a:solidFill>
                <a:srgbClr val="FF0000"/>
              </a:solidFill>
              <a:latin typeface="Calibri" pitchFamily="34" charset="0"/>
            </a:endParaRPr>
          </a:p>
        </p:txBody>
      </p:sp>
      <p:sp>
        <p:nvSpPr>
          <p:cNvPr id="3" name="TextBox 2"/>
          <p:cNvSpPr txBox="1"/>
          <p:nvPr/>
        </p:nvSpPr>
        <p:spPr>
          <a:xfrm>
            <a:off x="7151726" y="6108776"/>
            <a:ext cx="1703387" cy="369332"/>
          </a:xfrm>
          <a:prstGeom prst="rect">
            <a:avLst/>
          </a:prstGeom>
          <a:solidFill>
            <a:schemeClr val="bg2"/>
          </a:solidFill>
        </p:spPr>
        <p:txBody>
          <a:bodyPr wrap="square" rtlCol="0">
            <a:spAutoFit/>
          </a:bodyPr>
          <a:lstStyle/>
          <a:p>
            <a:endParaRPr lang="en-GB" dirty="0">
              <a:solidFill>
                <a:srgbClr val="000000"/>
              </a:solidFill>
            </a:endParaRPr>
          </a:p>
        </p:txBody>
      </p:sp>
    </p:spTree>
    <p:extLst>
      <p:ext uri="{BB962C8B-B14F-4D97-AF65-F5344CB8AC3E}">
        <p14:creationId xmlns:p14="http://schemas.microsoft.com/office/powerpoint/2010/main" val="416057960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323528" y="1052736"/>
            <a:ext cx="8496944" cy="432048"/>
          </a:xfrm>
        </p:spPr>
        <p:txBody>
          <a:bodyPr/>
          <a:lstStyle/>
          <a:p>
            <a:pPr eaLnBrk="1" hangingPunct="1"/>
            <a:r>
              <a:rPr lang="en-GB" sz="2800" b="1" dirty="0" smtClean="0">
                <a:latin typeface="Calibri" pitchFamily="34" charset="0"/>
              </a:rPr>
              <a:t/>
            </a:r>
            <a:br>
              <a:rPr lang="en-GB" sz="2800" b="1" dirty="0" smtClean="0">
                <a:latin typeface="Calibri" pitchFamily="34" charset="0"/>
              </a:rPr>
            </a:br>
            <a:r>
              <a:rPr lang="en-GB" sz="4000" b="1" dirty="0" smtClean="0">
                <a:latin typeface="Calibri" pitchFamily="34" charset="0"/>
              </a:rPr>
              <a:t>Vascular supply of subcortical structures</a:t>
            </a:r>
            <a:endParaRPr lang="en-GB" sz="4000" dirty="0" smtClean="0">
              <a:latin typeface="Calibri" pitchFamily="34" charset="0"/>
              <a:sym typeface="Symbol" pitchFamily="18" charset="2"/>
            </a:endParaRPr>
          </a:p>
        </p:txBody>
      </p:sp>
      <p:pic>
        <p:nvPicPr>
          <p:cNvPr id="54275" name="Picture 7" descr="Blum10-09-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2276475"/>
            <a:ext cx="4038600" cy="3240088"/>
          </a:xfrm>
          <a:noFill/>
          <a:effectLst>
            <a:outerShdw dist="35921" dir="2700000" algn="ctr" rotWithShape="0">
              <a:srgbClr val="808080"/>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descr="Blum10-07-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2276475"/>
            <a:ext cx="3887787" cy="3240088"/>
          </a:xfrm>
          <a:noFill/>
          <a:effectLst>
            <a:outerShdw dist="35921" dir="2700000" algn="ctr" rotWithShape="0">
              <a:srgbClr val="808080"/>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7590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lum10-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7620000" cy="572452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1 1"/>
          <p:cNvSpPr/>
          <p:nvPr/>
        </p:nvSpPr>
        <p:spPr>
          <a:xfrm>
            <a:off x="4705350" y="2823048"/>
            <a:ext cx="266700" cy="228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Explosion 1 9"/>
          <p:cNvSpPr/>
          <p:nvPr/>
        </p:nvSpPr>
        <p:spPr>
          <a:xfrm>
            <a:off x="2803525" y="2625725"/>
            <a:ext cx="266700" cy="228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Explosion 1 10"/>
          <p:cNvSpPr/>
          <p:nvPr/>
        </p:nvSpPr>
        <p:spPr>
          <a:xfrm>
            <a:off x="5124450" y="3152775"/>
            <a:ext cx="265113" cy="228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2" name="Explosion 1 11"/>
          <p:cNvSpPr/>
          <p:nvPr/>
        </p:nvSpPr>
        <p:spPr>
          <a:xfrm>
            <a:off x="3757613" y="2948089"/>
            <a:ext cx="265113" cy="228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3" name="Explosion 1 12"/>
          <p:cNvSpPr/>
          <p:nvPr/>
        </p:nvSpPr>
        <p:spPr>
          <a:xfrm>
            <a:off x="3070225" y="3222286"/>
            <a:ext cx="266700" cy="3507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Explosion 1 14"/>
          <p:cNvSpPr/>
          <p:nvPr/>
        </p:nvSpPr>
        <p:spPr>
          <a:xfrm>
            <a:off x="2300287" y="3584252"/>
            <a:ext cx="636588" cy="4095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Explosion 1 13"/>
          <p:cNvSpPr/>
          <p:nvPr/>
        </p:nvSpPr>
        <p:spPr>
          <a:xfrm>
            <a:off x="2955925" y="3941440"/>
            <a:ext cx="636588" cy="4095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Tree>
    <p:extLst>
      <p:ext uri="{BB962C8B-B14F-4D97-AF65-F5344CB8AC3E}">
        <p14:creationId xmlns:p14="http://schemas.microsoft.com/office/powerpoint/2010/main" val="2502105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grpId="1" nodeType="clickEffect">
                                  <p:stCondLst>
                                    <p:cond delay="0"/>
                                  </p:stCondLst>
                                  <p:childTnLst>
                                    <p:animScale>
                                      <p:cBhvr>
                                        <p:cTn id="36" dur="2000" fill="hold"/>
                                        <p:tgtEl>
                                          <p:spTgt spid="15"/>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grpId="1" nodeType="clickEffect">
                                  <p:stCondLst>
                                    <p:cond delay="0"/>
                                  </p:stCondLst>
                                  <p:childTnLst>
                                    <p:animScale>
                                      <p:cBhvr>
                                        <p:cTn id="45"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5" grpId="0" animBg="1"/>
      <p:bldP spid="15" grpId="1"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GB" sz="2400" i="1" dirty="0" smtClean="0">
              <a:latin typeface="Calibri" pitchFamily="34" charset="0"/>
            </a:endParaRPr>
          </a:p>
        </p:txBody>
      </p:sp>
      <p:sp>
        <p:nvSpPr>
          <p:cNvPr id="40963" name="Content Placeholder 2"/>
          <p:cNvSpPr>
            <a:spLocks noGrp="1"/>
          </p:cNvSpPr>
          <p:nvPr>
            <p:ph idx="1"/>
          </p:nvPr>
        </p:nvSpPr>
        <p:spPr>
          <a:xfrm>
            <a:off x="323528" y="980728"/>
            <a:ext cx="8568952" cy="5689055"/>
          </a:xfrm>
          <a:solidFill>
            <a:srgbClr val="FFFFFF"/>
          </a:solidFill>
          <a:ln>
            <a:solidFill>
              <a:schemeClr val="accent3"/>
            </a:solidFill>
          </a:ln>
          <a:effectLst>
            <a:outerShdw blurRad="50800" dist="38100" dir="8100000" algn="tr" rotWithShape="0">
              <a:prstClr val="black">
                <a:alpha val="40000"/>
              </a:prstClr>
            </a:outerShdw>
          </a:effectLst>
        </p:spPr>
        <p:txBody>
          <a:bodyPr/>
          <a:lstStyle/>
          <a:p>
            <a:pPr marL="0" indent="0">
              <a:buFontTx/>
              <a:buNone/>
            </a:pPr>
            <a:r>
              <a:rPr lang="en-GB" sz="2400" b="1" dirty="0" smtClean="0">
                <a:latin typeface="Calibri" pitchFamily="34" charset="0"/>
              </a:rPr>
              <a:t>“The presence of vascular dementia is largely unrecognized and untreated in the elderly</a:t>
            </a:r>
            <a:r>
              <a:rPr lang="en-GB" sz="2000" dirty="0" smtClean="0">
                <a:latin typeface="Calibri" pitchFamily="34" charset="0"/>
              </a:rPr>
              <a:t>. The typical history is that of an elderly parent or grandparent who </a:t>
            </a:r>
            <a:r>
              <a:rPr lang="en-GB" sz="2000" b="1" dirty="0" smtClean="0">
                <a:latin typeface="Calibri" pitchFamily="34" charset="0"/>
              </a:rPr>
              <a:t>fails to regain the previous level of function and independence after a stroke or illness</a:t>
            </a:r>
            <a:r>
              <a:rPr lang="en-GB" sz="2000" dirty="0" smtClean="0">
                <a:latin typeface="Calibri" pitchFamily="34" charset="0"/>
              </a:rPr>
              <a:t>. More often, in the absence of the heralding stroke symptoms, the family notices that the patient has become </a:t>
            </a:r>
            <a:r>
              <a:rPr lang="en-GB" sz="2000" b="1" dirty="0" smtClean="0">
                <a:latin typeface="Calibri" pitchFamily="34" charset="0"/>
              </a:rPr>
              <a:t>depressed and apathetic, exhibits personality changes, experiences social inhibition, and has slowing mental capacity and sluggish motor activities with the inability to solve simple daily problems. Walking becomes deliberate, insecure, with a shuffling character and short steps; patients become unsteady on their feet and may have frequent falls</a:t>
            </a:r>
            <a:r>
              <a:rPr lang="en-GB" sz="2000" dirty="0" smtClean="0">
                <a:latin typeface="Calibri" pitchFamily="34" charset="0"/>
              </a:rPr>
              <a:t>. Often, the patient also suffers from urinary urgency, stress incontinence, and </a:t>
            </a:r>
            <a:r>
              <a:rPr lang="en-GB" sz="2000" dirty="0" err="1" smtClean="0">
                <a:latin typeface="Calibri" pitchFamily="34" charset="0"/>
              </a:rPr>
              <a:t>nocturia</a:t>
            </a:r>
            <a:r>
              <a:rPr lang="en-GB" sz="2000" dirty="0" smtClean="0">
                <a:latin typeface="Calibri" pitchFamily="34" charset="0"/>
              </a:rPr>
              <a:t>. Patients are no longer able to perform simple ADLs, such as using the bathroom, showering, getting dressed, cooking, shopping, participating in rehabilitation activities and exercise routines, or performing more complex tasks, such as using the telephone or balancing a chequebook. </a:t>
            </a:r>
            <a:r>
              <a:rPr lang="en-GB" sz="2000" b="1" dirty="0" smtClean="0">
                <a:latin typeface="Calibri" pitchFamily="34" charset="0"/>
              </a:rPr>
              <a:t>Frequently, these changes occur after a surgical procedure, such as abdominal surgery, knee or hip replacement, or coronary artery bypass graft (CABG)”.</a:t>
            </a:r>
          </a:p>
        </p:txBody>
      </p:sp>
    </p:spTree>
    <p:extLst>
      <p:ext uri="{BB962C8B-B14F-4D97-AF65-F5344CB8AC3E}">
        <p14:creationId xmlns:p14="http://schemas.microsoft.com/office/powerpoint/2010/main" val="23875466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04056"/>
          </a:xfrm>
        </p:spPr>
        <p:txBody>
          <a:bodyPr/>
          <a:lstStyle/>
          <a:p>
            <a:r>
              <a:rPr lang="en-GB" sz="3600" b="1" dirty="0" smtClean="0">
                <a:solidFill>
                  <a:schemeClr val="tx2"/>
                </a:solidFill>
              </a:rPr>
              <a:t/>
            </a:r>
            <a:br>
              <a:rPr lang="en-GB" sz="3600" b="1" dirty="0" smtClean="0">
                <a:solidFill>
                  <a:schemeClr val="tx2"/>
                </a:solidFill>
              </a:rPr>
            </a:br>
            <a:r>
              <a:rPr lang="en-GB" sz="3600" b="1" dirty="0" smtClean="0">
                <a:solidFill>
                  <a:schemeClr val="tx2"/>
                </a:solidFill>
              </a:rPr>
              <a:t>Snapshot of Lewis </a:t>
            </a:r>
            <a:r>
              <a:rPr lang="en-GB" sz="3600" b="1" dirty="0" err="1" smtClean="0">
                <a:solidFill>
                  <a:schemeClr val="tx2"/>
                </a:solidFill>
              </a:rPr>
              <a:t>Loyd</a:t>
            </a:r>
            <a:r>
              <a:rPr lang="en-GB" sz="3600" b="1" dirty="0" smtClean="0">
                <a:solidFill>
                  <a:schemeClr val="tx2"/>
                </a:solidFill>
              </a:rPr>
              <a:t> Ward 11/09/18</a:t>
            </a:r>
            <a:r>
              <a:rPr lang="en-GB" b="1" dirty="0" smtClean="0">
                <a:solidFill>
                  <a:schemeClr val="tx2"/>
                </a:solidFill>
              </a:rPr>
              <a:t/>
            </a:r>
            <a:br>
              <a:rPr lang="en-GB" b="1" dirty="0" smtClean="0">
                <a:solidFill>
                  <a:schemeClr val="tx2"/>
                </a:solidFill>
              </a:rPr>
            </a:br>
            <a:endParaRPr lang="en-GB"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2450235"/>
              </p:ext>
            </p:extLst>
          </p:nvPr>
        </p:nvGraphicFramePr>
        <p:xfrm>
          <a:off x="539552" y="836712"/>
          <a:ext cx="8229600" cy="6004560"/>
        </p:xfrm>
        <a:graphic>
          <a:graphicData uri="http://schemas.openxmlformats.org/drawingml/2006/table">
            <a:tbl>
              <a:tblPr firstRow="1" bandRow="1">
                <a:tableStyleId>{5C22544A-7EE6-4342-B048-85BDC9FD1C3A}</a:tableStyleId>
              </a:tblPr>
              <a:tblGrid>
                <a:gridCol w="1371600"/>
                <a:gridCol w="1371600"/>
                <a:gridCol w="1443608"/>
                <a:gridCol w="1299592"/>
                <a:gridCol w="1371600"/>
                <a:gridCol w="1371600"/>
              </a:tblGrid>
              <a:tr h="342038">
                <a:tc>
                  <a:txBody>
                    <a:bodyPr/>
                    <a:lstStyle/>
                    <a:p>
                      <a:pPr algn="ctr"/>
                      <a:r>
                        <a:rPr lang="en-GB" dirty="0" smtClean="0"/>
                        <a:t>AGE</a:t>
                      </a:r>
                      <a:endParaRPr lang="en-GB" dirty="0"/>
                    </a:p>
                  </a:txBody>
                  <a:tcPr/>
                </a:tc>
                <a:tc>
                  <a:txBody>
                    <a:bodyPr/>
                    <a:lstStyle/>
                    <a:p>
                      <a:pPr algn="ctr"/>
                      <a:r>
                        <a:rPr lang="en-GB" dirty="0" smtClean="0"/>
                        <a:t>0 - 1 CD</a:t>
                      </a:r>
                      <a:endParaRPr lang="en-GB" dirty="0"/>
                    </a:p>
                  </a:txBody>
                  <a:tcPr/>
                </a:tc>
                <a:tc>
                  <a:txBody>
                    <a:bodyPr/>
                    <a:lstStyle/>
                    <a:p>
                      <a:pPr algn="ctr"/>
                      <a:r>
                        <a:rPr lang="en-GB" dirty="0" smtClean="0"/>
                        <a:t>2 CD</a:t>
                      </a:r>
                      <a:endParaRPr lang="en-GB" dirty="0"/>
                    </a:p>
                  </a:txBody>
                  <a:tcPr/>
                </a:tc>
                <a:tc>
                  <a:txBody>
                    <a:bodyPr/>
                    <a:lstStyle/>
                    <a:p>
                      <a:pPr algn="ctr"/>
                      <a:r>
                        <a:rPr lang="en-GB" dirty="0" smtClean="0"/>
                        <a:t>3+ CD</a:t>
                      </a:r>
                      <a:endParaRPr lang="en-GB" dirty="0"/>
                    </a:p>
                  </a:txBody>
                  <a:tcPr/>
                </a:tc>
                <a:tc>
                  <a:txBody>
                    <a:bodyPr/>
                    <a:lstStyle/>
                    <a:p>
                      <a:pPr algn="ctr"/>
                      <a:r>
                        <a:rPr lang="en-GB" sz="1400" dirty="0" smtClean="0"/>
                        <a:t>Cognitive imp/dementia</a:t>
                      </a:r>
                      <a:endParaRPr lang="en-GB" sz="1400" dirty="0"/>
                    </a:p>
                  </a:txBody>
                  <a:tcPr>
                    <a:solidFill>
                      <a:schemeClr val="accent6">
                        <a:lumMod val="75000"/>
                      </a:schemeClr>
                    </a:solidFill>
                  </a:tcPr>
                </a:tc>
                <a:tc>
                  <a:txBody>
                    <a:bodyPr/>
                    <a:lstStyle/>
                    <a:p>
                      <a:pPr algn="ctr"/>
                      <a:r>
                        <a:rPr lang="en-GB" dirty="0" smtClean="0"/>
                        <a:t>Mobility </a:t>
                      </a:r>
                      <a:r>
                        <a:rPr lang="en-GB" dirty="0" smtClean="0">
                          <a:latin typeface="Calibri"/>
                        </a:rPr>
                        <a:t>↓</a:t>
                      </a:r>
                      <a:endParaRPr lang="en-GB" dirty="0"/>
                    </a:p>
                  </a:txBody>
                  <a:tcPr/>
                </a:tc>
              </a:tr>
              <a:tr h="342038">
                <a:tc>
                  <a:txBody>
                    <a:bodyPr/>
                    <a:lstStyle/>
                    <a:p>
                      <a:pPr algn="ctr"/>
                      <a:r>
                        <a:rPr lang="en-GB" dirty="0" smtClean="0">
                          <a:solidFill>
                            <a:schemeClr val="tx2"/>
                          </a:solidFill>
                        </a:rPr>
                        <a:t>76</a:t>
                      </a:r>
                      <a:endParaRPr lang="en-GB" dirty="0">
                        <a:solidFill>
                          <a:schemeClr val="tx2"/>
                        </a:solidFill>
                      </a:endParaRPr>
                    </a:p>
                  </a:txBody>
                  <a:tcPr/>
                </a:tc>
                <a:tc>
                  <a:txBody>
                    <a:bodyPr/>
                    <a:lstStyle/>
                    <a:p>
                      <a:endParaRPr lang="en-GB" dirty="0"/>
                    </a:p>
                  </a:txBody>
                  <a:tcPr/>
                </a:tc>
                <a:tc>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rPr>
                        <a:t>-</a:t>
                      </a:r>
                      <a:endParaRPr lang="en-GB" dirty="0">
                        <a:solidFill>
                          <a:schemeClr val="tx2"/>
                        </a:solidFill>
                      </a:endParaRPr>
                    </a:p>
                  </a:txBody>
                  <a:tcPr/>
                </a:tc>
              </a:tr>
              <a:tr h="342038">
                <a:tc>
                  <a:txBody>
                    <a:bodyPr/>
                    <a:lstStyle/>
                    <a:p>
                      <a:pPr algn="ctr"/>
                      <a:r>
                        <a:rPr lang="en-GB" dirty="0" smtClean="0">
                          <a:solidFill>
                            <a:schemeClr val="tx2"/>
                          </a:solidFill>
                        </a:rPr>
                        <a:t>82</a:t>
                      </a:r>
                      <a:endParaRPr lang="en-GB" dirty="0">
                        <a:solidFill>
                          <a:schemeClr val="tx2"/>
                        </a:solidFill>
                      </a:endParaRPr>
                    </a:p>
                  </a:txBody>
                  <a:tcPr/>
                </a:tc>
                <a:tc>
                  <a:txBody>
                    <a:bodyPr/>
                    <a:lstStyle/>
                    <a:p>
                      <a:endParaRPr lang="en-GB"/>
                    </a:p>
                  </a:txBody>
                  <a:tcPr/>
                </a:tc>
                <a:tc>
                  <a:txBody>
                    <a:bodyPr/>
                    <a:lstStyle/>
                    <a:p>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82</a:t>
                      </a:r>
                      <a:endParaRPr lang="en-GB" dirty="0">
                        <a:solidFill>
                          <a:schemeClr val="tx2"/>
                        </a:solidFill>
                      </a:endParaRPr>
                    </a:p>
                  </a:txBody>
                  <a:tcPr/>
                </a:tc>
                <a:tc>
                  <a:txBody>
                    <a:bodyPr/>
                    <a:lstStyle/>
                    <a:p>
                      <a:endParaRPr lang="en-GB"/>
                    </a:p>
                  </a:txBody>
                  <a:tcPr/>
                </a:tc>
                <a:tc>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82</a:t>
                      </a:r>
                      <a:endParaRPr lang="en-GB" dirty="0">
                        <a:solidFill>
                          <a:schemeClr val="tx2"/>
                        </a:solidFill>
                      </a:endParaRPr>
                    </a:p>
                  </a:txBody>
                  <a:tcPr/>
                </a:tc>
                <a:tc>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82</a:t>
                      </a:r>
                      <a:endParaRPr lang="en-GB" dirty="0">
                        <a:solidFill>
                          <a:schemeClr val="tx2"/>
                        </a:solidFill>
                      </a:endParaRPr>
                    </a:p>
                  </a:txBody>
                  <a:tcPr/>
                </a:tc>
                <a:tc>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86</a:t>
                      </a:r>
                      <a:endParaRPr lang="en-GB" dirty="0">
                        <a:solidFill>
                          <a:schemeClr val="tx2"/>
                        </a:solidFill>
                      </a:endParaRPr>
                    </a:p>
                  </a:txBody>
                  <a:tcPr/>
                </a:tc>
                <a:tc>
                  <a:txBody>
                    <a:bodyPr/>
                    <a:lstStyle/>
                    <a:p>
                      <a:endParaRPr lang="en-GB"/>
                    </a:p>
                  </a:txBody>
                  <a:tcPr/>
                </a:tc>
                <a:tc>
                  <a:txBody>
                    <a:bodyPr/>
                    <a:lstStyle/>
                    <a:p>
                      <a:pPr algn="ctr"/>
                      <a:endParaRPr lang="en-GB"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89</a:t>
                      </a:r>
                      <a:endParaRPr lang="en-GB"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2"/>
                        </a:solidFill>
                      </a:endParaRPr>
                    </a:p>
                  </a:txBody>
                  <a:tcPr/>
                </a:tc>
                <a:tc>
                  <a:txBody>
                    <a:bodyPr/>
                    <a:lstStyle/>
                    <a:p>
                      <a:pPr algn="ct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90</a:t>
                      </a:r>
                      <a:endParaRPr lang="en-GB" dirty="0">
                        <a:solidFill>
                          <a:schemeClr val="tx2"/>
                        </a:solidFill>
                      </a:endParaRPr>
                    </a:p>
                  </a:txBody>
                  <a:tcPr/>
                </a:tc>
                <a:tc>
                  <a:txBody>
                    <a:bodyPr/>
                    <a:lstStyle/>
                    <a:p>
                      <a:endParaRPr lang="en-GB"/>
                    </a:p>
                  </a:txBody>
                  <a:tcPr/>
                </a:tc>
                <a:tc>
                  <a:txBody>
                    <a:bodyPr/>
                    <a:lstStyle/>
                    <a:p>
                      <a:endParaRPr lang="en-GB"/>
                    </a:p>
                  </a:txBody>
                  <a:tcPr/>
                </a:tc>
                <a:tc>
                  <a:txBody>
                    <a:bodyPr/>
                    <a:lstStyle/>
                    <a:p>
                      <a:pPr algn="ctr"/>
                      <a:r>
                        <a:rPr lang="en-GB" dirty="0" smtClean="0">
                          <a:solidFill>
                            <a:schemeClr val="tx2"/>
                          </a:solidFill>
                          <a:sym typeface="Wingdings"/>
                        </a:rPr>
                        <a:t></a:t>
                      </a: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91</a:t>
                      </a:r>
                      <a:endParaRPr lang="en-GB"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endParaRPr lang="en-GB"/>
                    </a:p>
                  </a:txBody>
                  <a:tcPr/>
                </a:tc>
                <a:tc>
                  <a:txBody>
                    <a:bodyPr/>
                    <a:lstStyle/>
                    <a:p>
                      <a:pPr algn="ctr"/>
                      <a:endParaRPr lang="en-GB" dirty="0">
                        <a:solidFill>
                          <a:schemeClr val="tx2"/>
                        </a:solidFill>
                      </a:endParaRPr>
                    </a:p>
                  </a:txBody>
                  <a:tcPr/>
                </a:tc>
                <a:tc>
                  <a:txBody>
                    <a:bodyPr/>
                    <a:lstStyle/>
                    <a:p>
                      <a:pPr algn="ctr"/>
                      <a:r>
                        <a:rPr lang="en-GB" dirty="0" smtClean="0">
                          <a:solidFill>
                            <a:schemeClr val="tx2"/>
                          </a:solidFill>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91</a:t>
                      </a:r>
                      <a:endParaRPr lang="en-GB" dirty="0">
                        <a:solidFill>
                          <a:schemeClr val="tx2"/>
                        </a:solidFill>
                      </a:endParaRPr>
                    </a:p>
                  </a:txBody>
                  <a:tcPr/>
                </a:tc>
                <a:tc>
                  <a:txBody>
                    <a:bodyPr/>
                    <a:lstStyle/>
                    <a:p>
                      <a:endParaRPr lang="en-GB"/>
                    </a:p>
                  </a:txBody>
                  <a:tcPr/>
                </a:tc>
                <a:tc>
                  <a:txBody>
                    <a:bodyPr/>
                    <a:lstStyle/>
                    <a:p>
                      <a:endParaRPr lang="en-GB"/>
                    </a:p>
                  </a:txBody>
                  <a:tcPr/>
                </a:tc>
                <a:tc>
                  <a:txBody>
                    <a:bodyPr/>
                    <a:lstStyle/>
                    <a:p>
                      <a:pPr algn="ctr"/>
                      <a:r>
                        <a:rPr lang="en-GB" dirty="0" smtClean="0">
                          <a:solidFill>
                            <a:schemeClr val="tx2"/>
                          </a:solidFill>
                          <a:sym typeface="Wingdings"/>
                        </a:rPr>
                        <a:t></a:t>
                      </a: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94</a:t>
                      </a:r>
                      <a:endParaRPr lang="en-GB"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endParaRPr lang="en-GB"/>
                    </a:p>
                  </a:txBody>
                  <a:tcPr/>
                </a:tc>
                <a:tc>
                  <a:txBody>
                    <a:bodyPr/>
                    <a:lstStyle/>
                    <a:p>
                      <a:pPr algn="ct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95</a:t>
                      </a:r>
                      <a:endParaRPr lang="en-GB" dirty="0">
                        <a:solidFill>
                          <a:schemeClr val="tx2"/>
                        </a:solidFill>
                      </a:endParaRPr>
                    </a:p>
                  </a:txBody>
                  <a:tcPr/>
                </a:tc>
                <a:tc>
                  <a:txBody>
                    <a:bodyPr/>
                    <a:lstStyle/>
                    <a:p>
                      <a:endParaRPr lang="en-GB"/>
                    </a:p>
                  </a:txBody>
                  <a:tcPr/>
                </a:tc>
                <a:tc>
                  <a:txBody>
                    <a:bodyPr/>
                    <a:lstStyle/>
                    <a:p>
                      <a:endParaRPr lang="en-GB"/>
                    </a:p>
                  </a:txBody>
                  <a:tcPr/>
                </a:tc>
                <a:tc>
                  <a:txBody>
                    <a:bodyPr/>
                    <a:lstStyle/>
                    <a:p>
                      <a:pPr algn="ctr"/>
                      <a:r>
                        <a:rPr lang="en-GB" dirty="0" smtClean="0">
                          <a:solidFill>
                            <a:schemeClr val="tx2"/>
                          </a:solidFill>
                          <a:sym typeface="Wingdings"/>
                        </a:rPr>
                        <a:t></a:t>
                      </a: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96</a:t>
                      </a:r>
                      <a:endParaRPr lang="en-GB" dirty="0">
                        <a:solidFill>
                          <a:schemeClr val="tx2"/>
                        </a:solidFill>
                      </a:endParaRPr>
                    </a:p>
                  </a:txBody>
                  <a:tcPr/>
                </a:tc>
                <a:tc>
                  <a:txBody>
                    <a:bodyPr/>
                    <a:lstStyle/>
                    <a:p>
                      <a:endParaRPr lang="en-GB"/>
                    </a:p>
                  </a:txBody>
                  <a:tcPr/>
                </a:tc>
                <a:tc>
                  <a:txBody>
                    <a:bodyPr/>
                    <a:lstStyle/>
                    <a:p>
                      <a:endParaRPr lang="en-GB"/>
                    </a:p>
                  </a:txBody>
                  <a:tcPr/>
                </a:tc>
                <a:tc>
                  <a:txBody>
                    <a:bodyPr/>
                    <a:lstStyle/>
                    <a:p>
                      <a:pPr algn="ctr"/>
                      <a:r>
                        <a:rPr lang="en-GB" dirty="0" smtClean="0">
                          <a:solidFill>
                            <a:schemeClr val="tx2"/>
                          </a:solidFill>
                          <a:sym typeface="Wingdings"/>
                        </a:rPr>
                        <a:t></a:t>
                      </a: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a:t>
                      </a:r>
                      <a:endParaRPr lang="en-GB" dirty="0">
                        <a:solidFill>
                          <a:schemeClr val="tx2"/>
                        </a:solidFill>
                      </a:endParaRPr>
                    </a:p>
                  </a:txBody>
                  <a:tcPr/>
                </a:tc>
              </a:tr>
              <a:tr h="342038">
                <a:tc>
                  <a:txBody>
                    <a:bodyPr/>
                    <a:lstStyle/>
                    <a:p>
                      <a:pPr algn="ctr"/>
                      <a:r>
                        <a:rPr lang="en-GB" dirty="0" smtClean="0">
                          <a:solidFill>
                            <a:schemeClr val="tx2"/>
                          </a:solidFill>
                        </a:rPr>
                        <a:t>96</a:t>
                      </a:r>
                      <a:endParaRPr lang="en-GB" dirty="0">
                        <a:solidFill>
                          <a:schemeClr val="tx2"/>
                        </a:solidFill>
                      </a:endParaRPr>
                    </a:p>
                  </a:txBody>
                  <a:tcPr/>
                </a:tc>
                <a:tc>
                  <a:txBody>
                    <a:bodyPr/>
                    <a:lstStyle/>
                    <a:p>
                      <a:endParaRPr lang="en-GB" dirty="0"/>
                    </a:p>
                  </a:txBody>
                  <a:tcPr/>
                </a:tc>
                <a:tc>
                  <a:txBody>
                    <a:bodyPr/>
                    <a:lstStyle/>
                    <a:p>
                      <a:endParaRPr lang="en-GB" dirty="0"/>
                    </a:p>
                  </a:txBody>
                  <a:tcPr/>
                </a:tc>
                <a:tc>
                  <a:txBody>
                    <a:bodyPr/>
                    <a:lstStyle/>
                    <a:p>
                      <a:pPr algn="ctr"/>
                      <a:r>
                        <a:rPr lang="en-GB" dirty="0" smtClean="0">
                          <a:solidFill>
                            <a:schemeClr val="tx2"/>
                          </a:solidFill>
                          <a:sym typeface="Wingdings"/>
                        </a:rPr>
                        <a:t></a:t>
                      </a:r>
                      <a:endParaRPr lang="en-GB" dirty="0">
                        <a:solidFill>
                          <a:schemeClr val="tx2"/>
                        </a:solidFill>
                      </a:endParaRPr>
                    </a:p>
                  </a:txBody>
                  <a:tcPr/>
                </a:tc>
                <a:tc>
                  <a:txBody>
                    <a:bodyPr/>
                    <a:lstStyle/>
                    <a:p>
                      <a:pPr algn="ctr"/>
                      <a:r>
                        <a:rPr lang="en-GB" dirty="0" smtClean="0">
                          <a:solidFill>
                            <a:schemeClr val="tx2"/>
                          </a:solidFill>
                          <a:sym typeface="Wingdings"/>
                        </a:rPr>
                        <a:t></a:t>
                      </a:r>
                      <a:endParaRPr lang="en-GB" dirty="0">
                        <a:solidFill>
                          <a:schemeClr val="tx2"/>
                        </a:solidFill>
                      </a:endParaRPr>
                    </a:p>
                  </a:txBody>
                  <a:tcPr>
                    <a:solidFill>
                      <a:schemeClr val="accent6">
                        <a:lumMod val="75000"/>
                      </a:schemeClr>
                    </a:solidFill>
                  </a:tcPr>
                </a:tc>
                <a:tc>
                  <a:txBody>
                    <a:bodyPr/>
                    <a:lstStyle/>
                    <a:p>
                      <a:pPr algn="ctr"/>
                      <a:r>
                        <a:rPr lang="en-GB" dirty="0" smtClean="0">
                          <a:solidFill>
                            <a:schemeClr val="tx2"/>
                          </a:solidFill>
                          <a:sym typeface="Wingdings"/>
                        </a:rPr>
                        <a:t>Post</a:t>
                      </a:r>
                      <a:r>
                        <a:rPr lang="en-GB" baseline="0" dirty="0" smtClean="0">
                          <a:solidFill>
                            <a:schemeClr val="tx2"/>
                          </a:solidFill>
                          <a:sym typeface="Wingdings"/>
                        </a:rPr>
                        <a:t> hypo</a:t>
                      </a:r>
                      <a:endParaRPr lang="en-GB" dirty="0">
                        <a:solidFill>
                          <a:schemeClr val="tx2"/>
                        </a:solidFill>
                      </a:endParaRPr>
                    </a:p>
                  </a:txBody>
                  <a:tcPr/>
                </a:tc>
              </a:tr>
              <a:tr h="342038">
                <a:tc>
                  <a:txBody>
                    <a:bodyPr/>
                    <a:lstStyle/>
                    <a:p>
                      <a:pPr algn="ctr"/>
                      <a:r>
                        <a:rPr lang="en-GB" dirty="0" smtClean="0">
                          <a:solidFill>
                            <a:schemeClr val="tx2"/>
                          </a:solidFill>
                        </a:rPr>
                        <a:t>97</a:t>
                      </a:r>
                      <a:endParaRPr lang="en-GB" dirty="0">
                        <a:solidFill>
                          <a:schemeClr val="tx2"/>
                        </a:solidFill>
                      </a:endParaRPr>
                    </a:p>
                  </a:txBody>
                  <a:tcPr/>
                </a:tc>
                <a:tc>
                  <a:txBody>
                    <a:bodyPr/>
                    <a:lstStyle/>
                    <a:p>
                      <a:endParaRPr lang="en-GB" dirty="0"/>
                    </a:p>
                  </a:txBody>
                  <a:tcPr/>
                </a:tc>
                <a:tc>
                  <a:txBody>
                    <a:bodyPr/>
                    <a:lstStyle/>
                    <a:p>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sym typeface="Wingdings"/>
                        </a:rPr>
                        <a:t></a:t>
                      </a:r>
                      <a:endParaRPr lang="en-GB" dirty="0" smtClean="0">
                        <a:solidFill>
                          <a:schemeClr val="tx2"/>
                        </a:solidFill>
                      </a:endParaRPr>
                    </a:p>
                  </a:txBody>
                  <a:tcPr/>
                </a:tc>
              </a:tr>
            </a:tbl>
          </a:graphicData>
        </a:graphic>
      </p:graphicFrame>
    </p:spTree>
    <p:extLst>
      <p:ext uri="{BB962C8B-B14F-4D97-AF65-F5344CB8AC3E}">
        <p14:creationId xmlns:p14="http://schemas.microsoft.com/office/powerpoint/2010/main" val="1587520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527" y="1052736"/>
            <a:ext cx="8420189" cy="936103"/>
          </a:xfrm>
        </p:spPr>
        <p:txBody>
          <a:bodyPr/>
          <a:lstStyle/>
          <a:p>
            <a:pPr algn="l"/>
            <a:r>
              <a:rPr lang="en-US" b="1" dirty="0">
                <a:latin typeface="Calibri" pitchFamily="34" charset="0"/>
              </a:rPr>
              <a:t>Subcortical </a:t>
            </a:r>
            <a:r>
              <a:rPr lang="en-US" b="1" dirty="0" smtClean="0">
                <a:latin typeface="Calibri" pitchFamily="34" charset="0"/>
              </a:rPr>
              <a:t>dementias</a:t>
            </a:r>
            <a:br>
              <a:rPr lang="en-US" b="1" dirty="0" smtClean="0">
                <a:latin typeface="Calibri" pitchFamily="34" charset="0"/>
              </a:rPr>
            </a:br>
            <a:r>
              <a:rPr lang="en-US" sz="3600" b="1" dirty="0" smtClean="0">
                <a:latin typeface="Calibri" pitchFamily="34" charset="0"/>
              </a:rPr>
              <a:t>Clinical features</a:t>
            </a:r>
            <a:endParaRPr lang="en-US" sz="4000" b="1" dirty="0">
              <a:latin typeface="Calibri" pitchFamily="34" charset="0"/>
            </a:endParaRPr>
          </a:p>
        </p:txBody>
      </p:sp>
      <p:sp>
        <p:nvSpPr>
          <p:cNvPr id="29699" name="Rectangle 3"/>
          <p:cNvSpPr>
            <a:spLocks noGrp="1" noChangeArrowheads="1"/>
          </p:cNvSpPr>
          <p:nvPr>
            <p:ph type="body" idx="1"/>
          </p:nvPr>
        </p:nvSpPr>
        <p:spPr>
          <a:xfrm>
            <a:off x="539552" y="2276872"/>
            <a:ext cx="8309208" cy="4464496"/>
          </a:xfrm>
          <a:solidFill>
            <a:schemeClr val="bg1">
              <a:lumMod val="95000"/>
            </a:schemeClr>
          </a:solidFill>
          <a:effectLst>
            <a:softEdge rad="31750"/>
          </a:effectLst>
        </p:spPr>
        <p:txBody>
          <a:bodyPr/>
          <a:lstStyle/>
          <a:p>
            <a:pPr>
              <a:lnSpc>
                <a:spcPct val="90000"/>
              </a:lnSpc>
            </a:pPr>
            <a:r>
              <a:rPr lang="en-US" dirty="0" smtClean="0">
                <a:latin typeface="Calibri" pitchFamily="34" charset="0"/>
              </a:rPr>
              <a:t>Associated </a:t>
            </a:r>
            <a:r>
              <a:rPr lang="en-US" dirty="0">
                <a:latin typeface="Calibri" pitchFamily="34" charset="0"/>
              </a:rPr>
              <a:t>with </a:t>
            </a:r>
            <a:r>
              <a:rPr lang="en-US" b="1" dirty="0">
                <a:latin typeface="Calibri" pitchFamily="34" charset="0"/>
              </a:rPr>
              <a:t>movement disorders</a:t>
            </a:r>
            <a:r>
              <a:rPr lang="en-US" dirty="0">
                <a:latin typeface="Calibri" pitchFamily="34" charset="0"/>
              </a:rPr>
              <a:t>, gait apraxia, </a:t>
            </a:r>
            <a:r>
              <a:rPr lang="en-US" b="1" dirty="0">
                <a:latin typeface="Calibri" pitchFamily="34" charset="0"/>
              </a:rPr>
              <a:t>psychomotor retardation, apathy</a:t>
            </a:r>
            <a:r>
              <a:rPr lang="en-US" dirty="0">
                <a:latin typeface="Calibri" pitchFamily="34" charset="0"/>
              </a:rPr>
              <a:t>, </a:t>
            </a:r>
            <a:r>
              <a:rPr lang="en-US" dirty="0" err="1">
                <a:latin typeface="Calibri" pitchFamily="34" charset="0"/>
              </a:rPr>
              <a:t>akinetic</a:t>
            </a:r>
            <a:r>
              <a:rPr lang="en-US" dirty="0">
                <a:latin typeface="Calibri" pitchFamily="34" charset="0"/>
              </a:rPr>
              <a:t> </a:t>
            </a:r>
            <a:r>
              <a:rPr lang="en-US" dirty="0" err="1" smtClean="0">
                <a:latin typeface="Calibri" pitchFamily="34" charset="0"/>
              </a:rPr>
              <a:t>mutism</a:t>
            </a:r>
            <a:endParaRPr lang="en-US" dirty="0">
              <a:latin typeface="Calibri" pitchFamily="34" charset="0"/>
            </a:endParaRPr>
          </a:p>
          <a:p>
            <a:pPr>
              <a:lnSpc>
                <a:spcPct val="90000"/>
              </a:lnSpc>
            </a:pPr>
            <a:r>
              <a:rPr lang="en-US" dirty="0">
                <a:latin typeface="Calibri" pitchFamily="34" charset="0"/>
              </a:rPr>
              <a:t>Alert, but </a:t>
            </a:r>
            <a:r>
              <a:rPr lang="en-US" b="1" dirty="0">
                <a:latin typeface="Calibri" pitchFamily="34" charset="0"/>
              </a:rPr>
              <a:t>slowly responsive and inactive</a:t>
            </a:r>
          </a:p>
          <a:p>
            <a:pPr>
              <a:lnSpc>
                <a:spcPct val="90000"/>
              </a:lnSpc>
            </a:pPr>
            <a:r>
              <a:rPr lang="en-US" dirty="0">
                <a:latin typeface="Calibri" pitchFamily="34" charset="0"/>
              </a:rPr>
              <a:t>Not fluent in language, but comprehends</a:t>
            </a:r>
          </a:p>
          <a:p>
            <a:pPr>
              <a:lnSpc>
                <a:spcPct val="90000"/>
              </a:lnSpc>
            </a:pPr>
            <a:r>
              <a:rPr lang="en-US" dirty="0">
                <a:latin typeface="Calibri" pitchFamily="34" charset="0"/>
              </a:rPr>
              <a:t>Often </a:t>
            </a:r>
            <a:r>
              <a:rPr lang="en-US" b="1" dirty="0" err="1" smtClean="0">
                <a:latin typeface="Calibri" pitchFamily="34" charset="0"/>
              </a:rPr>
              <a:t>dysarthric</a:t>
            </a:r>
            <a:r>
              <a:rPr lang="en-US" dirty="0" smtClean="0">
                <a:latin typeface="Calibri" pitchFamily="34" charset="0"/>
              </a:rPr>
              <a:t> - difficulty forming </a:t>
            </a:r>
            <a:r>
              <a:rPr lang="en-US" dirty="0">
                <a:latin typeface="Calibri" pitchFamily="34" charset="0"/>
              </a:rPr>
              <a:t>complex sentences</a:t>
            </a:r>
          </a:p>
          <a:p>
            <a:pPr>
              <a:lnSpc>
                <a:spcPct val="90000"/>
              </a:lnSpc>
            </a:pPr>
            <a:r>
              <a:rPr lang="en-US" b="1" dirty="0">
                <a:latin typeface="Calibri" pitchFamily="34" charset="0"/>
              </a:rPr>
              <a:t>Difficulty with executive function</a:t>
            </a:r>
          </a:p>
        </p:txBody>
      </p:sp>
      <p:pic>
        <p:nvPicPr>
          <p:cNvPr id="2467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48" y="836712"/>
            <a:ext cx="2808312" cy="144016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07493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latin typeface="Calibri" pitchFamily="34" charset="0"/>
              </a:rPr>
              <a:t>Which </a:t>
            </a:r>
            <a:r>
              <a:rPr lang="en-US" sz="4800" b="1" dirty="0" smtClean="0">
                <a:latin typeface="Calibri" pitchFamily="34" charset="0"/>
              </a:rPr>
              <a:t>cognitive screen to use?</a:t>
            </a:r>
            <a:endParaRPr lang="en-GB" sz="4800" dirty="0"/>
          </a:p>
        </p:txBody>
      </p:sp>
      <p:sp>
        <p:nvSpPr>
          <p:cNvPr id="3" name="Content Placeholder 2"/>
          <p:cNvSpPr>
            <a:spLocks noGrp="1"/>
          </p:cNvSpPr>
          <p:nvPr>
            <p:ph sz="half" idx="1"/>
          </p:nvPr>
        </p:nvSpPr>
        <p:spPr/>
        <p:txBody>
          <a:bodyPr/>
          <a:lstStyle/>
          <a:p>
            <a:r>
              <a:rPr lang="en-GB" sz="4000" dirty="0" smtClean="0">
                <a:latin typeface="Calibri" pitchFamily="34" charset="0"/>
              </a:rPr>
              <a:t>AMTS</a:t>
            </a:r>
          </a:p>
          <a:p>
            <a:r>
              <a:rPr lang="en-GB" sz="4000" dirty="0" smtClean="0">
                <a:latin typeface="Calibri" pitchFamily="34" charset="0"/>
              </a:rPr>
              <a:t>MMSE</a:t>
            </a:r>
          </a:p>
          <a:p>
            <a:r>
              <a:rPr lang="en-GB" sz="6000" b="1" dirty="0" err="1" smtClean="0">
                <a:latin typeface="Calibri" pitchFamily="34" charset="0"/>
              </a:rPr>
              <a:t>MoCA</a:t>
            </a:r>
            <a:endParaRPr lang="en-GB" sz="6000" b="1" dirty="0" smtClean="0">
              <a:latin typeface="Calibri" pitchFamily="34" charset="0"/>
            </a:endParaRPr>
          </a:p>
          <a:p>
            <a:r>
              <a:rPr lang="en-GB" sz="6000" b="1" dirty="0" smtClean="0">
                <a:latin typeface="Calibri" pitchFamily="34" charset="0"/>
              </a:rPr>
              <a:t>ACE-R</a:t>
            </a:r>
            <a:endParaRPr lang="en-GB" sz="6000" b="1" dirty="0">
              <a:latin typeface="Calibri" pitchFamily="34" charset="0"/>
            </a:endParaRPr>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884385"/>
            <a:ext cx="3888432" cy="4968552"/>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2830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sz="half" idx="1"/>
          </p:nvPr>
        </p:nvSpPr>
        <p:spPr>
          <a:xfrm>
            <a:off x="152400" y="980728"/>
            <a:ext cx="3048000" cy="5267672"/>
          </a:xfrm>
        </p:spPr>
        <p:txBody>
          <a:bodyPr/>
          <a:lstStyle/>
          <a:p>
            <a:pPr marL="0" eaLnBrk="1" hangingPunct="1">
              <a:buFontTx/>
              <a:buNone/>
              <a:defRPr/>
            </a:pPr>
            <a:r>
              <a:rPr lang="en-US" sz="4000" b="1" dirty="0" smtClean="0">
                <a:solidFill>
                  <a:schemeClr val="tx2"/>
                </a:solidFill>
                <a:latin typeface="Calibri" pitchFamily="34" charset="0"/>
              </a:rPr>
              <a:t>Montreal Cognitive</a:t>
            </a:r>
          </a:p>
          <a:p>
            <a:pPr marL="0" eaLnBrk="1" hangingPunct="1">
              <a:buFontTx/>
              <a:buNone/>
              <a:defRPr/>
            </a:pPr>
            <a:r>
              <a:rPr lang="en-US" sz="4000" b="1" dirty="0" smtClean="0">
                <a:solidFill>
                  <a:schemeClr val="tx2"/>
                </a:solidFill>
                <a:latin typeface="Calibri" pitchFamily="34" charset="0"/>
              </a:rPr>
              <a:t>Assessment (</a:t>
            </a:r>
            <a:r>
              <a:rPr lang="en-US" sz="4000" b="1" dirty="0" err="1" smtClean="0">
                <a:solidFill>
                  <a:schemeClr val="tx2"/>
                </a:solidFill>
                <a:latin typeface="Calibri" pitchFamily="34" charset="0"/>
              </a:rPr>
              <a:t>MoCA</a:t>
            </a:r>
            <a:r>
              <a:rPr lang="en-US" sz="4000" b="1" dirty="0" smtClean="0">
                <a:solidFill>
                  <a:schemeClr val="tx2"/>
                </a:solidFill>
                <a:latin typeface="Calibri" pitchFamily="34" charset="0"/>
              </a:rPr>
              <a:t>)</a:t>
            </a:r>
          </a:p>
          <a:p>
            <a:pPr eaLnBrk="1" hangingPunct="1">
              <a:buFontTx/>
              <a:buNone/>
              <a:defRPr/>
            </a:pPr>
            <a:endParaRPr lang="en-US" sz="2400" dirty="0" smtClean="0"/>
          </a:p>
        </p:txBody>
      </p:sp>
      <p:pic>
        <p:nvPicPr>
          <p:cNvPr id="103427" name="Picture 5" descr="MOCA-Test-Englis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47864" y="0"/>
            <a:ext cx="5638800" cy="6858000"/>
          </a:xfrm>
        </p:spPr>
      </p:pic>
      <p:sp>
        <p:nvSpPr>
          <p:cNvPr id="2" name="Oval 1"/>
          <p:cNvSpPr/>
          <p:nvPr/>
        </p:nvSpPr>
        <p:spPr>
          <a:xfrm>
            <a:off x="3275856" y="188640"/>
            <a:ext cx="2088232" cy="1346448"/>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1798042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ACE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02" y="362606"/>
            <a:ext cx="2334122" cy="270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descr="AC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1" y="362606"/>
            <a:ext cx="2321335"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C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362605"/>
            <a:ext cx="2359943" cy="270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CEr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702" y="3420570"/>
            <a:ext cx="2334122" cy="325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CEr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3375015"/>
            <a:ext cx="2321335" cy="33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ACEr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3375015"/>
            <a:ext cx="2359943" cy="330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3702" y="2420888"/>
            <a:ext cx="7862417" cy="1446550"/>
          </a:xfrm>
          <a:prstGeom prst="rect">
            <a:avLst/>
          </a:prstGeom>
          <a:solidFill>
            <a:schemeClr val="accent4">
              <a:lumMod val="65000"/>
              <a:lumOff val="35000"/>
            </a:schemeClr>
          </a:solidFill>
        </p:spPr>
        <p:txBody>
          <a:bodyPr wrap="square" rtlCol="0">
            <a:spAutoFit/>
          </a:bodyPr>
          <a:lstStyle/>
          <a:p>
            <a:r>
              <a:rPr lang="en-GB" sz="4400" b="1" dirty="0" err="1">
                <a:solidFill>
                  <a:srgbClr val="FFFFFF"/>
                </a:solidFill>
                <a:latin typeface="Calibri" pitchFamily="34" charset="0"/>
              </a:rPr>
              <a:t>Addenbrooke’s</a:t>
            </a:r>
            <a:r>
              <a:rPr lang="en-GB" sz="4400" b="1" dirty="0">
                <a:solidFill>
                  <a:srgbClr val="FFFFFF"/>
                </a:solidFill>
                <a:latin typeface="Calibri" pitchFamily="34" charset="0"/>
              </a:rPr>
              <a:t> Cognitive Examination ACE-R </a:t>
            </a:r>
          </a:p>
        </p:txBody>
      </p:sp>
    </p:spTree>
    <p:extLst>
      <p:ext uri="{BB962C8B-B14F-4D97-AF65-F5344CB8AC3E}">
        <p14:creationId xmlns:p14="http://schemas.microsoft.com/office/powerpoint/2010/main" val="8108424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052736"/>
            <a:ext cx="43560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273581"/>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7544" y="908720"/>
            <a:ext cx="8229600" cy="720080"/>
          </a:xfrm>
        </p:spPr>
        <p:txBody>
          <a:bodyPr/>
          <a:lstStyle/>
          <a:p>
            <a:pPr eaLnBrk="1" hangingPunct="1"/>
            <a:r>
              <a:rPr lang="en-US" b="1" dirty="0" smtClean="0">
                <a:latin typeface="Calibri" pitchFamily="34" charset="0"/>
              </a:rPr>
              <a:t>Mini-Cog</a:t>
            </a:r>
          </a:p>
        </p:txBody>
      </p:sp>
      <p:sp>
        <p:nvSpPr>
          <p:cNvPr id="96259" name="Rectangle 3"/>
          <p:cNvSpPr>
            <a:spLocks noGrp="1" noChangeArrowheads="1"/>
          </p:cNvSpPr>
          <p:nvPr>
            <p:ph type="body" idx="1"/>
          </p:nvPr>
        </p:nvSpPr>
        <p:spPr>
          <a:xfrm>
            <a:off x="467544" y="1916832"/>
            <a:ext cx="8229600" cy="5616624"/>
          </a:xfrm>
        </p:spPr>
        <p:txBody>
          <a:bodyPr/>
          <a:lstStyle/>
          <a:p>
            <a:pPr marL="0" indent="0" eaLnBrk="1" hangingPunct="1">
              <a:lnSpc>
                <a:spcPct val="90000"/>
              </a:lnSpc>
              <a:buNone/>
            </a:pPr>
            <a:r>
              <a:rPr lang="en-US" sz="4000" b="1" dirty="0" smtClean="0">
                <a:latin typeface="Calibri" pitchFamily="34" charset="0"/>
              </a:rPr>
              <a:t>Three item recall</a:t>
            </a:r>
          </a:p>
          <a:p>
            <a:pPr eaLnBrk="1" hangingPunct="1">
              <a:lnSpc>
                <a:spcPct val="90000"/>
              </a:lnSpc>
            </a:pPr>
            <a:r>
              <a:rPr lang="en-US" dirty="0" smtClean="0">
                <a:latin typeface="Calibri" pitchFamily="34" charset="0"/>
              </a:rPr>
              <a:t>Apple </a:t>
            </a:r>
            <a:r>
              <a:rPr lang="en-GB" dirty="0" smtClean="0">
                <a:solidFill>
                  <a:schemeClr val="tx2"/>
                </a:solidFill>
                <a:sym typeface="Wingdings"/>
              </a:rPr>
              <a:t></a:t>
            </a:r>
            <a:endParaRPr lang="en-US" dirty="0" smtClean="0">
              <a:latin typeface="Calibri" pitchFamily="34" charset="0"/>
            </a:endParaRPr>
          </a:p>
          <a:p>
            <a:pPr eaLnBrk="1" hangingPunct="1">
              <a:lnSpc>
                <a:spcPct val="90000"/>
              </a:lnSpc>
            </a:pPr>
            <a:r>
              <a:rPr lang="en-US" dirty="0" smtClean="0">
                <a:latin typeface="Calibri" pitchFamily="34" charset="0"/>
              </a:rPr>
              <a:t>Book  </a:t>
            </a:r>
            <a:r>
              <a:rPr lang="en-GB" dirty="0" smtClean="0">
                <a:solidFill>
                  <a:schemeClr val="tx2"/>
                </a:solidFill>
                <a:sym typeface="Wingdings"/>
              </a:rPr>
              <a:t></a:t>
            </a:r>
            <a:endParaRPr lang="en-US" dirty="0" smtClean="0">
              <a:latin typeface="Calibri" pitchFamily="34" charset="0"/>
            </a:endParaRPr>
          </a:p>
          <a:p>
            <a:pPr eaLnBrk="1" hangingPunct="1">
              <a:lnSpc>
                <a:spcPct val="90000"/>
              </a:lnSpc>
            </a:pPr>
            <a:r>
              <a:rPr lang="en-US" dirty="0" smtClean="0">
                <a:latin typeface="Calibri" pitchFamily="34" charset="0"/>
              </a:rPr>
              <a:t>Table  </a:t>
            </a:r>
            <a:r>
              <a:rPr lang="en-GB" dirty="0">
                <a:solidFill>
                  <a:schemeClr val="tx2"/>
                </a:solidFill>
                <a:sym typeface="Wingdings"/>
              </a:rPr>
              <a:t></a:t>
            </a:r>
            <a:endParaRPr lang="en-GB" dirty="0">
              <a:solidFill>
                <a:schemeClr val="tx2"/>
              </a:solidFill>
            </a:endParaRPr>
          </a:p>
          <a:p>
            <a:pPr marL="0" indent="0" eaLnBrk="1" hangingPunct="1">
              <a:lnSpc>
                <a:spcPct val="90000"/>
              </a:lnSpc>
              <a:buNone/>
            </a:pPr>
            <a:endParaRPr lang="en-US" sz="2400" dirty="0" smtClean="0">
              <a:latin typeface="Calibri"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45" r="1954" b="3558"/>
          <a:stretch/>
        </p:blipFill>
        <p:spPr bwMode="auto">
          <a:xfrm>
            <a:off x="4283968" y="1289304"/>
            <a:ext cx="4680000" cy="598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304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Which cognitive screen?</a:t>
            </a:r>
            <a:endParaRPr lang="en-GB" b="1" dirty="0">
              <a:solidFill>
                <a:srgbClr val="0070C0"/>
              </a:solidFill>
            </a:endParaRPr>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17960"/>
            <a:ext cx="8707412" cy="44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395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52736"/>
            <a:ext cx="8136904" cy="720079"/>
          </a:xfrm>
        </p:spPr>
        <p:txBody>
          <a:bodyPr/>
          <a:lstStyle/>
          <a:p>
            <a:pPr marL="0" indent="0"/>
            <a:r>
              <a:rPr lang="en-GB" sz="3600" b="1" dirty="0">
                <a:solidFill>
                  <a:srgbClr val="0070C0"/>
                </a:solidFill>
                <a:latin typeface="Calibri"/>
              </a:rPr>
              <a:t>Dementia as one of a number of chronic conditions</a:t>
            </a:r>
          </a:p>
        </p:txBody>
      </p:sp>
      <p:sp>
        <p:nvSpPr>
          <p:cNvPr id="3" name="Subtitle 2"/>
          <p:cNvSpPr>
            <a:spLocks noGrp="1"/>
          </p:cNvSpPr>
          <p:nvPr>
            <p:ph type="subTitle" idx="1"/>
          </p:nvPr>
        </p:nvSpPr>
        <p:spPr>
          <a:xfrm>
            <a:off x="683568" y="2060848"/>
            <a:ext cx="7776864" cy="3577952"/>
          </a:xfrm>
        </p:spPr>
        <p:txBody>
          <a:bodyPr/>
          <a:lstStyle/>
          <a:p>
            <a:pPr marL="457200" indent="-457200" algn="l">
              <a:buFont typeface="Arial" pitchFamily="34" charset="0"/>
              <a:buChar char="•"/>
            </a:pPr>
            <a:r>
              <a:rPr lang="en-GB" sz="2800" dirty="0" smtClean="0">
                <a:latin typeface="Calibri" pitchFamily="34" charset="0"/>
              </a:rPr>
              <a:t>Type 2 DM</a:t>
            </a:r>
          </a:p>
          <a:p>
            <a:pPr marL="457200" indent="-457200" algn="l">
              <a:buFont typeface="Arial" pitchFamily="34" charset="0"/>
              <a:buChar char="•"/>
            </a:pPr>
            <a:r>
              <a:rPr lang="en-GB" sz="2800" dirty="0" smtClean="0">
                <a:latin typeface="Calibri" pitchFamily="34" charset="0"/>
              </a:rPr>
              <a:t>Hypertension </a:t>
            </a:r>
          </a:p>
          <a:p>
            <a:pPr marL="457200" indent="-457200" algn="l">
              <a:buFont typeface="Arial" pitchFamily="34" charset="0"/>
              <a:buChar char="•"/>
            </a:pPr>
            <a:r>
              <a:rPr lang="en-GB" sz="2800" dirty="0" smtClean="0">
                <a:latin typeface="Calibri" pitchFamily="34" charset="0"/>
              </a:rPr>
              <a:t>CABG 2005</a:t>
            </a:r>
          </a:p>
          <a:p>
            <a:pPr marL="457200" indent="-457200" algn="l">
              <a:buFont typeface="Arial" pitchFamily="34" charset="0"/>
              <a:buChar char="•"/>
            </a:pPr>
            <a:r>
              <a:rPr lang="en-GB" sz="2800" dirty="0" smtClean="0">
                <a:latin typeface="Calibri" pitchFamily="34" charset="0"/>
              </a:rPr>
              <a:t>CKD stage 4</a:t>
            </a:r>
          </a:p>
          <a:p>
            <a:pPr marL="457200" indent="-457200" algn="l">
              <a:buFont typeface="Arial" pitchFamily="34" charset="0"/>
              <a:buChar char="•"/>
            </a:pPr>
            <a:r>
              <a:rPr lang="en-GB" sz="2800" dirty="0" smtClean="0">
                <a:latin typeface="Calibri" pitchFamily="34" charset="0"/>
              </a:rPr>
              <a:t>OA</a:t>
            </a:r>
          </a:p>
          <a:p>
            <a:pPr marL="457200" indent="-457200" algn="l">
              <a:buFont typeface="Arial" pitchFamily="34" charset="0"/>
              <a:buChar char="•"/>
            </a:pPr>
            <a:r>
              <a:rPr lang="en-GB" sz="2800" dirty="0" err="1" smtClean="0">
                <a:latin typeface="Calibri" pitchFamily="34" charset="0"/>
              </a:rPr>
              <a:t>Pseudogout</a:t>
            </a:r>
            <a:endParaRPr lang="en-GB" sz="2800" dirty="0" smtClean="0">
              <a:latin typeface="Calibri" pitchFamily="34" charset="0"/>
            </a:endParaRPr>
          </a:p>
          <a:p>
            <a:pPr marL="457200" indent="-457200" algn="l">
              <a:buFont typeface="Arial" pitchFamily="34" charset="0"/>
              <a:buChar char="•"/>
            </a:pPr>
            <a:r>
              <a:rPr lang="en-GB" sz="2800" dirty="0" smtClean="0">
                <a:latin typeface="Calibri" pitchFamily="34" charset="0"/>
              </a:rPr>
              <a:t>Recurrent falls due to postural hypotension</a:t>
            </a:r>
          </a:p>
          <a:p>
            <a:pPr marL="457200" indent="-457200" algn="l">
              <a:buFont typeface="Arial" pitchFamily="34" charset="0"/>
              <a:buChar char="•"/>
            </a:pPr>
            <a:r>
              <a:rPr lang="en-GB" sz="2800" dirty="0" smtClean="0">
                <a:latin typeface="Calibri" pitchFamily="34" charset="0"/>
              </a:rPr>
              <a:t>R total hip replacement (8 years ago)</a:t>
            </a:r>
            <a:endParaRPr lang="en-GB" sz="2800" dirty="0">
              <a:latin typeface="Calibri" pitchFamily="34" charset="0"/>
            </a:endParaRPr>
          </a:p>
        </p:txBody>
      </p:sp>
    </p:spTree>
    <p:extLst>
      <p:ext uri="{BB962C8B-B14F-4D97-AF65-F5344CB8AC3E}">
        <p14:creationId xmlns:p14="http://schemas.microsoft.com/office/powerpoint/2010/main" val="2136433460"/>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46050" y="981075"/>
            <a:ext cx="8674422" cy="575717"/>
          </a:xfrm>
        </p:spPr>
        <p:txBody>
          <a:bodyPr/>
          <a:lstStyle/>
          <a:p>
            <a:pPr eaLnBrk="1" hangingPunct="1"/>
            <a:r>
              <a:rPr lang="en-US" sz="4000" b="1" dirty="0" smtClean="0">
                <a:solidFill>
                  <a:srgbClr val="0070C0"/>
                </a:solidFill>
                <a:latin typeface="Calibri" pitchFamily="34" charset="0"/>
              </a:rPr>
              <a:t> Dementia and frailty (= co-morbidities)</a:t>
            </a:r>
            <a:endParaRPr lang="en-US" sz="3600" b="1" baseline="30000" dirty="0" smtClean="0">
              <a:solidFill>
                <a:schemeClr val="tx1"/>
              </a:solidFill>
            </a:endParaRPr>
          </a:p>
        </p:txBody>
      </p:sp>
      <p:sp>
        <p:nvSpPr>
          <p:cNvPr id="28675" name="Rectangle 3"/>
          <p:cNvSpPr>
            <a:spLocks noGrp="1" noChangeArrowheads="1"/>
          </p:cNvSpPr>
          <p:nvPr>
            <p:ph type="body" idx="4294967295"/>
          </p:nvPr>
        </p:nvSpPr>
        <p:spPr>
          <a:xfrm>
            <a:off x="259824" y="1700808"/>
            <a:ext cx="4062939" cy="606152"/>
          </a:xfrm>
          <a:ln>
            <a:solidFill>
              <a:schemeClr val="tx1"/>
            </a:solidFill>
          </a:ln>
        </p:spPr>
        <p:txBody>
          <a:bodyPr/>
          <a:lstStyle/>
          <a:p>
            <a:pPr marL="519113" indent="-519113" eaLnBrk="1" hangingPunct="1">
              <a:buFont typeface="Arial" pitchFamily="34" charset="0"/>
              <a:buNone/>
            </a:pPr>
            <a:r>
              <a:rPr lang="en-US" sz="2300" b="1" dirty="0" smtClean="0">
                <a:solidFill>
                  <a:schemeClr val="accent1"/>
                </a:solidFill>
                <a:latin typeface="Calibri" pitchFamily="34" charset="0"/>
              </a:rPr>
              <a:t>Fit 85 </a:t>
            </a:r>
            <a:r>
              <a:rPr lang="en-US" sz="2300" b="1" dirty="0" err="1" smtClean="0">
                <a:solidFill>
                  <a:schemeClr val="accent1"/>
                </a:solidFill>
                <a:latin typeface="Calibri" pitchFamily="34" charset="0"/>
              </a:rPr>
              <a:t>y.o</a:t>
            </a:r>
            <a:r>
              <a:rPr lang="en-US" sz="2300" b="1" dirty="0" smtClean="0">
                <a:solidFill>
                  <a:schemeClr val="accent1"/>
                </a:solidFill>
                <a:latin typeface="Calibri" pitchFamily="34" charset="0"/>
              </a:rPr>
              <a:t>. who walks and swims</a:t>
            </a:r>
          </a:p>
        </p:txBody>
      </p:sp>
      <p:grpSp>
        <p:nvGrpSpPr>
          <p:cNvPr id="28676" name="Group 4"/>
          <p:cNvGrpSpPr>
            <a:grpSpLocks/>
          </p:cNvGrpSpPr>
          <p:nvPr/>
        </p:nvGrpSpPr>
        <p:grpSpPr bwMode="auto">
          <a:xfrm>
            <a:off x="2293938" y="4965700"/>
            <a:ext cx="2174875" cy="1714500"/>
            <a:chOff x="1872" y="2784"/>
            <a:chExt cx="1370" cy="1080"/>
          </a:xfrm>
        </p:grpSpPr>
        <p:sp>
          <p:nvSpPr>
            <p:cNvPr id="28747" name="Freeform 5"/>
            <p:cNvSpPr>
              <a:spLocks noChangeAspect="1"/>
            </p:cNvSpPr>
            <p:nvPr/>
          </p:nvSpPr>
          <p:spPr bwMode="auto">
            <a:xfrm>
              <a:off x="2512" y="3406"/>
              <a:ext cx="695" cy="458"/>
            </a:xfrm>
            <a:custGeom>
              <a:avLst/>
              <a:gdLst>
                <a:gd name="T0" fmla="*/ 0 w 2774"/>
                <a:gd name="T1" fmla="*/ 0 h 1827"/>
                <a:gd name="T2" fmla="*/ 0 w 2774"/>
                <a:gd name="T3" fmla="*/ 0 h 1827"/>
                <a:gd name="T4" fmla="*/ 0 w 2774"/>
                <a:gd name="T5" fmla="*/ 0 h 1827"/>
                <a:gd name="T6" fmla="*/ 0 w 2774"/>
                <a:gd name="T7" fmla="*/ 0 h 1827"/>
                <a:gd name="T8" fmla="*/ 0 w 2774"/>
                <a:gd name="T9" fmla="*/ 0 h 1827"/>
                <a:gd name="T10" fmla="*/ 0 w 2774"/>
                <a:gd name="T11" fmla="*/ 0 h 1827"/>
                <a:gd name="T12" fmla="*/ 0 w 2774"/>
                <a:gd name="T13" fmla="*/ 0 h 1827"/>
                <a:gd name="T14" fmla="*/ 0 w 2774"/>
                <a:gd name="T15" fmla="*/ 0 h 1827"/>
                <a:gd name="T16" fmla="*/ 0 w 2774"/>
                <a:gd name="T17" fmla="*/ 0 h 1827"/>
                <a:gd name="T18" fmla="*/ 0 w 2774"/>
                <a:gd name="T19" fmla="*/ 0 h 1827"/>
                <a:gd name="T20" fmla="*/ 0 w 2774"/>
                <a:gd name="T21" fmla="*/ 0 h 18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74"/>
                <a:gd name="T34" fmla="*/ 0 h 1827"/>
                <a:gd name="T35" fmla="*/ 2774 w 2774"/>
                <a:gd name="T36" fmla="*/ 1827 h 18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74" h="1827">
                  <a:moveTo>
                    <a:pt x="0" y="145"/>
                  </a:moveTo>
                  <a:lnTo>
                    <a:pt x="10" y="1696"/>
                  </a:lnTo>
                  <a:lnTo>
                    <a:pt x="1949" y="1827"/>
                  </a:lnTo>
                  <a:lnTo>
                    <a:pt x="2774" y="1036"/>
                  </a:lnTo>
                  <a:lnTo>
                    <a:pt x="2023" y="1618"/>
                  </a:lnTo>
                  <a:lnTo>
                    <a:pt x="1959" y="0"/>
                  </a:lnTo>
                  <a:lnTo>
                    <a:pt x="1856" y="1664"/>
                  </a:lnTo>
                  <a:lnTo>
                    <a:pt x="139" y="1567"/>
                  </a:lnTo>
                  <a:lnTo>
                    <a:pt x="101" y="209"/>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8748" name="Group 6"/>
            <p:cNvGrpSpPr>
              <a:grpSpLocks/>
            </p:cNvGrpSpPr>
            <p:nvPr/>
          </p:nvGrpSpPr>
          <p:grpSpPr bwMode="auto">
            <a:xfrm>
              <a:off x="2223" y="2784"/>
              <a:ext cx="772" cy="693"/>
              <a:chOff x="2223" y="2784"/>
              <a:chExt cx="772" cy="693"/>
            </a:xfrm>
          </p:grpSpPr>
          <p:sp>
            <p:nvSpPr>
              <p:cNvPr id="28787" name="Freeform 7"/>
              <p:cNvSpPr>
                <a:spLocks noChangeAspect="1"/>
              </p:cNvSpPr>
              <p:nvPr/>
            </p:nvSpPr>
            <p:spPr bwMode="auto">
              <a:xfrm>
                <a:off x="2242" y="2852"/>
                <a:ext cx="335" cy="605"/>
              </a:xfrm>
              <a:custGeom>
                <a:avLst/>
                <a:gdLst>
                  <a:gd name="T0" fmla="*/ 0 w 1337"/>
                  <a:gd name="T1" fmla="*/ 0 h 2414"/>
                  <a:gd name="T2" fmla="*/ 0 w 1337"/>
                  <a:gd name="T3" fmla="*/ 0 h 2414"/>
                  <a:gd name="T4" fmla="*/ 0 w 1337"/>
                  <a:gd name="T5" fmla="*/ 0 h 2414"/>
                  <a:gd name="T6" fmla="*/ 0 w 1337"/>
                  <a:gd name="T7" fmla="*/ 0 h 2414"/>
                  <a:gd name="T8" fmla="*/ 0 w 1337"/>
                  <a:gd name="T9" fmla="*/ 0 h 2414"/>
                  <a:gd name="T10" fmla="*/ 0 w 1337"/>
                  <a:gd name="T11" fmla="*/ 0 h 2414"/>
                  <a:gd name="T12" fmla="*/ 0 60000 65536"/>
                  <a:gd name="T13" fmla="*/ 0 60000 65536"/>
                  <a:gd name="T14" fmla="*/ 0 60000 65536"/>
                  <a:gd name="T15" fmla="*/ 0 60000 65536"/>
                  <a:gd name="T16" fmla="*/ 0 60000 65536"/>
                  <a:gd name="T17" fmla="*/ 0 60000 65536"/>
                  <a:gd name="T18" fmla="*/ 0 w 1337"/>
                  <a:gd name="T19" fmla="*/ 0 h 2414"/>
                  <a:gd name="T20" fmla="*/ 1337 w 1337"/>
                  <a:gd name="T21" fmla="*/ 2414 h 2414"/>
                </a:gdLst>
                <a:ahLst/>
                <a:cxnLst>
                  <a:cxn ang="T12">
                    <a:pos x="T0" y="T1"/>
                  </a:cxn>
                  <a:cxn ang="T13">
                    <a:pos x="T2" y="T3"/>
                  </a:cxn>
                  <a:cxn ang="T14">
                    <a:pos x="T4" y="T5"/>
                  </a:cxn>
                  <a:cxn ang="T15">
                    <a:pos x="T6" y="T7"/>
                  </a:cxn>
                  <a:cxn ang="T16">
                    <a:pos x="T8" y="T9"/>
                  </a:cxn>
                  <a:cxn ang="T17">
                    <a:pos x="T10" y="T11"/>
                  </a:cxn>
                </a:cxnLst>
                <a:rect l="T18" t="T19" r="T20" b="T21"/>
                <a:pathLst>
                  <a:path w="1337" h="2414">
                    <a:moveTo>
                      <a:pt x="0" y="0"/>
                    </a:moveTo>
                    <a:lnTo>
                      <a:pt x="1337" y="407"/>
                    </a:lnTo>
                    <a:lnTo>
                      <a:pt x="1249" y="2414"/>
                    </a:lnTo>
                    <a:lnTo>
                      <a:pt x="65" y="1809"/>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8" name="Freeform 8"/>
              <p:cNvSpPr>
                <a:spLocks noChangeAspect="1"/>
              </p:cNvSpPr>
              <p:nvPr/>
            </p:nvSpPr>
            <p:spPr bwMode="auto">
              <a:xfrm>
                <a:off x="2291" y="2998"/>
                <a:ext cx="240" cy="393"/>
              </a:xfrm>
              <a:custGeom>
                <a:avLst/>
                <a:gdLst>
                  <a:gd name="T0" fmla="*/ 0 w 958"/>
                  <a:gd name="T1" fmla="*/ 0 h 1568"/>
                  <a:gd name="T2" fmla="*/ 0 w 958"/>
                  <a:gd name="T3" fmla="*/ 0 h 1568"/>
                  <a:gd name="T4" fmla="*/ 0 w 958"/>
                  <a:gd name="T5" fmla="*/ 0 h 1568"/>
                  <a:gd name="T6" fmla="*/ 0 w 958"/>
                  <a:gd name="T7" fmla="*/ 0 h 1568"/>
                  <a:gd name="T8" fmla="*/ 0 w 958"/>
                  <a:gd name="T9" fmla="*/ 0 h 1568"/>
                  <a:gd name="T10" fmla="*/ 0 w 958"/>
                  <a:gd name="T11" fmla="*/ 0 h 1568"/>
                  <a:gd name="T12" fmla="*/ 0 w 958"/>
                  <a:gd name="T13" fmla="*/ 0 h 1568"/>
                  <a:gd name="T14" fmla="*/ 0 w 958"/>
                  <a:gd name="T15" fmla="*/ 0 h 1568"/>
                  <a:gd name="T16" fmla="*/ 0 w 958"/>
                  <a:gd name="T17" fmla="*/ 0 h 1568"/>
                  <a:gd name="T18" fmla="*/ 0 w 958"/>
                  <a:gd name="T19" fmla="*/ 0 h 1568"/>
                  <a:gd name="T20" fmla="*/ 0 w 958"/>
                  <a:gd name="T21" fmla="*/ 0 h 1568"/>
                  <a:gd name="T22" fmla="*/ 0 w 958"/>
                  <a:gd name="T23" fmla="*/ 0 h 1568"/>
                  <a:gd name="T24" fmla="*/ 0 w 958"/>
                  <a:gd name="T25" fmla="*/ 0 h 1568"/>
                  <a:gd name="T26" fmla="*/ 0 w 958"/>
                  <a:gd name="T27" fmla="*/ 0 h 1568"/>
                  <a:gd name="T28" fmla="*/ 0 w 958"/>
                  <a:gd name="T29" fmla="*/ 0 h 1568"/>
                  <a:gd name="T30" fmla="*/ 0 w 958"/>
                  <a:gd name="T31" fmla="*/ 0 h 1568"/>
                  <a:gd name="T32" fmla="*/ 0 w 958"/>
                  <a:gd name="T33" fmla="*/ 0 h 1568"/>
                  <a:gd name="T34" fmla="*/ 0 w 958"/>
                  <a:gd name="T35" fmla="*/ 0 h 1568"/>
                  <a:gd name="T36" fmla="*/ 0 w 958"/>
                  <a:gd name="T37" fmla="*/ 0 h 1568"/>
                  <a:gd name="T38" fmla="*/ 0 w 958"/>
                  <a:gd name="T39" fmla="*/ 0 h 1568"/>
                  <a:gd name="T40" fmla="*/ 0 w 958"/>
                  <a:gd name="T41" fmla="*/ 0 h 1568"/>
                  <a:gd name="T42" fmla="*/ 0 w 958"/>
                  <a:gd name="T43" fmla="*/ 0 h 1568"/>
                  <a:gd name="T44" fmla="*/ 0 w 958"/>
                  <a:gd name="T45" fmla="*/ 0 h 1568"/>
                  <a:gd name="T46" fmla="*/ 0 w 958"/>
                  <a:gd name="T47" fmla="*/ 0 h 15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8"/>
                  <a:gd name="T73" fmla="*/ 0 h 1568"/>
                  <a:gd name="T74" fmla="*/ 958 w 958"/>
                  <a:gd name="T75" fmla="*/ 1568 h 15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8" h="1568">
                    <a:moveTo>
                      <a:pt x="797" y="0"/>
                    </a:moveTo>
                    <a:lnTo>
                      <a:pt x="909" y="135"/>
                    </a:lnTo>
                    <a:lnTo>
                      <a:pt x="909" y="441"/>
                    </a:lnTo>
                    <a:lnTo>
                      <a:pt x="814" y="493"/>
                    </a:lnTo>
                    <a:lnTo>
                      <a:pt x="835" y="1126"/>
                    </a:lnTo>
                    <a:lnTo>
                      <a:pt x="915" y="1183"/>
                    </a:lnTo>
                    <a:lnTo>
                      <a:pt x="958" y="1293"/>
                    </a:lnTo>
                    <a:lnTo>
                      <a:pt x="937" y="1540"/>
                    </a:lnTo>
                    <a:lnTo>
                      <a:pt x="850" y="1568"/>
                    </a:lnTo>
                    <a:lnTo>
                      <a:pt x="590" y="1453"/>
                    </a:lnTo>
                    <a:lnTo>
                      <a:pt x="582" y="1380"/>
                    </a:lnTo>
                    <a:lnTo>
                      <a:pt x="479" y="1023"/>
                    </a:lnTo>
                    <a:lnTo>
                      <a:pt x="392" y="987"/>
                    </a:lnTo>
                    <a:lnTo>
                      <a:pt x="342" y="1270"/>
                    </a:lnTo>
                    <a:lnTo>
                      <a:pt x="65" y="1198"/>
                    </a:lnTo>
                    <a:lnTo>
                      <a:pt x="0" y="1059"/>
                    </a:lnTo>
                    <a:lnTo>
                      <a:pt x="124" y="601"/>
                    </a:lnTo>
                    <a:lnTo>
                      <a:pt x="350" y="150"/>
                    </a:lnTo>
                    <a:lnTo>
                      <a:pt x="479" y="209"/>
                    </a:lnTo>
                    <a:lnTo>
                      <a:pt x="342" y="696"/>
                    </a:lnTo>
                    <a:lnTo>
                      <a:pt x="559" y="804"/>
                    </a:lnTo>
                    <a:lnTo>
                      <a:pt x="618" y="19"/>
                    </a:lnTo>
                    <a:lnTo>
                      <a:pt x="797"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9" name="Freeform 9"/>
              <p:cNvSpPr>
                <a:spLocks noChangeAspect="1"/>
              </p:cNvSpPr>
              <p:nvPr/>
            </p:nvSpPr>
            <p:spPr bwMode="auto">
              <a:xfrm>
                <a:off x="2271" y="2784"/>
                <a:ext cx="686" cy="186"/>
              </a:xfrm>
              <a:custGeom>
                <a:avLst/>
                <a:gdLst>
                  <a:gd name="T0" fmla="*/ 0 w 2738"/>
                  <a:gd name="T1" fmla="*/ 0 h 741"/>
                  <a:gd name="T2" fmla="*/ 0 w 2738"/>
                  <a:gd name="T3" fmla="*/ 0 h 741"/>
                  <a:gd name="T4" fmla="*/ 0 w 2738"/>
                  <a:gd name="T5" fmla="*/ 0 h 741"/>
                  <a:gd name="T6" fmla="*/ 0 w 2738"/>
                  <a:gd name="T7" fmla="*/ 0 h 741"/>
                  <a:gd name="T8" fmla="*/ 0 w 2738"/>
                  <a:gd name="T9" fmla="*/ 0 h 741"/>
                  <a:gd name="T10" fmla="*/ 0 w 2738"/>
                  <a:gd name="T11" fmla="*/ 0 h 741"/>
                  <a:gd name="T12" fmla="*/ 0 60000 65536"/>
                  <a:gd name="T13" fmla="*/ 0 60000 65536"/>
                  <a:gd name="T14" fmla="*/ 0 60000 65536"/>
                  <a:gd name="T15" fmla="*/ 0 60000 65536"/>
                  <a:gd name="T16" fmla="*/ 0 60000 65536"/>
                  <a:gd name="T17" fmla="*/ 0 60000 65536"/>
                  <a:gd name="T18" fmla="*/ 0 w 2738"/>
                  <a:gd name="T19" fmla="*/ 0 h 741"/>
                  <a:gd name="T20" fmla="*/ 2738 w 2738"/>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2738" h="741">
                    <a:moveTo>
                      <a:pt x="0" y="270"/>
                    </a:moveTo>
                    <a:lnTo>
                      <a:pt x="1438" y="0"/>
                    </a:lnTo>
                    <a:lnTo>
                      <a:pt x="2738" y="342"/>
                    </a:lnTo>
                    <a:lnTo>
                      <a:pt x="1170" y="741"/>
                    </a:lnTo>
                    <a:lnTo>
                      <a:pt x="0" y="270"/>
                    </a:lnTo>
                    <a:close/>
                  </a:path>
                </a:pathLst>
              </a:custGeom>
              <a:solidFill>
                <a:srgbClr val="99E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0" name="Freeform 10"/>
              <p:cNvSpPr>
                <a:spLocks noChangeAspect="1"/>
              </p:cNvSpPr>
              <p:nvPr/>
            </p:nvSpPr>
            <p:spPr bwMode="auto">
              <a:xfrm>
                <a:off x="2422" y="2830"/>
                <a:ext cx="366" cy="95"/>
              </a:xfrm>
              <a:custGeom>
                <a:avLst/>
                <a:gdLst>
                  <a:gd name="T0" fmla="*/ 0 w 1460"/>
                  <a:gd name="T1" fmla="*/ 0 h 379"/>
                  <a:gd name="T2" fmla="*/ 0 w 1460"/>
                  <a:gd name="T3" fmla="*/ 0 h 379"/>
                  <a:gd name="T4" fmla="*/ 0 w 1460"/>
                  <a:gd name="T5" fmla="*/ 0 h 379"/>
                  <a:gd name="T6" fmla="*/ 0 w 1460"/>
                  <a:gd name="T7" fmla="*/ 0 h 379"/>
                  <a:gd name="T8" fmla="*/ 0 w 1460"/>
                  <a:gd name="T9" fmla="*/ 0 h 379"/>
                  <a:gd name="T10" fmla="*/ 0 w 1460"/>
                  <a:gd name="T11" fmla="*/ 0 h 379"/>
                  <a:gd name="T12" fmla="*/ 0 60000 65536"/>
                  <a:gd name="T13" fmla="*/ 0 60000 65536"/>
                  <a:gd name="T14" fmla="*/ 0 60000 65536"/>
                  <a:gd name="T15" fmla="*/ 0 60000 65536"/>
                  <a:gd name="T16" fmla="*/ 0 60000 65536"/>
                  <a:gd name="T17" fmla="*/ 0 60000 65536"/>
                  <a:gd name="T18" fmla="*/ 0 w 1460"/>
                  <a:gd name="T19" fmla="*/ 0 h 379"/>
                  <a:gd name="T20" fmla="*/ 1460 w 1460"/>
                  <a:gd name="T21" fmla="*/ 379 h 379"/>
                </a:gdLst>
                <a:ahLst/>
                <a:cxnLst>
                  <a:cxn ang="T12">
                    <a:pos x="T0" y="T1"/>
                  </a:cxn>
                  <a:cxn ang="T13">
                    <a:pos x="T2" y="T3"/>
                  </a:cxn>
                  <a:cxn ang="T14">
                    <a:pos x="T4" y="T5"/>
                  </a:cxn>
                  <a:cxn ang="T15">
                    <a:pos x="T6" y="T7"/>
                  </a:cxn>
                  <a:cxn ang="T16">
                    <a:pos x="T8" y="T9"/>
                  </a:cxn>
                  <a:cxn ang="T17">
                    <a:pos x="T10" y="T11"/>
                  </a:cxn>
                </a:cxnLst>
                <a:rect l="T18" t="T19" r="T20" b="T21"/>
                <a:pathLst>
                  <a:path w="1460" h="379">
                    <a:moveTo>
                      <a:pt x="0" y="160"/>
                    </a:moveTo>
                    <a:lnTo>
                      <a:pt x="785" y="0"/>
                    </a:lnTo>
                    <a:lnTo>
                      <a:pt x="1460" y="160"/>
                    </a:lnTo>
                    <a:lnTo>
                      <a:pt x="538" y="379"/>
                    </a:lnTo>
                    <a:lnTo>
                      <a:pt x="0" y="16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1" name="Freeform 11"/>
              <p:cNvSpPr>
                <a:spLocks noChangeAspect="1"/>
              </p:cNvSpPr>
              <p:nvPr/>
            </p:nvSpPr>
            <p:spPr bwMode="auto">
              <a:xfrm>
                <a:off x="2321" y="2945"/>
                <a:ext cx="185" cy="413"/>
              </a:xfrm>
              <a:custGeom>
                <a:avLst/>
                <a:gdLst>
                  <a:gd name="T0" fmla="*/ 0 w 740"/>
                  <a:gd name="T1" fmla="*/ 0 h 1650"/>
                  <a:gd name="T2" fmla="*/ 0 w 740"/>
                  <a:gd name="T3" fmla="*/ 0 h 1650"/>
                  <a:gd name="T4" fmla="*/ 0 w 740"/>
                  <a:gd name="T5" fmla="*/ 0 h 1650"/>
                  <a:gd name="T6" fmla="*/ 0 w 740"/>
                  <a:gd name="T7" fmla="*/ 0 h 1650"/>
                  <a:gd name="T8" fmla="*/ 0 w 740"/>
                  <a:gd name="T9" fmla="*/ 0 h 1650"/>
                  <a:gd name="T10" fmla="*/ 0 w 740"/>
                  <a:gd name="T11" fmla="*/ 0 h 1650"/>
                  <a:gd name="T12" fmla="*/ 0 w 740"/>
                  <a:gd name="T13" fmla="*/ 0 h 1650"/>
                  <a:gd name="T14" fmla="*/ 0 w 740"/>
                  <a:gd name="T15" fmla="*/ 0 h 1650"/>
                  <a:gd name="T16" fmla="*/ 0 w 740"/>
                  <a:gd name="T17" fmla="*/ 0 h 1650"/>
                  <a:gd name="T18" fmla="*/ 0 w 740"/>
                  <a:gd name="T19" fmla="*/ 0 h 1650"/>
                  <a:gd name="T20" fmla="*/ 0 w 740"/>
                  <a:gd name="T21" fmla="*/ 0 h 1650"/>
                  <a:gd name="T22" fmla="*/ 0 w 740"/>
                  <a:gd name="T23" fmla="*/ 0 h 1650"/>
                  <a:gd name="T24" fmla="*/ 0 w 740"/>
                  <a:gd name="T25" fmla="*/ 0 h 16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1650"/>
                  <a:gd name="T41" fmla="*/ 740 w 740"/>
                  <a:gd name="T42" fmla="*/ 1650 h 16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1650">
                    <a:moveTo>
                      <a:pt x="27" y="0"/>
                    </a:moveTo>
                    <a:lnTo>
                      <a:pt x="624" y="211"/>
                    </a:lnTo>
                    <a:lnTo>
                      <a:pt x="637" y="546"/>
                    </a:lnTo>
                    <a:lnTo>
                      <a:pt x="536" y="595"/>
                    </a:lnTo>
                    <a:lnTo>
                      <a:pt x="637" y="1308"/>
                    </a:lnTo>
                    <a:lnTo>
                      <a:pt x="740" y="1382"/>
                    </a:lnTo>
                    <a:lnTo>
                      <a:pt x="681" y="1650"/>
                    </a:lnTo>
                    <a:lnTo>
                      <a:pt x="382" y="1532"/>
                    </a:lnTo>
                    <a:lnTo>
                      <a:pt x="304" y="466"/>
                    </a:lnTo>
                    <a:lnTo>
                      <a:pt x="57" y="381"/>
                    </a:lnTo>
                    <a:lnTo>
                      <a:pt x="0" y="287"/>
                    </a:lnTo>
                    <a:lnTo>
                      <a:pt x="27" y="0"/>
                    </a:lnTo>
                    <a:close/>
                  </a:path>
                </a:pathLst>
              </a:custGeom>
              <a:solidFill>
                <a:srgbClr val="FF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2" name="Freeform 12"/>
              <p:cNvSpPr>
                <a:spLocks noChangeAspect="1"/>
              </p:cNvSpPr>
              <p:nvPr/>
            </p:nvSpPr>
            <p:spPr bwMode="auto">
              <a:xfrm>
                <a:off x="2278" y="3016"/>
                <a:ext cx="153" cy="269"/>
              </a:xfrm>
              <a:custGeom>
                <a:avLst/>
                <a:gdLst>
                  <a:gd name="T0" fmla="*/ 0 w 610"/>
                  <a:gd name="T1" fmla="*/ 0 h 1075"/>
                  <a:gd name="T2" fmla="*/ 0 w 610"/>
                  <a:gd name="T3" fmla="*/ 0 h 1075"/>
                  <a:gd name="T4" fmla="*/ 0 w 610"/>
                  <a:gd name="T5" fmla="*/ 0 h 1075"/>
                  <a:gd name="T6" fmla="*/ 0 w 610"/>
                  <a:gd name="T7" fmla="*/ 0 h 1075"/>
                  <a:gd name="T8" fmla="*/ 0 w 610"/>
                  <a:gd name="T9" fmla="*/ 0 h 1075"/>
                  <a:gd name="T10" fmla="*/ 0 w 610"/>
                  <a:gd name="T11" fmla="*/ 0 h 1075"/>
                  <a:gd name="T12" fmla="*/ 0 w 610"/>
                  <a:gd name="T13" fmla="*/ 0 h 1075"/>
                  <a:gd name="T14" fmla="*/ 0 w 610"/>
                  <a:gd name="T15" fmla="*/ 0 h 1075"/>
                  <a:gd name="T16" fmla="*/ 0 w 610"/>
                  <a:gd name="T17" fmla="*/ 0 h 1075"/>
                  <a:gd name="T18" fmla="*/ 0 w 610"/>
                  <a:gd name="T19" fmla="*/ 0 h 1075"/>
                  <a:gd name="T20" fmla="*/ 0 w 610"/>
                  <a:gd name="T21" fmla="*/ 0 h 1075"/>
                  <a:gd name="T22" fmla="*/ 0 w 610"/>
                  <a:gd name="T23" fmla="*/ 0 h 1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0"/>
                  <a:gd name="T37" fmla="*/ 0 h 1075"/>
                  <a:gd name="T38" fmla="*/ 610 w 610"/>
                  <a:gd name="T39" fmla="*/ 1075 h 1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0" h="1075">
                    <a:moveTo>
                      <a:pt x="247" y="0"/>
                    </a:moveTo>
                    <a:lnTo>
                      <a:pt x="466" y="43"/>
                    </a:lnTo>
                    <a:lnTo>
                      <a:pt x="363" y="494"/>
                    </a:lnTo>
                    <a:lnTo>
                      <a:pt x="597" y="589"/>
                    </a:lnTo>
                    <a:lnTo>
                      <a:pt x="610" y="828"/>
                    </a:lnTo>
                    <a:lnTo>
                      <a:pt x="334" y="792"/>
                    </a:lnTo>
                    <a:lnTo>
                      <a:pt x="247" y="1075"/>
                    </a:lnTo>
                    <a:lnTo>
                      <a:pt x="0" y="1024"/>
                    </a:lnTo>
                    <a:lnTo>
                      <a:pt x="2" y="747"/>
                    </a:lnTo>
                    <a:lnTo>
                      <a:pt x="95" y="756"/>
                    </a:lnTo>
                    <a:lnTo>
                      <a:pt x="247" y="0"/>
                    </a:lnTo>
                    <a:close/>
                  </a:path>
                </a:pathLst>
              </a:custGeom>
              <a:solidFill>
                <a:srgbClr val="FF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3" name="Freeform 13"/>
              <p:cNvSpPr>
                <a:spLocks noChangeAspect="1"/>
              </p:cNvSpPr>
              <p:nvPr/>
            </p:nvSpPr>
            <p:spPr bwMode="auto">
              <a:xfrm>
                <a:off x="2564" y="2875"/>
                <a:ext cx="404" cy="573"/>
              </a:xfrm>
              <a:custGeom>
                <a:avLst/>
                <a:gdLst>
                  <a:gd name="T0" fmla="*/ 0 w 1612"/>
                  <a:gd name="T1" fmla="*/ 0 h 2285"/>
                  <a:gd name="T2" fmla="*/ 0 w 1612"/>
                  <a:gd name="T3" fmla="*/ 0 h 2285"/>
                  <a:gd name="T4" fmla="*/ 0 w 1612"/>
                  <a:gd name="T5" fmla="*/ 0 h 2285"/>
                  <a:gd name="T6" fmla="*/ 0 w 1612"/>
                  <a:gd name="T7" fmla="*/ 0 h 2285"/>
                  <a:gd name="T8" fmla="*/ 0 w 1612"/>
                  <a:gd name="T9" fmla="*/ 0 h 2285"/>
                  <a:gd name="T10" fmla="*/ 0 w 1612"/>
                  <a:gd name="T11" fmla="*/ 0 h 2285"/>
                  <a:gd name="T12" fmla="*/ 0 60000 65536"/>
                  <a:gd name="T13" fmla="*/ 0 60000 65536"/>
                  <a:gd name="T14" fmla="*/ 0 60000 65536"/>
                  <a:gd name="T15" fmla="*/ 0 60000 65536"/>
                  <a:gd name="T16" fmla="*/ 0 60000 65536"/>
                  <a:gd name="T17" fmla="*/ 0 60000 65536"/>
                  <a:gd name="T18" fmla="*/ 0 w 1612"/>
                  <a:gd name="T19" fmla="*/ 0 h 2285"/>
                  <a:gd name="T20" fmla="*/ 1612 w 1612"/>
                  <a:gd name="T21" fmla="*/ 2285 h 2285"/>
                </a:gdLst>
                <a:ahLst/>
                <a:cxnLst>
                  <a:cxn ang="T12">
                    <a:pos x="T0" y="T1"/>
                  </a:cxn>
                  <a:cxn ang="T13">
                    <a:pos x="T2" y="T3"/>
                  </a:cxn>
                  <a:cxn ang="T14">
                    <a:pos x="T4" y="T5"/>
                  </a:cxn>
                  <a:cxn ang="T15">
                    <a:pos x="T6" y="T7"/>
                  </a:cxn>
                  <a:cxn ang="T16">
                    <a:pos x="T8" y="T9"/>
                  </a:cxn>
                  <a:cxn ang="T17">
                    <a:pos x="T10" y="T11"/>
                  </a:cxn>
                </a:cxnLst>
                <a:rect l="T18" t="T19" r="T20" b="T21"/>
                <a:pathLst>
                  <a:path w="1612" h="2285">
                    <a:moveTo>
                      <a:pt x="0" y="378"/>
                    </a:moveTo>
                    <a:lnTo>
                      <a:pt x="1612" y="0"/>
                    </a:lnTo>
                    <a:lnTo>
                      <a:pt x="1576" y="1819"/>
                    </a:lnTo>
                    <a:lnTo>
                      <a:pt x="15" y="2285"/>
                    </a:lnTo>
                    <a:lnTo>
                      <a:pt x="0" y="378"/>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4" name="Freeform 14"/>
              <p:cNvSpPr>
                <a:spLocks noChangeAspect="1"/>
              </p:cNvSpPr>
              <p:nvPr/>
            </p:nvSpPr>
            <p:spPr bwMode="auto">
              <a:xfrm>
                <a:off x="2622" y="2977"/>
                <a:ext cx="280" cy="365"/>
              </a:xfrm>
              <a:custGeom>
                <a:avLst/>
                <a:gdLst>
                  <a:gd name="T0" fmla="*/ 0 w 1117"/>
                  <a:gd name="T1" fmla="*/ 0 h 1456"/>
                  <a:gd name="T2" fmla="*/ 0 w 1117"/>
                  <a:gd name="T3" fmla="*/ 0 h 1456"/>
                  <a:gd name="T4" fmla="*/ 0 w 1117"/>
                  <a:gd name="T5" fmla="*/ 0 h 1456"/>
                  <a:gd name="T6" fmla="*/ 0 w 1117"/>
                  <a:gd name="T7" fmla="*/ 0 h 1456"/>
                  <a:gd name="T8" fmla="*/ 0 w 1117"/>
                  <a:gd name="T9" fmla="*/ 0 h 1456"/>
                  <a:gd name="T10" fmla="*/ 0 w 1117"/>
                  <a:gd name="T11" fmla="*/ 0 h 1456"/>
                  <a:gd name="T12" fmla="*/ 0 60000 65536"/>
                  <a:gd name="T13" fmla="*/ 0 60000 65536"/>
                  <a:gd name="T14" fmla="*/ 0 60000 65536"/>
                  <a:gd name="T15" fmla="*/ 0 60000 65536"/>
                  <a:gd name="T16" fmla="*/ 0 60000 65536"/>
                  <a:gd name="T17" fmla="*/ 0 60000 65536"/>
                  <a:gd name="T18" fmla="*/ 0 w 1117"/>
                  <a:gd name="T19" fmla="*/ 0 h 1456"/>
                  <a:gd name="T20" fmla="*/ 1117 w 1117"/>
                  <a:gd name="T21" fmla="*/ 1456 h 1456"/>
                </a:gdLst>
                <a:ahLst/>
                <a:cxnLst>
                  <a:cxn ang="T12">
                    <a:pos x="T0" y="T1"/>
                  </a:cxn>
                  <a:cxn ang="T13">
                    <a:pos x="T2" y="T3"/>
                  </a:cxn>
                  <a:cxn ang="T14">
                    <a:pos x="T4" y="T5"/>
                  </a:cxn>
                  <a:cxn ang="T15">
                    <a:pos x="T6" y="T7"/>
                  </a:cxn>
                  <a:cxn ang="T16">
                    <a:pos x="T8" y="T9"/>
                  </a:cxn>
                  <a:cxn ang="T17">
                    <a:pos x="T10" y="T11"/>
                  </a:cxn>
                </a:cxnLst>
                <a:rect l="T18" t="T19" r="T20" b="T21"/>
                <a:pathLst>
                  <a:path w="1117" h="1456">
                    <a:moveTo>
                      <a:pt x="0" y="233"/>
                    </a:moveTo>
                    <a:lnTo>
                      <a:pt x="1117" y="0"/>
                    </a:lnTo>
                    <a:lnTo>
                      <a:pt x="1017" y="1134"/>
                    </a:lnTo>
                    <a:lnTo>
                      <a:pt x="30" y="1456"/>
                    </a:lnTo>
                    <a:lnTo>
                      <a:pt x="0" y="233"/>
                    </a:lnTo>
                    <a:close/>
                  </a:path>
                </a:pathLst>
              </a:custGeom>
              <a:solidFill>
                <a:srgbClr val="26C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5" name="Freeform 15"/>
              <p:cNvSpPr>
                <a:spLocks noChangeAspect="1"/>
              </p:cNvSpPr>
              <p:nvPr/>
            </p:nvSpPr>
            <p:spPr bwMode="auto">
              <a:xfrm>
                <a:off x="2422" y="2830"/>
                <a:ext cx="251" cy="87"/>
              </a:xfrm>
              <a:custGeom>
                <a:avLst/>
                <a:gdLst>
                  <a:gd name="T0" fmla="*/ 0 w 1002"/>
                  <a:gd name="T1" fmla="*/ 0 h 348"/>
                  <a:gd name="T2" fmla="*/ 0 w 1002"/>
                  <a:gd name="T3" fmla="*/ 0 h 348"/>
                  <a:gd name="T4" fmla="*/ 0 w 1002"/>
                  <a:gd name="T5" fmla="*/ 0 h 348"/>
                  <a:gd name="T6" fmla="*/ 0 w 1002"/>
                  <a:gd name="T7" fmla="*/ 0 h 348"/>
                  <a:gd name="T8" fmla="*/ 0 w 1002"/>
                  <a:gd name="T9" fmla="*/ 0 h 348"/>
                  <a:gd name="T10" fmla="*/ 0 w 1002"/>
                  <a:gd name="T11" fmla="*/ 0 h 348"/>
                  <a:gd name="T12" fmla="*/ 0 w 1002"/>
                  <a:gd name="T13" fmla="*/ 0 h 348"/>
                  <a:gd name="T14" fmla="*/ 0 60000 65536"/>
                  <a:gd name="T15" fmla="*/ 0 60000 65536"/>
                  <a:gd name="T16" fmla="*/ 0 60000 65536"/>
                  <a:gd name="T17" fmla="*/ 0 60000 65536"/>
                  <a:gd name="T18" fmla="*/ 0 60000 65536"/>
                  <a:gd name="T19" fmla="*/ 0 60000 65536"/>
                  <a:gd name="T20" fmla="*/ 0 60000 65536"/>
                  <a:gd name="T21" fmla="*/ 0 w 1002"/>
                  <a:gd name="T22" fmla="*/ 0 h 348"/>
                  <a:gd name="T23" fmla="*/ 1002 w 1002"/>
                  <a:gd name="T24" fmla="*/ 348 h 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2" h="348">
                    <a:moveTo>
                      <a:pt x="479" y="348"/>
                    </a:moveTo>
                    <a:lnTo>
                      <a:pt x="0" y="160"/>
                    </a:lnTo>
                    <a:lnTo>
                      <a:pt x="785" y="0"/>
                    </a:lnTo>
                    <a:lnTo>
                      <a:pt x="1002" y="50"/>
                    </a:lnTo>
                    <a:lnTo>
                      <a:pt x="312" y="188"/>
                    </a:lnTo>
                    <a:lnTo>
                      <a:pt x="479" y="348"/>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6" name="Freeform 16"/>
              <p:cNvSpPr>
                <a:spLocks noChangeAspect="1"/>
              </p:cNvSpPr>
              <p:nvPr/>
            </p:nvSpPr>
            <p:spPr bwMode="auto">
              <a:xfrm>
                <a:off x="2311" y="2939"/>
                <a:ext cx="205" cy="436"/>
              </a:xfrm>
              <a:custGeom>
                <a:avLst/>
                <a:gdLst>
                  <a:gd name="T0" fmla="*/ 0 w 817"/>
                  <a:gd name="T1" fmla="*/ 0 h 1738"/>
                  <a:gd name="T2" fmla="*/ 0 w 817"/>
                  <a:gd name="T3" fmla="*/ 0 h 1738"/>
                  <a:gd name="T4" fmla="*/ 0 w 817"/>
                  <a:gd name="T5" fmla="*/ 0 h 1738"/>
                  <a:gd name="T6" fmla="*/ 0 w 817"/>
                  <a:gd name="T7" fmla="*/ 0 h 1738"/>
                  <a:gd name="T8" fmla="*/ 0 w 817"/>
                  <a:gd name="T9" fmla="*/ 0 h 1738"/>
                  <a:gd name="T10" fmla="*/ 0 w 817"/>
                  <a:gd name="T11" fmla="*/ 0 h 1738"/>
                  <a:gd name="T12" fmla="*/ 0 w 817"/>
                  <a:gd name="T13" fmla="*/ 0 h 1738"/>
                  <a:gd name="T14" fmla="*/ 0 w 817"/>
                  <a:gd name="T15" fmla="*/ 0 h 1738"/>
                  <a:gd name="T16" fmla="*/ 0 w 817"/>
                  <a:gd name="T17" fmla="*/ 0 h 1738"/>
                  <a:gd name="T18" fmla="*/ 0 w 817"/>
                  <a:gd name="T19" fmla="*/ 0 h 1738"/>
                  <a:gd name="T20" fmla="*/ 0 w 817"/>
                  <a:gd name="T21" fmla="*/ 0 h 1738"/>
                  <a:gd name="T22" fmla="*/ 0 w 817"/>
                  <a:gd name="T23" fmla="*/ 0 h 1738"/>
                  <a:gd name="T24" fmla="*/ 0 w 817"/>
                  <a:gd name="T25" fmla="*/ 0 h 1738"/>
                  <a:gd name="T26" fmla="*/ 0 w 817"/>
                  <a:gd name="T27" fmla="*/ 0 h 1738"/>
                  <a:gd name="T28" fmla="*/ 0 w 817"/>
                  <a:gd name="T29" fmla="*/ 0 h 1738"/>
                  <a:gd name="T30" fmla="*/ 0 w 817"/>
                  <a:gd name="T31" fmla="*/ 0 h 1738"/>
                  <a:gd name="T32" fmla="*/ 0 w 817"/>
                  <a:gd name="T33" fmla="*/ 0 h 1738"/>
                  <a:gd name="T34" fmla="*/ 0 w 817"/>
                  <a:gd name="T35" fmla="*/ 0 h 1738"/>
                  <a:gd name="T36" fmla="*/ 0 w 817"/>
                  <a:gd name="T37" fmla="*/ 0 h 1738"/>
                  <a:gd name="T38" fmla="*/ 0 w 817"/>
                  <a:gd name="T39" fmla="*/ 0 h 1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1738"/>
                  <a:gd name="T62" fmla="*/ 817 w 817"/>
                  <a:gd name="T63" fmla="*/ 1738 h 17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1738">
                    <a:moveTo>
                      <a:pt x="0" y="0"/>
                    </a:moveTo>
                    <a:lnTo>
                      <a:pt x="120" y="0"/>
                    </a:lnTo>
                    <a:lnTo>
                      <a:pt x="715" y="234"/>
                    </a:lnTo>
                    <a:lnTo>
                      <a:pt x="732" y="595"/>
                    </a:lnTo>
                    <a:lnTo>
                      <a:pt x="641" y="643"/>
                    </a:lnTo>
                    <a:lnTo>
                      <a:pt x="724" y="1329"/>
                    </a:lnTo>
                    <a:lnTo>
                      <a:pt x="817" y="1367"/>
                    </a:lnTo>
                    <a:lnTo>
                      <a:pt x="789" y="1673"/>
                    </a:lnTo>
                    <a:lnTo>
                      <a:pt x="711" y="1738"/>
                    </a:lnTo>
                    <a:lnTo>
                      <a:pt x="418" y="1553"/>
                    </a:lnTo>
                    <a:lnTo>
                      <a:pt x="696" y="1628"/>
                    </a:lnTo>
                    <a:lnTo>
                      <a:pt x="705" y="1413"/>
                    </a:lnTo>
                    <a:lnTo>
                      <a:pt x="631" y="1367"/>
                    </a:lnTo>
                    <a:lnTo>
                      <a:pt x="509" y="550"/>
                    </a:lnTo>
                    <a:lnTo>
                      <a:pt x="631" y="576"/>
                    </a:lnTo>
                    <a:lnTo>
                      <a:pt x="612" y="299"/>
                    </a:lnTo>
                    <a:lnTo>
                      <a:pt x="65" y="77"/>
                    </a:lnTo>
                    <a:lnTo>
                      <a:pt x="36" y="3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7" name="Freeform 17"/>
              <p:cNvSpPr>
                <a:spLocks noChangeAspect="1"/>
              </p:cNvSpPr>
              <p:nvPr/>
            </p:nvSpPr>
            <p:spPr bwMode="auto">
              <a:xfrm>
                <a:off x="2279" y="3017"/>
                <a:ext cx="72" cy="188"/>
              </a:xfrm>
              <a:custGeom>
                <a:avLst/>
                <a:gdLst>
                  <a:gd name="T0" fmla="*/ 0 w 289"/>
                  <a:gd name="T1" fmla="*/ 0 h 753"/>
                  <a:gd name="T2" fmla="*/ 0 w 289"/>
                  <a:gd name="T3" fmla="*/ 0 h 753"/>
                  <a:gd name="T4" fmla="*/ 0 w 289"/>
                  <a:gd name="T5" fmla="*/ 0 h 753"/>
                  <a:gd name="T6" fmla="*/ 0 w 289"/>
                  <a:gd name="T7" fmla="*/ 0 h 753"/>
                  <a:gd name="T8" fmla="*/ 0 w 289"/>
                  <a:gd name="T9" fmla="*/ 0 h 753"/>
                  <a:gd name="T10" fmla="*/ 0 w 289"/>
                  <a:gd name="T11" fmla="*/ 0 h 753"/>
                  <a:gd name="T12" fmla="*/ 0 w 289"/>
                  <a:gd name="T13" fmla="*/ 0 h 753"/>
                  <a:gd name="T14" fmla="*/ 0 w 289"/>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753"/>
                  <a:gd name="T26" fmla="*/ 289 w 289"/>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753">
                    <a:moveTo>
                      <a:pt x="167" y="0"/>
                    </a:moveTo>
                    <a:lnTo>
                      <a:pt x="289" y="37"/>
                    </a:lnTo>
                    <a:lnTo>
                      <a:pt x="93" y="753"/>
                    </a:lnTo>
                    <a:lnTo>
                      <a:pt x="0" y="744"/>
                    </a:lnTo>
                    <a:lnTo>
                      <a:pt x="57" y="694"/>
                    </a:lnTo>
                    <a:lnTo>
                      <a:pt x="224" y="94"/>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8" name="Freeform 18"/>
              <p:cNvSpPr>
                <a:spLocks noChangeAspect="1"/>
              </p:cNvSpPr>
              <p:nvPr/>
            </p:nvSpPr>
            <p:spPr bwMode="auto">
              <a:xfrm>
                <a:off x="2278" y="3203"/>
                <a:ext cx="138" cy="126"/>
              </a:xfrm>
              <a:custGeom>
                <a:avLst/>
                <a:gdLst>
                  <a:gd name="T0" fmla="*/ 0 w 551"/>
                  <a:gd name="T1" fmla="*/ 0 h 501"/>
                  <a:gd name="T2" fmla="*/ 0 w 551"/>
                  <a:gd name="T3" fmla="*/ 0 h 501"/>
                  <a:gd name="T4" fmla="*/ 0 w 551"/>
                  <a:gd name="T5" fmla="*/ 0 h 501"/>
                  <a:gd name="T6" fmla="*/ 0 w 551"/>
                  <a:gd name="T7" fmla="*/ 0 h 501"/>
                  <a:gd name="T8" fmla="*/ 0 w 551"/>
                  <a:gd name="T9" fmla="*/ 0 h 501"/>
                  <a:gd name="T10" fmla="*/ 0 w 551"/>
                  <a:gd name="T11" fmla="*/ 0 h 501"/>
                  <a:gd name="T12" fmla="*/ 0 w 551"/>
                  <a:gd name="T13" fmla="*/ 0 h 501"/>
                  <a:gd name="T14" fmla="*/ 0 w 551"/>
                  <a:gd name="T15" fmla="*/ 0 h 501"/>
                  <a:gd name="T16" fmla="*/ 0 w 551"/>
                  <a:gd name="T17" fmla="*/ 0 h 501"/>
                  <a:gd name="T18" fmla="*/ 0 w 551"/>
                  <a:gd name="T19" fmla="*/ 0 h 501"/>
                  <a:gd name="T20" fmla="*/ 0 w 551"/>
                  <a:gd name="T21" fmla="*/ 0 h 501"/>
                  <a:gd name="T22" fmla="*/ 0 w 551"/>
                  <a:gd name="T23" fmla="*/ 0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1"/>
                  <a:gd name="T37" fmla="*/ 0 h 501"/>
                  <a:gd name="T38" fmla="*/ 551 w 551"/>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1" h="501">
                    <a:moveTo>
                      <a:pt x="2" y="0"/>
                    </a:moveTo>
                    <a:lnTo>
                      <a:pt x="0" y="277"/>
                    </a:lnTo>
                    <a:lnTo>
                      <a:pt x="298" y="380"/>
                    </a:lnTo>
                    <a:lnTo>
                      <a:pt x="374" y="83"/>
                    </a:lnTo>
                    <a:lnTo>
                      <a:pt x="485" y="119"/>
                    </a:lnTo>
                    <a:lnTo>
                      <a:pt x="551" y="501"/>
                    </a:lnTo>
                    <a:lnTo>
                      <a:pt x="523" y="55"/>
                    </a:lnTo>
                    <a:lnTo>
                      <a:pt x="317" y="0"/>
                    </a:lnTo>
                    <a:lnTo>
                      <a:pt x="190" y="292"/>
                    </a:lnTo>
                    <a:lnTo>
                      <a:pt x="51" y="24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99" name="Freeform 19"/>
              <p:cNvSpPr>
                <a:spLocks noChangeAspect="1"/>
              </p:cNvSpPr>
              <p:nvPr/>
            </p:nvSpPr>
            <p:spPr bwMode="auto">
              <a:xfrm>
                <a:off x="2351" y="3052"/>
                <a:ext cx="58" cy="114"/>
              </a:xfrm>
              <a:custGeom>
                <a:avLst/>
                <a:gdLst>
                  <a:gd name="T0" fmla="*/ 0 w 232"/>
                  <a:gd name="T1" fmla="*/ 0 h 456"/>
                  <a:gd name="T2" fmla="*/ 0 w 232"/>
                  <a:gd name="T3" fmla="*/ 0 h 456"/>
                  <a:gd name="T4" fmla="*/ 0 w 232"/>
                  <a:gd name="T5" fmla="*/ 0 h 456"/>
                  <a:gd name="T6" fmla="*/ 0 w 232"/>
                  <a:gd name="T7" fmla="*/ 0 h 456"/>
                  <a:gd name="T8" fmla="*/ 0 w 232"/>
                  <a:gd name="T9" fmla="*/ 0 h 456"/>
                  <a:gd name="T10" fmla="*/ 0 w 232"/>
                  <a:gd name="T11" fmla="*/ 0 h 456"/>
                  <a:gd name="T12" fmla="*/ 0 w 232"/>
                  <a:gd name="T13" fmla="*/ 0 h 456"/>
                  <a:gd name="T14" fmla="*/ 0 w 232"/>
                  <a:gd name="T15" fmla="*/ 0 h 456"/>
                  <a:gd name="T16" fmla="*/ 0 w 232"/>
                  <a:gd name="T17" fmla="*/ 0 h 456"/>
                  <a:gd name="T18" fmla="*/ 0 w 232"/>
                  <a:gd name="T19" fmla="*/ 0 h 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456"/>
                  <a:gd name="T32" fmla="*/ 232 w 232"/>
                  <a:gd name="T33" fmla="*/ 456 h 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456">
                    <a:moveTo>
                      <a:pt x="213" y="38"/>
                    </a:moveTo>
                    <a:lnTo>
                      <a:pt x="102" y="0"/>
                    </a:lnTo>
                    <a:lnTo>
                      <a:pt x="0" y="371"/>
                    </a:lnTo>
                    <a:lnTo>
                      <a:pt x="232" y="456"/>
                    </a:lnTo>
                    <a:lnTo>
                      <a:pt x="213" y="390"/>
                    </a:lnTo>
                    <a:lnTo>
                      <a:pt x="112" y="316"/>
                    </a:lnTo>
                    <a:lnTo>
                      <a:pt x="158" y="112"/>
                    </a:lnTo>
                    <a:lnTo>
                      <a:pt x="213" y="177"/>
                    </a:lnTo>
                    <a:lnTo>
                      <a:pt x="21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800" name="Freeform 20"/>
              <p:cNvSpPr>
                <a:spLocks noChangeAspect="1"/>
              </p:cNvSpPr>
              <p:nvPr/>
            </p:nvSpPr>
            <p:spPr bwMode="auto">
              <a:xfrm>
                <a:off x="2223" y="2791"/>
                <a:ext cx="772" cy="686"/>
              </a:xfrm>
              <a:custGeom>
                <a:avLst/>
                <a:gdLst>
                  <a:gd name="T0" fmla="*/ 0 w 3080"/>
                  <a:gd name="T1" fmla="*/ 0 h 2740"/>
                  <a:gd name="T2" fmla="*/ 0 w 3080"/>
                  <a:gd name="T3" fmla="*/ 0 h 2740"/>
                  <a:gd name="T4" fmla="*/ 0 w 3080"/>
                  <a:gd name="T5" fmla="*/ 0 h 2740"/>
                  <a:gd name="T6" fmla="*/ 0 w 3080"/>
                  <a:gd name="T7" fmla="*/ 0 h 2740"/>
                  <a:gd name="T8" fmla="*/ 0 w 3080"/>
                  <a:gd name="T9" fmla="*/ 0 h 2740"/>
                  <a:gd name="T10" fmla="*/ 0 w 3080"/>
                  <a:gd name="T11" fmla="*/ 0 h 2740"/>
                  <a:gd name="T12" fmla="*/ 0 w 3080"/>
                  <a:gd name="T13" fmla="*/ 0 h 2740"/>
                  <a:gd name="T14" fmla="*/ 0 w 3080"/>
                  <a:gd name="T15" fmla="*/ 0 h 2740"/>
                  <a:gd name="T16" fmla="*/ 0 w 3080"/>
                  <a:gd name="T17" fmla="*/ 0 h 2740"/>
                  <a:gd name="T18" fmla="*/ 0 w 3080"/>
                  <a:gd name="T19" fmla="*/ 0 h 2740"/>
                  <a:gd name="T20" fmla="*/ 0 w 3080"/>
                  <a:gd name="T21" fmla="*/ 0 h 2740"/>
                  <a:gd name="T22" fmla="*/ 0 w 3080"/>
                  <a:gd name="T23" fmla="*/ 0 h 2740"/>
                  <a:gd name="T24" fmla="*/ 0 w 3080"/>
                  <a:gd name="T25" fmla="*/ 0 h 2740"/>
                  <a:gd name="T26" fmla="*/ 0 w 3080"/>
                  <a:gd name="T27" fmla="*/ 0 h 2740"/>
                  <a:gd name="T28" fmla="*/ 0 w 3080"/>
                  <a:gd name="T29" fmla="*/ 0 h 2740"/>
                  <a:gd name="T30" fmla="*/ 0 w 3080"/>
                  <a:gd name="T31" fmla="*/ 0 h 2740"/>
                  <a:gd name="T32" fmla="*/ 0 w 3080"/>
                  <a:gd name="T33" fmla="*/ 0 h 2740"/>
                  <a:gd name="T34" fmla="*/ 0 w 3080"/>
                  <a:gd name="T35" fmla="*/ 0 h 2740"/>
                  <a:gd name="T36" fmla="*/ 0 w 3080"/>
                  <a:gd name="T37" fmla="*/ 0 h 2740"/>
                  <a:gd name="T38" fmla="*/ 0 w 3080"/>
                  <a:gd name="T39" fmla="*/ 0 h 27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80"/>
                  <a:gd name="T61" fmla="*/ 0 h 2740"/>
                  <a:gd name="T62" fmla="*/ 3080 w 3080"/>
                  <a:gd name="T63" fmla="*/ 2740 h 27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80" h="2740">
                    <a:moveTo>
                      <a:pt x="0" y="232"/>
                    </a:moveTo>
                    <a:lnTo>
                      <a:pt x="101" y="2089"/>
                    </a:lnTo>
                    <a:lnTo>
                      <a:pt x="1335" y="2740"/>
                    </a:lnTo>
                    <a:lnTo>
                      <a:pt x="2977" y="2173"/>
                    </a:lnTo>
                    <a:lnTo>
                      <a:pt x="3080" y="306"/>
                    </a:lnTo>
                    <a:lnTo>
                      <a:pt x="1707" y="0"/>
                    </a:lnTo>
                    <a:lnTo>
                      <a:pt x="2820" y="306"/>
                    </a:lnTo>
                    <a:lnTo>
                      <a:pt x="1483" y="687"/>
                    </a:lnTo>
                    <a:lnTo>
                      <a:pt x="2922" y="390"/>
                    </a:lnTo>
                    <a:lnTo>
                      <a:pt x="2903" y="2146"/>
                    </a:lnTo>
                    <a:lnTo>
                      <a:pt x="1438" y="2582"/>
                    </a:lnTo>
                    <a:lnTo>
                      <a:pt x="1363" y="1162"/>
                    </a:lnTo>
                    <a:lnTo>
                      <a:pt x="1280" y="2591"/>
                    </a:lnTo>
                    <a:lnTo>
                      <a:pt x="185" y="2025"/>
                    </a:lnTo>
                    <a:lnTo>
                      <a:pt x="91" y="278"/>
                    </a:lnTo>
                    <a:lnTo>
                      <a:pt x="1131" y="622"/>
                    </a:lnTo>
                    <a:lnTo>
                      <a:pt x="278" y="261"/>
                    </a:lnTo>
                    <a:lnTo>
                      <a:pt x="1447" y="10"/>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801" name="Freeform 21"/>
              <p:cNvSpPr>
                <a:spLocks noChangeAspect="1"/>
              </p:cNvSpPr>
              <p:nvPr/>
            </p:nvSpPr>
            <p:spPr bwMode="auto">
              <a:xfrm>
                <a:off x="2374" y="2816"/>
                <a:ext cx="454" cy="99"/>
              </a:xfrm>
              <a:custGeom>
                <a:avLst/>
                <a:gdLst>
                  <a:gd name="T0" fmla="*/ 0 w 1810"/>
                  <a:gd name="T1" fmla="*/ 0 h 396"/>
                  <a:gd name="T2" fmla="*/ 0 w 1810"/>
                  <a:gd name="T3" fmla="*/ 0 h 396"/>
                  <a:gd name="T4" fmla="*/ 0 w 1810"/>
                  <a:gd name="T5" fmla="*/ 0 h 396"/>
                  <a:gd name="T6" fmla="*/ 0 w 1810"/>
                  <a:gd name="T7" fmla="*/ 0 h 396"/>
                  <a:gd name="T8" fmla="*/ 0 w 1810"/>
                  <a:gd name="T9" fmla="*/ 0 h 396"/>
                  <a:gd name="T10" fmla="*/ 0 w 1810"/>
                  <a:gd name="T11" fmla="*/ 0 h 396"/>
                  <a:gd name="T12" fmla="*/ 0 w 1810"/>
                  <a:gd name="T13" fmla="*/ 0 h 396"/>
                  <a:gd name="T14" fmla="*/ 0 w 1810"/>
                  <a:gd name="T15" fmla="*/ 0 h 396"/>
                  <a:gd name="T16" fmla="*/ 0 w 1810"/>
                  <a:gd name="T17" fmla="*/ 0 h 396"/>
                  <a:gd name="T18" fmla="*/ 0 w 1810"/>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0"/>
                  <a:gd name="T31" fmla="*/ 0 h 396"/>
                  <a:gd name="T32" fmla="*/ 1810 w 1810"/>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0" h="396">
                    <a:moveTo>
                      <a:pt x="0" y="186"/>
                    </a:moveTo>
                    <a:lnTo>
                      <a:pt x="956" y="0"/>
                    </a:lnTo>
                    <a:lnTo>
                      <a:pt x="1810" y="205"/>
                    </a:lnTo>
                    <a:lnTo>
                      <a:pt x="873" y="396"/>
                    </a:lnTo>
                    <a:lnTo>
                      <a:pt x="1549" y="215"/>
                    </a:lnTo>
                    <a:lnTo>
                      <a:pt x="973" y="84"/>
                    </a:lnTo>
                    <a:lnTo>
                      <a:pt x="306" y="223"/>
                    </a:lnTo>
                    <a:lnTo>
                      <a:pt x="612" y="359"/>
                    </a:ln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802" name="Freeform 22"/>
              <p:cNvSpPr>
                <a:spLocks noChangeAspect="1"/>
              </p:cNvSpPr>
              <p:nvPr/>
            </p:nvSpPr>
            <p:spPr bwMode="auto">
              <a:xfrm>
                <a:off x="2623" y="2977"/>
                <a:ext cx="279" cy="382"/>
              </a:xfrm>
              <a:custGeom>
                <a:avLst/>
                <a:gdLst>
                  <a:gd name="T0" fmla="*/ 0 w 1114"/>
                  <a:gd name="T1" fmla="*/ 0 h 1522"/>
                  <a:gd name="T2" fmla="*/ 0 w 1114"/>
                  <a:gd name="T3" fmla="*/ 0 h 1522"/>
                  <a:gd name="T4" fmla="*/ 0 w 1114"/>
                  <a:gd name="T5" fmla="*/ 0 h 1522"/>
                  <a:gd name="T6" fmla="*/ 0 w 1114"/>
                  <a:gd name="T7" fmla="*/ 0 h 1522"/>
                  <a:gd name="T8" fmla="*/ 0 w 1114"/>
                  <a:gd name="T9" fmla="*/ 0 h 1522"/>
                  <a:gd name="T10" fmla="*/ 0 w 1114"/>
                  <a:gd name="T11" fmla="*/ 0 h 1522"/>
                  <a:gd name="T12" fmla="*/ 0 w 1114"/>
                  <a:gd name="T13" fmla="*/ 0 h 1522"/>
                  <a:gd name="T14" fmla="*/ 0 w 1114"/>
                  <a:gd name="T15" fmla="*/ 0 h 1522"/>
                  <a:gd name="T16" fmla="*/ 0 w 1114"/>
                  <a:gd name="T17" fmla="*/ 0 h 15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4"/>
                  <a:gd name="T28" fmla="*/ 0 h 1522"/>
                  <a:gd name="T29" fmla="*/ 1114 w 1114"/>
                  <a:gd name="T30" fmla="*/ 1522 h 15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4" h="1522">
                    <a:moveTo>
                      <a:pt x="29" y="232"/>
                    </a:moveTo>
                    <a:lnTo>
                      <a:pt x="1114" y="0"/>
                    </a:lnTo>
                    <a:lnTo>
                      <a:pt x="1076" y="1159"/>
                    </a:lnTo>
                    <a:lnTo>
                      <a:pt x="0" y="1522"/>
                    </a:lnTo>
                    <a:lnTo>
                      <a:pt x="19" y="1374"/>
                    </a:lnTo>
                    <a:lnTo>
                      <a:pt x="1002" y="1095"/>
                    </a:lnTo>
                    <a:lnTo>
                      <a:pt x="993" y="93"/>
                    </a:lnTo>
                    <a:lnTo>
                      <a:pt x="29"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803" name="Freeform 23"/>
              <p:cNvSpPr>
                <a:spLocks noChangeAspect="1"/>
              </p:cNvSpPr>
              <p:nvPr/>
            </p:nvSpPr>
            <p:spPr bwMode="auto">
              <a:xfrm>
                <a:off x="2623" y="3038"/>
                <a:ext cx="233" cy="283"/>
              </a:xfrm>
              <a:custGeom>
                <a:avLst/>
                <a:gdLst>
                  <a:gd name="T0" fmla="*/ 0 w 928"/>
                  <a:gd name="T1" fmla="*/ 0 h 1133"/>
                  <a:gd name="T2" fmla="*/ 0 w 928"/>
                  <a:gd name="T3" fmla="*/ 0 h 1133"/>
                  <a:gd name="T4" fmla="*/ 0 w 928"/>
                  <a:gd name="T5" fmla="*/ 0 h 1133"/>
                  <a:gd name="T6" fmla="*/ 0 w 928"/>
                  <a:gd name="T7" fmla="*/ 0 h 1133"/>
                  <a:gd name="T8" fmla="*/ 0 w 928"/>
                  <a:gd name="T9" fmla="*/ 0 h 1133"/>
                  <a:gd name="T10" fmla="*/ 0 w 928"/>
                  <a:gd name="T11" fmla="*/ 0 h 1133"/>
                  <a:gd name="T12" fmla="*/ 0 w 928"/>
                  <a:gd name="T13" fmla="*/ 0 h 1133"/>
                  <a:gd name="T14" fmla="*/ 0 w 928"/>
                  <a:gd name="T15" fmla="*/ 0 h 1133"/>
                  <a:gd name="T16" fmla="*/ 0 w 928"/>
                  <a:gd name="T17" fmla="*/ 0 h 1133"/>
                  <a:gd name="T18" fmla="*/ 0 w 928"/>
                  <a:gd name="T19" fmla="*/ 0 h 1133"/>
                  <a:gd name="T20" fmla="*/ 0 w 928"/>
                  <a:gd name="T21" fmla="*/ 0 h 1133"/>
                  <a:gd name="T22" fmla="*/ 0 w 928"/>
                  <a:gd name="T23" fmla="*/ 0 h 1133"/>
                  <a:gd name="T24" fmla="*/ 0 w 928"/>
                  <a:gd name="T25" fmla="*/ 0 h 1133"/>
                  <a:gd name="T26" fmla="*/ 0 w 928"/>
                  <a:gd name="T27" fmla="*/ 0 h 1133"/>
                  <a:gd name="T28" fmla="*/ 0 w 928"/>
                  <a:gd name="T29" fmla="*/ 0 h 1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8"/>
                  <a:gd name="T46" fmla="*/ 0 h 1133"/>
                  <a:gd name="T47" fmla="*/ 928 w 928"/>
                  <a:gd name="T48" fmla="*/ 1133 h 1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8" h="1133">
                    <a:moveTo>
                      <a:pt x="0" y="46"/>
                    </a:moveTo>
                    <a:lnTo>
                      <a:pt x="909" y="0"/>
                    </a:lnTo>
                    <a:lnTo>
                      <a:pt x="65" y="203"/>
                    </a:lnTo>
                    <a:lnTo>
                      <a:pt x="863" y="129"/>
                    </a:lnTo>
                    <a:lnTo>
                      <a:pt x="93" y="335"/>
                    </a:lnTo>
                    <a:lnTo>
                      <a:pt x="928" y="268"/>
                    </a:lnTo>
                    <a:lnTo>
                      <a:pt x="130" y="519"/>
                    </a:lnTo>
                    <a:lnTo>
                      <a:pt x="873" y="435"/>
                    </a:lnTo>
                    <a:lnTo>
                      <a:pt x="139" y="705"/>
                    </a:lnTo>
                    <a:lnTo>
                      <a:pt x="873" y="593"/>
                    </a:lnTo>
                    <a:lnTo>
                      <a:pt x="158" y="873"/>
                    </a:lnTo>
                    <a:lnTo>
                      <a:pt x="818" y="789"/>
                    </a:lnTo>
                    <a:lnTo>
                      <a:pt x="19" y="1133"/>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grpSp>
          <p:nvGrpSpPr>
            <p:cNvPr id="28749" name="Group 24"/>
            <p:cNvGrpSpPr>
              <a:grpSpLocks/>
            </p:cNvGrpSpPr>
            <p:nvPr/>
          </p:nvGrpSpPr>
          <p:grpSpPr bwMode="auto">
            <a:xfrm>
              <a:off x="1872" y="3203"/>
              <a:ext cx="656" cy="630"/>
              <a:chOff x="1872" y="3203"/>
              <a:chExt cx="656" cy="630"/>
            </a:xfrm>
          </p:grpSpPr>
          <p:sp>
            <p:nvSpPr>
              <p:cNvPr id="28771" name="Freeform 25"/>
              <p:cNvSpPr>
                <a:spLocks noChangeAspect="1"/>
              </p:cNvSpPr>
              <p:nvPr/>
            </p:nvSpPr>
            <p:spPr bwMode="auto">
              <a:xfrm>
                <a:off x="2209" y="3331"/>
                <a:ext cx="314" cy="485"/>
              </a:xfrm>
              <a:custGeom>
                <a:avLst/>
                <a:gdLst>
                  <a:gd name="T0" fmla="*/ 0 w 1253"/>
                  <a:gd name="T1" fmla="*/ 0 h 1937"/>
                  <a:gd name="T2" fmla="*/ 0 w 1253"/>
                  <a:gd name="T3" fmla="*/ 0 h 1937"/>
                  <a:gd name="T4" fmla="*/ 0 w 1253"/>
                  <a:gd name="T5" fmla="*/ 0 h 1937"/>
                  <a:gd name="T6" fmla="*/ 0 w 1253"/>
                  <a:gd name="T7" fmla="*/ 0 h 1937"/>
                  <a:gd name="T8" fmla="*/ 0 w 1253"/>
                  <a:gd name="T9" fmla="*/ 0 h 1937"/>
                  <a:gd name="T10" fmla="*/ 0 w 1253"/>
                  <a:gd name="T11" fmla="*/ 0 h 1937"/>
                  <a:gd name="T12" fmla="*/ 0 w 1253"/>
                  <a:gd name="T13" fmla="*/ 0 h 1937"/>
                  <a:gd name="T14" fmla="*/ 0 60000 65536"/>
                  <a:gd name="T15" fmla="*/ 0 60000 65536"/>
                  <a:gd name="T16" fmla="*/ 0 60000 65536"/>
                  <a:gd name="T17" fmla="*/ 0 60000 65536"/>
                  <a:gd name="T18" fmla="*/ 0 60000 65536"/>
                  <a:gd name="T19" fmla="*/ 0 60000 65536"/>
                  <a:gd name="T20" fmla="*/ 0 60000 65536"/>
                  <a:gd name="T21" fmla="*/ 0 w 1253"/>
                  <a:gd name="T22" fmla="*/ 0 h 1937"/>
                  <a:gd name="T23" fmla="*/ 1253 w 1253"/>
                  <a:gd name="T24" fmla="*/ 1937 h 19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3" h="1937">
                    <a:moveTo>
                      <a:pt x="0" y="89"/>
                    </a:moveTo>
                    <a:lnTo>
                      <a:pt x="390" y="0"/>
                    </a:lnTo>
                    <a:lnTo>
                      <a:pt x="1249" y="445"/>
                    </a:lnTo>
                    <a:lnTo>
                      <a:pt x="1253" y="1525"/>
                    </a:lnTo>
                    <a:lnTo>
                      <a:pt x="8" y="1937"/>
                    </a:lnTo>
                    <a:lnTo>
                      <a:pt x="0" y="89"/>
                    </a:lnTo>
                    <a:close/>
                  </a:path>
                </a:pathLst>
              </a:custGeom>
              <a:solidFill>
                <a:srgbClr val="80C5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2" name="Freeform 26"/>
              <p:cNvSpPr>
                <a:spLocks noChangeAspect="1"/>
              </p:cNvSpPr>
              <p:nvPr/>
            </p:nvSpPr>
            <p:spPr bwMode="auto">
              <a:xfrm>
                <a:off x="2278" y="3331"/>
                <a:ext cx="250" cy="404"/>
              </a:xfrm>
              <a:custGeom>
                <a:avLst/>
                <a:gdLst>
                  <a:gd name="T0" fmla="*/ 0 w 996"/>
                  <a:gd name="T1" fmla="*/ 0 h 1616"/>
                  <a:gd name="T2" fmla="*/ 0 w 996"/>
                  <a:gd name="T3" fmla="*/ 0 h 1616"/>
                  <a:gd name="T4" fmla="*/ 0 w 996"/>
                  <a:gd name="T5" fmla="*/ 0 h 1616"/>
                  <a:gd name="T6" fmla="*/ 0 w 996"/>
                  <a:gd name="T7" fmla="*/ 0 h 1616"/>
                  <a:gd name="T8" fmla="*/ 0 w 996"/>
                  <a:gd name="T9" fmla="*/ 0 h 1616"/>
                  <a:gd name="T10" fmla="*/ 0 w 996"/>
                  <a:gd name="T11" fmla="*/ 0 h 1616"/>
                  <a:gd name="T12" fmla="*/ 0 w 996"/>
                  <a:gd name="T13" fmla="*/ 0 h 1616"/>
                  <a:gd name="T14" fmla="*/ 0 w 996"/>
                  <a:gd name="T15" fmla="*/ 0 h 1616"/>
                  <a:gd name="T16" fmla="*/ 0 60000 65536"/>
                  <a:gd name="T17" fmla="*/ 0 60000 65536"/>
                  <a:gd name="T18" fmla="*/ 0 60000 65536"/>
                  <a:gd name="T19" fmla="*/ 0 60000 65536"/>
                  <a:gd name="T20" fmla="*/ 0 60000 65536"/>
                  <a:gd name="T21" fmla="*/ 0 60000 65536"/>
                  <a:gd name="T22" fmla="*/ 0 60000 65536"/>
                  <a:gd name="T23" fmla="*/ 0 60000 65536"/>
                  <a:gd name="T24" fmla="*/ 0 w 996"/>
                  <a:gd name="T25" fmla="*/ 0 h 1616"/>
                  <a:gd name="T26" fmla="*/ 996 w 996"/>
                  <a:gd name="T27" fmla="*/ 1616 h 16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6" h="1616">
                    <a:moveTo>
                      <a:pt x="95" y="82"/>
                    </a:moveTo>
                    <a:lnTo>
                      <a:pt x="713" y="1616"/>
                    </a:lnTo>
                    <a:lnTo>
                      <a:pt x="977" y="1525"/>
                    </a:lnTo>
                    <a:lnTo>
                      <a:pt x="996" y="504"/>
                    </a:lnTo>
                    <a:lnTo>
                      <a:pt x="114" y="0"/>
                    </a:lnTo>
                    <a:lnTo>
                      <a:pt x="0" y="30"/>
                    </a:lnTo>
                    <a:lnTo>
                      <a:pt x="95" y="82"/>
                    </a:lnTo>
                    <a:close/>
                  </a:path>
                </a:pathLst>
              </a:custGeom>
              <a:solidFill>
                <a:srgbClr val="337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3" name="Freeform 27"/>
              <p:cNvSpPr>
                <a:spLocks noChangeAspect="1"/>
              </p:cNvSpPr>
              <p:nvPr/>
            </p:nvSpPr>
            <p:spPr bwMode="auto">
              <a:xfrm>
                <a:off x="2297" y="3398"/>
                <a:ext cx="225" cy="285"/>
              </a:xfrm>
              <a:custGeom>
                <a:avLst/>
                <a:gdLst>
                  <a:gd name="T0" fmla="*/ 0 w 899"/>
                  <a:gd name="T1" fmla="*/ 0 h 1135"/>
                  <a:gd name="T2" fmla="*/ 0 w 899"/>
                  <a:gd name="T3" fmla="*/ 0 h 1135"/>
                  <a:gd name="T4" fmla="*/ 0 w 899"/>
                  <a:gd name="T5" fmla="*/ 0 h 1135"/>
                  <a:gd name="T6" fmla="*/ 0 w 899"/>
                  <a:gd name="T7" fmla="*/ 0 h 1135"/>
                  <a:gd name="T8" fmla="*/ 0 w 899"/>
                  <a:gd name="T9" fmla="*/ 0 h 1135"/>
                  <a:gd name="T10" fmla="*/ 0 w 899"/>
                  <a:gd name="T11" fmla="*/ 0 h 1135"/>
                  <a:gd name="T12" fmla="*/ 0 w 899"/>
                  <a:gd name="T13" fmla="*/ 0 h 1135"/>
                  <a:gd name="T14" fmla="*/ 0 60000 65536"/>
                  <a:gd name="T15" fmla="*/ 0 60000 65536"/>
                  <a:gd name="T16" fmla="*/ 0 60000 65536"/>
                  <a:gd name="T17" fmla="*/ 0 60000 65536"/>
                  <a:gd name="T18" fmla="*/ 0 60000 65536"/>
                  <a:gd name="T19" fmla="*/ 0 60000 65536"/>
                  <a:gd name="T20" fmla="*/ 0 60000 65536"/>
                  <a:gd name="T21" fmla="*/ 0 w 899"/>
                  <a:gd name="T22" fmla="*/ 0 h 1135"/>
                  <a:gd name="T23" fmla="*/ 899 w 899"/>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9" h="1135">
                    <a:moveTo>
                      <a:pt x="0" y="67"/>
                    </a:moveTo>
                    <a:lnTo>
                      <a:pt x="544" y="0"/>
                    </a:lnTo>
                    <a:lnTo>
                      <a:pt x="899" y="175"/>
                    </a:lnTo>
                    <a:lnTo>
                      <a:pt x="892" y="888"/>
                    </a:lnTo>
                    <a:lnTo>
                      <a:pt x="21" y="1135"/>
                    </a:lnTo>
                    <a:lnTo>
                      <a:pt x="0" y="6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4" name="Freeform 28"/>
              <p:cNvSpPr>
                <a:spLocks noChangeAspect="1"/>
              </p:cNvSpPr>
              <p:nvPr/>
            </p:nvSpPr>
            <p:spPr bwMode="auto">
              <a:xfrm>
                <a:off x="2315" y="3394"/>
                <a:ext cx="207" cy="262"/>
              </a:xfrm>
              <a:custGeom>
                <a:avLst/>
                <a:gdLst>
                  <a:gd name="T0" fmla="*/ 0 w 827"/>
                  <a:gd name="T1" fmla="*/ 0 h 1043"/>
                  <a:gd name="T2" fmla="*/ 0 w 827"/>
                  <a:gd name="T3" fmla="*/ 0 h 1043"/>
                  <a:gd name="T4" fmla="*/ 0 w 827"/>
                  <a:gd name="T5" fmla="*/ 0 h 1043"/>
                  <a:gd name="T6" fmla="*/ 0 w 827"/>
                  <a:gd name="T7" fmla="*/ 0 h 1043"/>
                  <a:gd name="T8" fmla="*/ 0 w 827"/>
                  <a:gd name="T9" fmla="*/ 0 h 1043"/>
                  <a:gd name="T10" fmla="*/ 0 w 827"/>
                  <a:gd name="T11" fmla="*/ 0 h 1043"/>
                  <a:gd name="T12" fmla="*/ 0 w 827"/>
                  <a:gd name="T13" fmla="*/ 0 h 1043"/>
                  <a:gd name="T14" fmla="*/ 0 60000 65536"/>
                  <a:gd name="T15" fmla="*/ 0 60000 65536"/>
                  <a:gd name="T16" fmla="*/ 0 60000 65536"/>
                  <a:gd name="T17" fmla="*/ 0 60000 65536"/>
                  <a:gd name="T18" fmla="*/ 0 60000 65536"/>
                  <a:gd name="T19" fmla="*/ 0 60000 65536"/>
                  <a:gd name="T20" fmla="*/ 0 60000 65536"/>
                  <a:gd name="T21" fmla="*/ 0 w 827"/>
                  <a:gd name="T22" fmla="*/ 0 h 1043"/>
                  <a:gd name="T23" fmla="*/ 827 w 827"/>
                  <a:gd name="T24" fmla="*/ 1043 h 10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7" h="1043">
                    <a:moveTo>
                      <a:pt x="0" y="141"/>
                    </a:moveTo>
                    <a:lnTo>
                      <a:pt x="289" y="1043"/>
                    </a:lnTo>
                    <a:lnTo>
                      <a:pt x="820" y="905"/>
                    </a:lnTo>
                    <a:lnTo>
                      <a:pt x="827" y="192"/>
                    </a:lnTo>
                    <a:lnTo>
                      <a:pt x="422" y="0"/>
                    </a:lnTo>
                    <a:lnTo>
                      <a:pt x="0" y="141"/>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5" name="Freeform 29"/>
              <p:cNvSpPr>
                <a:spLocks noChangeAspect="1"/>
              </p:cNvSpPr>
              <p:nvPr/>
            </p:nvSpPr>
            <p:spPr bwMode="auto">
              <a:xfrm>
                <a:off x="1879" y="3273"/>
                <a:ext cx="332" cy="543"/>
              </a:xfrm>
              <a:custGeom>
                <a:avLst/>
                <a:gdLst>
                  <a:gd name="T0" fmla="*/ 0 w 1323"/>
                  <a:gd name="T1" fmla="*/ 0 h 2169"/>
                  <a:gd name="T2" fmla="*/ 0 w 1323"/>
                  <a:gd name="T3" fmla="*/ 0 h 2169"/>
                  <a:gd name="T4" fmla="*/ 0 w 1323"/>
                  <a:gd name="T5" fmla="*/ 0 h 2169"/>
                  <a:gd name="T6" fmla="*/ 0 w 1323"/>
                  <a:gd name="T7" fmla="*/ 0 h 2169"/>
                  <a:gd name="T8" fmla="*/ 0 w 1323"/>
                  <a:gd name="T9" fmla="*/ 0 h 2169"/>
                  <a:gd name="T10" fmla="*/ 0 w 1323"/>
                  <a:gd name="T11" fmla="*/ 0 h 2169"/>
                  <a:gd name="T12" fmla="*/ 0 60000 65536"/>
                  <a:gd name="T13" fmla="*/ 0 60000 65536"/>
                  <a:gd name="T14" fmla="*/ 0 60000 65536"/>
                  <a:gd name="T15" fmla="*/ 0 60000 65536"/>
                  <a:gd name="T16" fmla="*/ 0 60000 65536"/>
                  <a:gd name="T17" fmla="*/ 0 60000 65536"/>
                  <a:gd name="T18" fmla="*/ 0 w 1323"/>
                  <a:gd name="T19" fmla="*/ 0 h 2169"/>
                  <a:gd name="T20" fmla="*/ 1323 w 1323"/>
                  <a:gd name="T21" fmla="*/ 2169 h 2169"/>
                </a:gdLst>
                <a:ahLst/>
                <a:cxnLst>
                  <a:cxn ang="T12">
                    <a:pos x="T0" y="T1"/>
                  </a:cxn>
                  <a:cxn ang="T13">
                    <a:pos x="T2" y="T3"/>
                  </a:cxn>
                  <a:cxn ang="T14">
                    <a:pos x="T4" y="T5"/>
                  </a:cxn>
                  <a:cxn ang="T15">
                    <a:pos x="T6" y="T7"/>
                  </a:cxn>
                  <a:cxn ang="T16">
                    <a:pos x="T8" y="T9"/>
                  </a:cxn>
                  <a:cxn ang="T17">
                    <a:pos x="T10" y="T11"/>
                  </a:cxn>
                </a:cxnLst>
                <a:rect l="T18" t="T19" r="T20" b="T21"/>
                <a:pathLst>
                  <a:path w="1323" h="2169">
                    <a:moveTo>
                      <a:pt x="30" y="0"/>
                    </a:moveTo>
                    <a:lnTo>
                      <a:pt x="1315" y="321"/>
                    </a:lnTo>
                    <a:lnTo>
                      <a:pt x="1323" y="2169"/>
                    </a:lnTo>
                    <a:lnTo>
                      <a:pt x="0" y="1696"/>
                    </a:lnTo>
                    <a:lnTo>
                      <a:pt x="3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6" name="Freeform 30"/>
              <p:cNvSpPr>
                <a:spLocks noChangeAspect="1"/>
              </p:cNvSpPr>
              <p:nvPr/>
            </p:nvSpPr>
            <p:spPr bwMode="auto">
              <a:xfrm>
                <a:off x="1952" y="3384"/>
                <a:ext cx="221" cy="357"/>
              </a:xfrm>
              <a:custGeom>
                <a:avLst/>
                <a:gdLst>
                  <a:gd name="T0" fmla="*/ 0 w 881"/>
                  <a:gd name="T1" fmla="*/ 0 h 1426"/>
                  <a:gd name="T2" fmla="*/ 0 w 881"/>
                  <a:gd name="T3" fmla="*/ 0 h 1426"/>
                  <a:gd name="T4" fmla="*/ 0 w 881"/>
                  <a:gd name="T5" fmla="*/ 0 h 1426"/>
                  <a:gd name="T6" fmla="*/ 0 w 881"/>
                  <a:gd name="T7" fmla="*/ 0 h 1426"/>
                  <a:gd name="T8" fmla="*/ 0 w 881"/>
                  <a:gd name="T9" fmla="*/ 0 h 1426"/>
                  <a:gd name="T10" fmla="*/ 0 w 881"/>
                  <a:gd name="T11" fmla="*/ 0 h 1426"/>
                  <a:gd name="T12" fmla="*/ 0 w 881"/>
                  <a:gd name="T13" fmla="*/ 0 h 1426"/>
                  <a:gd name="T14" fmla="*/ 0 w 881"/>
                  <a:gd name="T15" fmla="*/ 0 h 1426"/>
                  <a:gd name="T16" fmla="*/ 0 w 881"/>
                  <a:gd name="T17" fmla="*/ 0 h 1426"/>
                  <a:gd name="T18" fmla="*/ 0 w 881"/>
                  <a:gd name="T19" fmla="*/ 0 h 1426"/>
                  <a:gd name="T20" fmla="*/ 0 w 881"/>
                  <a:gd name="T21" fmla="*/ 0 h 1426"/>
                  <a:gd name="T22" fmla="*/ 0 w 881"/>
                  <a:gd name="T23" fmla="*/ 0 h 1426"/>
                  <a:gd name="T24" fmla="*/ 0 w 881"/>
                  <a:gd name="T25" fmla="*/ 0 h 1426"/>
                  <a:gd name="T26" fmla="*/ 0 w 881"/>
                  <a:gd name="T27" fmla="*/ 0 h 1426"/>
                  <a:gd name="T28" fmla="*/ 0 w 881"/>
                  <a:gd name="T29" fmla="*/ 0 h 1426"/>
                  <a:gd name="T30" fmla="*/ 0 w 881"/>
                  <a:gd name="T31" fmla="*/ 0 h 1426"/>
                  <a:gd name="T32" fmla="*/ 0 w 881"/>
                  <a:gd name="T33" fmla="*/ 0 h 1426"/>
                  <a:gd name="T34" fmla="*/ 0 w 881"/>
                  <a:gd name="T35" fmla="*/ 0 h 1426"/>
                  <a:gd name="T36" fmla="*/ 0 w 881"/>
                  <a:gd name="T37" fmla="*/ 0 h 1426"/>
                  <a:gd name="T38" fmla="*/ 0 w 881"/>
                  <a:gd name="T39" fmla="*/ 0 h 1426"/>
                  <a:gd name="T40" fmla="*/ 0 w 881"/>
                  <a:gd name="T41" fmla="*/ 0 h 1426"/>
                  <a:gd name="T42" fmla="*/ 0 w 881"/>
                  <a:gd name="T43" fmla="*/ 0 h 1426"/>
                  <a:gd name="T44" fmla="*/ 0 w 881"/>
                  <a:gd name="T45" fmla="*/ 0 h 1426"/>
                  <a:gd name="T46" fmla="*/ 0 w 881"/>
                  <a:gd name="T47" fmla="*/ 0 h 1426"/>
                  <a:gd name="T48" fmla="*/ 0 w 881"/>
                  <a:gd name="T49" fmla="*/ 0 h 14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1"/>
                  <a:gd name="T76" fmla="*/ 0 h 1426"/>
                  <a:gd name="T77" fmla="*/ 881 w 881"/>
                  <a:gd name="T78" fmla="*/ 1426 h 14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1" h="1426">
                    <a:moveTo>
                      <a:pt x="824" y="0"/>
                    </a:moveTo>
                    <a:lnTo>
                      <a:pt x="881" y="211"/>
                    </a:lnTo>
                    <a:lnTo>
                      <a:pt x="865" y="646"/>
                    </a:lnTo>
                    <a:lnTo>
                      <a:pt x="721" y="690"/>
                    </a:lnTo>
                    <a:lnTo>
                      <a:pt x="597" y="589"/>
                    </a:lnTo>
                    <a:lnTo>
                      <a:pt x="466" y="386"/>
                    </a:lnTo>
                    <a:lnTo>
                      <a:pt x="327" y="378"/>
                    </a:lnTo>
                    <a:lnTo>
                      <a:pt x="276" y="435"/>
                    </a:lnTo>
                    <a:lnTo>
                      <a:pt x="255" y="589"/>
                    </a:lnTo>
                    <a:lnTo>
                      <a:pt x="263" y="726"/>
                    </a:lnTo>
                    <a:lnTo>
                      <a:pt x="329" y="931"/>
                    </a:lnTo>
                    <a:lnTo>
                      <a:pt x="546" y="1061"/>
                    </a:lnTo>
                    <a:lnTo>
                      <a:pt x="732" y="983"/>
                    </a:lnTo>
                    <a:lnTo>
                      <a:pt x="814" y="1228"/>
                    </a:lnTo>
                    <a:lnTo>
                      <a:pt x="837" y="1344"/>
                    </a:lnTo>
                    <a:lnTo>
                      <a:pt x="713" y="1426"/>
                    </a:lnTo>
                    <a:lnTo>
                      <a:pt x="495" y="1426"/>
                    </a:lnTo>
                    <a:lnTo>
                      <a:pt x="270" y="1374"/>
                    </a:lnTo>
                    <a:lnTo>
                      <a:pt x="135" y="1216"/>
                    </a:lnTo>
                    <a:lnTo>
                      <a:pt x="0" y="996"/>
                    </a:lnTo>
                    <a:lnTo>
                      <a:pt x="23" y="239"/>
                    </a:lnTo>
                    <a:lnTo>
                      <a:pt x="211" y="36"/>
                    </a:lnTo>
                    <a:lnTo>
                      <a:pt x="634" y="239"/>
                    </a:lnTo>
                    <a:lnTo>
                      <a:pt x="824"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7" name="Freeform 31"/>
              <p:cNvSpPr>
                <a:spLocks noChangeAspect="1"/>
              </p:cNvSpPr>
              <p:nvPr/>
            </p:nvSpPr>
            <p:spPr bwMode="auto">
              <a:xfrm>
                <a:off x="1907" y="3203"/>
                <a:ext cx="400" cy="148"/>
              </a:xfrm>
              <a:custGeom>
                <a:avLst/>
                <a:gdLst>
                  <a:gd name="T0" fmla="*/ 0 w 1595"/>
                  <a:gd name="T1" fmla="*/ 0 h 591"/>
                  <a:gd name="T2" fmla="*/ 0 w 1595"/>
                  <a:gd name="T3" fmla="*/ 0 h 591"/>
                  <a:gd name="T4" fmla="*/ 0 w 1595"/>
                  <a:gd name="T5" fmla="*/ 0 h 591"/>
                  <a:gd name="T6" fmla="*/ 0 w 1595"/>
                  <a:gd name="T7" fmla="*/ 0 h 591"/>
                  <a:gd name="T8" fmla="*/ 0 w 1595"/>
                  <a:gd name="T9" fmla="*/ 0 h 591"/>
                  <a:gd name="T10" fmla="*/ 0 w 1595"/>
                  <a:gd name="T11" fmla="*/ 0 h 591"/>
                  <a:gd name="T12" fmla="*/ 0 w 1595"/>
                  <a:gd name="T13" fmla="*/ 0 h 591"/>
                  <a:gd name="T14" fmla="*/ 0 w 1595"/>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1595"/>
                  <a:gd name="T25" fmla="*/ 0 h 591"/>
                  <a:gd name="T26" fmla="*/ 1595 w 1595"/>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5" h="591">
                    <a:moveTo>
                      <a:pt x="0" y="220"/>
                    </a:moveTo>
                    <a:lnTo>
                      <a:pt x="1279" y="0"/>
                    </a:lnTo>
                    <a:lnTo>
                      <a:pt x="1380" y="45"/>
                    </a:lnTo>
                    <a:lnTo>
                      <a:pt x="1401" y="408"/>
                    </a:lnTo>
                    <a:lnTo>
                      <a:pt x="1595" y="509"/>
                    </a:lnTo>
                    <a:lnTo>
                      <a:pt x="1169" y="591"/>
                    </a:lnTo>
                    <a:lnTo>
                      <a:pt x="0" y="220"/>
                    </a:lnTo>
                    <a:close/>
                  </a:path>
                </a:pathLst>
              </a:custGeom>
              <a:solidFill>
                <a:srgbClr val="FFF2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8" name="Freeform 32"/>
              <p:cNvSpPr>
                <a:spLocks noChangeAspect="1"/>
              </p:cNvSpPr>
              <p:nvPr/>
            </p:nvSpPr>
            <p:spPr bwMode="auto">
              <a:xfrm>
                <a:off x="1925" y="3365"/>
                <a:ext cx="215" cy="350"/>
              </a:xfrm>
              <a:custGeom>
                <a:avLst/>
                <a:gdLst>
                  <a:gd name="T0" fmla="*/ 0 w 857"/>
                  <a:gd name="T1" fmla="*/ 0 h 1397"/>
                  <a:gd name="T2" fmla="*/ 0 w 857"/>
                  <a:gd name="T3" fmla="*/ 0 h 1397"/>
                  <a:gd name="T4" fmla="*/ 0 w 857"/>
                  <a:gd name="T5" fmla="*/ 0 h 1397"/>
                  <a:gd name="T6" fmla="*/ 0 w 857"/>
                  <a:gd name="T7" fmla="*/ 0 h 1397"/>
                  <a:gd name="T8" fmla="*/ 0 w 857"/>
                  <a:gd name="T9" fmla="*/ 0 h 1397"/>
                  <a:gd name="T10" fmla="*/ 0 w 857"/>
                  <a:gd name="T11" fmla="*/ 0 h 1397"/>
                  <a:gd name="T12" fmla="*/ 0 w 857"/>
                  <a:gd name="T13" fmla="*/ 0 h 1397"/>
                  <a:gd name="T14" fmla="*/ 0 w 857"/>
                  <a:gd name="T15" fmla="*/ 0 h 1397"/>
                  <a:gd name="T16" fmla="*/ 0 w 857"/>
                  <a:gd name="T17" fmla="*/ 0 h 1397"/>
                  <a:gd name="T18" fmla="*/ 0 w 857"/>
                  <a:gd name="T19" fmla="*/ 0 h 1397"/>
                  <a:gd name="T20" fmla="*/ 0 w 857"/>
                  <a:gd name="T21" fmla="*/ 0 h 1397"/>
                  <a:gd name="T22" fmla="*/ 0 w 857"/>
                  <a:gd name="T23" fmla="*/ 0 h 1397"/>
                  <a:gd name="T24" fmla="*/ 0 w 857"/>
                  <a:gd name="T25" fmla="*/ 0 h 1397"/>
                  <a:gd name="T26" fmla="*/ 0 w 857"/>
                  <a:gd name="T27" fmla="*/ 0 h 1397"/>
                  <a:gd name="T28" fmla="*/ 0 w 857"/>
                  <a:gd name="T29" fmla="*/ 0 h 1397"/>
                  <a:gd name="T30" fmla="*/ 0 w 857"/>
                  <a:gd name="T31" fmla="*/ 0 h 1397"/>
                  <a:gd name="T32" fmla="*/ 0 w 857"/>
                  <a:gd name="T33" fmla="*/ 0 h 1397"/>
                  <a:gd name="T34" fmla="*/ 0 w 857"/>
                  <a:gd name="T35" fmla="*/ 0 h 1397"/>
                  <a:gd name="T36" fmla="*/ 0 w 857"/>
                  <a:gd name="T37" fmla="*/ 0 h 1397"/>
                  <a:gd name="T38" fmla="*/ 0 w 857"/>
                  <a:gd name="T39" fmla="*/ 0 h 1397"/>
                  <a:gd name="T40" fmla="*/ 0 w 857"/>
                  <a:gd name="T41" fmla="*/ 0 h 1397"/>
                  <a:gd name="T42" fmla="*/ 0 w 857"/>
                  <a:gd name="T43" fmla="*/ 0 h 1397"/>
                  <a:gd name="T44" fmla="*/ 0 w 857"/>
                  <a:gd name="T45" fmla="*/ 0 h 1397"/>
                  <a:gd name="T46" fmla="*/ 0 w 857"/>
                  <a:gd name="T47" fmla="*/ 0 h 1397"/>
                  <a:gd name="T48" fmla="*/ 0 w 857"/>
                  <a:gd name="T49" fmla="*/ 0 h 1397"/>
                  <a:gd name="T50" fmla="*/ 0 w 857"/>
                  <a:gd name="T51" fmla="*/ 0 h 1397"/>
                  <a:gd name="T52" fmla="*/ 0 w 857"/>
                  <a:gd name="T53" fmla="*/ 0 h 1397"/>
                  <a:gd name="T54" fmla="*/ 0 w 857"/>
                  <a:gd name="T55" fmla="*/ 0 h 13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7"/>
                  <a:gd name="T85" fmla="*/ 0 h 1397"/>
                  <a:gd name="T86" fmla="*/ 857 w 857"/>
                  <a:gd name="T87" fmla="*/ 1397 h 13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7" h="1397">
                    <a:moveTo>
                      <a:pt x="29" y="408"/>
                    </a:moveTo>
                    <a:lnTo>
                      <a:pt x="105" y="150"/>
                    </a:lnTo>
                    <a:lnTo>
                      <a:pt x="236" y="47"/>
                    </a:lnTo>
                    <a:lnTo>
                      <a:pt x="375" y="0"/>
                    </a:lnTo>
                    <a:lnTo>
                      <a:pt x="466" y="0"/>
                    </a:lnTo>
                    <a:lnTo>
                      <a:pt x="669" y="123"/>
                    </a:lnTo>
                    <a:lnTo>
                      <a:pt x="698" y="45"/>
                    </a:lnTo>
                    <a:lnTo>
                      <a:pt x="842" y="102"/>
                    </a:lnTo>
                    <a:lnTo>
                      <a:pt x="857" y="597"/>
                    </a:lnTo>
                    <a:lnTo>
                      <a:pt x="616" y="566"/>
                    </a:lnTo>
                    <a:lnTo>
                      <a:pt x="515" y="401"/>
                    </a:lnTo>
                    <a:lnTo>
                      <a:pt x="384" y="342"/>
                    </a:lnTo>
                    <a:lnTo>
                      <a:pt x="268" y="401"/>
                    </a:lnTo>
                    <a:lnTo>
                      <a:pt x="247" y="604"/>
                    </a:lnTo>
                    <a:lnTo>
                      <a:pt x="247" y="800"/>
                    </a:lnTo>
                    <a:lnTo>
                      <a:pt x="335" y="954"/>
                    </a:lnTo>
                    <a:lnTo>
                      <a:pt x="466" y="1089"/>
                    </a:lnTo>
                    <a:lnTo>
                      <a:pt x="738" y="1019"/>
                    </a:lnTo>
                    <a:lnTo>
                      <a:pt x="821" y="1302"/>
                    </a:lnTo>
                    <a:lnTo>
                      <a:pt x="742" y="1389"/>
                    </a:lnTo>
                    <a:lnTo>
                      <a:pt x="567" y="1397"/>
                    </a:lnTo>
                    <a:lnTo>
                      <a:pt x="414" y="1368"/>
                    </a:lnTo>
                    <a:lnTo>
                      <a:pt x="232" y="1230"/>
                    </a:lnTo>
                    <a:lnTo>
                      <a:pt x="101" y="1026"/>
                    </a:lnTo>
                    <a:lnTo>
                      <a:pt x="23" y="794"/>
                    </a:lnTo>
                    <a:lnTo>
                      <a:pt x="0" y="509"/>
                    </a:lnTo>
                    <a:lnTo>
                      <a:pt x="29" y="408"/>
                    </a:lnTo>
                    <a:close/>
                  </a:path>
                </a:pathLst>
              </a:custGeom>
              <a:solidFill>
                <a:srgbClr val="26C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9" name="Freeform 33"/>
              <p:cNvSpPr>
                <a:spLocks noChangeAspect="1"/>
              </p:cNvSpPr>
              <p:nvPr/>
            </p:nvSpPr>
            <p:spPr bwMode="auto">
              <a:xfrm>
                <a:off x="2089" y="3233"/>
                <a:ext cx="165" cy="76"/>
              </a:xfrm>
              <a:custGeom>
                <a:avLst/>
                <a:gdLst>
                  <a:gd name="T0" fmla="*/ 0 w 662"/>
                  <a:gd name="T1" fmla="*/ 0 h 307"/>
                  <a:gd name="T2" fmla="*/ 0 w 662"/>
                  <a:gd name="T3" fmla="*/ 0 h 307"/>
                  <a:gd name="T4" fmla="*/ 0 w 662"/>
                  <a:gd name="T5" fmla="*/ 0 h 307"/>
                  <a:gd name="T6" fmla="*/ 0 w 662"/>
                  <a:gd name="T7" fmla="*/ 0 h 307"/>
                  <a:gd name="T8" fmla="*/ 0 w 662"/>
                  <a:gd name="T9" fmla="*/ 0 h 307"/>
                  <a:gd name="T10" fmla="*/ 0 w 662"/>
                  <a:gd name="T11" fmla="*/ 0 h 307"/>
                  <a:gd name="T12" fmla="*/ 0 w 662"/>
                  <a:gd name="T13" fmla="*/ 0 h 307"/>
                  <a:gd name="T14" fmla="*/ 0 60000 65536"/>
                  <a:gd name="T15" fmla="*/ 0 60000 65536"/>
                  <a:gd name="T16" fmla="*/ 0 60000 65536"/>
                  <a:gd name="T17" fmla="*/ 0 60000 65536"/>
                  <a:gd name="T18" fmla="*/ 0 60000 65536"/>
                  <a:gd name="T19" fmla="*/ 0 60000 65536"/>
                  <a:gd name="T20" fmla="*/ 0 60000 65536"/>
                  <a:gd name="T21" fmla="*/ 0 w 662"/>
                  <a:gd name="T22" fmla="*/ 0 h 307"/>
                  <a:gd name="T23" fmla="*/ 662 w 662"/>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2" h="307">
                    <a:moveTo>
                      <a:pt x="420" y="168"/>
                    </a:moveTo>
                    <a:lnTo>
                      <a:pt x="662" y="147"/>
                    </a:lnTo>
                    <a:lnTo>
                      <a:pt x="662" y="0"/>
                    </a:lnTo>
                    <a:lnTo>
                      <a:pt x="0" y="132"/>
                    </a:lnTo>
                    <a:lnTo>
                      <a:pt x="508" y="307"/>
                    </a:lnTo>
                    <a:lnTo>
                      <a:pt x="420" y="168"/>
                    </a:lnTo>
                    <a:close/>
                  </a:path>
                </a:pathLst>
              </a:custGeom>
              <a:solidFill>
                <a:srgbClr val="B8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0" name="Freeform 34"/>
              <p:cNvSpPr>
                <a:spLocks noChangeAspect="1"/>
              </p:cNvSpPr>
              <p:nvPr/>
            </p:nvSpPr>
            <p:spPr bwMode="auto">
              <a:xfrm>
                <a:off x="1951" y="3347"/>
                <a:ext cx="207" cy="186"/>
              </a:xfrm>
              <a:custGeom>
                <a:avLst/>
                <a:gdLst>
                  <a:gd name="T0" fmla="*/ 0 w 827"/>
                  <a:gd name="T1" fmla="*/ 0 h 743"/>
                  <a:gd name="T2" fmla="*/ 0 w 827"/>
                  <a:gd name="T3" fmla="*/ 0 h 743"/>
                  <a:gd name="T4" fmla="*/ 0 w 827"/>
                  <a:gd name="T5" fmla="*/ 0 h 743"/>
                  <a:gd name="T6" fmla="*/ 0 w 827"/>
                  <a:gd name="T7" fmla="*/ 0 h 743"/>
                  <a:gd name="T8" fmla="*/ 0 w 827"/>
                  <a:gd name="T9" fmla="*/ 0 h 743"/>
                  <a:gd name="T10" fmla="*/ 0 w 827"/>
                  <a:gd name="T11" fmla="*/ 0 h 743"/>
                  <a:gd name="T12" fmla="*/ 0 w 827"/>
                  <a:gd name="T13" fmla="*/ 0 h 743"/>
                  <a:gd name="T14" fmla="*/ 0 w 827"/>
                  <a:gd name="T15" fmla="*/ 0 h 743"/>
                  <a:gd name="T16" fmla="*/ 0 w 827"/>
                  <a:gd name="T17" fmla="*/ 0 h 743"/>
                  <a:gd name="T18" fmla="*/ 0 w 827"/>
                  <a:gd name="T19" fmla="*/ 0 h 743"/>
                  <a:gd name="T20" fmla="*/ 0 w 827"/>
                  <a:gd name="T21" fmla="*/ 0 h 743"/>
                  <a:gd name="T22" fmla="*/ 0 w 827"/>
                  <a:gd name="T23" fmla="*/ 0 h 743"/>
                  <a:gd name="T24" fmla="*/ 0 w 827"/>
                  <a:gd name="T25" fmla="*/ 0 h 743"/>
                  <a:gd name="T26" fmla="*/ 0 w 827"/>
                  <a:gd name="T27" fmla="*/ 0 h 743"/>
                  <a:gd name="T28" fmla="*/ 0 w 827"/>
                  <a:gd name="T29" fmla="*/ 0 h 743"/>
                  <a:gd name="T30" fmla="*/ 0 w 827"/>
                  <a:gd name="T31" fmla="*/ 0 h 743"/>
                  <a:gd name="T32" fmla="*/ 0 w 827"/>
                  <a:gd name="T33" fmla="*/ 0 h 743"/>
                  <a:gd name="T34" fmla="*/ 0 w 827"/>
                  <a:gd name="T35" fmla="*/ 0 h 743"/>
                  <a:gd name="T36" fmla="*/ 0 w 827"/>
                  <a:gd name="T37" fmla="*/ 0 h 7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7"/>
                  <a:gd name="T58" fmla="*/ 0 h 743"/>
                  <a:gd name="T59" fmla="*/ 827 w 827"/>
                  <a:gd name="T60" fmla="*/ 743 h 7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7" h="743">
                    <a:moveTo>
                      <a:pt x="102" y="55"/>
                    </a:moveTo>
                    <a:lnTo>
                      <a:pt x="270" y="0"/>
                    </a:lnTo>
                    <a:lnTo>
                      <a:pt x="380" y="28"/>
                    </a:lnTo>
                    <a:lnTo>
                      <a:pt x="521" y="137"/>
                    </a:lnTo>
                    <a:lnTo>
                      <a:pt x="616" y="57"/>
                    </a:lnTo>
                    <a:lnTo>
                      <a:pt x="827" y="148"/>
                    </a:lnTo>
                    <a:lnTo>
                      <a:pt x="798" y="697"/>
                    </a:lnTo>
                    <a:lnTo>
                      <a:pt x="733" y="743"/>
                    </a:lnTo>
                    <a:lnTo>
                      <a:pt x="511" y="640"/>
                    </a:lnTo>
                    <a:lnTo>
                      <a:pt x="714" y="650"/>
                    </a:lnTo>
                    <a:lnTo>
                      <a:pt x="701" y="195"/>
                    </a:lnTo>
                    <a:lnTo>
                      <a:pt x="585" y="148"/>
                    </a:lnTo>
                    <a:lnTo>
                      <a:pt x="547" y="289"/>
                    </a:lnTo>
                    <a:lnTo>
                      <a:pt x="418" y="138"/>
                    </a:lnTo>
                    <a:lnTo>
                      <a:pt x="270" y="74"/>
                    </a:lnTo>
                    <a:lnTo>
                      <a:pt x="131" y="121"/>
                    </a:lnTo>
                    <a:lnTo>
                      <a:pt x="0" y="224"/>
                    </a:lnTo>
                    <a:lnTo>
                      <a:pt x="10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1" name="Freeform 35"/>
              <p:cNvSpPr>
                <a:spLocks noChangeAspect="1"/>
              </p:cNvSpPr>
              <p:nvPr/>
            </p:nvSpPr>
            <p:spPr bwMode="auto">
              <a:xfrm>
                <a:off x="1974" y="3443"/>
                <a:ext cx="103" cy="195"/>
              </a:xfrm>
              <a:custGeom>
                <a:avLst/>
                <a:gdLst>
                  <a:gd name="T0" fmla="*/ 0 w 409"/>
                  <a:gd name="T1" fmla="*/ 0 h 781"/>
                  <a:gd name="T2" fmla="*/ 0 w 409"/>
                  <a:gd name="T3" fmla="*/ 0 h 781"/>
                  <a:gd name="T4" fmla="*/ 0 w 409"/>
                  <a:gd name="T5" fmla="*/ 0 h 781"/>
                  <a:gd name="T6" fmla="*/ 0 w 409"/>
                  <a:gd name="T7" fmla="*/ 0 h 781"/>
                  <a:gd name="T8" fmla="*/ 0 w 409"/>
                  <a:gd name="T9" fmla="*/ 0 h 781"/>
                  <a:gd name="T10" fmla="*/ 0 w 409"/>
                  <a:gd name="T11" fmla="*/ 0 h 781"/>
                  <a:gd name="T12" fmla="*/ 0 w 409"/>
                  <a:gd name="T13" fmla="*/ 0 h 781"/>
                  <a:gd name="T14" fmla="*/ 0 w 409"/>
                  <a:gd name="T15" fmla="*/ 0 h 781"/>
                  <a:gd name="T16" fmla="*/ 0 w 409"/>
                  <a:gd name="T17" fmla="*/ 0 h 781"/>
                  <a:gd name="T18" fmla="*/ 0 w 409"/>
                  <a:gd name="T19" fmla="*/ 0 h 781"/>
                  <a:gd name="T20" fmla="*/ 0 w 409"/>
                  <a:gd name="T21" fmla="*/ 0 h 781"/>
                  <a:gd name="T22" fmla="*/ 0 w 409"/>
                  <a:gd name="T23" fmla="*/ 0 h 781"/>
                  <a:gd name="T24" fmla="*/ 0 w 409"/>
                  <a:gd name="T25" fmla="*/ 0 h 781"/>
                  <a:gd name="T26" fmla="*/ 0 w 409"/>
                  <a:gd name="T27" fmla="*/ 0 h 781"/>
                  <a:gd name="T28" fmla="*/ 0 w 409"/>
                  <a:gd name="T29" fmla="*/ 0 h 781"/>
                  <a:gd name="T30" fmla="*/ 0 w 409"/>
                  <a:gd name="T31" fmla="*/ 0 h 781"/>
                  <a:gd name="T32" fmla="*/ 0 w 409"/>
                  <a:gd name="T33" fmla="*/ 0 h 7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9"/>
                  <a:gd name="T52" fmla="*/ 0 h 781"/>
                  <a:gd name="T53" fmla="*/ 409 w 409"/>
                  <a:gd name="T54" fmla="*/ 781 h 7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9" h="781">
                    <a:moveTo>
                      <a:pt x="353" y="102"/>
                    </a:moveTo>
                    <a:lnTo>
                      <a:pt x="232" y="0"/>
                    </a:lnTo>
                    <a:lnTo>
                      <a:pt x="122" y="9"/>
                    </a:lnTo>
                    <a:lnTo>
                      <a:pt x="38" y="112"/>
                    </a:lnTo>
                    <a:lnTo>
                      <a:pt x="0" y="315"/>
                    </a:lnTo>
                    <a:lnTo>
                      <a:pt x="19" y="530"/>
                    </a:lnTo>
                    <a:lnTo>
                      <a:pt x="84" y="640"/>
                    </a:lnTo>
                    <a:lnTo>
                      <a:pt x="177" y="752"/>
                    </a:lnTo>
                    <a:lnTo>
                      <a:pt x="270" y="781"/>
                    </a:lnTo>
                    <a:lnTo>
                      <a:pt x="409" y="762"/>
                    </a:lnTo>
                    <a:lnTo>
                      <a:pt x="241" y="697"/>
                    </a:lnTo>
                    <a:lnTo>
                      <a:pt x="122" y="566"/>
                    </a:lnTo>
                    <a:lnTo>
                      <a:pt x="84" y="353"/>
                    </a:lnTo>
                    <a:lnTo>
                      <a:pt x="131" y="93"/>
                    </a:lnTo>
                    <a:lnTo>
                      <a:pt x="213" y="64"/>
                    </a:lnTo>
                    <a:lnTo>
                      <a:pt x="353"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2" name="Freeform 36"/>
              <p:cNvSpPr>
                <a:spLocks noChangeAspect="1"/>
              </p:cNvSpPr>
              <p:nvPr/>
            </p:nvSpPr>
            <p:spPr bwMode="auto">
              <a:xfrm>
                <a:off x="1924" y="3425"/>
                <a:ext cx="223" cy="303"/>
              </a:xfrm>
              <a:custGeom>
                <a:avLst/>
                <a:gdLst>
                  <a:gd name="T0" fmla="*/ 0 w 892"/>
                  <a:gd name="T1" fmla="*/ 0 h 1209"/>
                  <a:gd name="T2" fmla="*/ 0 w 892"/>
                  <a:gd name="T3" fmla="*/ 0 h 1209"/>
                  <a:gd name="T4" fmla="*/ 0 w 892"/>
                  <a:gd name="T5" fmla="*/ 0 h 1209"/>
                  <a:gd name="T6" fmla="*/ 0 w 892"/>
                  <a:gd name="T7" fmla="*/ 0 h 1209"/>
                  <a:gd name="T8" fmla="*/ 0 w 892"/>
                  <a:gd name="T9" fmla="*/ 0 h 1209"/>
                  <a:gd name="T10" fmla="*/ 0 w 892"/>
                  <a:gd name="T11" fmla="*/ 0 h 1209"/>
                  <a:gd name="T12" fmla="*/ 0 w 892"/>
                  <a:gd name="T13" fmla="*/ 0 h 1209"/>
                  <a:gd name="T14" fmla="*/ 0 w 892"/>
                  <a:gd name="T15" fmla="*/ 0 h 1209"/>
                  <a:gd name="T16" fmla="*/ 0 w 892"/>
                  <a:gd name="T17" fmla="*/ 0 h 1209"/>
                  <a:gd name="T18" fmla="*/ 0 w 892"/>
                  <a:gd name="T19" fmla="*/ 0 h 1209"/>
                  <a:gd name="T20" fmla="*/ 0 w 892"/>
                  <a:gd name="T21" fmla="*/ 0 h 1209"/>
                  <a:gd name="T22" fmla="*/ 0 w 892"/>
                  <a:gd name="T23" fmla="*/ 0 h 1209"/>
                  <a:gd name="T24" fmla="*/ 0 w 892"/>
                  <a:gd name="T25" fmla="*/ 0 h 1209"/>
                  <a:gd name="T26" fmla="*/ 0 w 892"/>
                  <a:gd name="T27" fmla="*/ 0 h 1209"/>
                  <a:gd name="T28" fmla="*/ 0 w 892"/>
                  <a:gd name="T29" fmla="*/ 0 h 1209"/>
                  <a:gd name="T30" fmla="*/ 0 w 892"/>
                  <a:gd name="T31" fmla="*/ 0 h 1209"/>
                  <a:gd name="T32" fmla="*/ 0 w 892"/>
                  <a:gd name="T33" fmla="*/ 0 h 1209"/>
                  <a:gd name="T34" fmla="*/ 0 w 892"/>
                  <a:gd name="T35" fmla="*/ 0 h 1209"/>
                  <a:gd name="T36" fmla="*/ 0 w 892"/>
                  <a:gd name="T37" fmla="*/ 0 h 1209"/>
                  <a:gd name="T38" fmla="*/ 0 w 892"/>
                  <a:gd name="T39" fmla="*/ 0 h 1209"/>
                  <a:gd name="T40" fmla="*/ 0 w 892"/>
                  <a:gd name="T41" fmla="*/ 0 h 1209"/>
                  <a:gd name="T42" fmla="*/ 0 w 892"/>
                  <a:gd name="T43" fmla="*/ 0 h 1209"/>
                  <a:gd name="T44" fmla="*/ 0 w 892"/>
                  <a:gd name="T45" fmla="*/ 0 h 1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2"/>
                  <a:gd name="T70" fmla="*/ 0 h 1209"/>
                  <a:gd name="T71" fmla="*/ 892 w 892"/>
                  <a:gd name="T72" fmla="*/ 1209 h 1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2" h="1209">
                    <a:moveTo>
                      <a:pt x="86" y="0"/>
                    </a:moveTo>
                    <a:lnTo>
                      <a:pt x="6" y="270"/>
                    </a:lnTo>
                    <a:lnTo>
                      <a:pt x="0" y="512"/>
                    </a:lnTo>
                    <a:lnTo>
                      <a:pt x="38" y="715"/>
                    </a:lnTo>
                    <a:lnTo>
                      <a:pt x="132" y="937"/>
                    </a:lnTo>
                    <a:lnTo>
                      <a:pt x="249" y="1051"/>
                    </a:lnTo>
                    <a:lnTo>
                      <a:pt x="316" y="1114"/>
                    </a:lnTo>
                    <a:lnTo>
                      <a:pt x="426" y="1186"/>
                    </a:lnTo>
                    <a:lnTo>
                      <a:pt x="576" y="1207"/>
                    </a:lnTo>
                    <a:lnTo>
                      <a:pt x="717" y="1209"/>
                    </a:lnTo>
                    <a:lnTo>
                      <a:pt x="808" y="1152"/>
                    </a:lnTo>
                    <a:lnTo>
                      <a:pt x="892" y="1086"/>
                    </a:lnTo>
                    <a:lnTo>
                      <a:pt x="846" y="818"/>
                    </a:lnTo>
                    <a:lnTo>
                      <a:pt x="744" y="780"/>
                    </a:lnTo>
                    <a:lnTo>
                      <a:pt x="782" y="1069"/>
                    </a:lnTo>
                    <a:lnTo>
                      <a:pt x="670" y="1133"/>
                    </a:lnTo>
                    <a:lnTo>
                      <a:pt x="457" y="1129"/>
                    </a:lnTo>
                    <a:lnTo>
                      <a:pt x="318" y="1042"/>
                    </a:lnTo>
                    <a:lnTo>
                      <a:pt x="208" y="907"/>
                    </a:lnTo>
                    <a:lnTo>
                      <a:pt x="93" y="706"/>
                    </a:lnTo>
                    <a:lnTo>
                      <a:pt x="38" y="361"/>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3" name="Freeform 37"/>
              <p:cNvSpPr>
                <a:spLocks noChangeAspect="1"/>
              </p:cNvSpPr>
              <p:nvPr/>
            </p:nvSpPr>
            <p:spPr bwMode="auto">
              <a:xfrm>
                <a:off x="1872" y="3203"/>
                <a:ext cx="651" cy="630"/>
              </a:xfrm>
              <a:custGeom>
                <a:avLst/>
                <a:gdLst>
                  <a:gd name="T0" fmla="*/ 0 w 2597"/>
                  <a:gd name="T1" fmla="*/ 0 h 2516"/>
                  <a:gd name="T2" fmla="*/ 0 w 2597"/>
                  <a:gd name="T3" fmla="*/ 0 h 2516"/>
                  <a:gd name="T4" fmla="*/ 0 w 2597"/>
                  <a:gd name="T5" fmla="*/ 0 h 2516"/>
                  <a:gd name="T6" fmla="*/ 0 w 2597"/>
                  <a:gd name="T7" fmla="*/ 0 h 2516"/>
                  <a:gd name="T8" fmla="*/ 0 w 2597"/>
                  <a:gd name="T9" fmla="*/ 0 h 2516"/>
                  <a:gd name="T10" fmla="*/ 0 w 2597"/>
                  <a:gd name="T11" fmla="*/ 0 h 2516"/>
                  <a:gd name="T12" fmla="*/ 0 w 2597"/>
                  <a:gd name="T13" fmla="*/ 0 h 2516"/>
                  <a:gd name="T14" fmla="*/ 0 w 2597"/>
                  <a:gd name="T15" fmla="*/ 0 h 2516"/>
                  <a:gd name="T16" fmla="*/ 0 w 2597"/>
                  <a:gd name="T17" fmla="*/ 0 h 2516"/>
                  <a:gd name="T18" fmla="*/ 0 w 2597"/>
                  <a:gd name="T19" fmla="*/ 0 h 2516"/>
                  <a:gd name="T20" fmla="*/ 0 w 2597"/>
                  <a:gd name="T21" fmla="*/ 0 h 2516"/>
                  <a:gd name="T22" fmla="*/ 0 w 2597"/>
                  <a:gd name="T23" fmla="*/ 0 h 2516"/>
                  <a:gd name="T24" fmla="*/ 0 w 2597"/>
                  <a:gd name="T25" fmla="*/ 0 h 2516"/>
                  <a:gd name="T26" fmla="*/ 0 w 2597"/>
                  <a:gd name="T27" fmla="*/ 0 h 2516"/>
                  <a:gd name="T28" fmla="*/ 0 w 2597"/>
                  <a:gd name="T29" fmla="*/ 0 h 2516"/>
                  <a:gd name="T30" fmla="*/ 0 w 2597"/>
                  <a:gd name="T31" fmla="*/ 0 h 2516"/>
                  <a:gd name="T32" fmla="*/ 0 w 2597"/>
                  <a:gd name="T33" fmla="*/ 0 h 2516"/>
                  <a:gd name="T34" fmla="*/ 0 w 2597"/>
                  <a:gd name="T35" fmla="*/ 0 h 2516"/>
                  <a:gd name="T36" fmla="*/ 0 w 2597"/>
                  <a:gd name="T37" fmla="*/ 0 h 2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7"/>
                  <a:gd name="T58" fmla="*/ 0 h 2516"/>
                  <a:gd name="T59" fmla="*/ 2597 w 2597"/>
                  <a:gd name="T60" fmla="*/ 2516 h 2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7" h="2516">
                    <a:moveTo>
                      <a:pt x="1734" y="509"/>
                    </a:moveTo>
                    <a:lnTo>
                      <a:pt x="1344" y="528"/>
                    </a:lnTo>
                    <a:lnTo>
                      <a:pt x="278" y="251"/>
                    </a:lnTo>
                    <a:lnTo>
                      <a:pt x="1549" y="45"/>
                    </a:lnTo>
                    <a:lnTo>
                      <a:pt x="1418" y="0"/>
                    </a:lnTo>
                    <a:lnTo>
                      <a:pt x="8" y="194"/>
                    </a:lnTo>
                    <a:lnTo>
                      <a:pt x="0" y="2024"/>
                    </a:lnTo>
                    <a:lnTo>
                      <a:pt x="1354" y="2516"/>
                    </a:lnTo>
                    <a:lnTo>
                      <a:pt x="2588" y="2089"/>
                    </a:lnTo>
                    <a:lnTo>
                      <a:pt x="2597" y="2034"/>
                    </a:lnTo>
                    <a:lnTo>
                      <a:pt x="1437" y="2359"/>
                    </a:lnTo>
                    <a:lnTo>
                      <a:pt x="1363" y="1262"/>
                    </a:lnTo>
                    <a:lnTo>
                      <a:pt x="1251" y="2387"/>
                    </a:lnTo>
                    <a:lnTo>
                      <a:pt x="91" y="1969"/>
                    </a:lnTo>
                    <a:lnTo>
                      <a:pt x="110" y="344"/>
                    </a:lnTo>
                    <a:lnTo>
                      <a:pt x="1354" y="631"/>
                    </a:lnTo>
                    <a:lnTo>
                      <a:pt x="1818" y="538"/>
                    </a:lnTo>
                    <a:lnTo>
                      <a:pt x="1734"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4" name="Freeform 38"/>
              <p:cNvSpPr>
                <a:spLocks noChangeAspect="1"/>
              </p:cNvSpPr>
              <p:nvPr/>
            </p:nvSpPr>
            <p:spPr bwMode="auto">
              <a:xfrm>
                <a:off x="2283" y="3394"/>
                <a:ext cx="238" cy="309"/>
              </a:xfrm>
              <a:custGeom>
                <a:avLst/>
                <a:gdLst>
                  <a:gd name="T0" fmla="*/ 0 w 947"/>
                  <a:gd name="T1" fmla="*/ 0 h 1234"/>
                  <a:gd name="T2" fmla="*/ 0 w 947"/>
                  <a:gd name="T3" fmla="*/ 0 h 1234"/>
                  <a:gd name="T4" fmla="*/ 0 w 947"/>
                  <a:gd name="T5" fmla="*/ 0 h 1234"/>
                  <a:gd name="T6" fmla="*/ 0 w 947"/>
                  <a:gd name="T7" fmla="*/ 0 h 1234"/>
                  <a:gd name="T8" fmla="*/ 0 w 947"/>
                  <a:gd name="T9" fmla="*/ 0 h 1234"/>
                  <a:gd name="T10" fmla="*/ 0 w 947"/>
                  <a:gd name="T11" fmla="*/ 0 h 1234"/>
                  <a:gd name="T12" fmla="*/ 0 w 947"/>
                  <a:gd name="T13" fmla="*/ 0 h 1234"/>
                  <a:gd name="T14" fmla="*/ 0 w 947"/>
                  <a:gd name="T15" fmla="*/ 0 h 1234"/>
                  <a:gd name="T16" fmla="*/ 0 w 947"/>
                  <a:gd name="T17" fmla="*/ 0 h 1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7"/>
                  <a:gd name="T28" fmla="*/ 0 h 1234"/>
                  <a:gd name="T29" fmla="*/ 947 w 947"/>
                  <a:gd name="T30" fmla="*/ 1234 h 1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7" h="1234">
                    <a:moveTo>
                      <a:pt x="547" y="0"/>
                    </a:moveTo>
                    <a:lnTo>
                      <a:pt x="0" y="91"/>
                    </a:lnTo>
                    <a:lnTo>
                      <a:pt x="38" y="1234"/>
                    </a:lnTo>
                    <a:lnTo>
                      <a:pt x="947" y="975"/>
                    </a:lnTo>
                    <a:lnTo>
                      <a:pt x="929" y="863"/>
                    </a:lnTo>
                    <a:lnTo>
                      <a:pt x="121" y="1095"/>
                    </a:lnTo>
                    <a:lnTo>
                      <a:pt x="74" y="139"/>
                    </a:lnTo>
                    <a:lnTo>
                      <a:pt x="5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5" name="Freeform 39"/>
              <p:cNvSpPr>
                <a:spLocks noChangeAspect="1"/>
              </p:cNvSpPr>
              <p:nvPr/>
            </p:nvSpPr>
            <p:spPr bwMode="auto">
              <a:xfrm>
                <a:off x="2283" y="3394"/>
                <a:ext cx="229" cy="244"/>
              </a:xfrm>
              <a:custGeom>
                <a:avLst/>
                <a:gdLst>
                  <a:gd name="T0" fmla="*/ 0 w 910"/>
                  <a:gd name="T1" fmla="*/ 0 h 975"/>
                  <a:gd name="T2" fmla="*/ 0 w 910"/>
                  <a:gd name="T3" fmla="*/ 0 h 975"/>
                  <a:gd name="T4" fmla="*/ 0 w 910"/>
                  <a:gd name="T5" fmla="*/ 0 h 975"/>
                  <a:gd name="T6" fmla="*/ 0 w 910"/>
                  <a:gd name="T7" fmla="*/ 0 h 975"/>
                  <a:gd name="T8" fmla="*/ 0 w 910"/>
                  <a:gd name="T9" fmla="*/ 0 h 975"/>
                  <a:gd name="T10" fmla="*/ 0 w 910"/>
                  <a:gd name="T11" fmla="*/ 0 h 975"/>
                  <a:gd name="T12" fmla="*/ 0 w 910"/>
                  <a:gd name="T13" fmla="*/ 0 h 975"/>
                  <a:gd name="T14" fmla="*/ 0 w 910"/>
                  <a:gd name="T15" fmla="*/ 0 h 975"/>
                  <a:gd name="T16" fmla="*/ 0 w 910"/>
                  <a:gd name="T17" fmla="*/ 0 h 975"/>
                  <a:gd name="T18" fmla="*/ 0 w 910"/>
                  <a:gd name="T19" fmla="*/ 0 h 975"/>
                  <a:gd name="T20" fmla="*/ 0 w 910"/>
                  <a:gd name="T21" fmla="*/ 0 h 975"/>
                  <a:gd name="T22" fmla="*/ 0 w 910"/>
                  <a:gd name="T23" fmla="*/ 0 h 9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975"/>
                  <a:gd name="T38" fmla="*/ 910 w 910"/>
                  <a:gd name="T39" fmla="*/ 975 h 9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975">
                    <a:moveTo>
                      <a:pt x="0" y="91"/>
                    </a:moveTo>
                    <a:lnTo>
                      <a:pt x="232" y="975"/>
                    </a:lnTo>
                    <a:lnTo>
                      <a:pt x="241" y="213"/>
                    </a:lnTo>
                    <a:lnTo>
                      <a:pt x="389" y="899"/>
                    </a:lnTo>
                    <a:lnTo>
                      <a:pt x="437" y="194"/>
                    </a:lnTo>
                    <a:lnTo>
                      <a:pt x="585" y="844"/>
                    </a:lnTo>
                    <a:lnTo>
                      <a:pt x="677" y="179"/>
                    </a:lnTo>
                    <a:lnTo>
                      <a:pt x="789" y="789"/>
                    </a:lnTo>
                    <a:lnTo>
                      <a:pt x="910" y="194"/>
                    </a:lnTo>
                    <a:lnTo>
                      <a:pt x="547"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86" name="Freeform 40"/>
              <p:cNvSpPr>
                <a:spLocks noChangeAspect="1"/>
              </p:cNvSpPr>
              <p:nvPr/>
            </p:nvSpPr>
            <p:spPr bwMode="auto">
              <a:xfrm>
                <a:off x="2054" y="3233"/>
                <a:ext cx="204" cy="76"/>
              </a:xfrm>
              <a:custGeom>
                <a:avLst/>
                <a:gdLst>
                  <a:gd name="T0" fmla="*/ 0 w 814"/>
                  <a:gd name="T1" fmla="*/ 0 h 307"/>
                  <a:gd name="T2" fmla="*/ 0 w 814"/>
                  <a:gd name="T3" fmla="*/ 0 h 307"/>
                  <a:gd name="T4" fmla="*/ 0 w 814"/>
                  <a:gd name="T5" fmla="*/ 0 h 307"/>
                  <a:gd name="T6" fmla="*/ 0 w 814"/>
                  <a:gd name="T7" fmla="*/ 0 h 307"/>
                  <a:gd name="T8" fmla="*/ 0 w 814"/>
                  <a:gd name="T9" fmla="*/ 0 h 307"/>
                  <a:gd name="T10" fmla="*/ 0 w 814"/>
                  <a:gd name="T11" fmla="*/ 0 h 307"/>
                  <a:gd name="T12" fmla="*/ 0 w 814"/>
                  <a:gd name="T13" fmla="*/ 0 h 307"/>
                  <a:gd name="T14" fmla="*/ 0 60000 65536"/>
                  <a:gd name="T15" fmla="*/ 0 60000 65536"/>
                  <a:gd name="T16" fmla="*/ 0 60000 65536"/>
                  <a:gd name="T17" fmla="*/ 0 60000 65536"/>
                  <a:gd name="T18" fmla="*/ 0 60000 65536"/>
                  <a:gd name="T19" fmla="*/ 0 60000 65536"/>
                  <a:gd name="T20" fmla="*/ 0 60000 65536"/>
                  <a:gd name="T21" fmla="*/ 0 w 814"/>
                  <a:gd name="T22" fmla="*/ 0 h 307"/>
                  <a:gd name="T23" fmla="*/ 814 w 814"/>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4" h="307">
                    <a:moveTo>
                      <a:pt x="801" y="0"/>
                    </a:moveTo>
                    <a:lnTo>
                      <a:pt x="0" y="139"/>
                    </a:lnTo>
                    <a:lnTo>
                      <a:pt x="647" y="307"/>
                    </a:lnTo>
                    <a:lnTo>
                      <a:pt x="291" y="139"/>
                    </a:lnTo>
                    <a:lnTo>
                      <a:pt x="814" y="80"/>
                    </a:lnTo>
                    <a:lnTo>
                      <a:pt x="8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grpSp>
          <p:nvGrpSpPr>
            <p:cNvPr id="28750" name="Group 41"/>
            <p:cNvGrpSpPr>
              <a:grpSpLocks/>
            </p:cNvGrpSpPr>
            <p:nvPr/>
          </p:nvGrpSpPr>
          <p:grpSpPr bwMode="auto">
            <a:xfrm>
              <a:off x="2517" y="3191"/>
              <a:ext cx="725" cy="648"/>
              <a:chOff x="2517" y="3191"/>
              <a:chExt cx="725" cy="648"/>
            </a:xfrm>
          </p:grpSpPr>
          <p:sp>
            <p:nvSpPr>
              <p:cNvPr id="28751" name="Freeform 42"/>
              <p:cNvSpPr>
                <a:spLocks noChangeAspect="1"/>
              </p:cNvSpPr>
              <p:nvPr/>
            </p:nvSpPr>
            <p:spPr bwMode="auto">
              <a:xfrm>
                <a:off x="2524" y="3359"/>
                <a:ext cx="486" cy="480"/>
              </a:xfrm>
              <a:custGeom>
                <a:avLst/>
                <a:gdLst>
                  <a:gd name="T0" fmla="*/ 0 w 1939"/>
                  <a:gd name="T1" fmla="*/ 0 h 1918"/>
                  <a:gd name="T2" fmla="*/ 0 w 1939"/>
                  <a:gd name="T3" fmla="*/ 0 h 1918"/>
                  <a:gd name="T4" fmla="*/ 0 w 1939"/>
                  <a:gd name="T5" fmla="*/ 0 h 1918"/>
                  <a:gd name="T6" fmla="*/ 0 w 1939"/>
                  <a:gd name="T7" fmla="*/ 0 h 1918"/>
                  <a:gd name="T8" fmla="*/ 0 w 1939"/>
                  <a:gd name="T9" fmla="*/ 0 h 1918"/>
                  <a:gd name="T10" fmla="*/ 0 w 1939"/>
                  <a:gd name="T11" fmla="*/ 0 h 1918"/>
                  <a:gd name="T12" fmla="*/ 0 w 1939"/>
                  <a:gd name="T13" fmla="*/ 0 h 1918"/>
                  <a:gd name="T14" fmla="*/ 0 w 1939"/>
                  <a:gd name="T15" fmla="*/ 0 h 1918"/>
                  <a:gd name="T16" fmla="*/ 0 60000 65536"/>
                  <a:gd name="T17" fmla="*/ 0 60000 65536"/>
                  <a:gd name="T18" fmla="*/ 0 60000 65536"/>
                  <a:gd name="T19" fmla="*/ 0 60000 65536"/>
                  <a:gd name="T20" fmla="*/ 0 60000 65536"/>
                  <a:gd name="T21" fmla="*/ 0 60000 65536"/>
                  <a:gd name="T22" fmla="*/ 0 60000 65536"/>
                  <a:gd name="T23" fmla="*/ 0 60000 65536"/>
                  <a:gd name="T24" fmla="*/ 0 w 1939"/>
                  <a:gd name="T25" fmla="*/ 0 h 1918"/>
                  <a:gd name="T26" fmla="*/ 1939 w 1939"/>
                  <a:gd name="T27" fmla="*/ 1918 h 19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9" h="1918">
                    <a:moveTo>
                      <a:pt x="51" y="399"/>
                    </a:moveTo>
                    <a:lnTo>
                      <a:pt x="293" y="373"/>
                    </a:lnTo>
                    <a:lnTo>
                      <a:pt x="1452" y="0"/>
                    </a:lnTo>
                    <a:lnTo>
                      <a:pt x="1939" y="50"/>
                    </a:lnTo>
                    <a:lnTo>
                      <a:pt x="1846" y="1918"/>
                    </a:lnTo>
                    <a:lnTo>
                      <a:pt x="0" y="1802"/>
                    </a:lnTo>
                    <a:lnTo>
                      <a:pt x="51" y="399"/>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2" name="Freeform 43"/>
              <p:cNvSpPr>
                <a:spLocks noChangeAspect="1"/>
              </p:cNvSpPr>
              <p:nvPr/>
            </p:nvSpPr>
            <p:spPr bwMode="auto">
              <a:xfrm>
                <a:off x="2595" y="3431"/>
                <a:ext cx="355" cy="350"/>
              </a:xfrm>
              <a:custGeom>
                <a:avLst/>
                <a:gdLst>
                  <a:gd name="T0" fmla="*/ 0 w 1417"/>
                  <a:gd name="T1" fmla="*/ 0 h 1397"/>
                  <a:gd name="T2" fmla="*/ 0 w 1417"/>
                  <a:gd name="T3" fmla="*/ 0 h 1397"/>
                  <a:gd name="T4" fmla="*/ 0 w 1417"/>
                  <a:gd name="T5" fmla="*/ 0 h 1397"/>
                  <a:gd name="T6" fmla="*/ 0 w 1417"/>
                  <a:gd name="T7" fmla="*/ 0 h 1397"/>
                  <a:gd name="T8" fmla="*/ 0 w 1417"/>
                  <a:gd name="T9" fmla="*/ 0 h 1397"/>
                  <a:gd name="T10" fmla="*/ 0 w 1417"/>
                  <a:gd name="T11" fmla="*/ 0 h 1397"/>
                  <a:gd name="T12" fmla="*/ 0 w 1417"/>
                  <a:gd name="T13" fmla="*/ 0 h 1397"/>
                  <a:gd name="T14" fmla="*/ 0 w 1417"/>
                  <a:gd name="T15" fmla="*/ 0 h 1397"/>
                  <a:gd name="T16" fmla="*/ 0 w 1417"/>
                  <a:gd name="T17" fmla="*/ 0 h 1397"/>
                  <a:gd name="T18" fmla="*/ 0 w 1417"/>
                  <a:gd name="T19" fmla="*/ 0 h 1397"/>
                  <a:gd name="T20" fmla="*/ 0 w 1417"/>
                  <a:gd name="T21" fmla="*/ 0 h 1397"/>
                  <a:gd name="T22" fmla="*/ 0 w 1417"/>
                  <a:gd name="T23" fmla="*/ 0 h 1397"/>
                  <a:gd name="T24" fmla="*/ 0 w 1417"/>
                  <a:gd name="T25" fmla="*/ 0 h 1397"/>
                  <a:gd name="T26" fmla="*/ 0 w 1417"/>
                  <a:gd name="T27" fmla="*/ 0 h 1397"/>
                  <a:gd name="T28" fmla="*/ 0 w 1417"/>
                  <a:gd name="T29" fmla="*/ 0 h 1397"/>
                  <a:gd name="T30" fmla="*/ 0 w 1417"/>
                  <a:gd name="T31" fmla="*/ 0 h 1397"/>
                  <a:gd name="T32" fmla="*/ 0 w 1417"/>
                  <a:gd name="T33" fmla="*/ 0 h 1397"/>
                  <a:gd name="T34" fmla="*/ 0 w 1417"/>
                  <a:gd name="T35" fmla="*/ 0 h 1397"/>
                  <a:gd name="T36" fmla="*/ 0 w 1417"/>
                  <a:gd name="T37" fmla="*/ 0 h 1397"/>
                  <a:gd name="T38" fmla="*/ 0 w 1417"/>
                  <a:gd name="T39" fmla="*/ 0 h 1397"/>
                  <a:gd name="T40" fmla="*/ 0 w 1417"/>
                  <a:gd name="T41" fmla="*/ 0 h 1397"/>
                  <a:gd name="T42" fmla="*/ 0 w 1417"/>
                  <a:gd name="T43" fmla="*/ 0 h 1397"/>
                  <a:gd name="T44" fmla="*/ 0 w 1417"/>
                  <a:gd name="T45" fmla="*/ 0 h 1397"/>
                  <a:gd name="T46" fmla="*/ 0 w 1417"/>
                  <a:gd name="T47" fmla="*/ 0 h 1397"/>
                  <a:gd name="T48" fmla="*/ 0 w 1417"/>
                  <a:gd name="T49" fmla="*/ 0 h 1397"/>
                  <a:gd name="T50" fmla="*/ 0 w 1417"/>
                  <a:gd name="T51" fmla="*/ 0 h 1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7"/>
                  <a:gd name="T79" fmla="*/ 0 h 1397"/>
                  <a:gd name="T80" fmla="*/ 1417 w 1417"/>
                  <a:gd name="T81" fmla="*/ 1397 h 1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7" h="1397">
                    <a:moveTo>
                      <a:pt x="1169" y="0"/>
                    </a:moveTo>
                    <a:lnTo>
                      <a:pt x="1272" y="190"/>
                    </a:lnTo>
                    <a:lnTo>
                      <a:pt x="1264" y="365"/>
                    </a:lnTo>
                    <a:lnTo>
                      <a:pt x="1082" y="589"/>
                    </a:lnTo>
                    <a:lnTo>
                      <a:pt x="1342" y="779"/>
                    </a:lnTo>
                    <a:lnTo>
                      <a:pt x="1417" y="968"/>
                    </a:lnTo>
                    <a:lnTo>
                      <a:pt x="1403" y="1163"/>
                    </a:lnTo>
                    <a:lnTo>
                      <a:pt x="1323" y="1354"/>
                    </a:lnTo>
                    <a:lnTo>
                      <a:pt x="1207" y="1397"/>
                    </a:lnTo>
                    <a:lnTo>
                      <a:pt x="88" y="1354"/>
                    </a:lnTo>
                    <a:lnTo>
                      <a:pt x="0" y="1251"/>
                    </a:lnTo>
                    <a:lnTo>
                      <a:pt x="354" y="1124"/>
                    </a:lnTo>
                    <a:lnTo>
                      <a:pt x="382" y="667"/>
                    </a:lnTo>
                    <a:lnTo>
                      <a:pt x="567" y="669"/>
                    </a:lnTo>
                    <a:lnTo>
                      <a:pt x="713" y="669"/>
                    </a:lnTo>
                    <a:lnTo>
                      <a:pt x="920" y="779"/>
                    </a:lnTo>
                    <a:lnTo>
                      <a:pt x="721" y="764"/>
                    </a:lnTo>
                    <a:lnTo>
                      <a:pt x="574" y="816"/>
                    </a:lnTo>
                    <a:lnTo>
                      <a:pt x="546" y="1084"/>
                    </a:lnTo>
                    <a:lnTo>
                      <a:pt x="1040" y="1114"/>
                    </a:lnTo>
                    <a:lnTo>
                      <a:pt x="1061" y="728"/>
                    </a:lnTo>
                    <a:lnTo>
                      <a:pt x="894" y="494"/>
                    </a:lnTo>
                    <a:lnTo>
                      <a:pt x="1046" y="226"/>
                    </a:lnTo>
                    <a:lnTo>
                      <a:pt x="989" y="31"/>
                    </a:lnTo>
                    <a:lnTo>
                      <a:pt x="1169"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3" name="Freeform 44"/>
              <p:cNvSpPr>
                <a:spLocks noChangeAspect="1"/>
              </p:cNvSpPr>
              <p:nvPr/>
            </p:nvSpPr>
            <p:spPr bwMode="auto">
              <a:xfrm>
                <a:off x="2517" y="3359"/>
                <a:ext cx="437" cy="306"/>
              </a:xfrm>
              <a:custGeom>
                <a:avLst/>
                <a:gdLst>
                  <a:gd name="T0" fmla="*/ 0 w 1744"/>
                  <a:gd name="T1" fmla="*/ 0 h 1221"/>
                  <a:gd name="T2" fmla="*/ 0 w 1744"/>
                  <a:gd name="T3" fmla="*/ 0 h 1221"/>
                  <a:gd name="T4" fmla="*/ 0 w 1744"/>
                  <a:gd name="T5" fmla="*/ 0 h 1221"/>
                  <a:gd name="T6" fmla="*/ 0 w 1744"/>
                  <a:gd name="T7" fmla="*/ 0 h 1221"/>
                  <a:gd name="T8" fmla="*/ 0 w 1744"/>
                  <a:gd name="T9" fmla="*/ 0 h 1221"/>
                  <a:gd name="T10" fmla="*/ 0 w 1744"/>
                  <a:gd name="T11" fmla="*/ 0 h 1221"/>
                  <a:gd name="T12" fmla="*/ 0 w 1744"/>
                  <a:gd name="T13" fmla="*/ 0 h 1221"/>
                  <a:gd name="T14" fmla="*/ 0 w 1744"/>
                  <a:gd name="T15" fmla="*/ 0 h 1221"/>
                  <a:gd name="T16" fmla="*/ 0 60000 65536"/>
                  <a:gd name="T17" fmla="*/ 0 60000 65536"/>
                  <a:gd name="T18" fmla="*/ 0 60000 65536"/>
                  <a:gd name="T19" fmla="*/ 0 60000 65536"/>
                  <a:gd name="T20" fmla="*/ 0 60000 65536"/>
                  <a:gd name="T21" fmla="*/ 0 60000 65536"/>
                  <a:gd name="T22" fmla="*/ 0 60000 65536"/>
                  <a:gd name="T23" fmla="*/ 0 60000 65536"/>
                  <a:gd name="T24" fmla="*/ 0 w 1744"/>
                  <a:gd name="T25" fmla="*/ 0 h 1221"/>
                  <a:gd name="T26" fmla="*/ 1744 w 1744"/>
                  <a:gd name="T27" fmla="*/ 1221 h 12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4" h="1221">
                    <a:moveTo>
                      <a:pt x="0" y="377"/>
                    </a:moveTo>
                    <a:lnTo>
                      <a:pt x="21" y="559"/>
                    </a:lnTo>
                    <a:lnTo>
                      <a:pt x="778" y="1221"/>
                    </a:lnTo>
                    <a:lnTo>
                      <a:pt x="1744" y="34"/>
                    </a:lnTo>
                    <a:lnTo>
                      <a:pt x="1481" y="0"/>
                    </a:lnTo>
                    <a:lnTo>
                      <a:pt x="152" y="392"/>
                    </a:lnTo>
                    <a:lnTo>
                      <a:pt x="0" y="377"/>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4" name="Freeform 45"/>
              <p:cNvSpPr>
                <a:spLocks noChangeAspect="1"/>
              </p:cNvSpPr>
              <p:nvPr/>
            </p:nvSpPr>
            <p:spPr bwMode="auto">
              <a:xfrm>
                <a:off x="3003" y="3244"/>
                <a:ext cx="224" cy="586"/>
              </a:xfrm>
              <a:custGeom>
                <a:avLst/>
                <a:gdLst>
                  <a:gd name="T0" fmla="*/ 0 w 893"/>
                  <a:gd name="T1" fmla="*/ 0 h 2342"/>
                  <a:gd name="T2" fmla="*/ 0 w 893"/>
                  <a:gd name="T3" fmla="*/ 0 h 2342"/>
                  <a:gd name="T4" fmla="*/ 0 w 893"/>
                  <a:gd name="T5" fmla="*/ 0 h 2342"/>
                  <a:gd name="T6" fmla="*/ 0 w 893"/>
                  <a:gd name="T7" fmla="*/ 0 h 2342"/>
                  <a:gd name="T8" fmla="*/ 0 w 893"/>
                  <a:gd name="T9" fmla="*/ 0 h 2342"/>
                  <a:gd name="T10" fmla="*/ 0 w 893"/>
                  <a:gd name="T11" fmla="*/ 0 h 2342"/>
                  <a:gd name="T12" fmla="*/ 0 60000 65536"/>
                  <a:gd name="T13" fmla="*/ 0 60000 65536"/>
                  <a:gd name="T14" fmla="*/ 0 60000 65536"/>
                  <a:gd name="T15" fmla="*/ 0 60000 65536"/>
                  <a:gd name="T16" fmla="*/ 0 60000 65536"/>
                  <a:gd name="T17" fmla="*/ 0 60000 65536"/>
                  <a:gd name="T18" fmla="*/ 0 w 893"/>
                  <a:gd name="T19" fmla="*/ 0 h 2342"/>
                  <a:gd name="T20" fmla="*/ 893 w 893"/>
                  <a:gd name="T21" fmla="*/ 2342 h 2342"/>
                </a:gdLst>
                <a:ahLst/>
                <a:cxnLst>
                  <a:cxn ang="T12">
                    <a:pos x="T0" y="T1"/>
                  </a:cxn>
                  <a:cxn ang="T13">
                    <a:pos x="T2" y="T3"/>
                  </a:cxn>
                  <a:cxn ang="T14">
                    <a:pos x="T4" y="T5"/>
                  </a:cxn>
                  <a:cxn ang="T15">
                    <a:pos x="T6" y="T7"/>
                  </a:cxn>
                  <a:cxn ang="T16">
                    <a:pos x="T8" y="T9"/>
                  </a:cxn>
                  <a:cxn ang="T17">
                    <a:pos x="T10" y="T11"/>
                  </a:cxn>
                </a:cxnLst>
                <a:rect l="T18" t="T19" r="T20" b="T21"/>
                <a:pathLst>
                  <a:path w="893" h="2342">
                    <a:moveTo>
                      <a:pt x="0" y="546"/>
                    </a:moveTo>
                    <a:lnTo>
                      <a:pt x="893" y="0"/>
                    </a:lnTo>
                    <a:lnTo>
                      <a:pt x="813" y="1686"/>
                    </a:lnTo>
                    <a:lnTo>
                      <a:pt x="28" y="2342"/>
                    </a:lnTo>
                    <a:lnTo>
                      <a:pt x="0" y="546"/>
                    </a:lnTo>
                    <a:close/>
                  </a:path>
                </a:pathLst>
              </a:custGeom>
              <a:solidFill>
                <a:srgbClr val="FF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5" name="Freeform 46"/>
              <p:cNvSpPr>
                <a:spLocks noChangeAspect="1"/>
              </p:cNvSpPr>
              <p:nvPr/>
            </p:nvSpPr>
            <p:spPr bwMode="auto">
              <a:xfrm>
                <a:off x="3049" y="3378"/>
                <a:ext cx="101" cy="321"/>
              </a:xfrm>
              <a:custGeom>
                <a:avLst/>
                <a:gdLst>
                  <a:gd name="T0" fmla="*/ 0 w 407"/>
                  <a:gd name="T1" fmla="*/ 0 h 1279"/>
                  <a:gd name="T2" fmla="*/ 0 w 407"/>
                  <a:gd name="T3" fmla="*/ 0 h 1279"/>
                  <a:gd name="T4" fmla="*/ 0 w 407"/>
                  <a:gd name="T5" fmla="*/ 0 h 1279"/>
                  <a:gd name="T6" fmla="*/ 0 w 407"/>
                  <a:gd name="T7" fmla="*/ 0 h 1279"/>
                  <a:gd name="T8" fmla="*/ 0 w 407"/>
                  <a:gd name="T9" fmla="*/ 0 h 1279"/>
                  <a:gd name="T10" fmla="*/ 0 w 407"/>
                  <a:gd name="T11" fmla="*/ 0 h 1279"/>
                  <a:gd name="T12" fmla="*/ 0 60000 65536"/>
                  <a:gd name="T13" fmla="*/ 0 60000 65536"/>
                  <a:gd name="T14" fmla="*/ 0 60000 65536"/>
                  <a:gd name="T15" fmla="*/ 0 60000 65536"/>
                  <a:gd name="T16" fmla="*/ 0 60000 65536"/>
                  <a:gd name="T17" fmla="*/ 0 60000 65536"/>
                  <a:gd name="T18" fmla="*/ 0 w 407"/>
                  <a:gd name="T19" fmla="*/ 0 h 1279"/>
                  <a:gd name="T20" fmla="*/ 407 w 407"/>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407" h="1279">
                    <a:moveTo>
                      <a:pt x="0" y="173"/>
                    </a:moveTo>
                    <a:lnTo>
                      <a:pt x="399" y="0"/>
                    </a:lnTo>
                    <a:lnTo>
                      <a:pt x="407" y="952"/>
                    </a:lnTo>
                    <a:lnTo>
                      <a:pt x="19" y="1279"/>
                    </a:lnTo>
                    <a:lnTo>
                      <a:pt x="0" y="173"/>
                    </a:lnTo>
                    <a:close/>
                  </a:path>
                </a:pathLst>
              </a:custGeom>
              <a:solidFill>
                <a:srgbClr val="FF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6" name="Freeform 47"/>
              <p:cNvSpPr>
                <a:spLocks noChangeAspect="1"/>
              </p:cNvSpPr>
              <p:nvPr/>
            </p:nvSpPr>
            <p:spPr bwMode="auto">
              <a:xfrm>
                <a:off x="2602" y="3404"/>
                <a:ext cx="279" cy="326"/>
              </a:xfrm>
              <a:custGeom>
                <a:avLst/>
                <a:gdLst>
                  <a:gd name="T0" fmla="*/ 0 w 1112"/>
                  <a:gd name="T1" fmla="*/ 0 h 1302"/>
                  <a:gd name="T2" fmla="*/ 0 w 1112"/>
                  <a:gd name="T3" fmla="*/ 0 h 1302"/>
                  <a:gd name="T4" fmla="*/ 0 w 1112"/>
                  <a:gd name="T5" fmla="*/ 0 h 1302"/>
                  <a:gd name="T6" fmla="*/ 0 w 1112"/>
                  <a:gd name="T7" fmla="*/ 0 h 1302"/>
                  <a:gd name="T8" fmla="*/ 0 w 1112"/>
                  <a:gd name="T9" fmla="*/ 0 h 1302"/>
                  <a:gd name="T10" fmla="*/ 0 w 1112"/>
                  <a:gd name="T11" fmla="*/ 0 h 1302"/>
                  <a:gd name="T12" fmla="*/ 0 w 1112"/>
                  <a:gd name="T13" fmla="*/ 0 h 1302"/>
                  <a:gd name="T14" fmla="*/ 0 w 1112"/>
                  <a:gd name="T15" fmla="*/ 0 h 1302"/>
                  <a:gd name="T16" fmla="*/ 0 w 1112"/>
                  <a:gd name="T17" fmla="*/ 0 h 1302"/>
                  <a:gd name="T18" fmla="*/ 0 w 1112"/>
                  <a:gd name="T19" fmla="*/ 0 h 1302"/>
                  <a:gd name="T20" fmla="*/ 0 w 1112"/>
                  <a:gd name="T21" fmla="*/ 0 h 1302"/>
                  <a:gd name="T22" fmla="*/ 0 w 1112"/>
                  <a:gd name="T23" fmla="*/ 0 h 1302"/>
                  <a:gd name="T24" fmla="*/ 0 w 1112"/>
                  <a:gd name="T25" fmla="*/ 0 h 1302"/>
                  <a:gd name="T26" fmla="*/ 0 w 1112"/>
                  <a:gd name="T27" fmla="*/ 0 h 1302"/>
                  <a:gd name="T28" fmla="*/ 0 w 1112"/>
                  <a:gd name="T29" fmla="*/ 0 h 1302"/>
                  <a:gd name="T30" fmla="*/ 0 w 1112"/>
                  <a:gd name="T31" fmla="*/ 0 h 1302"/>
                  <a:gd name="T32" fmla="*/ 0 w 1112"/>
                  <a:gd name="T33" fmla="*/ 0 h 1302"/>
                  <a:gd name="T34" fmla="*/ 0 w 1112"/>
                  <a:gd name="T35" fmla="*/ 0 h 13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302"/>
                  <a:gd name="T56" fmla="*/ 1112 w 1112"/>
                  <a:gd name="T57" fmla="*/ 1302 h 13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302">
                    <a:moveTo>
                      <a:pt x="465" y="0"/>
                    </a:moveTo>
                    <a:lnTo>
                      <a:pt x="692" y="21"/>
                    </a:lnTo>
                    <a:lnTo>
                      <a:pt x="1040" y="131"/>
                    </a:lnTo>
                    <a:lnTo>
                      <a:pt x="1112" y="306"/>
                    </a:lnTo>
                    <a:lnTo>
                      <a:pt x="1040" y="509"/>
                    </a:lnTo>
                    <a:lnTo>
                      <a:pt x="908" y="618"/>
                    </a:lnTo>
                    <a:lnTo>
                      <a:pt x="566" y="545"/>
                    </a:lnTo>
                    <a:lnTo>
                      <a:pt x="705" y="443"/>
                    </a:lnTo>
                    <a:lnTo>
                      <a:pt x="770" y="321"/>
                    </a:lnTo>
                    <a:lnTo>
                      <a:pt x="669" y="254"/>
                    </a:lnTo>
                    <a:lnTo>
                      <a:pt x="401" y="211"/>
                    </a:lnTo>
                    <a:lnTo>
                      <a:pt x="349" y="1302"/>
                    </a:lnTo>
                    <a:lnTo>
                      <a:pt x="102" y="1258"/>
                    </a:lnTo>
                    <a:lnTo>
                      <a:pt x="116" y="370"/>
                    </a:lnTo>
                    <a:lnTo>
                      <a:pt x="38" y="321"/>
                    </a:lnTo>
                    <a:lnTo>
                      <a:pt x="0" y="152"/>
                    </a:lnTo>
                    <a:lnTo>
                      <a:pt x="465"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7" name="Freeform 48"/>
              <p:cNvSpPr>
                <a:spLocks noChangeAspect="1"/>
              </p:cNvSpPr>
              <p:nvPr/>
            </p:nvSpPr>
            <p:spPr bwMode="auto">
              <a:xfrm>
                <a:off x="2591" y="3541"/>
                <a:ext cx="328" cy="220"/>
              </a:xfrm>
              <a:custGeom>
                <a:avLst/>
                <a:gdLst>
                  <a:gd name="T0" fmla="*/ 0 w 1310"/>
                  <a:gd name="T1" fmla="*/ 0 h 880"/>
                  <a:gd name="T2" fmla="*/ 0 w 1310"/>
                  <a:gd name="T3" fmla="*/ 0 h 880"/>
                  <a:gd name="T4" fmla="*/ 0 w 1310"/>
                  <a:gd name="T5" fmla="*/ 0 h 880"/>
                  <a:gd name="T6" fmla="*/ 0 w 1310"/>
                  <a:gd name="T7" fmla="*/ 0 h 880"/>
                  <a:gd name="T8" fmla="*/ 0 w 1310"/>
                  <a:gd name="T9" fmla="*/ 0 h 880"/>
                  <a:gd name="T10" fmla="*/ 0 w 1310"/>
                  <a:gd name="T11" fmla="*/ 0 h 880"/>
                  <a:gd name="T12" fmla="*/ 0 w 1310"/>
                  <a:gd name="T13" fmla="*/ 0 h 880"/>
                  <a:gd name="T14" fmla="*/ 0 w 1310"/>
                  <a:gd name="T15" fmla="*/ 0 h 880"/>
                  <a:gd name="T16" fmla="*/ 0 w 1310"/>
                  <a:gd name="T17" fmla="*/ 0 h 880"/>
                  <a:gd name="T18" fmla="*/ 0 w 1310"/>
                  <a:gd name="T19" fmla="*/ 0 h 880"/>
                  <a:gd name="T20" fmla="*/ 0 w 1310"/>
                  <a:gd name="T21" fmla="*/ 0 h 880"/>
                  <a:gd name="T22" fmla="*/ 0 w 1310"/>
                  <a:gd name="T23" fmla="*/ 0 h 880"/>
                  <a:gd name="T24" fmla="*/ 0 w 1310"/>
                  <a:gd name="T25" fmla="*/ 0 h 880"/>
                  <a:gd name="T26" fmla="*/ 0 w 1310"/>
                  <a:gd name="T27" fmla="*/ 0 h 880"/>
                  <a:gd name="T28" fmla="*/ 0 w 1310"/>
                  <a:gd name="T29" fmla="*/ 0 h 880"/>
                  <a:gd name="T30" fmla="*/ 0 w 1310"/>
                  <a:gd name="T31" fmla="*/ 0 h 880"/>
                  <a:gd name="T32" fmla="*/ 0 w 1310"/>
                  <a:gd name="T33" fmla="*/ 0 h 880"/>
                  <a:gd name="T34" fmla="*/ 0 w 1310"/>
                  <a:gd name="T35" fmla="*/ 0 h 880"/>
                  <a:gd name="T36" fmla="*/ 0 w 1310"/>
                  <a:gd name="T37" fmla="*/ 0 h 8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0"/>
                  <a:gd name="T58" fmla="*/ 0 h 880"/>
                  <a:gd name="T59" fmla="*/ 1310 w 1310"/>
                  <a:gd name="T60" fmla="*/ 880 h 8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0" h="880">
                    <a:moveTo>
                      <a:pt x="323" y="8"/>
                    </a:moveTo>
                    <a:lnTo>
                      <a:pt x="707" y="0"/>
                    </a:lnTo>
                    <a:lnTo>
                      <a:pt x="954" y="73"/>
                    </a:lnTo>
                    <a:lnTo>
                      <a:pt x="1281" y="304"/>
                    </a:lnTo>
                    <a:lnTo>
                      <a:pt x="1310" y="559"/>
                    </a:lnTo>
                    <a:lnTo>
                      <a:pt x="1253" y="763"/>
                    </a:lnTo>
                    <a:lnTo>
                      <a:pt x="1107" y="865"/>
                    </a:lnTo>
                    <a:lnTo>
                      <a:pt x="903" y="880"/>
                    </a:lnTo>
                    <a:lnTo>
                      <a:pt x="0" y="854"/>
                    </a:lnTo>
                    <a:lnTo>
                      <a:pt x="10" y="603"/>
                    </a:lnTo>
                    <a:lnTo>
                      <a:pt x="620" y="654"/>
                    </a:lnTo>
                    <a:lnTo>
                      <a:pt x="859" y="595"/>
                    </a:lnTo>
                    <a:lnTo>
                      <a:pt x="939" y="458"/>
                    </a:lnTo>
                    <a:lnTo>
                      <a:pt x="937" y="342"/>
                    </a:lnTo>
                    <a:lnTo>
                      <a:pt x="780" y="240"/>
                    </a:lnTo>
                    <a:lnTo>
                      <a:pt x="584" y="232"/>
                    </a:lnTo>
                    <a:lnTo>
                      <a:pt x="344" y="284"/>
                    </a:lnTo>
                    <a:lnTo>
                      <a:pt x="323" y="8"/>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8" name="Freeform 49"/>
              <p:cNvSpPr>
                <a:spLocks noChangeAspect="1"/>
              </p:cNvSpPr>
              <p:nvPr/>
            </p:nvSpPr>
            <p:spPr bwMode="auto">
              <a:xfrm>
                <a:off x="2888" y="3199"/>
                <a:ext cx="339" cy="172"/>
              </a:xfrm>
              <a:custGeom>
                <a:avLst/>
                <a:gdLst>
                  <a:gd name="T0" fmla="*/ 0 w 1352"/>
                  <a:gd name="T1" fmla="*/ 0 h 685"/>
                  <a:gd name="T2" fmla="*/ 0 w 1352"/>
                  <a:gd name="T3" fmla="*/ 0 h 685"/>
                  <a:gd name="T4" fmla="*/ 0 w 1352"/>
                  <a:gd name="T5" fmla="*/ 0 h 685"/>
                  <a:gd name="T6" fmla="*/ 0 w 1352"/>
                  <a:gd name="T7" fmla="*/ 0 h 685"/>
                  <a:gd name="T8" fmla="*/ 0 w 1352"/>
                  <a:gd name="T9" fmla="*/ 0 h 685"/>
                  <a:gd name="T10" fmla="*/ 0 w 1352"/>
                  <a:gd name="T11" fmla="*/ 0 h 685"/>
                  <a:gd name="T12" fmla="*/ 0 w 1352"/>
                  <a:gd name="T13" fmla="*/ 0 h 685"/>
                  <a:gd name="T14" fmla="*/ 0 60000 65536"/>
                  <a:gd name="T15" fmla="*/ 0 60000 65536"/>
                  <a:gd name="T16" fmla="*/ 0 60000 65536"/>
                  <a:gd name="T17" fmla="*/ 0 60000 65536"/>
                  <a:gd name="T18" fmla="*/ 0 60000 65536"/>
                  <a:gd name="T19" fmla="*/ 0 60000 65536"/>
                  <a:gd name="T20" fmla="*/ 0 60000 65536"/>
                  <a:gd name="T21" fmla="*/ 0 w 1352"/>
                  <a:gd name="T22" fmla="*/ 0 h 685"/>
                  <a:gd name="T23" fmla="*/ 1352 w 1352"/>
                  <a:gd name="T24" fmla="*/ 685 h 6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685">
                    <a:moveTo>
                      <a:pt x="0" y="635"/>
                    </a:moveTo>
                    <a:lnTo>
                      <a:pt x="487" y="685"/>
                    </a:lnTo>
                    <a:lnTo>
                      <a:pt x="1352" y="175"/>
                    </a:lnTo>
                    <a:lnTo>
                      <a:pt x="314" y="0"/>
                    </a:lnTo>
                    <a:lnTo>
                      <a:pt x="325" y="542"/>
                    </a:lnTo>
                    <a:lnTo>
                      <a:pt x="0" y="635"/>
                    </a:lnTo>
                    <a:close/>
                  </a:path>
                </a:pathLst>
              </a:custGeom>
              <a:solidFill>
                <a:srgbClr val="CC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59" name="Freeform 50"/>
              <p:cNvSpPr>
                <a:spLocks noChangeAspect="1"/>
              </p:cNvSpPr>
              <p:nvPr/>
            </p:nvSpPr>
            <p:spPr bwMode="auto">
              <a:xfrm>
                <a:off x="2963" y="3240"/>
                <a:ext cx="116" cy="67"/>
              </a:xfrm>
              <a:custGeom>
                <a:avLst/>
                <a:gdLst>
                  <a:gd name="T0" fmla="*/ 0 w 464"/>
                  <a:gd name="T1" fmla="*/ 0 h 268"/>
                  <a:gd name="T2" fmla="*/ 0 w 464"/>
                  <a:gd name="T3" fmla="*/ 0 h 268"/>
                  <a:gd name="T4" fmla="*/ 0 w 464"/>
                  <a:gd name="T5" fmla="*/ 0 h 268"/>
                  <a:gd name="T6" fmla="*/ 0 w 464"/>
                  <a:gd name="T7" fmla="*/ 0 h 268"/>
                  <a:gd name="T8" fmla="*/ 0 w 464"/>
                  <a:gd name="T9" fmla="*/ 0 h 268"/>
                  <a:gd name="T10" fmla="*/ 0 w 464"/>
                  <a:gd name="T11" fmla="*/ 0 h 268"/>
                  <a:gd name="T12" fmla="*/ 0 60000 65536"/>
                  <a:gd name="T13" fmla="*/ 0 60000 65536"/>
                  <a:gd name="T14" fmla="*/ 0 60000 65536"/>
                  <a:gd name="T15" fmla="*/ 0 60000 65536"/>
                  <a:gd name="T16" fmla="*/ 0 60000 65536"/>
                  <a:gd name="T17" fmla="*/ 0 60000 65536"/>
                  <a:gd name="T18" fmla="*/ 0 w 464"/>
                  <a:gd name="T19" fmla="*/ 0 h 268"/>
                  <a:gd name="T20" fmla="*/ 464 w 464"/>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464" h="268">
                    <a:moveTo>
                      <a:pt x="36" y="0"/>
                    </a:moveTo>
                    <a:lnTo>
                      <a:pt x="464" y="65"/>
                    </a:lnTo>
                    <a:lnTo>
                      <a:pt x="144" y="268"/>
                    </a:lnTo>
                    <a:lnTo>
                      <a:pt x="0" y="260"/>
                    </a:lnTo>
                    <a:lnTo>
                      <a:pt x="36" y="0"/>
                    </a:lnTo>
                    <a:close/>
                  </a:path>
                </a:pathLst>
              </a:custGeom>
              <a:solidFill>
                <a:srgbClr val="99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0" name="Freeform 51"/>
              <p:cNvSpPr>
                <a:spLocks noChangeAspect="1"/>
              </p:cNvSpPr>
              <p:nvPr/>
            </p:nvSpPr>
            <p:spPr bwMode="auto">
              <a:xfrm>
                <a:off x="2604" y="3402"/>
                <a:ext cx="270" cy="265"/>
              </a:xfrm>
              <a:custGeom>
                <a:avLst/>
                <a:gdLst>
                  <a:gd name="T0" fmla="*/ 0 w 1078"/>
                  <a:gd name="T1" fmla="*/ 0 h 1055"/>
                  <a:gd name="T2" fmla="*/ 0 w 1078"/>
                  <a:gd name="T3" fmla="*/ 0 h 1055"/>
                  <a:gd name="T4" fmla="*/ 0 w 1078"/>
                  <a:gd name="T5" fmla="*/ 0 h 1055"/>
                  <a:gd name="T6" fmla="*/ 0 w 1078"/>
                  <a:gd name="T7" fmla="*/ 0 h 1055"/>
                  <a:gd name="T8" fmla="*/ 0 w 1078"/>
                  <a:gd name="T9" fmla="*/ 0 h 1055"/>
                  <a:gd name="T10" fmla="*/ 0 w 1078"/>
                  <a:gd name="T11" fmla="*/ 0 h 1055"/>
                  <a:gd name="T12" fmla="*/ 0 w 1078"/>
                  <a:gd name="T13" fmla="*/ 0 h 1055"/>
                  <a:gd name="T14" fmla="*/ 0 w 1078"/>
                  <a:gd name="T15" fmla="*/ 0 h 1055"/>
                  <a:gd name="T16" fmla="*/ 0 w 1078"/>
                  <a:gd name="T17" fmla="*/ 0 h 1055"/>
                  <a:gd name="T18" fmla="*/ 0 w 1078"/>
                  <a:gd name="T19" fmla="*/ 0 h 1055"/>
                  <a:gd name="T20" fmla="*/ 0 w 1078"/>
                  <a:gd name="T21" fmla="*/ 0 h 1055"/>
                  <a:gd name="T22" fmla="*/ 0 w 1078"/>
                  <a:gd name="T23" fmla="*/ 0 h 1055"/>
                  <a:gd name="T24" fmla="*/ 0 w 1078"/>
                  <a:gd name="T25" fmla="*/ 0 h 1055"/>
                  <a:gd name="T26" fmla="*/ 0 w 1078"/>
                  <a:gd name="T27" fmla="*/ 0 h 1055"/>
                  <a:gd name="T28" fmla="*/ 0 w 1078"/>
                  <a:gd name="T29" fmla="*/ 0 h 1055"/>
                  <a:gd name="T30" fmla="*/ 0 w 1078"/>
                  <a:gd name="T31" fmla="*/ 0 h 1055"/>
                  <a:gd name="T32" fmla="*/ 0 w 1078"/>
                  <a:gd name="T33" fmla="*/ 0 h 1055"/>
                  <a:gd name="T34" fmla="*/ 0 w 1078"/>
                  <a:gd name="T35" fmla="*/ 0 h 1055"/>
                  <a:gd name="T36" fmla="*/ 0 w 1078"/>
                  <a:gd name="T37" fmla="*/ 0 h 1055"/>
                  <a:gd name="T38" fmla="*/ 0 w 1078"/>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8"/>
                  <a:gd name="T61" fmla="*/ 0 h 1055"/>
                  <a:gd name="T62" fmla="*/ 1078 w 1078"/>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8" h="1055">
                    <a:moveTo>
                      <a:pt x="23" y="196"/>
                    </a:moveTo>
                    <a:lnTo>
                      <a:pt x="0" y="342"/>
                    </a:lnTo>
                    <a:lnTo>
                      <a:pt x="109" y="378"/>
                    </a:lnTo>
                    <a:lnTo>
                      <a:pt x="88" y="844"/>
                    </a:lnTo>
                    <a:lnTo>
                      <a:pt x="342" y="1055"/>
                    </a:lnTo>
                    <a:lnTo>
                      <a:pt x="379" y="793"/>
                    </a:lnTo>
                    <a:lnTo>
                      <a:pt x="677" y="785"/>
                    </a:lnTo>
                    <a:lnTo>
                      <a:pt x="1078" y="342"/>
                    </a:lnTo>
                    <a:lnTo>
                      <a:pt x="1033" y="139"/>
                    </a:lnTo>
                    <a:lnTo>
                      <a:pt x="909" y="59"/>
                    </a:lnTo>
                    <a:lnTo>
                      <a:pt x="574" y="0"/>
                    </a:lnTo>
                    <a:lnTo>
                      <a:pt x="510" y="240"/>
                    </a:lnTo>
                    <a:lnTo>
                      <a:pt x="698" y="270"/>
                    </a:lnTo>
                    <a:lnTo>
                      <a:pt x="763" y="329"/>
                    </a:lnTo>
                    <a:lnTo>
                      <a:pt x="698" y="451"/>
                    </a:lnTo>
                    <a:lnTo>
                      <a:pt x="474" y="567"/>
                    </a:lnTo>
                    <a:lnTo>
                      <a:pt x="400" y="523"/>
                    </a:lnTo>
                    <a:lnTo>
                      <a:pt x="240" y="80"/>
                    </a:lnTo>
                    <a:lnTo>
                      <a:pt x="23" y="196"/>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1" name="Freeform 52"/>
              <p:cNvSpPr>
                <a:spLocks noChangeAspect="1"/>
              </p:cNvSpPr>
              <p:nvPr/>
            </p:nvSpPr>
            <p:spPr bwMode="auto">
              <a:xfrm>
                <a:off x="2631" y="3393"/>
                <a:ext cx="123" cy="126"/>
              </a:xfrm>
              <a:custGeom>
                <a:avLst/>
                <a:gdLst>
                  <a:gd name="T0" fmla="*/ 0 w 488"/>
                  <a:gd name="T1" fmla="*/ 0 h 502"/>
                  <a:gd name="T2" fmla="*/ 0 w 488"/>
                  <a:gd name="T3" fmla="*/ 0 h 502"/>
                  <a:gd name="T4" fmla="*/ 0 w 488"/>
                  <a:gd name="T5" fmla="*/ 0 h 502"/>
                  <a:gd name="T6" fmla="*/ 0 w 488"/>
                  <a:gd name="T7" fmla="*/ 0 h 502"/>
                  <a:gd name="T8" fmla="*/ 0 w 488"/>
                  <a:gd name="T9" fmla="*/ 0 h 502"/>
                  <a:gd name="T10" fmla="*/ 0 w 488"/>
                  <a:gd name="T11" fmla="*/ 0 h 502"/>
                  <a:gd name="T12" fmla="*/ 0 w 488"/>
                  <a:gd name="T13" fmla="*/ 0 h 502"/>
                  <a:gd name="T14" fmla="*/ 0 60000 65536"/>
                  <a:gd name="T15" fmla="*/ 0 60000 65536"/>
                  <a:gd name="T16" fmla="*/ 0 60000 65536"/>
                  <a:gd name="T17" fmla="*/ 0 60000 65536"/>
                  <a:gd name="T18" fmla="*/ 0 60000 65536"/>
                  <a:gd name="T19" fmla="*/ 0 60000 65536"/>
                  <a:gd name="T20" fmla="*/ 0 60000 65536"/>
                  <a:gd name="T21" fmla="*/ 0 w 488"/>
                  <a:gd name="T22" fmla="*/ 0 h 502"/>
                  <a:gd name="T23" fmla="*/ 488 w 488"/>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502">
                    <a:moveTo>
                      <a:pt x="0" y="160"/>
                    </a:moveTo>
                    <a:lnTo>
                      <a:pt x="465" y="0"/>
                    </a:lnTo>
                    <a:lnTo>
                      <a:pt x="488" y="283"/>
                    </a:lnTo>
                    <a:lnTo>
                      <a:pt x="285" y="255"/>
                    </a:lnTo>
                    <a:lnTo>
                      <a:pt x="277" y="502"/>
                    </a:lnTo>
                    <a:lnTo>
                      <a:pt x="0" y="16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2" name="Freeform 53"/>
              <p:cNvSpPr>
                <a:spLocks noChangeAspect="1"/>
              </p:cNvSpPr>
              <p:nvPr/>
            </p:nvSpPr>
            <p:spPr bwMode="auto">
              <a:xfrm>
                <a:off x="2954" y="3199"/>
                <a:ext cx="274" cy="105"/>
              </a:xfrm>
              <a:custGeom>
                <a:avLst/>
                <a:gdLst>
                  <a:gd name="T0" fmla="*/ 0 w 1097"/>
                  <a:gd name="T1" fmla="*/ 0 h 417"/>
                  <a:gd name="T2" fmla="*/ 0 w 1097"/>
                  <a:gd name="T3" fmla="*/ 0 h 417"/>
                  <a:gd name="T4" fmla="*/ 0 w 1097"/>
                  <a:gd name="T5" fmla="*/ 0 h 417"/>
                  <a:gd name="T6" fmla="*/ 0 w 1097"/>
                  <a:gd name="T7" fmla="*/ 0 h 417"/>
                  <a:gd name="T8" fmla="*/ 0 w 1097"/>
                  <a:gd name="T9" fmla="*/ 0 h 417"/>
                  <a:gd name="T10" fmla="*/ 0 w 1097"/>
                  <a:gd name="T11" fmla="*/ 0 h 417"/>
                  <a:gd name="T12" fmla="*/ 0 w 1097"/>
                  <a:gd name="T13" fmla="*/ 0 h 417"/>
                  <a:gd name="T14" fmla="*/ 0 60000 65536"/>
                  <a:gd name="T15" fmla="*/ 0 60000 65536"/>
                  <a:gd name="T16" fmla="*/ 0 60000 65536"/>
                  <a:gd name="T17" fmla="*/ 0 60000 65536"/>
                  <a:gd name="T18" fmla="*/ 0 60000 65536"/>
                  <a:gd name="T19" fmla="*/ 0 60000 65536"/>
                  <a:gd name="T20" fmla="*/ 0 60000 65536"/>
                  <a:gd name="T21" fmla="*/ 0 w 1097"/>
                  <a:gd name="T22" fmla="*/ 0 h 417"/>
                  <a:gd name="T23" fmla="*/ 1097 w 1097"/>
                  <a:gd name="T24" fmla="*/ 417 h 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7" h="417">
                    <a:moveTo>
                      <a:pt x="0" y="131"/>
                    </a:moveTo>
                    <a:lnTo>
                      <a:pt x="711" y="168"/>
                    </a:lnTo>
                    <a:lnTo>
                      <a:pt x="654" y="417"/>
                    </a:lnTo>
                    <a:lnTo>
                      <a:pt x="1097" y="139"/>
                    </a:lnTo>
                    <a:lnTo>
                      <a:pt x="51" y="0"/>
                    </a:lnTo>
                    <a:lnTo>
                      <a:pt x="0" y="131"/>
                    </a:lnTo>
                    <a:close/>
                  </a:path>
                </a:pathLst>
              </a:custGeom>
              <a:solidFill>
                <a:srgbClr val="FFE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3" name="Freeform 54"/>
              <p:cNvSpPr>
                <a:spLocks noChangeAspect="1"/>
              </p:cNvSpPr>
              <p:nvPr/>
            </p:nvSpPr>
            <p:spPr bwMode="auto">
              <a:xfrm>
                <a:off x="2582" y="3445"/>
                <a:ext cx="59" cy="309"/>
              </a:xfrm>
              <a:custGeom>
                <a:avLst/>
                <a:gdLst>
                  <a:gd name="T0" fmla="*/ 0 w 237"/>
                  <a:gd name="T1" fmla="*/ 0 h 1236"/>
                  <a:gd name="T2" fmla="*/ 0 w 237"/>
                  <a:gd name="T3" fmla="*/ 0 h 1236"/>
                  <a:gd name="T4" fmla="*/ 0 w 237"/>
                  <a:gd name="T5" fmla="*/ 0 h 1236"/>
                  <a:gd name="T6" fmla="*/ 0 w 237"/>
                  <a:gd name="T7" fmla="*/ 0 h 1236"/>
                  <a:gd name="T8" fmla="*/ 0 w 237"/>
                  <a:gd name="T9" fmla="*/ 0 h 1236"/>
                  <a:gd name="T10" fmla="*/ 0 w 237"/>
                  <a:gd name="T11" fmla="*/ 0 h 1236"/>
                  <a:gd name="T12" fmla="*/ 0 w 237"/>
                  <a:gd name="T13" fmla="*/ 0 h 1236"/>
                  <a:gd name="T14" fmla="*/ 0 w 237"/>
                  <a:gd name="T15" fmla="*/ 0 h 1236"/>
                  <a:gd name="T16" fmla="*/ 0 w 237"/>
                  <a:gd name="T17" fmla="*/ 0 h 1236"/>
                  <a:gd name="T18" fmla="*/ 0 w 237"/>
                  <a:gd name="T19" fmla="*/ 0 h 1236"/>
                  <a:gd name="T20" fmla="*/ 0 w 237"/>
                  <a:gd name="T21" fmla="*/ 0 h 1236"/>
                  <a:gd name="T22" fmla="*/ 0 w 237"/>
                  <a:gd name="T23" fmla="*/ 0 h 1236"/>
                  <a:gd name="T24" fmla="*/ 0 w 237"/>
                  <a:gd name="T25" fmla="*/ 0 h 1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1236"/>
                  <a:gd name="T41" fmla="*/ 237 w 237"/>
                  <a:gd name="T42" fmla="*/ 1236 h 12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1236">
                    <a:moveTo>
                      <a:pt x="61" y="29"/>
                    </a:moveTo>
                    <a:lnTo>
                      <a:pt x="61" y="251"/>
                    </a:lnTo>
                    <a:lnTo>
                      <a:pt x="163" y="242"/>
                    </a:lnTo>
                    <a:lnTo>
                      <a:pt x="144" y="939"/>
                    </a:lnTo>
                    <a:lnTo>
                      <a:pt x="0" y="956"/>
                    </a:lnTo>
                    <a:lnTo>
                      <a:pt x="34" y="1236"/>
                    </a:lnTo>
                    <a:lnTo>
                      <a:pt x="51" y="1027"/>
                    </a:lnTo>
                    <a:lnTo>
                      <a:pt x="182" y="1013"/>
                    </a:lnTo>
                    <a:lnTo>
                      <a:pt x="237" y="177"/>
                    </a:lnTo>
                    <a:lnTo>
                      <a:pt x="118" y="158"/>
                    </a:lnTo>
                    <a:lnTo>
                      <a:pt x="173" y="0"/>
                    </a:lnTo>
                    <a:lnTo>
                      <a:pt x="6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4" name="Freeform 55"/>
              <p:cNvSpPr>
                <a:spLocks noChangeAspect="1"/>
              </p:cNvSpPr>
              <p:nvPr/>
            </p:nvSpPr>
            <p:spPr bwMode="auto">
              <a:xfrm>
                <a:off x="2688" y="3450"/>
                <a:ext cx="107" cy="102"/>
              </a:xfrm>
              <a:custGeom>
                <a:avLst/>
                <a:gdLst>
                  <a:gd name="T0" fmla="*/ 0 w 426"/>
                  <a:gd name="T1" fmla="*/ 0 h 409"/>
                  <a:gd name="T2" fmla="*/ 0 w 426"/>
                  <a:gd name="T3" fmla="*/ 0 h 409"/>
                  <a:gd name="T4" fmla="*/ 0 w 426"/>
                  <a:gd name="T5" fmla="*/ 0 h 409"/>
                  <a:gd name="T6" fmla="*/ 0 w 426"/>
                  <a:gd name="T7" fmla="*/ 0 h 409"/>
                  <a:gd name="T8" fmla="*/ 0 w 426"/>
                  <a:gd name="T9" fmla="*/ 0 h 409"/>
                  <a:gd name="T10" fmla="*/ 0 w 426"/>
                  <a:gd name="T11" fmla="*/ 0 h 409"/>
                  <a:gd name="T12" fmla="*/ 0 w 426"/>
                  <a:gd name="T13" fmla="*/ 0 h 409"/>
                  <a:gd name="T14" fmla="*/ 0 w 426"/>
                  <a:gd name="T15" fmla="*/ 0 h 409"/>
                  <a:gd name="T16" fmla="*/ 0 w 426"/>
                  <a:gd name="T17" fmla="*/ 0 h 409"/>
                  <a:gd name="T18" fmla="*/ 0 w 426"/>
                  <a:gd name="T19" fmla="*/ 0 h 409"/>
                  <a:gd name="T20" fmla="*/ 0 w 426"/>
                  <a:gd name="T21" fmla="*/ 0 h 409"/>
                  <a:gd name="T22" fmla="*/ 0 w 426"/>
                  <a:gd name="T23" fmla="*/ 0 h 4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409"/>
                  <a:gd name="T38" fmla="*/ 426 w 426"/>
                  <a:gd name="T39" fmla="*/ 409 h 4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409">
                    <a:moveTo>
                      <a:pt x="371" y="46"/>
                    </a:moveTo>
                    <a:lnTo>
                      <a:pt x="222" y="0"/>
                    </a:lnTo>
                    <a:lnTo>
                      <a:pt x="0" y="10"/>
                    </a:lnTo>
                    <a:lnTo>
                      <a:pt x="9" y="409"/>
                    </a:lnTo>
                    <a:lnTo>
                      <a:pt x="184" y="399"/>
                    </a:lnTo>
                    <a:lnTo>
                      <a:pt x="306" y="316"/>
                    </a:lnTo>
                    <a:lnTo>
                      <a:pt x="148" y="297"/>
                    </a:lnTo>
                    <a:lnTo>
                      <a:pt x="148" y="93"/>
                    </a:lnTo>
                    <a:lnTo>
                      <a:pt x="277" y="93"/>
                    </a:lnTo>
                    <a:lnTo>
                      <a:pt x="426" y="139"/>
                    </a:lnTo>
                    <a:lnTo>
                      <a:pt x="371"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5" name="Freeform 56"/>
              <p:cNvSpPr>
                <a:spLocks noChangeAspect="1"/>
              </p:cNvSpPr>
              <p:nvPr/>
            </p:nvSpPr>
            <p:spPr bwMode="auto">
              <a:xfrm>
                <a:off x="2684" y="3591"/>
                <a:ext cx="141" cy="124"/>
              </a:xfrm>
              <a:custGeom>
                <a:avLst/>
                <a:gdLst>
                  <a:gd name="T0" fmla="*/ 0 w 566"/>
                  <a:gd name="T1" fmla="*/ 0 h 492"/>
                  <a:gd name="T2" fmla="*/ 0 w 566"/>
                  <a:gd name="T3" fmla="*/ 0 h 492"/>
                  <a:gd name="T4" fmla="*/ 0 w 566"/>
                  <a:gd name="T5" fmla="*/ 0 h 492"/>
                  <a:gd name="T6" fmla="*/ 0 w 566"/>
                  <a:gd name="T7" fmla="*/ 0 h 492"/>
                  <a:gd name="T8" fmla="*/ 0 w 566"/>
                  <a:gd name="T9" fmla="*/ 0 h 492"/>
                  <a:gd name="T10" fmla="*/ 0 w 566"/>
                  <a:gd name="T11" fmla="*/ 0 h 492"/>
                  <a:gd name="T12" fmla="*/ 0 w 566"/>
                  <a:gd name="T13" fmla="*/ 0 h 492"/>
                  <a:gd name="T14" fmla="*/ 0 w 566"/>
                  <a:gd name="T15" fmla="*/ 0 h 492"/>
                  <a:gd name="T16" fmla="*/ 0 w 566"/>
                  <a:gd name="T17" fmla="*/ 0 h 492"/>
                  <a:gd name="T18" fmla="*/ 0 w 566"/>
                  <a:gd name="T19" fmla="*/ 0 h 492"/>
                  <a:gd name="T20" fmla="*/ 0 w 566"/>
                  <a:gd name="T21" fmla="*/ 0 h 492"/>
                  <a:gd name="T22" fmla="*/ 0 w 566"/>
                  <a:gd name="T23" fmla="*/ 0 h 492"/>
                  <a:gd name="T24" fmla="*/ 0 w 566"/>
                  <a:gd name="T25" fmla="*/ 0 h 492"/>
                  <a:gd name="T26" fmla="*/ 0 w 566"/>
                  <a:gd name="T27" fmla="*/ 0 h 492"/>
                  <a:gd name="T28" fmla="*/ 0 w 566"/>
                  <a:gd name="T29" fmla="*/ 0 h 492"/>
                  <a:gd name="T30" fmla="*/ 0 w 566"/>
                  <a:gd name="T31" fmla="*/ 0 h 4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6"/>
                  <a:gd name="T49" fmla="*/ 0 h 492"/>
                  <a:gd name="T50" fmla="*/ 566 w 566"/>
                  <a:gd name="T51" fmla="*/ 492 h 4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6" h="492">
                    <a:moveTo>
                      <a:pt x="483" y="45"/>
                    </a:moveTo>
                    <a:lnTo>
                      <a:pt x="277" y="0"/>
                    </a:lnTo>
                    <a:lnTo>
                      <a:pt x="28" y="26"/>
                    </a:lnTo>
                    <a:lnTo>
                      <a:pt x="0" y="483"/>
                    </a:lnTo>
                    <a:lnTo>
                      <a:pt x="370" y="492"/>
                    </a:lnTo>
                    <a:lnTo>
                      <a:pt x="509" y="445"/>
                    </a:lnTo>
                    <a:lnTo>
                      <a:pt x="538" y="306"/>
                    </a:lnTo>
                    <a:lnTo>
                      <a:pt x="435" y="361"/>
                    </a:lnTo>
                    <a:lnTo>
                      <a:pt x="232" y="380"/>
                    </a:lnTo>
                    <a:lnTo>
                      <a:pt x="139" y="361"/>
                    </a:lnTo>
                    <a:lnTo>
                      <a:pt x="148" y="64"/>
                    </a:lnTo>
                    <a:lnTo>
                      <a:pt x="315" y="64"/>
                    </a:lnTo>
                    <a:lnTo>
                      <a:pt x="473" y="93"/>
                    </a:lnTo>
                    <a:lnTo>
                      <a:pt x="566" y="138"/>
                    </a:lnTo>
                    <a:lnTo>
                      <a:pt x="48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6" name="Freeform 57"/>
              <p:cNvSpPr>
                <a:spLocks noChangeAspect="1"/>
              </p:cNvSpPr>
              <p:nvPr/>
            </p:nvSpPr>
            <p:spPr bwMode="auto">
              <a:xfrm>
                <a:off x="2739" y="3398"/>
                <a:ext cx="198" cy="365"/>
              </a:xfrm>
              <a:custGeom>
                <a:avLst/>
                <a:gdLst>
                  <a:gd name="T0" fmla="*/ 0 w 789"/>
                  <a:gd name="T1" fmla="*/ 0 h 1458"/>
                  <a:gd name="T2" fmla="*/ 0 w 789"/>
                  <a:gd name="T3" fmla="*/ 0 h 1458"/>
                  <a:gd name="T4" fmla="*/ 0 w 789"/>
                  <a:gd name="T5" fmla="*/ 0 h 1458"/>
                  <a:gd name="T6" fmla="*/ 0 w 789"/>
                  <a:gd name="T7" fmla="*/ 0 h 1458"/>
                  <a:gd name="T8" fmla="*/ 0 w 789"/>
                  <a:gd name="T9" fmla="*/ 0 h 1458"/>
                  <a:gd name="T10" fmla="*/ 0 w 789"/>
                  <a:gd name="T11" fmla="*/ 0 h 1458"/>
                  <a:gd name="T12" fmla="*/ 0 w 789"/>
                  <a:gd name="T13" fmla="*/ 0 h 1458"/>
                  <a:gd name="T14" fmla="*/ 0 w 789"/>
                  <a:gd name="T15" fmla="*/ 0 h 1458"/>
                  <a:gd name="T16" fmla="*/ 0 w 789"/>
                  <a:gd name="T17" fmla="*/ 0 h 1458"/>
                  <a:gd name="T18" fmla="*/ 0 w 789"/>
                  <a:gd name="T19" fmla="*/ 0 h 1458"/>
                  <a:gd name="T20" fmla="*/ 0 w 789"/>
                  <a:gd name="T21" fmla="*/ 0 h 1458"/>
                  <a:gd name="T22" fmla="*/ 0 w 789"/>
                  <a:gd name="T23" fmla="*/ 0 h 1458"/>
                  <a:gd name="T24" fmla="*/ 0 w 789"/>
                  <a:gd name="T25" fmla="*/ 0 h 1458"/>
                  <a:gd name="T26" fmla="*/ 0 w 789"/>
                  <a:gd name="T27" fmla="*/ 0 h 1458"/>
                  <a:gd name="T28" fmla="*/ 0 w 789"/>
                  <a:gd name="T29" fmla="*/ 0 h 1458"/>
                  <a:gd name="T30" fmla="*/ 0 w 789"/>
                  <a:gd name="T31" fmla="*/ 0 h 1458"/>
                  <a:gd name="T32" fmla="*/ 0 w 789"/>
                  <a:gd name="T33" fmla="*/ 0 h 1458"/>
                  <a:gd name="T34" fmla="*/ 0 w 789"/>
                  <a:gd name="T35" fmla="*/ 0 h 1458"/>
                  <a:gd name="T36" fmla="*/ 0 w 789"/>
                  <a:gd name="T37" fmla="*/ 0 h 1458"/>
                  <a:gd name="T38" fmla="*/ 0 w 789"/>
                  <a:gd name="T39" fmla="*/ 0 h 1458"/>
                  <a:gd name="T40" fmla="*/ 0 w 789"/>
                  <a:gd name="T41" fmla="*/ 0 h 1458"/>
                  <a:gd name="T42" fmla="*/ 0 w 789"/>
                  <a:gd name="T43" fmla="*/ 0 h 1458"/>
                  <a:gd name="T44" fmla="*/ 0 w 789"/>
                  <a:gd name="T45" fmla="*/ 0 h 1458"/>
                  <a:gd name="T46" fmla="*/ 0 w 789"/>
                  <a:gd name="T47" fmla="*/ 0 h 1458"/>
                  <a:gd name="T48" fmla="*/ 0 w 789"/>
                  <a:gd name="T49" fmla="*/ 0 h 1458"/>
                  <a:gd name="T50" fmla="*/ 0 w 789"/>
                  <a:gd name="T51" fmla="*/ 0 h 1458"/>
                  <a:gd name="T52" fmla="*/ 0 w 789"/>
                  <a:gd name="T53" fmla="*/ 0 h 1458"/>
                  <a:gd name="T54" fmla="*/ 0 w 789"/>
                  <a:gd name="T55" fmla="*/ 0 h 14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9"/>
                  <a:gd name="T85" fmla="*/ 0 h 1458"/>
                  <a:gd name="T86" fmla="*/ 789 w 789"/>
                  <a:gd name="T87" fmla="*/ 1458 h 14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9" h="1458">
                    <a:moveTo>
                      <a:pt x="139" y="0"/>
                    </a:moveTo>
                    <a:lnTo>
                      <a:pt x="361" y="42"/>
                    </a:lnTo>
                    <a:lnTo>
                      <a:pt x="512" y="112"/>
                    </a:lnTo>
                    <a:lnTo>
                      <a:pt x="586" y="224"/>
                    </a:lnTo>
                    <a:lnTo>
                      <a:pt x="612" y="399"/>
                    </a:lnTo>
                    <a:lnTo>
                      <a:pt x="538" y="530"/>
                    </a:lnTo>
                    <a:lnTo>
                      <a:pt x="449" y="623"/>
                    </a:lnTo>
                    <a:lnTo>
                      <a:pt x="561" y="684"/>
                    </a:lnTo>
                    <a:lnTo>
                      <a:pt x="660" y="770"/>
                    </a:lnTo>
                    <a:lnTo>
                      <a:pt x="766" y="910"/>
                    </a:lnTo>
                    <a:lnTo>
                      <a:pt x="789" y="1158"/>
                    </a:lnTo>
                    <a:lnTo>
                      <a:pt x="711" y="1340"/>
                    </a:lnTo>
                    <a:lnTo>
                      <a:pt x="569" y="1458"/>
                    </a:lnTo>
                    <a:lnTo>
                      <a:pt x="350" y="1456"/>
                    </a:lnTo>
                    <a:lnTo>
                      <a:pt x="553" y="1382"/>
                    </a:lnTo>
                    <a:lnTo>
                      <a:pt x="681" y="1217"/>
                    </a:lnTo>
                    <a:lnTo>
                      <a:pt x="673" y="1000"/>
                    </a:lnTo>
                    <a:lnTo>
                      <a:pt x="603" y="836"/>
                    </a:lnTo>
                    <a:lnTo>
                      <a:pt x="445" y="726"/>
                    </a:lnTo>
                    <a:lnTo>
                      <a:pt x="251" y="637"/>
                    </a:lnTo>
                    <a:lnTo>
                      <a:pt x="418" y="582"/>
                    </a:lnTo>
                    <a:lnTo>
                      <a:pt x="493" y="475"/>
                    </a:lnTo>
                    <a:lnTo>
                      <a:pt x="538" y="357"/>
                    </a:lnTo>
                    <a:lnTo>
                      <a:pt x="512" y="251"/>
                    </a:lnTo>
                    <a:lnTo>
                      <a:pt x="390" y="131"/>
                    </a:lnTo>
                    <a:lnTo>
                      <a:pt x="0" y="47"/>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7" name="Freeform 58"/>
              <p:cNvSpPr>
                <a:spLocks noChangeAspect="1"/>
              </p:cNvSpPr>
              <p:nvPr/>
            </p:nvSpPr>
            <p:spPr bwMode="auto">
              <a:xfrm>
                <a:off x="2888" y="3191"/>
                <a:ext cx="354" cy="475"/>
              </a:xfrm>
              <a:custGeom>
                <a:avLst/>
                <a:gdLst>
                  <a:gd name="T0" fmla="*/ 0 w 1413"/>
                  <a:gd name="T1" fmla="*/ 0 h 1895"/>
                  <a:gd name="T2" fmla="*/ 0 w 1413"/>
                  <a:gd name="T3" fmla="*/ 0 h 1895"/>
                  <a:gd name="T4" fmla="*/ 0 w 1413"/>
                  <a:gd name="T5" fmla="*/ 0 h 1895"/>
                  <a:gd name="T6" fmla="*/ 0 w 1413"/>
                  <a:gd name="T7" fmla="*/ 0 h 1895"/>
                  <a:gd name="T8" fmla="*/ 0 w 1413"/>
                  <a:gd name="T9" fmla="*/ 0 h 1895"/>
                  <a:gd name="T10" fmla="*/ 0 w 1413"/>
                  <a:gd name="T11" fmla="*/ 0 h 1895"/>
                  <a:gd name="T12" fmla="*/ 0 w 1413"/>
                  <a:gd name="T13" fmla="*/ 0 h 1895"/>
                  <a:gd name="T14" fmla="*/ 0 w 1413"/>
                  <a:gd name="T15" fmla="*/ 0 h 1895"/>
                  <a:gd name="T16" fmla="*/ 0 w 1413"/>
                  <a:gd name="T17" fmla="*/ 0 h 1895"/>
                  <a:gd name="T18" fmla="*/ 0 w 1413"/>
                  <a:gd name="T19" fmla="*/ 0 h 1895"/>
                  <a:gd name="T20" fmla="*/ 0 w 1413"/>
                  <a:gd name="T21" fmla="*/ 0 h 18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3"/>
                  <a:gd name="T34" fmla="*/ 0 h 1895"/>
                  <a:gd name="T35" fmla="*/ 1413 w 1413"/>
                  <a:gd name="T36" fmla="*/ 1895 h 18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3" h="1895">
                    <a:moveTo>
                      <a:pt x="0" y="669"/>
                    </a:moveTo>
                    <a:lnTo>
                      <a:pt x="466" y="669"/>
                    </a:lnTo>
                    <a:lnTo>
                      <a:pt x="1282" y="196"/>
                    </a:lnTo>
                    <a:lnTo>
                      <a:pt x="316" y="93"/>
                    </a:lnTo>
                    <a:lnTo>
                      <a:pt x="308" y="0"/>
                    </a:lnTo>
                    <a:lnTo>
                      <a:pt x="1413" y="148"/>
                    </a:lnTo>
                    <a:lnTo>
                      <a:pt x="1272" y="1895"/>
                    </a:lnTo>
                    <a:lnTo>
                      <a:pt x="1272" y="335"/>
                    </a:lnTo>
                    <a:lnTo>
                      <a:pt x="512" y="800"/>
                    </a:lnTo>
                    <a:lnTo>
                      <a:pt x="0" y="6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8" name="Freeform 59"/>
              <p:cNvSpPr>
                <a:spLocks noChangeAspect="1"/>
              </p:cNvSpPr>
              <p:nvPr/>
            </p:nvSpPr>
            <p:spPr bwMode="auto">
              <a:xfrm>
                <a:off x="3051" y="3354"/>
                <a:ext cx="114" cy="372"/>
              </a:xfrm>
              <a:custGeom>
                <a:avLst/>
                <a:gdLst>
                  <a:gd name="T0" fmla="*/ 0 w 454"/>
                  <a:gd name="T1" fmla="*/ 0 h 1487"/>
                  <a:gd name="T2" fmla="*/ 0 w 454"/>
                  <a:gd name="T3" fmla="*/ 0 h 1487"/>
                  <a:gd name="T4" fmla="*/ 0 w 454"/>
                  <a:gd name="T5" fmla="*/ 0 h 1487"/>
                  <a:gd name="T6" fmla="*/ 0 w 454"/>
                  <a:gd name="T7" fmla="*/ 0 h 1487"/>
                  <a:gd name="T8" fmla="*/ 0 w 454"/>
                  <a:gd name="T9" fmla="*/ 0 h 1487"/>
                  <a:gd name="T10" fmla="*/ 0 w 454"/>
                  <a:gd name="T11" fmla="*/ 0 h 1487"/>
                  <a:gd name="T12" fmla="*/ 0 w 454"/>
                  <a:gd name="T13" fmla="*/ 0 h 1487"/>
                  <a:gd name="T14" fmla="*/ 0 w 454"/>
                  <a:gd name="T15" fmla="*/ 0 h 1487"/>
                  <a:gd name="T16" fmla="*/ 0 w 454"/>
                  <a:gd name="T17" fmla="*/ 0 h 1487"/>
                  <a:gd name="T18" fmla="*/ 0 w 454"/>
                  <a:gd name="T19" fmla="*/ 0 h 1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1487"/>
                  <a:gd name="T32" fmla="*/ 454 w 454"/>
                  <a:gd name="T33" fmla="*/ 1487 h 14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1487">
                    <a:moveTo>
                      <a:pt x="38" y="251"/>
                    </a:moveTo>
                    <a:lnTo>
                      <a:pt x="454" y="0"/>
                    </a:lnTo>
                    <a:lnTo>
                      <a:pt x="454" y="1044"/>
                    </a:lnTo>
                    <a:lnTo>
                      <a:pt x="0" y="1487"/>
                    </a:lnTo>
                    <a:lnTo>
                      <a:pt x="3" y="920"/>
                    </a:lnTo>
                    <a:lnTo>
                      <a:pt x="83" y="1255"/>
                    </a:lnTo>
                    <a:lnTo>
                      <a:pt x="359" y="1044"/>
                    </a:lnTo>
                    <a:lnTo>
                      <a:pt x="353" y="160"/>
                    </a:lnTo>
                    <a:lnTo>
                      <a:pt x="38"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69" name="Freeform 60"/>
              <p:cNvSpPr>
                <a:spLocks noChangeAspect="1"/>
              </p:cNvSpPr>
              <p:nvPr/>
            </p:nvSpPr>
            <p:spPr bwMode="auto">
              <a:xfrm>
                <a:off x="3049" y="3421"/>
                <a:ext cx="74" cy="278"/>
              </a:xfrm>
              <a:custGeom>
                <a:avLst/>
                <a:gdLst>
                  <a:gd name="T0" fmla="*/ 0 w 297"/>
                  <a:gd name="T1" fmla="*/ 0 h 1106"/>
                  <a:gd name="T2" fmla="*/ 0 w 297"/>
                  <a:gd name="T3" fmla="*/ 0 h 1106"/>
                  <a:gd name="T4" fmla="*/ 0 w 297"/>
                  <a:gd name="T5" fmla="*/ 0 h 1106"/>
                  <a:gd name="T6" fmla="*/ 0 w 297"/>
                  <a:gd name="T7" fmla="*/ 0 h 1106"/>
                  <a:gd name="T8" fmla="*/ 0 w 297"/>
                  <a:gd name="T9" fmla="*/ 0 h 1106"/>
                  <a:gd name="T10" fmla="*/ 0 w 297"/>
                  <a:gd name="T11" fmla="*/ 0 h 1106"/>
                  <a:gd name="T12" fmla="*/ 0 w 297"/>
                  <a:gd name="T13" fmla="*/ 0 h 1106"/>
                  <a:gd name="T14" fmla="*/ 0 w 297"/>
                  <a:gd name="T15" fmla="*/ 0 h 1106"/>
                  <a:gd name="T16" fmla="*/ 0 w 297"/>
                  <a:gd name="T17" fmla="*/ 0 h 1106"/>
                  <a:gd name="T18" fmla="*/ 0 w 297"/>
                  <a:gd name="T19" fmla="*/ 0 h 1106"/>
                  <a:gd name="T20" fmla="*/ 0 w 297"/>
                  <a:gd name="T21" fmla="*/ 0 h 1106"/>
                  <a:gd name="T22" fmla="*/ 0 w 297"/>
                  <a:gd name="T23" fmla="*/ 0 h 1106"/>
                  <a:gd name="T24" fmla="*/ 0 w 297"/>
                  <a:gd name="T25" fmla="*/ 0 h 1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7"/>
                  <a:gd name="T40" fmla="*/ 0 h 1106"/>
                  <a:gd name="T41" fmla="*/ 297 w 297"/>
                  <a:gd name="T42" fmla="*/ 1106 h 1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7" h="1106">
                    <a:moveTo>
                      <a:pt x="0" y="0"/>
                    </a:moveTo>
                    <a:lnTo>
                      <a:pt x="270" y="19"/>
                    </a:lnTo>
                    <a:lnTo>
                      <a:pt x="65" y="186"/>
                    </a:lnTo>
                    <a:lnTo>
                      <a:pt x="289" y="158"/>
                    </a:lnTo>
                    <a:lnTo>
                      <a:pt x="74" y="382"/>
                    </a:lnTo>
                    <a:lnTo>
                      <a:pt x="261" y="344"/>
                    </a:lnTo>
                    <a:lnTo>
                      <a:pt x="84" y="549"/>
                    </a:lnTo>
                    <a:lnTo>
                      <a:pt x="297" y="483"/>
                    </a:lnTo>
                    <a:lnTo>
                      <a:pt x="103" y="688"/>
                    </a:lnTo>
                    <a:lnTo>
                      <a:pt x="289" y="660"/>
                    </a:lnTo>
                    <a:lnTo>
                      <a:pt x="19" y="11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70" name="Freeform 61"/>
              <p:cNvSpPr>
                <a:spLocks noChangeAspect="1"/>
              </p:cNvSpPr>
              <p:nvPr/>
            </p:nvSpPr>
            <p:spPr bwMode="auto">
              <a:xfrm>
                <a:off x="2963" y="3231"/>
                <a:ext cx="138" cy="76"/>
              </a:xfrm>
              <a:custGeom>
                <a:avLst/>
                <a:gdLst>
                  <a:gd name="T0" fmla="*/ 0 w 551"/>
                  <a:gd name="T1" fmla="*/ 0 h 306"/>
                  <a:gd name="T2" fmla="*/ 0 w 551"/>
                  <a:gd name="T3" fmla="*/ 0 h 306"/>
                  <a:gd name="T4" fmla="*/ 0 w 551"/>
                  <a:gd name="T5" fmla="*/ 0 h 306"/>
                  <a:gd name="T6" fmla="*/ 0 w 551"/>
                  <a:gd name="T7" fmla="*/ 0 h 306"/>
                  <a:gd name="T8" fmla="*/ 0 w 551"/>
                  <a:gd name="T9" fmla="*/ 0 h 306"/>
                  <a:gd name="T10" fmla="*/ 0 w 551"/>
                  <a:gd name="T11" fmla="*/ 0 h 306"/>
                  <a:gd name="T12" fmla="*/ 0 w 551"/>
                  <a:gd name="T13" fmla="*/ 0 h 306"/>
                  <a:gd name="T14" fmla="*/ 0 60000 65536"/>
                  <a:gd name="T15" fmla="*/ 0 60000 65536"/>
                  <a:gd name="T16" fmla="*/ 0 60000 65536"/>
                  <a:gd name="T17" fmla="*/ 0 60000 65536"/>
                  <a:gd name="T18" fmla="*/ 0 60000 65536"/>
                  <a:gd name="T19" fmla="*/ 0 60000 65536"/>
                  <a:gd name="T20" fmla="*/ 0 60000 65536"/>
                  <a:gd name="T21" fmla="*/ 0 w 551"/>
                  <a:gd name="T22" fmla="*/ 0 h 306"/>
                  <a:gd name="T23" fmla="*/ 551 w 551"/>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 h="306">
                    <a:moveTo>
                      <a:pt x="0" y="0"/>
                    </a:moveTo>
                    <a:lnTo>
                      <a:pt x="551" y="74"/>
                    </a:lnTo>
                    <a:lnTo>
                      <a:pt x="144" y="306"/>
                    </a:lnTo>
                    <a:lnTo>
                      <a:pt x="334" y="118"/>
                    </a:lnTo>
                    <a:lnTo>
                      <a:pt x="7" y="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grpSp>
      <p:sp>
        <p:nvSpPr>
          <p:cNvPr id="28677" name="Rectangle 62"/>
          <p:cNvSpPr>
            <a:spLocks noChangeArrowheads="1"/>
          </p:cNvSpPr>
          <p:nvPr/>
        </p:nvSpPr>
        <p:spPr bwMode="auto">
          <a:xfrm>
            <a:off x="4962525" y="1700808"/>
            <a:ext cx="3962400" cy="1163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300" b="1" dirty="0">
                <a:solidFill>
                  <a:srgbClr val="005D9F"/>
                </a:solidFill>
                <a:latin typeface="Calibri" pitchFamily="34" charset="0"/>
              </a:rPr>
              <a:t>85 </a:t>
            </a:r>
            <a:r>
              <a:rPr lang="en-US" sz="2300" b="1" dirty="0" err="1">
                <a:solidFill>
                  <a:srgbClr val="005D9F"/>
                </a:solidFill>
                <a:latin typeface="Calibri" pitchFamily="34" charset="0"/>
              </a:rPr>
              <a:t>y.o</a:t>
            </a:r>
            <a:r>
              <a:rPr lang="en-US" sz="2300" b="1" dirty="0">
                <a:solidFill>
                  <a:srgbClr val="005D9F"/>
                </a:solidFill>
                <a:latin typeface="Calibri" pitchFamily="34" charset="0"/>
              </a:rPr>
              <a:t>. with poor mobility and on multiple medications +/- dementia</a:t>
            </a:r>
          </a:p>
        </p:txBody>
      </p:sp>
      <p:sp>
        <p:nvSpPr>
          <p:cNvPr id="28678" name="Text Box 63"/>
          <p:cNvSpPr txBox="1">
            <a:spLocks noChangeArrowheads="1"/>
          </p:cNvSpPr>
          <p:nvPr/>
        </p:nvSpPr>
        <p:spPr bwMode="auto">
          <a:xfrm>
            <a:off x="146050" y="2970213"/>
            <a:ext cx="29670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800" b="1">
                <a:solidFill>
                  <a:srgbClr val="005D9F"/>
                </a:solidFill>
                <a:latin typeface="Calibri" pitchFamily="34" charset="0"/>
              </a:rPr>
              <a:t>Strong/repeated precipitant needed</a:t>
            </a:r>
          </a:p>
        </p:txBody>
      </p:sp>
      <p:sp>
        <p:nvSpPr>
          <p:cNvPr id="28679" name="Text Box 64"/>
          <p:cNvSpPr txBox="1">
            <a:spLocks noChangeArrowheads="1"/>
          </p:cNvSpPr>
          <p:nvPr/>
        </p:nvSpPr>
        <p:spPr bwMode="auto">
          <a:xfrm>
            <a:off x="4787900" y="2971800"/>
            <a:ext cx="3854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800" b="1">
                <a:solidFill>
                  <a:srgbClr val="005D9F"/>
                </a:solidFill>
                <a:latin typeface="Calibri" pitchFamily="34" charset="0"/>
              </a:rPr>
              <a:t>Minimal precipitant needed</a:t>
            </a:r>
          </a:p>
        </p:txBody>
      </p:sp>
      <p:grpSp>
        <p:nvGrpSpPr>
          <p:cNvPr id="28680" name="Group 67"/>
          <p:cNvGrpSpPr>
            <a:grpSpLocks/>
          </p:cNvGrpSpPr>
          <p:nvPr/>
        </p:nvGrpSpPr>
        <p:grpSpPr bwMode="auto">
          <a:xfrm>
            <a:off x="5537200" y="4011613"/>
            <a:ext cx="1608138" cy="2295525"/>
            <a:chOff x="2304" y="1536"/>
            <a:chExt cx="1013" cy="1446"/>
          </a:xfrm>
        </p:grpSpPr>
        <p:grpSp>
          <p:nvGrpSpPr>
            <p:cNvPr id="28689" name="Group 68"/>
            <p:cNvGrpSpPr>
              <a:grpSpLocks/>
            </p:cNvGrpSpPr>
            <p:nvPr/>
          </p:nvGrpSpPr>
          <p:grpSpPr bwMode="auto">
            <a:xfrm>
              <a:off x="2304" y="1536"/>
              <a:ext cx="1013" cy="1446"/>
              <a:chOff x="3408" y="2592"/>
              <a:chExt cx="1013" cy="1446"/>
            </a:xfrm>
          </p:grpSpPr>
          <p:grpSp>
            <p:nvGrpSpPr>
              <p:cNvPr id="28691" name="Group 69"/>
              <p:cNvGrpSpPr>
                <a:grpSpLocks/>
              </p:cNvGrpSpPr>
              <p:nvPr/>
            </p:nvGrpSpPr>
            <p:grpSpPr bwMode="auto">
              <a:xfrm>
                <a:off x="3456" y="2592"/>
                <a:ext cx="772" cy="693"/>
                <a:chOff x="2223" y="2784"/>
                <a:chExt cx="772" cy="693"/>
              </a:xfrm>
            </p:grpSpPr>
            <p:sp>
              <p:nvSpPr>
                <p:cNvPr id="28730" name="Freeform 70"/>
                <p:cNvSpPr>
                  <a:spLocks noChangeAspect="1"/>
                </p:cNvSpPr>
                <p:nvPr/>
              </p:nvSpPr>
              <p:spPr bwMode="auto">
                <a:xfrm>
                  <a:off x="2242" y="2852"/>
                  <a:ext cx="335" cy="605"/>
                </a:xfrm>
                <a:custGeom>
                  <a:avLst/>
                  <a:gdLst>
                    <a:gd name="T0" fmla="*/ 0 w 1337"/>
                    <a:gd name="T1" fmla="*/ 0 h 2414"/>
                    <a:gd name="T2" fmla="*/ 0 w 1337"/>
                    <a:gd name="T3" fmla="*/ 0 h 2414"/>
                    <a:gd name="T4" fmla="*/ 0 w 1337"/>
                    <a:gd name="T5" fmla="*/ 0 h 2414"/>
                    <a:gd name="T6" fmla="*/ 0 w 1337"/>
                    <a:gd name="T7" fmla="*/ 0 h 2414"/>
                    <a:gd name="T8" fmla="*/ 0 w 1337"/>
                    <a:gd name="T9" fmla="*/ 0 h 2414"/>
                    <a:gd name="T10" fmla="*/ 0 w 1337"/>
                    <a:gd name="T11" fmla="*/ 0 h 2414"/>
                    <a:gd name="T12" fmla="*/ 0 60000 65536"/>
                    <a:gd name="T13" fmla="*/ 0 60000 65536"/>
                    <a:gd name="T14" fmla="*/ 0 60000 65536"/>
                    <a:gd name="T15" fmla="*/ 0 60000 65536"/>
                    <a:gd name="T16" fmla="*/ 0 60000 65536"/>
                    <a:gd name="T17" fmla="*/ 0 60000 65536"/>
                    <a:gd name="T18" fmla="*/ 0 w 1337"/>
                    <a:gd name="T19" fmla="*/ 0 h 2414"/>
                    <a:gd name="T20" fmla="*/ 1337 w 1337"/>
                    <a:gd name="T21" fmla="*/ 2414 h 2414"/>
                  </a:gdLst>
                  <a:ahLst/>
                  <a:cxnLst>
                    <a:cxn ang="T12">
                      <a:pos x="T0" y="T1"/>
                    </a:cxn>
                    <a:cxn ang="T13">
                      <a:pos x="T2" y="T3"/>
                    </a:cxn>
                    <a:cxn ang="T14">
                      <a:pos x="T4" y="T5"/>
                    </a:cxn>
                    <a:cxn ang="T15">
                      <a:pos x="T6" y="T7"/>
                    </a:cxn>
                    <a:cxn ang="T16">
                      <a:pos x="T8" y="T9"/>
                    </a:cxn>
                    <a:cxn ang="T17">
                      <a:pos x="T10" y="T11"/>
                    </a:cxn>
                  </a:cxnLst>
                  <a:rect l="T18" t="T19" r="T20" b="T21"/>
                  <a:pathLst>
                    <a:path w="1337" h="2414">
                      <a:moveTo>
                        <a:pt x="0" y="0"/>
                      </a:moveTo>
                      <a:lnTo>
                        <a:pt x="1337" y="407"/>
                      </a:lnTo>
                      <a:lnTo>
                        <a:pt x="1249" y="2414"/>
                      </a:lnTo>
                      <a:lnTo>
                        <a:pt x="65" y="1809"/>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1" name="Freeform 71"/>
                <p:cNvSpPr>
                  <a:spLocks noChangeAspect="1"/>
                </p:cNvSpPr>
                <p:nvPr/>
              </p:nvSpPr>
              <p:spPr bwMode="auto">
                <a:xfrm>
                  <a:off x="2291" y="2998"/>
                  <a:ext cx="240" cy="393"/>
                </a:xfrm>
                <a:custGeom>
                  <a:avLst/>
                  <a:gdLst>
                    <a:gd name="T0" fmla="*/ 0 w 958"/>
                    <a:gd name="T1" fmla="*/ 0 h 1568"/>
                    <a:gd name="T2" fmla="*/ 0 w 958"/>
                    <a:gd name="T3" fmla="*/ 0 h 1568"/>
                    <a:gd name="T4" fmla="*/ 0 w 958"/>
                    <a:gd name="T5" fmla="*/ 0 h 1568"/>
                    <a:gd name="T6" fmla="*/ 0 w 958"/>
                    <a:gd name="T7" fmla="*/ 0 h 1568"/>
                    <a:gd name="T8" fmla="*/ 0 w 958"/>
                    <a:gd name="T9" fmla="*/ 0 h 1568"/>
                    <a:gd name="T10" fmla="*/ 0 w 958"/>
                    <a:gd name="T11" fmla="*/ 0 h 1568"/>
                    <a:gd name="T12" fmla="*/ 0 w 958"/>
                    <a:gd name="T13" fmla="*/ 0 h 1568"/>
                    <a:gd name="T14" fmla="*/ 0 w 958"/>
                    <a:gd name="T15" fmla="*/ 0 h 1568"/>
                    <a:gd name="T16" fmla="*/ 0 w 958"/>
                    <a:gd name="T17" fmla="*/ 0 h 1568"/>
                    <a:gd name="T18" fmla="*/ 0 w 958"/>
                    <a:gd name="T19" fmla="*/ 0 h 1568"/>
                    <a:gd name="T20" fmla="*/ 0 w 958"/>
                    <a:gd name="T21" fmla="*/ 0 h 1568"/>
                    <a:gd name="T22" fmla="*/ 0 w 958"/>
                    <a:gd name="T23" fmla="*/ 0 h 1568"/>
                    <a:gd name="T24" fmla="*/ 0 w 958"/>
                    <a:gd name="T25" fmla="*/ 0 h 1568"/>
                    <a:gd name="T26" fmla="*/ 0 w 958"/>
                    <a:gd name="T27" fmla="*/ 0 h 1568"/>
                    <a:gd name="T28" fmla="*/ 0 w 958"/>
                    <a:gd name="T29" fmla="*/ 0 h 1568"/>
                    <a:gd name="T30" fmla="*/ 0 w 958"/>
                    <a:gd name="T31" fmla="*/ 0 h 1568"/>
                    <a:gd name="T32" fmla="*/ 0 w 958"/>
                    <a:gd name="T33" fmla="*/ 0 h 1568"/>
                    <a:gd name="T34" fmla="*/ 0 w 958"/>
                    <a:gd name="T35" fmla="*/ 0 h 1568"/>
                    <a:gd name="T36" fmla="*/ 0 w 958"/>
                    <a:gd name="T37" fmla="*/ 0 h 1568"/>
                    <a:gd name="T38" fmla="*/ 0 w 958"/>
                    <a:gd name="T39" fmla="*/ 0 h 1568"/>
                    <a:gd name="T40" fmla="*/ 0 w 958"/>
                    <a:gd name="T41" fmla="*/ 0 h 1568"/>
                    <a:gd name="T42" fmla="*/ 0 w 958"/>
                    <a:gd name="T43" fmla="*/ 0 h 1568"/>
                    <a:gd name="T44" fmla="*/ 0 w 958"/>
                    <a:gd name="T45" fmla="*/ 0 h 1568"/>
                    <a:gd name="T46" fmla="*/ 0 w 958"/>
                    <a:gd name="T47" fmla="*/ 0 h 15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8"/>
                    <a:gd name="T73" fmla="*/ 0 h 1568"/>
                    <a:gd name="T74" fmla="*/ 958 w 958"/>
                    <a:gd name="T75" fmla="*/ 1568 h 15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8" h="1568">
                      <a:moveTo>
                        <a:pt x="797" y="0"/>
                      </a:moveTo>
                      <a:lnTo>
                        <a:pt x="909" y="135"/>
                      </a:lnTo>
                      <a:lnTo>
                        <a:pt x="909" y="441"/>
                      </a:lnTo>
                      <a:lnTo>
                        <a:pt x="814" y="493"/>
                      </a:lnTo>
                      <a:lnTo>
                        <a:pt x="835" y="1126"/>
                      </a:lnTo>
                      <a:lnTo>
                        <a:pt x="915" y="1183"/>
                      </a:lnTo>
                      <a:lnTo>
                        <a:pt x="958" y="1293"/>
                      </a:lnTo>
                      <a:lnTo>
                        <a:pt x="937" y="1540"/>
                      </a:lnTo>
                      <a:lnTo>
                        <a:pt x="850" y="1568"/>
                      </a:lnTo>
                      <a:lnTo>
                        <a:pt x="590" y="1453"/>
                      </a:lnTo>
                      <a:lnTo>
                        <a:pt x="582" y="1380"/>
                      </a:lnTo>
                      <a:lnTo>
                        <a:pt x="479" y="1023"/>
                      </a:lnTo>
                      <a:lnTo>
                        <a:pt x="392" y="987"/>
                      </a:lnTo>
                      <a:lnTo>
                        <a:pt x="342" y="1270"/>
                      </a:lnTo>
                      <a:lnTo>
                        <a:pt x="65" y="1198"/>
                      </a:lnTo>
                      <a:lnTo>
                        <a:pt x="0" y="1059"/>
                      </a:lnTo>
                      <a:lnTo>
                        <a:pt x="124" y="601"/>
                      </a:lnTo>
                      <a:lnTo>
                        <a:pt x="350" y="150"/>
                      </a:lnTo>
                      <a:lnTo>
                        <a:pt x="479" y="209"/>
                      </a:lnTo>
                      <a:lnTo>
                        <a:pt x="342" y="696"/>
                      </a:lnTo>
                      <a:lnTo>
                        <a:pt x="559" y="804"/>
                      </a:lnTo>
                      <a:lnTo>
                        <a:pt x="618" y="19"/>
                      </a:lnTo>
                      <a:lnTo>
                        <a:pt x="797"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2" name="Freeform 72"/>
                <p:cNvSpPr>
                  <a:spLocks noChangeAspect="1"/>
                </p:cNvSpPr>
                <p:nvPr/>
              </p:nvSpPr>
              <p:spPr bwMode="auto">
                <a:xfrm>
                  <a:off x="2271" y="2784"/>
                  <a:ext cx="686" cy="186"/>
                </a:xfrm>
                <a:custGeom>
                  <a:avLst/>
                  <a:gdLst>
                    <a:gd name="T0" fmla="*/ 0 w 2738"/>
                    <a:gd name="T1" fmla="*/ 0 h 741"/>
                    <a:gd name="T2" fmla="*/ 0 w 2738"/>
                    <a:gd name="T3" fmla="*/ 0 h 741"/>
                    <a:gd name="T4" fmla="*/ 0 w 2738"/>
                    <a:gd name="T5" fmla="*/ 0 h 741"/>
                    <a:gd name="T6" fmla="*/ 0 w 2738"/>
                    <a:gd name="T7" fmla="*/ 0 h 741"/>
                    <a:gd name="T8" fmla="*/ 0 w 2738"/>
                    <a:gd name="T9" fmla="*/ 0 h 741"/>
                    <a:gd name="T10" fmla="*/ 0 w 2738"/>
                    <a:gd name="T11" fmla="*/ 0 h 741"/>
                    <a:gd name="T12" fmla="*/ 0 60000 65536"/>
                    <a:gd name="T13" fmla="*/ 0 60000 65536"/>
                    <a:gd name="T14" fmla="*/ 0 60000 65536"/>
                    <a:gd name="T15" fmla="*/ 0 60000 65536"/>
                    <a:gd name="T16" fmla="*/ 0 60000 65536"/>
                    <a:gd name="T17" fmla="*/ 0 60000 65536"/>
                    <a:gd name="T18" fmla="*/ 0 w 2738"/>
                    <a:gd name="T19" fmla="*/ 0 h 741"/>
                    <a:gd name="T20" fmla="*/ 2738 w 2738"/>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2738" h="741">
                      <a:moveTo>
                        <a:pt x="0" y="270"/>
                      </a:moveTo>
                      <a:lnTo>
                        <a:pt x="1438" y="0"/>
                      </a:lnTo>
                      <a:lnTo>
                        <a:pt x="2738" y="342"/>
                      </a:lnTo>
                      <a:lnTo>
                        <a:pt x="1170" y="741"/>
                      </a:lnTo>
                      <a:lnTo>
                        <a:pt x="0" y="270"/>
                      </a:lnTo>
                      <a:close/>
                    </a:path>
                  </a:pathLst>
                </a:custGeom>
                <a:solidFill>
                  <a:srgbClr val="99E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3" name="Freeform 73"/>
                <p:cNvSpPr>
                  <a:spLocks noChangeAspect="1"/>
                </p:cNvSpPr>
                <p:nvPr/>
              </p:nvSpPr>
              <p:spPr bwMode="auto">
                <a:xfrm>
                  <a:off x="2422" y="2830"/>
                  <a:ext cx="366" cy="95"/>
                </a:xfrm>
                <a:custGeom>
                  <a:avLst/>
                  <a:gdLst>
                    <a:gd name="T0" fmla="*/ 0 w 1460"/>
                    <a:gd name="T1" fmla="*/ 0 h 379"/>
                    <a:gd name="T2" fmla="*/ 0 w 1460"/>
                    <a:gd name="T3" fmla="*/ 0 h 379"/>
                    <a:gd name="T4" fmla="*/ 0 w 1460"/>
                    <a:gd name="T5" fmla="*/ 0 h 379"/>
                    <a:gd name="T6" fmla="*/ 0 w 1460"/>
                    <a:gd name="T7" fmla="*/ 0 h 379"/>
                    <a:gd name="T8" fmla="*/ 0 w 1460"/>
                    <a:gd name="T9" fmla="*/ 0 h 379"/>
                    <a:gd name="T10" fmla="*/ 0 w 1460"/>
                    <a:gd name="T11" fmla="*/ 0 h 379"/>
                    <a:gd name="T12" fmla="*/ 0 60000 65536"/>
                    <a:gd name="T13" fmla="*/ 0 60000 65536"/>
                    <a:gd name="T14" fmla="*/ 0 60000 65536"/>
                    <a:gd name="T15" fmla="*/ 0 60000 65536"/>
                    <a:gd name="T16" fmla="*/ 0 60000 65536"/>
                    <a:gd name="T17" fmla="*/ 0 60000 65536"/>
                    <a:gd name="T18" fmla="*/ 0 w 1460"/>
                    <a:gd name="T19" fmla="*/ 0 h 379"/>
                    <a:gd name="T20" fmla="*/ 1460 w 1460"/>
                    <a:gd name="T21" fmla="*/ 379 h 379"/>
                  </a:gdLst>
                  <a:ahLst/>
                  <a:cxnLst>
                    <a:cxn ang="T12">
                      <a:pos x="T0" y="T1"/>
                    </a:cxn>
                    <a:cxn ang="T13">
                      <a:pos x="T2" y="T3"/>
                    </a:cxn>
                    <a:cxn ang="T14">
                      <a:pos x="T4" y="T5"/>
                    </a:cxn>
                    <a:cxn ang="T15">
                      <a:pos x="T6" y="T7"/>
                    </a:cxn>
                    <a:cxn ang="T16">
                      <a:pos x="T8" y="T9"/>
                    </a:cxn>
                    <a:cxn ang="T17">
                      <a:pos x="T10" y="T11"/>
                    </a:cxn>
                  </a:cxnLst>
                  <a:rect l="T18" t="T19" r="T20" b="T21"/>
                  <a:pathLst>
                    <a:path w="1460" h="379">
                      <a:moveTo>
                        <a:pt x="0" y="160"/>
                      </a:moveTo>
                      <a:lnTo>
                        <a:pt x="785" y="0"/>
                      </a:lnTo>
                      <a:lnTo>
                        <a:pt x="1460" y="160"/>
                      </a:lnTo>
                      <a:lnTo>
                        <a:pt x="538" y="379"/>
                      </a:lnTo>
                      <a:lnTo>
                        <a:pt x="0" y="16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4" name="Freeform 74"/>
                <p:cNvSpPr>
                  <a:spLocks noChangeAspect="1"/>
                </p:cNvSpPr>
                <p:nvPr/>
              </p:nvSpPr>
              <p:spPr bwMode="auto">
                <a:xfrm>
                  <a:off x="2321" y="2945"/>
                  <a:ext cx="185" cy="413"/>
                </a:xfrm>
                <a:custGeom>
                  <a:avLst/>
                  <a:gdLst>
                    <a:gd name="T0" fmla="*/ 0 w 740"/>
                    <a:gd name="T1" fmla="*/ 0 h 1650"/>
                    <a:gd name="T2" fmla="*/ 0 w 740"/>
                    <a:gd name="T3" fmla="*/ 0 h 1650"/>
                    <a:gd name="T4" fmla="*/ 0 w 740"/>
                    <a:gd name="T5" fmla="*/ 0 h 1650"/>
                    <a:gd name="T6" fmla="*/ 0 w 740"/>
                    <a:gd name="T7" fmla="*/ 0 h 1650"/>
                    <a:gd name="T8" fmla="*/ 0 w 740"/>
                    <a:gd name="T9" fmla="*/ 0 h 1650"/>
                    <a:gd name="T10" fmla="*/ 0 w 740"/>
                    <a:gd name="T11" fmla="*/ 0 h 1650"/>
                    <a:gd name="T12" fmla="*/ 0 w 740"/>
                    <a:gd name="T13" fmla="*/ 0 h 1650"/>
                    <a:gd name="T14" fmla="*/ 0 w 740"/>
                    <a:gd name="T15" fmla="*/ 0 h 1650"/>
                    <a:gd name="T16" fmla="*/ 0 w 740"/>
                    <a:gd name="T17" fmla="*/ 0 h 1650"/>
                    <a:gd name="T18" fmla="*/ 0 w 740"/>
                    <a:gd name="T19" fmla="*/ 0 h 1650"/>
                    <a:gd name="T20" fmla="*/ 0 w 740"/>
                    <a:gd name="T21" fmla="*/ 0 h 1650"/>
                    <a:gd name="T22" fmla="*/ 0 w 740"/>
                    <a:gd name="T23" fmla="*/ 0 h 1650"/>
                    <a:gd name="T24" fmla="*/ 0 w 740"/>
                    <a:gd name="T25" fmla="*/ 0 h 16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1650"/>
                    <a:gd name="T41" fmla="*/ 740 w 740"/>
                    <a:gd name="T42" fmla="*/ 1650 h 16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1650">
                      <a:moveTo>
                        <a:pt x="27" y="0"/>
                      </a:moveTo>
                      <a:lnTo>
                        <a:pt x="624" y="211"/>
                      </a:lnTo>
                      <a:lnTo>
                        <a:pt x="637" y="546"/>
                      </a:lnTo>
                      <a:lnTo>
                        <a:pt x="536" y="595"/>
                      </a:lnTo>
                      <a:lnTo>
                        <a:pt x="637" y="1308"/>
                      </a:lnTo>
                      <a:lnTo>
                        <a:pt x="740" y="1382"/>
                      </a:lnTo>
                      <a:lnTo>
                        <a:pt x="681" y="1650"/>
                      </a:lnTo>
                      <a:lnTo>
                        <a:pt x="382" y="1532"/>
                      </a:lnTo>
                      <a:lnTo>
                        <a:pt x="304" y="466"/>
                      </a:lnTo>
                      <a:lnTo>
                        <a:pt x="57" y="381"/>
                      </a:lnTo>
                      <a:lnTo>
                        <a:pt x="0" y="287"/>
                      </a:lnTo>
                      <a:lnTo>
                        <a:pt x="27" y="0"/>
                      </a:lnTo>
                      <a:close/>
                    </a:path>
                  </a:pathLst>
                </a:custGeom>
                <a:solidFill>
                  <a:srgbClr val="FF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5" name="Freeform 75"/>
                <p:cNvSpPr>
                  <a:spLocks noChangeAspect="1"/>
                </p:cNvSpPr>
                <p:nvPr/>
              </p:nvSpPr>
              <p:spPr bwMode="auto">
                <a:xfrm>
                  <a:off x="2278" y="3016"/>
                  <a:ext cx="153" cy="269"/>
                </a:xfrm>
                <a:custGeom>
                  <a:avLst/>
                  <a:gdLst>
                    <a:gd name="T0" fmla="*/ 0 w 610"/>
                    <a:gd name="T1" fmla="*/ 0 h 1075"/>
                    <a:gd name="T2" fmla="*/ 0 w 610"/>
                    <a:gd name="T3" fmla="*/ 0 h 1075"/>
                    <a:gd name="T4" fmla="*/ 0 w 610"/>
                    <a:gd name="T5" fmla="*/ 0 h 1075"/>
                    <a:gd name="T6" fmla="*/ 0 w 610"/>
                    <a:gd name="T7" fmla="*/ 0 h 1075"/>
                    <a:gd name="T8" fmla="*/ 0 w 610"/>
                    <a:gd name="T9" fmla="*/ 0 h 1075"/>
                    <a:gd name="T10" fmla="*/ 0 w 610"/>
                    <a:gd name="T11" fmla="*/ 0 h 1075"/>
                    <a:gd name="T12" fmla="*/ 0 w 610"/>
                    <a:gd name="T13" fmla="*/ 0 h 1075"/>
                    <a:gd name="T14" fmla="*/ 0 w 610"/>
                    <a:gd name="T15" fmla="*/ 0 h 1075"/>
                    <a:gd name="T16" fmla="*/ 0 w 610"/>
                    <a:gd name="T17" fmla="*/ 0 h 1075"/>
                    <a:gd name="T18" fmla="*/ 0 w 610"/>
                    <a:gd name="T19" fmla="*/ 0 h 1075"/>
                    <a:gd name="T20" fmla="*/ 0 w 610"/>
                    <a:gd name="T21" fmla="*/ 0 h 1075"/>
                    <a:gd name="T22" fmla="*/ 0 w 610"/>
                    <a:gd name="T23" fmla="*/ 0 h 1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0"/>
                    <a:gd name="T37" fmla="*/ 0 h 1075"/>
                    <a:gd name="T38" fmla="*/ 610 w 610"/>
                    <a:gd name="T39" fmla="*/ 1075 h 1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0" h="1075">
                      <a:moveTo>
                        <a:pt x="247" y="0"/>
                      </a:moveTo>
                      <a:lnTo>
                        <a:pt x="466" y="43"/>
                      </a:lnTo>
                      <a:lnTo>
                        <a:pt x="363" y="494"/>
                      </a:lnTo>
                      <a:lnTo>
                        <a:pt x="597" y="589"/>
                      </a:lnTo>
                      <a:lnTo>
                        <a:pt x="610" y="828"/>
                      </a:lnTo>
                      <a:lnTo>
                        <a:pt x="334" y="792"/>
                      </a:lnTo>
                      <a:lnTo>
                        <a:pt x="247" y="1075"/>
                      </a:lnTo>
                      <a:lnTo>
                        <a:pt x="0" y="1024"/>
                      </a:lnTo>
                      <a:lnTo>
                        <a:pt x="2" y="747"/>
                      </a:lnTo>
                      <a:lnTo>
                        <a:pt x="95" y="756"/>
                      </a:lnTo>
                      <a:lnTo>
                        <a:pt x="247" y="0"/>
                      </a:lnTo>
                      <a:close/>
                    </a:path>
                  </a:pathLst>
                </a:custGeom>
                <a:solidFill>
                  <a:srgbClr val="FF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6" name="Freeform 76"/>
                <p:cNvSpPr>
                  <a:spLocks noChangeAspect="1"/>
                </p:cNvSpPr>
                <p:nvPr/>
              </p:nvSpPr>
              <p:spPr bwMode="auto">
                <a:xfrm>
                  <a:off x="2564" y="2875"/>
                  <a:ext cx="404" cy="573"/>
                </a:xfrm>
                <a:custGeom>
                  <a:avLst/>
                  <a:gdLst>
                    <a:gd name="T0" fmla="*/ 0 w 1612"/>
                    <a:gd name="T1" fmla="*/ 0 h 2285"/>
                    <a:gd name="T2" fmla="*/ 0 w 1612"/>
                    <a:gd name="T3" fmla="*/ 0 h 2285"/>
                    <a:gd name="T4" fmla="*/ 0 w 1612"/>
                    <a:gd name="T5" fmla="*/ 0 h 2285"/>
                    <a:gd name="T6" fmla="*/ 0 w 1612"/>
                    <a:gd name="T7" fmla="*/ 0 h 2285"/>
                    <a:gd name="T8" fmla="*/ 0 w 1612"/>
                    <a:gd name="T9" fmla="*/ 0 h 2285"/>
                    <a:gd name="T10" fmla="*/ 0 w 1612"/>
                    <a:gd name="T11" fmla="*/ 0 h 2285"/>
                    <a:gd name="T12" fmla="*/ 0 60000 65536"/>
                    <a:gd name="T13" fmla="*/ 0 60000 65536"/>
                    <a:gd name="T14" fmla="*/ 0 60000 65536"/>
                    <a:gd name="T15" fmla="*/ 0 60000 65536"/>
                    <a:gd name="T16" fmla="*/ 0 60000 65536"/>
                    <a:gd name="T17" fmla="*/ 0 60000 65536"/>
                    <a:gd name="T18" fmla="*/ 0 w 1612"/>
                    <a:gd name="T19" fmla="*/ 0 h 2285"/>
                    <a:gd name="T20" fmla="*/ 1612 w 1612"/>
                    <a:gd name="T21" fmla="*/ 2285 h 2285"/>
                  </a:gdLst>
                  <a:ahLst/>
                  <a:cxnLst>
                    <a:cxn ang="T12">
                      <a:pos x="T0" y="T1"/>
                    </a:cxn>
                    <a:cxn ang="T13">
                      <a:pos x="T2" y="T3"/>
                    </a:cxn>
                    <a:cxn ang="T14">
                      <a:pos x="T4" y="T5"/>
                    </a:cxn>
                    <a:cxn ang="T15">
                      <a:pos x="T6" y="T7"/>
                    </a:cxn>
                    <a:cxn ang="T16">
                      <a:pos x="T8" y="T9"/>
                    </a:cxn>
                    <a:cxn ang="T17">
                      <a:pos x="T10" y="T11"/>
                    </a:cxn>
                  </a:cxnLst>
                  <a:rect l="T18" t="T19" r="T20" b="T21"/>
                  <a:pathLst>
                    <a:path w="1612" h="2285">
                      <a:moveTo>
                        <a:pt x="0" y="378"/>
                      </a:moveTo>
                      <a:lnTo>
                        <a:pt x="1612" y="0"/>
                      </a:lnTo>
                      <a:lnTo>
                        <a:pt x="1576" y="1819"/>
                      </a:lnTo>
                      <a:lnTo>
                        <a:pt x="15" y="2285"/>
                      </a:lnTo>
                      <a:lnTo>
                        <a:pt x="0" y="378"/>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7" name="Freeform 77"/>
                <p:cNvSpPr>
                  <a:spLocks noChangeAspect="1"/>
                </p:cNvSpPr>
                <p:nvPr/>
              </p:nvSpPr>
              <p:spPr bwMode="auto">
                <a:xfrm>
                  <a:off x="2622" y="2977"/>
                  <a:ext cx="280" cy="365"/>
                </a:xfrm>
                <a:custGeom>
                  <a:avLst/>
                  <a:gdLst>
                    <a:gd name="T0" fmla="*/ 0 w 1117"/>
                    <a:gd name="T1" fmla="*/ 0 h 1456"/>
                    <a:gd name="T2" fmla="*/ 0 w 1117"/>
                    <a:gd name="T3" fmla="*/ 0 h 1456"/>
                    <a:gd name="T4" fmla="*/ 0 w 1117"/>
                    <a:gd name="T5" fmla="*/ 0 h 1456"/>
                    <a:gd name="T6" fmla="*/ 0 w 1117"/>
                    <a:gd name="T7" fmla="*/ 0 h 1456"/>
                    <a:gd name="T8" fmla="*/ 0 w 1117"/>
                    <a:gd name="T9" fmla="*/ 0 h 1456"/>
                    <a:gd name="T10" fmla="*/ 0 w 1117"/>
                    <a:gd name="T11" fmla="*/ 0 h 1456"/>
                    <a:gd name="T12" fmla="*/ 0 60000 65536"/>
                    <a:gd name="T13" fmla="*/ 0 60000 65536"/>
                    <a:gd name="T14" fmla="*/ 0 60000 65536"/>
                    <a:gd name="T15" fmla="*/ 0 60000 65536"/>
                    <a:gd name="T16" fmla="*/ 0 60000 65536"/>
                    <a:gd name="T17" fmla="*/ 0 60000 65536"/>
                    <a:gd name="T18" fmla="*/ 0 w 1117"/>
                    <a:gd name="T19" fmla="*/ 0 h 1456"/>
                    <a:gd name="T20" fmla="*/ 1117 w 1117"/>
                    <a:gd name="T21" fmla="*/ 1456 h 1456"/>
                  </a:gdLst>
                  <a:ahLst/>
                  <a:cxnLst>
                    <a:cxn ang="T12">
                      <a:pos x="T0" y="T1"/>
                    </a:cxn>
                    <a:cxn ang="T13">
                      <a:pos x="T2" y="T3"/>
                    </a:cxn>
                    <a:cxn ang="T14">
                      <a:pos x="T4" y="T5"/>
                    </a:cxn>
                    <a:cxn ang="T15">
                      <a:pos x="T6" y="T7"/>
                    </a:cxn>
                    <a:cxn ang="T16">
                      <a:pos x="T8" y="T9"/>
                    </a:cxn>
                    <a:cxn ang="T17">
                      <a:pos x="T10" y="T11"/>
                    </a:cxn>
                  </a:cxnLst>
                  <a:rect l="T18" t="T19" r="T20" b="T21"/>
                  <a:pathLst>
                    <a:path w="1117" h="1456">
                      <a:moveTo>
                        <a:pt x="0" y="233"/>
                      </a:moveTo>
                      <a:lnTo>
                        <a:pt x="1117" y="0"/>
                      </a:lnTo>
                      <a:lnTo>
                        <a:pt x="1017" y="1134"/>
                      </a:lnTo>
                      <a:lnTo>
                        <a:pt x="30" y="1456"/>
                      </a:lnTo>
                      <a:lnTo>
                        <a:pt x="0" y="233"/>
                      </a:lnTo>
                      <a:close/>
                    </a:path>
                  </a:pathLst>
                </a:custGeom>
                <a:solidFill>
                  <a:srgbClr val="26C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8" name="Freeform 78"/>
                <p:cNvSpPr>
                  <a:spLocks noChangeAspect="1"/>
                </p:cNvSpPr>
                <p:nvPr/>
              </p:nvSpPr>
              <p:spPr bwMode="auto">
                <a:xfrm>
                  <a:off x="2422" y="2830"/>
                  <a:ext cx="251" cy="87"/>
                </a:xfrm>
                <a:custGeom>
                  <a:avLst/>
                  <a:gdLst>
                    <a:gd name="T0" fmla="*/ 0 w 1002"/>
                    <a:gd name="T1" fmla="*/ 0 h 348"/>
                    <a:gd name="T2" fmla="*/ 0 w 1002"/>
                    <a:gd name="T3" fmla="*/ 0 h 348"/>
                    <a:gd name="T4" fmla="*/ 0 w 1002"/>
                    <a:gd name="T5" fmla="*/ 0 h 348"/>
                    <a:gd name="T6" fmla="*/ 0 w 1002"/>
                    <a:gd name="T7" fmla="*/ 0 h 348"/>
                    <a:gd name="T8" fmla="*/ 0 w 1002"/>
                    <a:gd name="T9" fmla="*/ 0 h 348"/>
                    <a:gd name="T10" fmla="*/ 0 w 1002"/>
                    <a:gd name="T11" fmla="*/ 0 h 348"/>
                    <a:gd name="T12" fmla="*/ 0 w 1002"/>
                    <a:gd name="T13" fmla="*/ 0 h 348"/>
                    <a:gd name="T14" fmla="*/ 0 60000 65536"/>
                    <a:gd name="T15" fmla="*/ 0 60000 65536"/>
                    <a:gd name="T16" fmla="*/ 0 60000 65536"/>
                    <a:gd name="T17" fmla="*/ 0 60000 65536"/>
                    <a:gd name="T18" fmla="*/ 0 60000 65536"/>
                    <a:gd name="T19" fmla="*/ 0 60000 65536"/>
                    <a:gd name="T20" fmla="*/ 0 60000 65536"/>
                    <a:gd name="T21" fmla="*/ 0 w 1002"/>
                    <a:gd name="T22" fmla="*/ 0 h 348"/>
                    <a:gd name="T23" fmla="*/ 1002 w 1002"/>
                    <a:gd name="T24" fmla="*/ 348 h 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2" h="348">
                      <a:moveTo>
                        <a:pt x="479" y="348"/>
                      </a:moveTo>
                      <a:lnTo>
                        <a:pt x="0" y="160"/>
                      </a:lnTo>
                      <a:lnTo>
                        <a:pt x="785" y="0"/>
                      </a:lnTo>
                      <a:lnTo>
                        <a:pt x="1002" y="50"/>
                      </a:lnTo>
                      <a:lnTo>
                        <a:pt x="312" y="188"/>
                      </a:lnTo>
                      <a:lnTo>
                        <a:pt x="479" y="348"/>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39" name="Freeform 79"/>
                <p:cNvSpPr>
                  <a:spLocks noChangeAspect="1"/>
                </p:cNvSpPr>
                <p:nvPr/>
              </p:nvSpPr>
              <p:spPr bwMode="auto">
                <a:xfrm>
                  <a:off x="2311" y="2939"/>
                  <a:ext cx="205" cy="436"/>
                </a:xfrm>
                <a:custGeom>
                  <a:avLst/>
                  <a:gdLst>
                    <a:gd name="T0" fmla="*/ 0 w 817"/>
                    <a:gd name="T1" fmla="*/ 0 h 1738"/>
                    <a:gd name="T2" fmla="*/ 0 w 817"/>
                    <a:gd name="T3" fmla="*/ 0 h 1738"/>
                    <a:gd name="T4" fmla="*/ 0 w 817"/>
                    <a:gd name="T5" fmla="*/ 0 h 1738"/>
                    <a:gd name="T6" fmla="*/ 0 w 817"/>
                    <a:gd name="T7" fmla="*/ 0 h 1738"/>
                    <a:gd name="T8" fmla="*/ 0 w 817"/>
                    <a:gd name="T9" fmla="*/ 0 h 1738"/>
                    <a:gd name="T10" fmla="*/ 0 w 817"/>
                    <a:gd name="T11" fmla="*/ 0 h 1738"/>
                    <a:gd name="T12" fmla="*/ 0 w 817"/>
                    <a:gd name="T13" fmla="*/ 0 h 1738"/>
                    <a:gd name="T14" fmla="*/ 0 w 817"/>
                    <a:gd name="T15" fmla="*/ 0 h 1738"/>
                    <a:gd name="T16" fmla="*/ 0 w 817"/>
                    <a:gd name="T17" fmla="*/ 0 h 1738"/>
                    <a:gd name="T18" fmla="*/ 0 w 817"/>
                    <a:gd name="T19" fmla="*/ 0 h 1738"/>
                    <a:gd name="T20" fmla="*/ 0 w 817"/>
                    <a:gd name="T21" fmla="*/ 0 h 1738"/>
                    <a:gd name="T22" fmla="*/ 0 w 817"/>
                    <a:gd name="T23" fmla="*/ 0 h 1738"/>
                    <a:gd name="T24" fmla="*/ 0 w 817"/>
                    <a:gd name="T25" fmla="*/ 0 h 1738"/>
                    <a:gd name="T26" fmla="*/ 0 w 817"/>
                    <a:gd name="T27" fmla="*/ 0 h 1738"/>
                    <a:gd name="T28" fmla="*/ 0 w 817"/>
                    <a:gd name="T29" fmla="*/ 0 h 1738"/>
                    <a:gd name="T30" fmla="*/ 0 w 817"/>
                    <a:gd name="T31" fmla="*/ 0 h 1738"/>
                    <a:gd name="T32" fmla="*/ 0 w 817"/>
                    <a:gd name="T33" fmla="*/ 0 h 1738"/>
                    <a:gd name="T34" fmla="*/ 0 w 817"/>
                    <a:gd name="T35" fmla="*/ 0 h 1738"/>
                    <a:gd name="T36" fmla="*/ 0 w 817"/>
                    <a:gd name="T37" fmla="*/ 0 h 1738"/>
                    <a:gd name="T38" fmla="*/ 0 w 817"/>
                    <a:gd name="T39" fmla="*/ 0 h 1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1738"/>
                    <a:gd name="T62" fmla="*/ 817 w 817"/>
                    <a:gd name="T63" fmla="*/ 1738 h 17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1738">
                      <a:moveTo>
                        <a:pt x="0" y="0"/>
                      </a:moveTo>
                      <a:lnTo>
                        <a:pt x="120" y="0"/>
                      </a:lnTo>
                      <a:lnTo>
                        <a:pt x="715" y="234"/>
                      </a:lnTo>
                      <a:lnTo>
                        <a:pt x="732" y="595"/>
                      </a:lnTo>
                      <a:lnTo>
                        <a:pt x="641" y="643"/>
                      </a:lnTo>
                      <a:lnTo>
                        <a:pt x="724" y="1329"/>
                      </a:lnTo>
                      <a:lnTo>
                        <a:pt x="817" y="1367"/>
                      </a:lnTo>
                      <a:lnTo>
                        <a:pt x="789" y="1673"/>
                      </a:lnTo>
                      <a:lnTo>
                        <a:pt x="711" y="1738"/>
                      </a:lnTo>
                      <a:lnTo>
                        <a:pt x="418" y="1553"/>
                      </a:lnTo>
                      <a:lnTo>
                        <a:pt x="696" y="1628"/>
                      </a:lnTo>
                      <a:lnTo>
                        <a:pt x="705" y="1413"/>
                      </a:lnTo>
                      <a:lnTo>
                        <a:pt x="631" y="1367"/>
                      </a:lnTo>
                      <a:lnTo>
                        <a:pt x="509" y="550"/>
                      </a:lnTo>
                      <a:lnTo>
                        <a:pt x="631" y="576"/>
                      </a:lnTo>
                      <a:lnTo>
                        <a:pt x="612" y="299"/>
                      </a:lnTo>
                      <a:lnTo>
                        <a:pt x="65" y="77"/>
                      </a:lnTo>
                      <a:lnTo>
                        <a:pt x="36" y="3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0" name="Freeform 80"/>
                <p:cNvSpPr>
                  <a:spLocks noChangeAspect="1"/>
                </p:cNvSpPr>
                <p:nvPr/>
              </p:nvSpPr>
              <p:spPr bwMode="auto">
                <a:xfrm>
                  <a:off x="2279" y="3017"/>
                  <a:ext cx="72" cy="188"/>
                </a:xfrm>
                <a:custGeom>
                  <a:avLst/>
                  <a:gdLst>
                    <a:gd name="T0" fmla="*/ 0 w 289"/>
                    <a:gd name="T1" fmla="*/ 0 h 753"/>
                    <a:gd name="T2" fmla="*/ 0 w 289"/>
                    <a:gd name="T3" fmla="*/ 0 h 753"/>
                    <a:gd name="T4" fmla="*/ 0 w 289"/>
                    <a:gd name="T5" fmla="*/ 0 h 753"/>
                    <a:gd name="T6" fmla="*/ 0 w 289"/>
                    <a:gd name="T7" fmla="*/ 0 h 753"/>
                    <a:gd name="T8" fmla="*/ 0 w 289"/>
                    <a:gd name="T9" fmla="*/ 0 h 753"/>
                    <a:gd name="T10" fmla="*/ 0 w 289"/>
                    <a:gd name="T11" fmla="*/ 0 h 753"/>
                    <a:gd name="T12" fmla="*/ 0 w 289"/>
                    <a:gd name="T13" fmla="*/ 0 h 753"/>
                    <a:gd name="T14" fmla="*/ 0 w 289"/>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753"/>
                    <a:gd name="T26" fmla="*/ 289 w 289"/>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753">
                      <a:moveTo>
                        <a:pt x="167" y="0"/>
                      </a:moveTo>
                      <a:lnTo>
                        <a:pt x="289" y="37"/>
                      </a:lnTo>
                      <a:lnTo>
                        <a:pt x="93" y="753"/>
                      </a:lnTo>
                      <a:lnTo>
                        <a:pt x="0" y="744"/>
                      </a:lnTo>
                      <a:lnTo>
                        <a:pt x="57" y="694"/>
                      </a:lnTo>
                      <a:lnTo>
                        <a:pt x="224" y="94"/>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1" name="Freeform 81"/>
                <p:cNvSpPr>
                  <a:spLocks noChangeAspect="1"/>
                </p:cNvSpPr>
                <p:nvPr/>
              </p:nvSpPr>
              <p:spPr bwMode="auto">
                <a:xfrm>
                  <a:off x="2278" y="3203"/>
                  <a:ext cx="138" cy="126"/>
                </a:xfrm>
                <a:custGeom>
                  <a:avLst/>
                  <a:gdLst>
                    <a:gd name="T0" fmla="*/ 0 w 551"/>
                    <a:gd name="T1" fmla="*/ 0 h 501"/>
                    <a:gd name="T2" fmla="*/ 0 w 551"/>
                    <a:gd name="T3" fmla="*/ 0 h 501"/>
                    <a:gd name="T4" fmla="*/ 0 w 551"/>
                    <a:gd name="T5" fmla="*/ 0 h 501"/>
                    <a:gd name="T6" fmla="*/ 0 w 551"/>
                    <a:gd name="T7" fmla="*/ 0 h 501"/>
                    <a:gd name="T8" fmla="*/ 0 w 551"/>
                    <a:gd name="T9" fmla="*/ 0 h 501"/>
                    <a:gd name="T10" fmla="*/ 0 w 551"/>
                    <a:gd name="T11" fmla="*/ 0 h 501"/>
                    <a:gd name="T12" fmla="*/ 0 w 551"/>
                    <a:gd name="T13" fmla="*/ 0 h 501"/>
                    <a:gd name="T14" fmla="*/ 0 w 551"/>
                    <a:gd name="T15" fmla="*/ 0 h 501"/>
                    <a:gd name="T16" fmla="*/ 0 w 551"/>
                    <a:gd name="T17" fmla="*/ 0 h 501"/>
                    <a:gd name="T18" fmla="*/ 0 w 551"/>
                    <a:gd name="T19" fmla="*/ 0 h 501"/>
                    <a:gd name="T20" fmla="*/ 0 w 551"/>
                    <a:gd name="T21" fmla="*/ 0 h 501"/>
                    <a:gd name="T22" fmla="*/ 0 w 551"/>
                    <a:gd name="T23" fmla="*/ 0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1"/>
                    <a:gd name="T37" fmla="*/ 0 h 501"/>
                    <a:gd name="T38" fmla="*/ 551 w 551"/>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1" h="501">
                      <a:moveTo>
                        <a:pt x="2" y="0"/>
                      </a:moveTo>
                      <a:lnTo>
                        <a:pt x="0" y="277"/>
                      </a:lnTo>
                      <a:lnTo>
                        <a:pt x="298" y="380"/>
                      </a:lnTo>
                      <a:lnTo>
                        <a:pt x="374" y="83"/>
                      </a:lnTo>
                      <a:lnTo>
                        <a:pt x="485" y="119"/>
                      </a:lnTo>
                      <a:lnTo>
                        <a:pt x="551" y="501"/>
                      </a:lnTo>
                      <a:lnTo>
                        <a:pt x="523" y="55"/>
                      </a:lnTo>
                      <a:lnTo>
                        <a:pt x="317" y="0"/>
                      </a:lnTo>
                      <a:lnTo>
                        <a:pt x="190" y="292"/>
                      </a:lnTo>
                      <a:lnTo>
                        <a:pt x="51" y="24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2" name="Freeform 82"/>
                <p:cNvSpPr>
                  <a:spLocks noChangeAspect="1"/>
                </p:cNvSpPr>
                <p:nvPr/>
              </p:nvSpPr>
              <p:spPr bwMode="auto">
                <a:xfrm>
                  <a:off x="2351" y="3052"/>
                  <a:ext cx="58" cy="114"/>
                </a:xfrm>
                <a:custGeom>
                  <a:avLst/>
                  <a:gdLst>
                    <a:gd name="T0" fmla="*/ 0 w 232"/>
                    <a:gd name="T1" fmla="*/ 0 h 456"/>
                    <a:gd name="T2" fmla="*/ 0 w 232"/>
                    <a:gd name="T3" fmla="*/ 0 h 456"/>
                    <a:gd name="T4" fmla="*/ 0 w 232"/>
                    <a:gd name="T5" fmla="*/ 0 h 456"/>
                    <a:gd name="T6" fmla="*/ 0 w 232"/>
                    <a:gd name="T7" fmla="*/ 0 h 456"/>
                    <a:gd name="T8" fmla="*/ 0 w 232"/>
                    <a:gd name="T9" fmla="*/ 0 h 456"/>
                    <a:gd name="T10" fmla="*/ 0 w 232"/>
                    <a:gd name="T11" fmla="*/ 0 h 456"/>
                    <a:gd name="T12" fmla="*/ 0 w 232"/>
                    <a:gd name="T13" fmla="*/ 0 h 456"/>
                    <a:gd name="T14" fmla="*/ 0 w 232"/>
                    <a:gd name="T15" fmla="*/ 0 h 456"/>
                    <a:gd name="T16" fmla="*/ 0 w 232"/>
                    <a:gd name="T17" fmla="*/ 0 h 456"/>
                    <a:gd name="T18" fmla="*/ 0 w 232"/>
                    <a:gd name="T19" fmla="*/ 0 h 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456"/>
                    <a:gd name="T32" fmla="*/ 232 w 232"/>
                    <a:gd name="T33" fmla="*/ 456 h 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456">
                      <a:moveTo>
                        <a:pt x="213" y="38"/>
                      </a:moveTo>
                      <a:lnTo>
                        <a:pt x="102" y="0"/>
                      </a:lnTo>
                      <a:lnTo>
                        <a:pt x="0" y="371"/>
                      </a:lnTo>
                      <a:lnTo>
                        <a:pt x="232" y="456"/>
                      </a:lnTo>
                      <a:lnTo>
                        <a:pt x="213" y="390"/>
                      </a:lnTo>
                      <a:lnTo>
                        <a:pt x="112" y="316"/>
                      </a:lnTo>
                      <a:lnTo>
                        <a:pt x="158" y="112"/>
                      </a:lnTo>
                      <a:lnTo>
                        <a:pt x="213" y="177"/>
                      </a:lnTo>
                      <a:lnTo>
                        <a:pt x="21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3" name="Freeform 83"/>
                <p:cNvSpPr>
                  <a:spLocks noChangeAspect="1"/>
                </p:cNvSpPr>
                <p:nvPr/>
              </p:nvSpPr>
              <p:spPr bwMode="auto">
                <a:xfrm>
                  <a:off x="2223" y="2791"/>
                  <a:ext cx="772" cy="686"/>
                </a:xfrm>
                <a:custGeom>
                  <a:avLst/>
                  <a:gdLst>
                    <a:gd name="T0" fmla="*/ 0 w 3080"/>
                    <a:gd name="T1" fmla="*/ 0 h 2740"/>
                    <a:gd name="T2" fmla="*/ 0 w 3080"/>
                    <a:gd name="T3" fmla="*/ 0 h 2740"/>
                    <a:gd name="T4" fmla="*/ 0 w 3080"/>
                    <a:gd name="T5" fmla="*/ 0 h 2740"/>
                    <a:gd name="T6" fmla="*/ 0 w 3080"/>
                    <a:gd name="T7" fmla="*/ 0 h 2740"/>
                    <a:gd name="T8" fmla="*/ 0 w 3080"/>
                    <a:gd name="T9" fmla="*/ 0 h 2740"/>
                    <a:gd name="T10" fmla="*/ 0 w 3080"/>
                    <a:gd name="T11" fmla="*/ 0 h 2740"/>
                    <a:gd name="T12" fmla="*/ 0 w 3080"/>
                    <a:gd name="T13" fmla="*/ 0 h 2740"/>
                    <a:gd name="T14" fmla="*/ 0 w 3080"/>
                    <a:gd name="T15" fmla="*/ 0 h 2740"/>
                    <a:gd name="T16" fmla="*/ 0 w 3080"/>
                    <a:gd name="T17" fmla="*/ 0 h 2740"/>
                    <a:gd name="T18" fmla="*/ 0 w 3080"/>
                    <a:gd name="T19" fmla="*/ 0 h 2740"/>
                    <a:gd name="T20" fmla="*/ 0 w 3080"/>
                    <a:gd name="T21" fmla="*/ 0 h 2740"/>
                    <a:gd name="T22" fmla="*/ 0 w 3080"/>
                    <a:gd name="T23" fmla="*/ 0 h 2740"/>
                    <a:gd name="T24" fmla="*/ 0 w 3080"/>
                    <a:gd name="T25" fmla="*/ 0 h 2740"/>
                    <a:gd name="T26" fmla="*/ 0 w 3080"/>
                    <a:gd name="T27" fmla="*/ 0 h 2740"/>
                    <a:gd name="T28" fmla="*/ 0 w 3080"/>
                    <a:gd name="T29" fmla="*/ 0 h 2740"/>
                    <a:gd name="T30" fmla="*/ 0 w 3080"/>
                    <a:gd name="T31" fmla="*/ 0 h 2740"/>
                    <a:gd name="T32" fmla="*/ 0 w 3080"/>
                    <a:gd name="T33" fmla="*/ 0 h 2740"/>
                    <a:gd name="T34" fmla="*/ 0 w 3080"/>
                    <a:gd name="T35" fmla="*/ 0 h 2740"/>
                    <a:gd name="T36" fmla="*/ 0 w 3080"/>
                    <a:gd name="T37" fmla="*/ 0 h 2740"/>
                    <a:gd name="T38" fmla="*/ 0 w 3080"/>
                    <a:gd name="T39" fmla="*/ 0 h 27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80"/>
                    <a:gd name="T61" fmla="*/ 0 h 2740"/>
                    <a:gd name="T62" fmla="*/ 3080 w 3080"/>
                    <a:gd name="T63" fmla="*/ 2740 h 27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80" h="2740">
                      <a:moveTo>
                        <a:pt x="0" y="232"/>
                      </a:moveTo>
                      <a:lnTo>
                        <a:pt x="101" y="2089"/>
                      </a:lnTo>
                      <a:lnTo>
                        <a:pt x="1335" y="2740"/>
                      </a:lnTo>
                      <a:lnTo>
                        <a:pt x="2977" y="2173"/>
                      </a:lnTo>
                      <a:lnTo>
                        <a:pt x="3080" y="306"/>
                      </a:lnTo>
                      <a:lnTo>
                        <a:pt x="1707" y="0"/>
                      </a:lnTo>
                      <a:lnTo>
                        <a:pt x="2820" y="306"/>
                      </a:lnTo>
                      <a:lnTo>
                        <a:pt x="1483" y="687"/>
                      </a:lnTo>
                      <a:lnTo>
                        <a:pt x="2922" y="390"/>
                      </a:lnTo>
                      <a:lnTo>
                        <a:pt x="2903" y="2146"/>
                      </a:lnTo>
                      <a:lnTo>
                        <a:pt x="1438" y="2582"/>
                      </a:lnTo>
                      <a:lnTo>
                        <a:pt x="1363" y="1162"/>
                      </a:lnTo>
                      <a:lnTo>
                        <a:pt x="1280" y="2591"/>
                      </a:lnTo>
                      <a:lnTo>
                        <a:pt x="185" y="2025"/>
                      </a:lnTo>
                      <a:lnTo>
                        <a:pt x="91" y="278"/>
                      </a:lnTo>
                      <a:lnTo>
                        <a:pt x="1131" y="622"/>
                      </a:lnTo>
                      <a:lnTo>
                        <a:pt x="278" y="261"/>
                      </a:lnTo>
                      <a:lnTo>
                        <a:pt x="1447" y="10"/>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4" name="Freeform 84"/>
                <p:cNvSpPr>
                  <a:spLocks noChangeAspect="1"/>
                </p:cNvSpPr>
                <p:nvPr/>
              </p:nvSpPr>
              <p:spPr bwMode="auto">
                <a:xfrm>
                  <a:off x="2374" y="2816"/>
                  <a:ext cx="454" cy="99"/>
                </a:xfrm>
                <a:custGeom>
                  <a:avLst/>
                  <a:gdLst>
                    <a:gd name="T0" fmla="*/ 0 w 1810"/>
                    <a:gd name="T1" fmla="*/ 0 h 396"/>
                    <a:gd name="T2" fmla="*/ 0 w 1810"/>
                    <a:gd name="T3" fmla="*/ 0 h 396"/>
                    <a:gd name="T4" fmla="*/ 0 w 1810"/>
                    <a:gd name="T5" fmla="*/ 0 h 396"/>
                    <a:gd name="T6" fmla="*/ 0 w 1810"/>
                    <a:gd name="T7" fmla="*/ 0 h 396"/>
                    <a:gd name="T8" fmla="*/ 0 w 1810"/>
                    <a:gd name="T9" fmla="*/ 0 h 396"/>
                    <a:gd name="T10" fmla="*/ 0 w 1810"/>
                    <a:gd name="T11" fmla="*/ 0 h 396"/>
                    <a:gd name="T12" fmla="*/ 0 w 1810"/>
                    <a:gd name="T13" fmla="*/ 0 h 396"/>
                    <a:gd name="T14" fmla="*/ 0 w 1810"/>
                    <a:gd name="T15" fmla="*/ 0 h 396"/>
                    <a:gd name="T16" fmla="*/ 0 w 1810"/>
                    <a:gd name="T17" fmla="*/ 0 h 396"/>
                    <a:gd name="T18" fmla="*/ 0 w 1810"/>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0"/>
                    <a:gd name="T31" fmla="*/ 0 h 396"/>
                    <a:gd name="T32" fmla="*/ 1810 w 1810"/>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0" h="396">
                      <a:moveTo>
                        <a:pt x="0" y="186"/>
                      </a:moveTo>
                      <a:lnTo>
                        <a:pt x="956" y="0"/>
                      </a:lnTo>
                      <a:lnTo>
                        <a:pt x="1810" y="205"/>
                      </a:lnTo>
                      <a:lnTo>
                        <a:pt x="873" y="396"/>
                      </a:lnTo>
                      <a:lnTo>
                        <a:pt x="1549" y="215"/>
                      </a:lnTo>
                      <a:lnTo>
                        <a:pt x="973" y="84"/>
                      </a:lnTo>
                      <a:lnTo>
                        <a:pt x="306" y="223"/>
                      </a:lnTo>
                      <a:lnTo>
                        <a:pt x="612" y="359"/>
                      </a:ln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5" name="Freeform 85"/>
                <p:cNvSpPr>
                  <a:spLocks noChangeAspect="1"/>
                </p:cNvSpPr>
                <p:nvPr/>
              </p:nvSpPr>
              <p:spPr bwMode="auto">
                <a:xfrm>
                  <a:off x="2623" y="2977"/>
                  <a:ext cx="279" cy="382"/>
                </a:xfrm>
                <a:custGeom>
                  <a:avLst/>
                  <a:gdLst>
                    <a:gd name="T0" fmla="*/ 0 w 1114"/>
                    <a:gd name="T1" fmla="*/ 0 h 1522"/>
                    <a:gd name="T2" fmla="*/ 0 w 1114"/>
                    <a:gd name="T3" fmla="*/ 0 h 1522"/>
                    <a:gd name="T4" fmla="*/ 0 w 1114"/>
                    <a:gd name="T5" fmla="*/ 0 h 1522"/>
                    <a:gd name="T6" fmla="*/ 0 w 1114"/>
                    <a:gd name="T7" fmla="*/ 0 h 1522"/>
                    <a:gd name="T8" fmla="*/ 0 w 1114"/>
                    <a:gd name="T9" fmla="*/ 0 h 1522"/>
                    <a:gd name="T10" fmla="*/ 0 w 1114"/>
                    <a:gd name="T11" fmla="*/ 0 h 1522"/>
                    <a:gd name="T12" fmla="*/ 0 w 1114"/>
                    <a:gd name="T13" fmla="*/ 0 h 1522"/>
                    <a:gd name="T14" fmla="*/ 0 w 1114"/>
                    <a:gd name="T15" fmla="*/ 0 h 1522"/>
                    <a:gd name="T16" fmla="*/ 0 w 1114"/>
                    <a:gd name="T17" fmla="*/ 0 h 15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4"/>
                    <a:gd name="T28" fmla="*/ 0 h 1522"/>
                    <a:gd name="T29" fmla="*/ 1114 w 1114"/>
                    <a:gd name="T30" fmla="*/ 1522 h 15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4" h="1522">
                      <a:moveTo>
                        <a:pt x="29" y="232"/>
                      </a:moveTo>
                      <a:lnTo>
                        <a:pt x="1114" y="0"/>
                      </a:lnTo>
                      <a:lnTo>
                        <a:pt x="1076" y="1159"/>
                      </a:lnTo>
                      <a:lnTo>
                        <a:pt x="0" y="1522"/>
                      </a:lnTo>
                      <a:lnTo>
                        <a:pt x="19" y="1374"/>
                      </a:lnTo>
                      <a:lnTo>
                        <a:pt x="1002" y="1095"/>
                      </a:lnTo>
                      <a:lnTo>
                        <a:pt x="993" y="93"/>
                      </a:lnTo>
                      <a:lnTo>
                        <a:pt x="29"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46" name="Freeform 86"/>
                <p:cNvSpPr>
                  <a:spLocks noChangeAspect="1"/>
                </p:cNvSpPr>
                <p:nvPr/>
              </p:nvSpPr>
              <p:spPr bwMode="auto">
                <a:xfrm>
                  <a:off x="2623" y="3038"/>
                  <a:ext cx="233" cy="283"/>
                </a:xfrm>
                <a:custGeom>
                  <a:avLst/>
                  <a:gdLst>
                    <a:gd name="T0" fmla="*/ 0 w 928"/>
                    <a:gd name="T1" fmla="*/ 0 h 1133"/>
                    <a:gd name="T2" fmla="*/ 0 w 928"/>
                    <a:gd name="T3" fmla="*/ 0 h 1133"/>
                    <a:gd name="T4" fmla="*/ 0 w 928"/>
                    <a:gd name="T5" fmla="*/ 0 h 1133"/>
                    <a:gd name="T6" fmla="*/ 0 w 928"/>
                    <a:gd name="T7" fmla="*/ 0 h 1133"/>
                    <a:gd name="T8" fmla="*/ 0 w 928"/>
                    <a:gd name="T9" fmla="*/ 0 h 1133"/>
                    <a:gd name="T10" fmla="*/ 0 w 928"/>
                    <a:gd name="T11" fmla="*/ 0 h 1133"/>
                    <a:gd name="T12" fmla="*/ 0 w 928"/>
                    <a:gd name="T13" fmla="*/ 0 h 1133"/>
                    <a:gd name="T14" fmla="*/ 0 w 928"/>
                    <a:gd name="T15" fmla="*/ 0 h 1133"/>
                    <a:gd name="T16" fmla="*/ 0 w 928"/>
                    <a:gd name="T17" fmla="*/ 0 h 1133"/>
                    <a:gd name="T18" fmla="*/ 0 w 928"/>
                    <a:gd name="T19" fmla="*/ 0 h 1133"/>
                    <a:gd name="T20" fmla="*/ 0 w 928"/>
                    <a:gd name="T21" fmla="*/ 0 h 1133"/>
                    <a:gd name="T22" fmla="*/ 0 w 928"/>
                    <a:gd name="T23" fmla="*/ 0 h 1133"/>
                    <a:gd name="T24" fmla="*/ 0 w 928"/>
                    <a:gd name="T25" fmla="*/ 0 h 1133"/>
                    <a:gd name="T26" fmla="*/ 0 w 928"/>
                    <a:gd name="T27" fmla="*/ 0 h 1133"/>
                    <a:gd name="T28" fmla="*/ 0 w 928"/>
                    <a:gd name="T29" fmla="*/ 0 h 1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8"/>
                    <a:gd name="T46" fmla="*/ 0 h 1133"/>
                    <a:gd name="T47" fmla="*/ 928 w 928"/>
                    <a:gd name="T48" fmla="*/ 1133 h 1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8" h="1133">
                      <a:moveTo>
                        <a:pt x="0" y="46"/>
                      </a:moveTo>
                      <a:lnTo>
                        <a:pt x="909" y="0"/>
                      </a:lnTo>
                      <a:lnTo>
                        <a:pt x="65" y="203"/>
                      </a:lnTo>
                      <a:lnTo>
                        <a:pt x="863" y="129"/>
                      </a:lnTo>
                      <a:lnTo>
                        <a:pt x="93" y="335"/>
                      </a:lnTo>
                      <a:lnTo>
                        <a:pt x="928" y="268"/>
                      </a:lnTo>
                      <a:lnTo>
                        <a:pt x="130" y="519"/>
                      </a:lnTo>
                      <a:lnTo>
                        <a:pt x="873" y="435"/>
                      </a:lnTo>
                      <a:lnTo>
                        <a:pt x="139" y="705"/>
                      </a:lnTo>
                      <a:lnTo>
                        <a:pt x="873" y="593"/>
                      </a:lnTo>
                      <a:lnTo>
                        <a:pt x="158" y="873"/>
                      </a:lnTo>
                      <a:lnTo>
                        <a:pt x="818" y="789"/>
                      </a:lnTo>
                      <a:lnTo>
                        <a:pt x="19" y="1133"/>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grpSp>
            <p:nvGrpSpPr>
              <p:cNvPr id="28692" name="Group 87"/>
              <p:cNvGrpSpPr>
                <a:grpSpLocks/>
              </p:cNvGrpSpPr>
              <p:nvPr/>
            </p:nvGrpSpPr>
            <p:grpSpPr bwMode="auto">
              <a:xfrm>
                <a:off x="3696" y="3024"/>
                <a:ext cx="725" cy="648"/>
                <a:chOff x="2517" y="3191"/>
                <a:chExt cx="725" cy="648"/>
              </a:xfrm>
            </p:grpSpPr>
            <p:sp>
              <p:nvSpPr>
                <p:cNvPr id="28710" name="Freeform 88"/>
                <p:cNvSpPr>
                  <a:spLocks noChangeAspect="1"/>
                </p:cNvSpPr>
                <p:nvPr/>
              </p:nvSpPr>
              <p:spPr bwMode="auto">
                <a:xfrm>
                  <a:off x="2524" y="3359"/>
                  <a:ext cx="486" cy="480"/>
                </a:xfrm>
                <a:custGeom>
                  <a:avLst/>
                  <a:gdLst>
                    <a:gd name="T0" fmla="*/ 0 w 1939"/>
                    <a:gd name="T1" fmla="*/ 0 h 1918"/>
                    <a:gd name="T2" fmla="*/ 0 w 1939"/>
                    <a:gd name="T3" fmla="*/ 0 h 1918"/>
                    <a:gd name="T4" fmla="*/ 0 w 1939"/>
                    <a:gd name="T5" fmla="*/ 0 h 1918"/>
                    <a:gd name="T6" fmla="*/ 0 w 1939"/>
                    <a:gd name="T7" fmla="*/ 0 h 1918"/>
                    <a:gd name="T8" fmla="*/ 0 w 1939"/>
                    <a:gd name="T9" fmla="*/ 0 h 1918"/>
                    <a:gd name="T10" fmla="*/ 0 w 1939"/>
                    <a:gd name="T11" fmla="*/ 0 h 1918"/>
                    <a:gd name="T12" fmla="*/ 0 w 1939"/>
                    <a:gd name="T13" fmla="*/ 0 h 1918"/>
                    <a:gd name="T14" fmla="*/ 0 w 1939"/>
                    <a:gd name="T15" fmla="*/ 0 h 1918"/>
                    <a:gd name="T16" fmla="*/ 0 60000 65536"/>
                    <a:gd name="T17" fmla="*/ 0 60000 65536"/>
                    <a:gd name="T18" fmla="*/ 0 60000 65536"/>
                    <a:gd name="T19" fmla="*/ 0 60000 65536"/>
                    <a:gd name="T20" fmla="*/ 0 60000 65536"/>
                    <a:gd name="T21" fmla="*/ 0 60000 65536"/>
                    <a:gd name="T22" fmla="*/ 0 60000 65536"/>
                    <a:gd name="T23" fmla="*/ 0 60000 65536"/>
                    <a:gd name="T24" fmla="*/ 0 w 1939"/>
                    <a:gd name="T25" fmla="*/ 0 h 1918"/>
                    <a:gd name="T26" fmla="*/ 1939 w 1939"/>
                    <a:gd name="T27" fmla="*/ 1918 h 19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9" h="1918">
                      <a:moveTo>
                        <a:pt x="51" y="399"/>
                      </a:moveTo>
                      <a:lnTo>
                        <a:pt x="293" y="373"/>
                      </a:lnTo>
                      <a:lnTo>
                        <a:pt x="1452" y="0"/>
                      </a:lnTo>
                      <a:lnTo>
                        <a:pt x="1939" y="50"/>
                      </a:lnTo>
                      <a:lnTo>
                        <a:pt x="1846" y="1918"/>
                      </a:lnTo>
                      <a:lnTo>
                        <a:pt x="0" y="1802"/>
                      </a:lnTo>
                      <a:lnTo>
                        <a:pt x="51" y="399"/>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1" name="Freeform 89"/>
                <p:cNvSpPr>
                  <a:spLocks noChangeAspect="1"/>
                </p:cNvSpPr>
                <p:nvPr/>
              </p:nvSpPr>
              <p:spPr bwMode="auto">
                <a:xfrm>
                  <a:off x="2595" y="3431"/>
                  <a:ext cx="355" cy="350"/>
                </a:xfrm>
                <a:custGeom>
                  <a:avLst/>
                  <a:gdLst>
                    <a:gd name="T0" fmla="*/ 0 w 1417"/>
                    <a:gd name="T1" fmla="*/ 0 h 1397"/>
                    <a:gd name="T2" fmla="*/ 0 w 1417"/>
                    <a:gd name="T3" fmla="*/ 0 h 1397"/>
                    <a:gd name="T4" fmla="*/ 0 w 1417"/>
                    <a:gd name="T5" fmla="*/ 0 h 1397"/>
                    <a:gd name="T6" fmla="*/ 0 w 1417"/>
                    <a:gd name="T7" fmla="*/ 0 h 1397"/>
                    <a:gd name="T8" fmla="*/ 0 w 1417"/>
                    <a:gd name="T9" fmla="*/ 0 h 1397"/>
                    <a:gd name="T10" fmla="*/ 0 w 1417"/>
                    <a:gd name="T11" fmla="*/ 0 h 1397"/>
                    <a:gd name="T12" fmla="*/ 0 w 1417"/>
                    <a:gd name="T13" fmla="*/ 0 h 1397"/>
                    <a:gd name="T14" fmla="*/ 0 w 1417"/>
                    <a:gd name="T15" fmla="*/ 0 h 1397"/>
                    <a:gd name="T16" fmla="*/ 0 w 1417"/>
                    <a:gd name="T17" fmla="*/ 0 h 1397"/>
                    <a:gd name="T18" fmla="*/ 0 w 1417"/>
                    <a:gd name="T19" fmla="*/ 0 h 1397"/>
                    <a:gd name="T20" fmla="*/ 0 w 1417"/>
                    <a:gd name="T21" fmla="*/ 0 h 1397"/>
                    <a:gd name="T22" fmla="*/ 0 w 1417"/>
                    <a:gd name="T23" fmla="*/ 0 h 1397"/>
                    <a:gd name="T24" fmla="*/ 0 w 1417"/>
                    <a:gd name="T25" fmla="*/ 0 h 1397"/>
                    <a:gd name="T26" fmla="*/ 0 w 1417"/>
                    <a:gd name="T27" fmla="*/ 0 h 1397"/>
                    <a:gd name="T28" fmla="*/ 0 w 1417"/>
                    <a:gd name="T29" fmla="*/ 0 h 1397"/>
                    <a:gd name="T30" fmla="*/ 0 w 1417"/>
                    <a:gd name="T31" fmla="*/ 0 h 1397"/>
                    <a:gd name="T32" fmla="*/ 0 w 1417"/>
                    <a:gd name="T33" fmla="*/ 0 h 1397"/>
                    <a:gd name="T34" fmla="*/ 0 w 1417"/>
                    <a:gd name="T35" fmla="*/ 0 h 1397"/>
                    <a:gd name="T36" fmla="*/ 0 w 1417"/>
                    <a:gd name="T37" fmla="*/ 0 h 1397"/>
                    <a:gd name="T38" fmla="*/ 0 w 1417"/>
                    <a:gd name="T39" fmla="*/ 0 h 1397"/>
                    <a:gd name="T40" fmla="*/ 0 w 1417"/>
                    <a:gd name="T41" fmla="*/ 0 h 1397"/>
                    <a:gd name="T42" fmla="*/ 0 w 1417"/>
                    <a:gd name="T43" fmla="*/ 0 h 1397"/>
                    <a:gd name="T44" fmla="*/ 0 w 1417"/>
                    <a:gd name="T45" fmla="*/ 0 h 1397"/>
                    <a:gd name="T46" fmla="*/ 0 w 1417"/>
                    <a:gd name="T47" fmla="*/ 0 h 1397"/>
                    <a:gd name="T48" fmla="*/ 0 w 1417"/>
                    <a:gd name="T49" fmla="*/ 0 h 1397"/>
                    <a:gd name="T50" fmla="*/ 0 w 1417"/>
                    <a:gd name="T51" fmla="*/ 0 h 1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7"/>
                    <a:gd name="T79" fmla="*/ 0 h 1397"/>
                    <a:gd name="T80" fmla="*/ 1417 w 1417"/>
                    <a:gd name="T81" fmla="*/ 1397 h 1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7" h="1397">
                      <a:moveTo>
                        <a:pt x="1169" y="0"/>
                      </a:moveTo>
                      <a:lnTo>
                        <a:pt x="1272" y="190"/>
                      </a:lnTo>
                      <a:lnTo>
                        <a:pt x="1264" y="365"/>
                      </a:lnTo>
                      <a:lnTo>
                        <a:pt x="1082" y="589"/>
                      </a:lnTo>
                      <a:lnTo>
                        <a:pt x="1342" y="779"/>
                      </a:lnTo>
                      <a:lnTo>
                        <a:pt x="1417" y="968"/>
                      </a:lnTo>
                      <a:lnTo>
                        <a:pt x="1403" y="1163"/>
                      </a:lnTo>
                      <a:lnTo>
                        <a:pt x="1323" y="1354"/>
                      </a:lnTo>
                      <a:lnTo>
                        <a:pt x="1207" y="1397"/>
                      </a:lnTo>
                      <a:lnTo>
                        <a:pt x="88" y="1354"/>
                      </a:lnTo>
                      <a:lnTo>
                        <a:pt x="0" y="1251"/>
                      </a:lnTo>
                      <a:lnTo>
                        <a:pt x="354" y="1124"/>
                      </a:lnTo>
                      <a:lnTo>
                        <a:pt x="382" y="667"/>
                      </a:lnTo>
                      <a:lnTo>
                        <a:pt x="567" y="669"/>
                      </a:lnTo>
                      <a:lnTo>
                        <a:pt x="713" y="669"/>
                      </a:lnTo>
                      <a:lnTo>
                        <a:pt x="920" y="779"/>
                      </a:lnTo>
                      <a:lnTo>
                        <a:pt x="721" y="764"/>
                      </a:lnTo>
                      <a:lnTo>
                        <a:pt x="574" y="816"/>
                      </a:lnTo>
                      <a:lnTo>
                        <a:pt x="546" y="1084"/>
                      </a:lnTo>
                      <a:lnTo>
                        <a:pt x="1040" y="1114"/>
                      </a:lnTo>
                      <a:lnTo>
                        <a:pt x="1061" y="728"/>
                      </a:lnTo>
                      <a:lnTo>
                        <a:pt x="894" y="494"/>
                      </a:lnTo>
                      <a:lnTo>
                        <a:pt x="1046" y="226"/>
                      </a:lnTo>
                      <a:lnTo>
                        <a:pt x="989" y="31"/>
                      </a:lnTo>
                      <a:lnTo>
                        <a:pt x="1169"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2" name="Freeform 90"/>
                <p:cNvSpPr>
                  <a:spLocks noChangeAspect="1"/>
                </p:cNvSpPr>
                <p:nvPr/>
              </p:nvSpPr>
              <p:spPr bwMode="auto">
                <a:xfrm>
                  <a:off x="2517" y="3359"/>
                  <a:ext cx="437" cy="306"/>
                </a:xfrm>
                <a:custGeom>
                  <a:avLst/>
                  <a:gdLst>
                    <a:gd name="T0" fmla="*/ 0 w 1744"/>
                    <a:gd name="T1" fmla="*/ 0 h 1221"/>
                    <a:gd name="T2" fmla="*/ 0 w 1744"/>
                    <a:gd name="T3" fmla="*/ 0 h 1221"/>
                    <a:gd name="T4" fmla="*/ 0 w 1744"/>
                    <a:gd name="T5" fmla="*/ 0 h 1221"/>
                    <a:gd name="T6" fmla="*/ 0 w 1744"/>
                    <a:gd name="T7" fmla="*/ 0 h 1221"/>
                    <a:gd name="T8" fmla="*/ 0 w 1744"/>
                    <a:gd name="T9" fmla="*/ 0 h 1221"/>
                    <a:gd name="T10" fmla="*/ 0 w 1744"/>
                    <a:gd name="T11" fmla="*/ 0 h 1221"/>
                    <a:gd name="T12" fmla="*/ 0 w 1744"/>
                    <a:gd name="T13" fmla="*/ 0 h 1221"/>
                    <a:gd name="T14" fmla="*/ 0 w 1744"/>
                    <a:gd name="T15" fmla="*/ 0 h 1221"/>
                    <a:gd name="T16" fmla="*/ 0 60000 65536"/>
                    <a:gd name="T17" fmla="*/ 0 60000 65536"/>
                    <a:gd name="T18" fmla="*/ 0 60000 65536"/>
                    <a:gd name="T19" fmla="*/ 0 60000 65536"/>
                    <a:gd name="T20" fmla="*/ 0 60000 65536"/>
                    <a:gd name="T21" fmla="*/ 0 60000 65536"/>
                    <a:gd name="T22" fmla="*/ 0 60000 65536"/>
                    <a:gd name="T23" fmla="*/ 0 60000 65536"/>
                    <a:gd name="T24" fmla="*/ 0 w 1744"/>
                    <a:gd name="T25" fmla="*/ 0 h 1221"/>
                    <a:gd name="T26" fmla="*/ 1744 w 1744"/>
                    <a:gd name="T27" fmla="*/ 1221 h 12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4" h="1221">
                      <a:moveTo>
                        <a:pt x="0" y="377"/>
                      </a:moveTo>
                      <a:lnTo>
                        <a:pt x="21" y="559"/>
                      </a:lnTo>
                      <a:lnTo>
                        <a:pt x="778" y="1221"/>
                      </a:lnTo>
                      <a:lnTo>
                        <a:pt x="1744" y="34"/>
                      </a:lnTo>
                      <a:lnTo>
                        <a:pt x="1481" y="0"/>
                      </a:lnTo>
                      <a:lnTo>
                        <a:pt x="152" y="392"/>
                      </a:lnTo>
                      <a:lnTo>
                        <a:pt x="0" y="377"/>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3" name="Freeform 91"/>
                <p:cNvSpPr>
                  <a:spLocks noChangeAspect="1"/>
                </p:cNvSpPr>
                <p:nvPr/>
              </p:nvSpPr>
              <p:spPr bwMode="auto">
                <a:xfrm>
                  <a:off x="3003" y="3244"/>
                  <a:ext cx="224" cy="586"/>
                </a:xfrm>
                <a:custGeom>
                  <a:avLst/>
                  <a:gdLst>
                    <a:gd name="T0" fmla="*/ 0 w 893"/>
                    <a:gd name="T1" fmla="*/ 0 h 2342"/>
                    <a:gd name="T2" fmla="*/ 0 w 893"/>
                    <a:gd name="T3" fmla="*/ 0 h 2342"/>
                    <a:gd name="T4" fmla="*/ 0 w 893"/>
                    <a:gd name="T5" fmla="*/ 0 h 2342"/>
                    <a:gd name="T6" fmla="*/ 0 w 893"/>
                    <a:gd name="T7" fmla="*/ 0 h 2342"/>
                    <a:gd name="T8" fmla="*/ 0 w 893"/>
                    <a:gd name="T9" fmla="*/ 0 h 2342"/>
                    <a:gd name="T10" fmla="*/ 0 w 893"/>
                    <a:gd name="T11" fmla="*/ 0 h 2342"/>
                    <a:gd name="T12" fmla="*/ 0 60000 65536"/>
                    <a:gd name="T13" fmla="*/ 0 60000 65536"/>
                    <a:gd name="T14" fmla="*/ 0 60000 65536"/>
                    <a:gd name="T15" fmla="*/ 0 60000 65536"/>
                    <a:gd name="T16" fmla="*/ 0 60000 65536"/>
                    <a:gd name="T17" fmla="*/ 0 60000 65536"/>
                    <a:gd name="T18" fmla="*/ 0 w 893"/>
                    <a:gd name="T19" fmla="*/ 0 h 2342"/>
                    <a:gd name="T20" fmla="*/ 893 w 893"/>
                    <a:gd name="T21" fmla="*/ 2342 h 2342"/>
                  </a:gdLst>
                  <a:ahLst/>
                  <a:cxnLst>
                    <a:cxn ang="T12">
                      <a:pos x="T0" y="T1"/>
                    </a:cxn>
                    <a:cxn ang="T13">
                      <a:pos x="T2" y="T3"/>
                    </a:cxn>
                    <a:cxn ang="T14">
                      <a:pos x="T4" y="T5"/>
                    </a:cxn>
                    <a:cxn ang="T15">
                      <a:pos x="T6" y="T7"/>
                    </a:cxn>
                    <a:cxn ang="T16">
                      <a:pos x="T8" y="T9"/>
                    </a:cxn>
                    <a:cxn ang="T17">
                      <a:pos x="T10" y="T11"/>
                    </a:cxn>
                  </a:cxnLst>
                  <a:rect l="T18" t="T19" r="T20" b="T21"/>
                  <a:pathLst>
                    <a:path w="893" h="2342">
                      <a:moveTo>
                        <a:pt x="0" y="546"/>
                      </a:moveTo>
                      <a:lnTo>
                        <a:pt x="893" y="0"/>
                      </a:lnTo>
                      <a:lnTo>
                        <a:pt x="813" y="1686"/>
                      </a:lnTo>
                      <a:lnTo>
                        <a:pt x="28" y="2342"/>
                      </a:lnTo>
                      <a:lnTo>
                        <a:pt x="0" y="546"/>
                      </a:lnTo>
                      <a:close/>
                    </a:path>
                  </a:pathLst>
                </a:custGeom>
                <a:solidFill>
                  <a:srgbClr val="FF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4" name="Freeform 92"/>
                <p:cNvSpPr>
                  <a:spLocks noChangeAspect="1"/>
                </p:cNvSpPr>
                <p:nvPr/>
              </p:nvSpPr>
              <p:spPr bwMode="auto">
                <a:xfrm>
                  <a:off x="3049" y="3378"/>
                  <a:ext cx="101" cy="321"/>
                </a:xfrm>
                <a:custGeom>
                  <a:avLst/>
                  <a:gdLst>
                    <a:gd name="T0" fmla="*/ 0 w 407"/>
                    <a:gd name="T1" fmla="*/ 0 h 1279"/>
                    <a:gd name="T2" fmla="*/ 0 w 407"/>
                    <a:gd name="T3" fmla="*/ 0 h 1279"/>
                    <a:gd name="T4" fmla="*/ 0 w 407"/>
                    <a:gd name="T5" fmla="*/ 0 h 1279"/>
                    <a:gd name="T6" fmla="*/ 0 w 407"/>
                    <a:gd name="T7" fmla="*/ 0 h 1279"/>
                    <a:gd name="T8" fmla="*/ 0 w 407"/>
                    <a:gd name="T9" fmla="*/ 0 h 1279"/>
                    <a:gd name="T10" fmla="*/ 0 w 407"/>
                    <a:gd name="T11" fmla="*/ 0 h 1279"/>
                    <a:gd name="T12" fmla="*/ 0 60000 65536"/>
                    <a:gd name="T13" fmla="*/ 0 60000 65536"/>
                    <a:gd name="T14" fmla="*/ 0 60000 65536"/>
                    <a:gd name="T15" fmla="*/ 0 60000 65536"/>
                    <a:gd name="T16" fmla="*/ 0 60000 65536"/>
                    <a:gd name="T17" fmla="*/ 0 60000 65536"/>
                    <a:gd name="T18" fmla="*/ 0 w 407"/>
                    <a:gd name="T19" fmla="*/ 0 h 1279"/>
                    <a:gd name="T20" fmla="*/ 407 w 407"/>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407" h="1279">
                      <a:moveTo>
                        <a:pt x="0" y="173"/>
                      </a:moveTo>
                      <a:lnTo>
                        <a:pt x="399" y="0"/>
                      </a:lnTo>
                      <a:lnTo>
                        <a:pt x="407" y="952"/>
                      </a:lnTo>
                      <a:lnTo>
                        <a:pt x="19" y="1279"/>
                      </a:lnTo>
                      <a:lnTo>
                        <a:pt x="0" y="173"/>
                      </a:lnTo>
                      <a:close/>
                    </a:path>
                  </a:pathLst>
                </a:custGeom>
                <a:solidFill>
                  <a:srgbClr val="FF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5" name="Freeform 93"/>
                <p:cNvSpPr>
                  <a:spLocks noChangeAspect="1"/>
                </p:cNvSpPr>
                <p:nvPr/>
              </p:nvSpPr>
              <p:spPr bwMode="auto">
                <a:xfrm>
                  <a:off x="2602" y="3404"/>
                  <a:ext cx="279" cy="326"/>
                </a:xfrm>
                <a:custGeom>
                  <a:avLst/>
                  <a:gdLst>
                    <a:gd name="T0" fmla="*/ 0 w 1112"/>
                    <a:gd name="T1" fmla="*/ 0 h 1302"/>
                    <a:gd name="T2" fmla="*/ 0 w 1112"/>
                    <a:gd name="T3" fmla="*/ 0 h 1302"/>
                    <a:gd name="T4" fmla="*/ 0 w 1112"/>
                    <a:gd name="T5" fmla="*/ 0 h 1302"/>
                    <a:gd name="T6" fmla="*/ 0 w 1112"/>
                    <a:gd name="T7" fmla="*/ 0 h 1302"/>
                    <a:gd name="T8" fmla="*/ 0 w 1112"/>
                    <a:gd name="T9" fmla="*/ 0 h 1302"/>
                    <a:gd name="T10" fmla="*/ 0 w 1112"/>
                    <a:gd name="T11" fmla="*/ 0 h 1302"/>
                    <a:gd name="T12" fmla="*/ 0 w 1112"/>
                    <a:gd name="T13" fmla="*/ 0 h 1302"/>
                    <a:gd name="T14" fmla="*/ 0 w 1112"/>
                    <a:gd name="T15" fmla="*/ 0 h 1302"/>
                    <a:gd name="T16" fmla="*/ 0 w 1112"/>
                    <a:gd name="T17" fmla="*/ 0 h 1302"/>
                    <a:gd name="T18" fmla="*/ 0 w 1112"/>
                    <a:gd name="T19" fmla="*/ 0 h 1302"/>
                    <a:gd name="T20" fmla="*/ 0 w 1112"/>
                    <a:gd name="T21" fmla="*/ 0 h 1302"/>
                    <a:gd name="T22" fmla="*/ 0 w 1112"/>
                    <a:gd name="T23" fmla="*/ 0 h 1302"/>
                    <a:gd name="T24" fmla="*/ 0 w 1112"/>
                    <a:gd name="T25" fmla="*/ 0 h 1302"/>
                    <a:gd name="T26" fmla="*/ 0 w 1112"/>
                    <a:gd name="T27" fmla="*/ 0 h 1302"/>
                    <a:gd name="T28" fmla="*/ 0 w 1112"/>
                    <a:gd name="T29" fmla="*/ 0 h 1302"/>
                    <a:gd name="T30" fmla="*/ 0 w 1112"/>
                    <a:gd name="T31" fmla="*/ 0 h 1302"/>
                    <a:gd name="T32" fmla="*/ 0 w 1112"/>
                    <a:gd name="T33" fmla="*/ 0 h 1302"/>
                    <a:gd name="T34" fmla="*/ 0 w 1112"/>
                    <a:gd name="T35" fmla="*/ 0 h 13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302"/>
                    <a:gd name="T56" fmla="*/ 1112 w 1112"/>
                    <a:gd name="T57" fmla="*/ 1302 h 13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302">
                      <a:moveTo>
                        <a:pt x="465" y="0"/>
                      </a:moveTo>
                      <a:lnTo>
                        <a:pt x="692" y="21"/>
                      </a:lnTo>
                      <a:lnTo>
                        <a:pt x="1040" y="131"/>
                      </a:lnTo>
                      <a:lnTo>
                        <a:pt x="1112" y="306"/>
                      </a:lnTo>
                      <a:lnTo>
                        <a:pt x="1040" y="509"/>
                      </a:lnTo>
                      <a:lnTo>
                        <a:pt x="908" y="618"/>
                      </a:lnTo>
                      <a:lnTo>
                        <a:pt x="566" y="545"/>
                      </a:lnTo>
                      <a:lnTo>
                        <a:pt x="705" y="443"/>
                      </a:lnTo>
                      <a:lnTo>
                        <a:pt x="770" y="321"/>
                      </a:lnTo>
                      <a:lnTo>
                        <a:pt x="669" y="254"/>
                      </a:lnTo>
                      <a:lnTo>
                        <a:pt x="401" y="211"/>
                      </a:lnTo>
                      <a:lnTo>
                        <a:pt x="349" y="1302"/>
                      </a:lnTo>
                      <a:lnTo>
                        <a:pt x="102" y="1258"/>
                      </a:lnTo>
                      <a:lnTo>
                        <a:pt x="116" y="370"/>
                      </a:lnTo>
                      <a:lnTo>
                        <a:pt x="38" y="321"/>
                      </a:lnTo>
                      <a:lnTo>
                        <a:pt x="0" y="152"/>
                      </a:lnTo>
                      <a:lnTo>
                        <a:pt x="465"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6" name="Freeform 94"/>
                <p:cNvSpPr>
                  <a:spLocks noChangeAspect="1"/>
                </p:cNvSpPr>
                <p:nvPr/>
              </p:nvSpPr>
              <p:spPr bwMode="auto">
                <a:xfrm>
                  <a:off x="2591" y="3541"/>
                  <a:ext cx="328" cy="220"/>
                </a:xfrm>
                <a:custGeom>
                  <a:avLst/>
                  <a:gdLst>
                    <a:gd name="T0" fmla="*/ 0 w 1310"/>
                    <a:gd name="T1" fmla="*/ 0 h 880"/>
                    <a:gd name="T2" fmla="*/ 0 w 1310"/>
                    <a:gd name="T3" fmla="*/ 0 h 880"/>
                    <a:gd name="T4" fmla="*/ 0 w 1310"/>
                    <a:gd name="T5" fmla="*/ 0 h 880"/>
                    <a:gd name="T6" fmla="*/ 0 w 1310"/>
                    <a:gd name="T7" fmla="*/ 0 h 880"/>
                    <a:gd name="T8" fmla="*/ 0 w 1310"/>
                    <a:gd name="T9" fmla="*/ 0 h 880"/>
                    <a:gd name="T10" fmla="*/ 0 w 1310"/>
                    <a:gd name="T11" fmla="*/ 0 h 880"/>
                    <a:gd name="T12" fmla="*/ 0 w 1310"/>
                    <a:gd name="T13" fmla="*/ 0 h 880"/>
                    <a:gd name="T14" fmla="*/ 0 w 1310"/>
                    <a:gd name="T15" fmla="*/ 0 h 880"/>
                    <a:gd name="T16" fmla="*/ 0 w 1310"/>
                    <a:gd name="T17" fmla="*/ 0 h 880"/>
                    <a:gd name="T18" fmla="*/ 0 w 1310"/>
                    <a:gd name="T19" fmla="*/ 0 h 880"/>
                    <a:gd name="T20" fmla="*/ 0 w 1310"/>
                    <a:gd name="T21" fmla="*/ 0 h 880"/>
                    <a:gd name="T22" fmla="*/ 0 w 1310"/>
                    <a:gd name="T23" fmla="*/ 0 h 880"/>
                    <a:gd name="T24" fmla="*/ 0 w 1310"/>
                    <a:gd name="T25" fmla="*/ 0 h 880"/>
                    <a:gd name="T26" fmla="*/ 0 w 1310"/>
                    <a:gd name="T27" fmla="*/ 0 h 880"/>
                    <a:gd name="T28" fmla="*/ 0 w 1310"/>
                    <a:gd name="T29" fmla="*/ 0 h 880"/>
                    <a:gd name="T30" fmla="*/ 0 w 1310"/>
                    <a:gd name="T31" fmla="*/ 0 h 880"/>
                    <a:gd name="T32" fmla="*/ 0 w 1310"/>
                    <a:gd name="T33" fmla="*/ 0 h 880"/>
                    <a:gd name="T34" fmla="*/ 0 w 1310"/>
                    <a:gd name="T35" fmla="*/ 0 h 880"/>
                    <a:gd name="T36" fmla="*/ 0 w 1310"/>
                    <a:gd name="T37" fmla="*/ 0 h 8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0"/>
                    <a:gd name="T58" fmla="*/ 0 h 880"/>
                    <a:gd name="T59" fmla="*/ 1310 w 1310"/>
                    <a:gd name="T60" fmla="*/ 880 h 8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0" h="880">
                      <a:moveTo>
                        <a:pt x="323" y="8"/>
                      </a:moveTo>
                      <a:lnTo>
                        <a:pt x="707" y="0"/>
                      </a:lnTo>
                      <a:lnTo>
                        <a:pt x="954" y="73"/>
                      </a:lnTo>
                      <a:lnTo>
                        <a:pt x="1281" y="304"/>
                      </a:lnTo>
                      <a:lnTo>
                        <a:pt x="1310" y="559"/>
                      </a:lnTo>
                      <a:lnTo>
                        <a:pt x="1253" y="763"/>
                      </a:lnTo>
                      <a:lnTo>
                        <a:pt x="1107" y="865"/>
                      </a:lnTo>
                      <a:lnTo>
                        <a:pt x="903" y="880"/>
                      </a:lnTo>
                      <a:lnTo>
                        <a:pt x="0" y="854"/>
                      </a:lnTo>
                      <a:lnTo>
                        <a:pt x="10" y="603"/>
                      </a:lnTo>
                      <a:lnTo>
                        <a:pt x="620" y="654"/>
                      </a:lnTo>
                      <a:lnTo>
                        <a:pt x="859" y="595"/>
                      </a:lnTo>
                      <a:lnTo>
                        <a:pt x="939" y="458"/>
                      </a:lnTo>
                      <a:lnTo>
                        <a:pt x="937" y="342"/>
                      </a:lnTo>
                      <a:lnTo>
                        <a:pt x="780" y="240"/>
                      </a:lnTo>
                      <a:lnTo>
                        <a:pt x="584" y="232"/>
                      </a:lnTo>
                      <a:lnTo>
                        <a:pt x="344" y="284"/>
                      </a:lnTo>
                      <a:lnTo>
                        <a:pt x="323" y="8"/>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7" name="Freeform 95"/>
                <p:cNvSpPr>
                  <a:spLocks noChangeAspect="1"/>
                </p:cNvSpPr>
                <p:nvPr/>
              </p:nvSpPr>
              <p:spPr bwMode="auto">
                <a:xfrm>
                  <a:off x="2888" y="3199"/>
                  <a:ext cx="339" cy="172"/>
                </a:xfrm>
                <a:custGeom>
                  <a:avLst/>
                  <a:gdLst>
                    <a:gd name="T0" fmla="*/ 0 w 1352"/>
                    <a:gd name="T1" fmla="*/ 0 h 685"/>
                    <a:gd name="T2" fmla="*/ 0 w 1352"/>
                    <a:gd name="T3" fmla="*/ 0 h 685"/>
                    <a:gd name="T4" fmla="*/ 0 w 1352"/>
                    <a:gd name="T5" fmla="*/ 0 h 685"/>
                    <a:gd name="T6" fmla="*/ 0 w 1352"/>
                    <a:gd name="T7" fmla="*/ 0 h 685"/>
                    <a:gd name="T8" fmla="*/ 0 w 1352"/>
                    <a:gd name="T9" fmla="*/ 0 h 685"/>
                    <a:gd name="T10" fmla="*/ 0 w 1352"/>
                    <a:gd name="T11" fmla="*/ 0 h 685"/>
                    <a:gd name="T12" fmla="*/ 0 w 1352"/>
                    <a:gd name="T13" fmla="*/ 0 h 685"/>
                    <a:gd name="T14" fmla="*/ 0 60000 65536"/>
                    <a:gd name="T15" fmla="*/ 0 60000 65536"/>
                    <a:gd name="T16" fmla="*/ 0 60000 65536"/>
                    <a:gd name="T17" fmla="*/ 0 60000 65536"/>
                    <a:gd name="T18" fmla="*/ 0 60000 65536"/>
                    <a:gd name="T19" fmla="*/ 0 60000 65536"/>
                    <a:gd name="T20" fmla="*/ 0 60000 65536"/>
                    <a:gd name="T21" fmla="*/ 0 w 1352"/>
                    <a:gd name="T22" fmla="*/ 0 h 685"/>
                    <a:gd name="T23" fmla="*/ 1352 w 1352"/>
                    <a:gd name="T24" fmla="*/ 685 h 6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685">
                      <a:moveTo>
                        <a:pt x="0" y="635"/>
                      </a:moveTo>
                      <a:lnTo>
                        <a:pt x="487" y="685"/>
                      </a:lnTo>
                      <a:lnTo>
                        <a:pt x="1352" y="175"/>
                      </a:lnTo>
                      <a:lnTo>
                        <a:pt x="314" y="0"/>
                      </a:lnTo>
                      <a:lnTo>
                        <a:pt x="325" y="542"/>
                      </a:lnTo>
                      <a:lnTo>
                        <a:pt x="0" y="635"/>
                      </a:lnTo>
                      <a:close/>
                    </a:path>
                  </a:pathLst>
                </a:custGeom>
                <a:solidFill>
                  <a:srgbClr val="CC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8" name="Freeform 96"/>
                <p:cNvSpPr>
                  <a:spLocks noChangeAspect="1"/>
                </p:cNvSpPr>
                <p:nvPr/>
              </p:nvSpPr>
              <p:spPr bwMode="auto">
                <a:xfrm>
                  <a:off x="2963" y="3240"/>
                  <a:ext cx="116" cy="67"/>
                </a:xfrm>
                <a:custGeom>
                  <a:avLst/>
                  <a:gdLst>
                    <a:gd name="T0" fmla="*/ 0 w 464"/>
                    <a:gd name="T1" fmla="*/ 0 h 268"/>
                    <a:gd name="T2" fmla="*/ 0 w 464"/>
                    <a:gd name="T3" fmla="*/ 0 h 268"/>
                    <a:gd name="T4" fmla="*/ 0 w 464"/>
                    <a:gd name="T5" fmla="*/ 0 h 268"/>
                    <a:gd name="T6" fmla="*/ 0 w 464"/>
                    <a:gd name="T7" fmla="*/ 0 h 268"/>
                    <a:gd name="T8" fmla="*/ 0 w 464"/>
                    <a:gd name="T9" fmla="*/ 0 h 268"/>
                    <a:gd name="T10" fmla="*/ 0 w 464"/>
                    <a:gd name="T11" fmla="*/ 0 h 268"/>
                    <a:gd name="T12" fmla="*/ 0 60000 65536"/>
                    <a:gd name="T13" fmla="*/ 0 60000 65536"/>
                    <a:gd name="T14" fmla="*/ 0 60000 65536"/>
                    <a:gd name="T15" fmla="*/ 0 60000 65536"/>
                    <a:gd name="T16" fmla="*/ 0 60000 65536"/>
                    <a:gd name="T17" fmla="*/ 0 60000 65536"/>
                    <a:gd name="T18" fmla="*/ 0 w 464"/>
                    <a:gd name="T19" fmla="*/ 0 h 268"/>
                    <a:gd name="T20" fmla="*/ 464 w 464"/>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464" h="268">
                      <a:moveTo>
                        <a:pt x="36" y="0"/>
                      </a:moveTo>
                      <a:lnTo>
                        <a:pt x="464" y="65"/>
                      </a:lnTo>
                      <a:lnTo>
                        <a:pt x="144" y="268"/>
                      </a:lnTo>
                      <a:lnTo>
                        <a:pt x="0" y="260"/>
                      </a:lnTo>
                      <a:lnTo>
                        <a:pt x="36" y="0"/>
                      </a:lnTo>
                      <a:close/>
                    </a:path>
                  </a:pathLst>
                </a:custGeom>
                <a:solidFill>
                  <a:srgbClr val="99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19" name="Freeform 97"/>
                <p:cNvSpPr>
                  <a:spLocks noChangeAspect="1"/>
                </p:cNvSpPr>
                <p:nvPr/>
              </p:nvSpPr>
              <p:spPr bwMode="auto">
                <a:xfrm>
                  <a:off x="2604" y="3402"/>
                  <a:ext cx="270" cy="265"/>
                </a:xfrm>
                <a:custGeom>
                  <a:avLst/>
                  <a:gdLst>
                    <a:gd name="T0" fmla="*/ 0 w 1078"/>
                    <a:gd name="T1" fmla="*/ 0 h 1055"/>
                    <a:gd name="T2" fmla="*/ 0 w 1078"/>
                    <a:gd name="T3" fmla="*/ 0 h 1055"/>
                    <a:gd name="T4" fmla="*/ 0 w 1078"/>
                    <a:gd name="T5" fmla="*/ 0 h 1055"/>
                    <a:gd name="T6" fmla="*/ 0 w 1078"/>
                    <a:gd name="T7" fmla="*/ 0 h 1055"/>
                    <a:gd name="T8" fmla="*/ 0 w 1078"/>
                    <a:gd name="T9" fmla="*/ 0 h 1055"/>
                    <a:gd name="T10" fmla="*/ 0 w 1078"/>
                    <a:gd name="T11" fmla="*/ 0 h 1055"/>
                    <a:gd name="T12" fmla="*/ 0 w 1078"/>
                    <a:gd name="T13" fmla="*/ 0 h 1055"/>
                    <a:gd name="T14" fmla="*/ 0 w 1078"/>
                    <a:gd name="T15" fmla="*/ 0 h 1055"/>
                    <a:gd name="T16" fmla="*/ 0 w 1078"/>
                    <a:gd name="T17" fmla="*/ 0 h 1055"/>
                    <a:gd name="T18" fmla="*/ 0 w 1078"/>
                    <a:gd name="T19" fmla="*/ 0 h 1055"/>
                    <a:gd name="T20" fmla="*/ 0 w 1078"/>
                    <a:gd name="T21" fmla="*/ 0 h 1055"/>
                    <a:gd name="T22" fmla="*/ 0 w 1078"/>
                    <a:gd name="T23" fmla="*/ 0 h 1055"/>
                    <a:gd name="T24" fmla="*/ 0 w 1078"/>
                    <a:gd name="T25" fmla="*/ 0 h 1055"/>
                    <a:gd name="T26" fmla="*/ 0 w 1078"/>
                    <a:gd name="T27" fmla="*/ 0 h 1055"/>
                    <a:gd name="T28" fmla="*/ 0 w 1078"/>
                    <a:gd name="T29" fmla="*/ 0 h 1055"/>
                    <a:gd name="T30" fmla="*/ 0 w 1078"/>
                    <a:gd name="T31" fmla="*/ 0 h 1055"/>
                    <a:gd name="T32" fmla="*/ 0 w 1078"/>
                    <a:gd name="T33" fmla="*/ 0 h 1055"/>
                    <a:gd name="T34" fmla="*/ 0 w 1078"/>
                    <a:gd name="T35" fmla="*/ 0 h 1055"/>
                    <a:gd name="T36" fmla="*/ 0 w 1078"/>
                    <a:gd name="T37" fmla="*/ 0 h 1055"/>
                    <a:gd name="T38" fmla="*/ 0 w 1078"/>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8"/>
                    <a:gd name="T61" fmla="*/ 0 h 1055"/>
                    <a:gd name="T62" fmla="*/ 1078 w 1078"/>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8" h="1055">
                      <a:moveTo>
                        <a:pt x="23" y="196"/>
                      </a:moveTo>
                      <a:lnTo>
                        <a:pt x="0" y="342"/>
                      </a:lnTo>
                      <a:lnTo>
                        <a:pt x="109" y="378"/>
                      </a:lnTo>
                      <a:lnTo>
                        <a:pt x="88" y="844"/>
                      </a:lnTo>
                      <a:lnTo>
                        <a:pt x="342" y="1055"/>
                      </a:lnTo>
                      <a:lnTo>
                        <a:pt x="379" y="793"/>
                      </a:lnTo>
                      <a:lnTo>
                        <a:pt x="677" y="785"/>
                      </a:lnTo>
                      <a:lnTo>
                        <a:pt x="1078" y="342"/>
                      </a:lnTo>
                      <a:lnTo>
                        <a:pt x="1033" y="139"/>
                      </a:lnTo>
                      <a:lnTo>
                        <a:pt x="909" y="59"/>
                      </a:lnTo>
                      <a:lnTo>
                        <a:pt x="574" y="0"/>
                      </a:lnTo>
                      <a:lnTo>
                        <a:pt x="510" y="240"/>
                      </a:lnTo>
                      <a:lnTo>
                        <a:pt x="698" y="270"/>
                      </a:lnTo>
                      <a:lnTo>
                        <a:pt x="763" y="329"/>
                      </a:lnTo>
                      <a:lnTo>
                        <a:pt x="698" y="451"/>
                      </a:lnTo>
                      <a:lnTo>
                        <a:pt x="474" y="567"/>
                      </a:lnTo>
                      <a:lnTo>
                        <a:pt x="400" y="523"/>
                      </a:lnTo>
                      <a:lnTo>
                        <a:pt x="240" y="80"/>
                      </a:lnTo>
                      <a:lnTo>
                        <a:pt x="23" y="196"/>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0" name="Freeform 98"/>
                <p:cNvSpPr>
                  <a:spLocks noChangeAspect="1"/>
                </p:cNvSpPr>
                <p:nvPr/>
              </p:nvSpPr>
              <p:spPr bwMode="auto">
                <a:xfrm>
                  <a:off x="2631" y="3393"/>
                  <a:ext cx="123" cy="126"/>
                </a:xfrm>
                <a:custGeom>
                  <a:avLst/>
                  <a:gdLst>
                    <a:gd name="T0" fmla="*/ 0 w 488"/>
                    <a:gd name="T1" fmla="*/ 0 h 502"/>
                    <a:gd name="T2" fmla="*/ 0 w 488"/>
                    <a:gd name="T3" fmla="*/ 0 h 502"/>
                    <a:gd name="T4" fmla="*/ 0 w 488"/>
                    <a:gd name="T5" fmla="*/ 0 h 502"/>
                    <a:gd name="T6" fmla="*/ 0 w 488"/>
                    <a:gd name="T7" fmla="*/ 0 h 502"/>
                    <a:gd name="T8" fmla="*/ 0 w 488"/>
                    <a:gd name="T9" fmla="*/ 0 h 502"/>
                    <a:gd name="T10" fmla="*/ 0 w 488"/>
                    <a:gd name="T11" fmla="*/ 0 h 502"/>
                    <a:gd name="T12" fmla="*/ 0 w 488"/>
                    <a:gd name="T13" fmla="*/ 0 h 502"/>
                    <a:gd name="T14" fmla="*/ 0 60000 65536"/>
                    <a:gd name="T15" fmla="*/ 0 60000 65536"/>
                    <a:gd name="T16" fmla="*/ 0 60000 65536"/>
                    <a:gd name="T17" fmla="*/ 0 60000 65536"/>
                    <a:gd name="T18" fmla="*/ 0 60000 65536"/>
                    <a:gd name="T19" fmla="*/ 0 60000 65536"/>
                    <a:gd name="T20" fmla="*/ 0 60000 65536"/>
                    <a:gd name="T21" fmla="*/ 0 w 488"/>
                    <a:gd name="T22" fmla="*/ 0 h 502"/>
                    <a:gd name="T23" fmla="*/ 488 w 488"/>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502">
                      <a:moveTo>
                        <a:pt x="0" y="160"/>
                      </a:moveTo>
                      <a:lnTo>
                        <a:pt x="465" y="0"/>
                      </a:lnTo>
                      <a:lnTo>
                        <a:pt x="488" y="283"/>
                      </a:lnTo>
                      <a:lnTo>
                        <a:pt x="285" y="255"/>
                      </a:lnTo>
                      <a:lnTo>
                        <a:pt x="277" y="502"/>
                      </a:lnTo>
                      <a:lnTo>
                        <a:pt x="0" y="16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1" name="Freeform 99"/>
                <p:cNvSpPr>
                  <a:spLocks noChangeAspect="1"/>
                </p:cNvSpPr>
                <p:nvPr/>
              </p:nvSpPr>
              <p:spPr bwMode="auto">
                <a:xfrm>
                  <a:off x="2954" y="3199"/>
                  <a:ext cx="274" cy="105"/>
                </a:xfrm>
                <a:custGeom>
                  <a:avLst/>
                  <a:gdLst>
                    <a:gd name="T0" fmla="*/ 0 w 1097"/>
                    <a:gd name="T1" fmla="*/ 0 h 417"/>
                    <a:gd name="T2" fmla="*/ 0 w 1097"/>
                    <a:gd name="T3" fmla="*/ 0 h 417"/>
                    <a:gd name="T4" fmla="*/ 0 w 1097"/>
                    <a:gd name="T5" fmla="*/ 0 h 417"/>
                    <a:gd name="T6" fmla="*/ 0 w 1097"/>
                    <a:gd name="T7" fmla="*/ 0 h 417"/>
                    <a:gd name="T8" fmla="*/ 0 w 1097"/>
                    <a:gd name="T9" fmla="*/ 0 h 417"/>
                    <a:gd name="T10" fmla="*/ 0 w 1097"/>
                    <a:gd name="T11" fmla="*/ 0 h 417"/>
                    <a:gd name="T12" fmla="*/ 0 w 1097"/>
                    <a:gd name="T13" fmla="*/ 0 h 417"/>
                    <a:gd name="T14" fmla="*/ 0 60000 65536"/>
                    <a:gd name="T15" fmla="*/ 0 60000 65536"/>
                    <a:gd name="T16" fmla="*/ 0 60000 65536"/>
                    <a:gd name="T17" fmla="*/ 0 60000 65536"/>
                    <a:gd name="T18" fmla="*/ 0 60000 65536"/>
                    <a:gd name="T19" fmla="*/ 0 60000 65536"/>
                    <a:gd name="T20" fmla="*/ 0 60000 65536"/>
                    <a:gd name="T21" fmla="*/ 0 w 1097"/>
                    <a:gd name="T22" fmla="*/ 0 h 417"/>
                    <a:gd name="T23" fmla="*/ 1097 w 1097"/>
                    <a:gd name="T24" fmla="*/ 417 h 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7" h="417">
                      <a:moveTo>
                        <a:pt x="0" y="131"/>
                      </a:moveTo>
                      <a:lnTo>
                        <a:pt x="711" y="168"/>
                      </a:lnTo>
                      <a:lnTo>
                        <a:pt x="654" y="417"/>
                      </a:lnTo>
                      <a:lnTo>
                        <a:pt x="1097" y="139"/>
                      </a:lnTo>
                      <a:lnTo>
                        <a:pt x="51" y="0"/>
                      </a:lnTo>
                      <a:lnTo>
                        <a:pt x="0" y="131"/>
                      </a:lnTo>
                      <a:close/>
                    </a:path>
                  </a:pathLst>
                </a:custGeom>
                <a:solidFill>
                  <a:srgbClr val="FFE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2" name="Freeform 100"/>
                <p:cNvSpPr>
                  <a:spLocks noChangeAspect="1"/>
                </p:cNvSpPr>
                <p:nvPr/>
              </p:nvSpPr>
              <p:spPr bwMode="auto">
                <a:xfrm>
                  <a:off x="2582" y="3445"/>
                  <a:ext cx="59" cy="309"/>
                </a:xfrm>
                <a:custGeom>
                  <a:avLst/>
                  <a:gdLst>
                    <a:gd name="T0" fmla="*/ 0 w 237"/>
                    <a:gd name="T1" fmla="*/ 0 h 1236"/>
                    <a:gd name="T2" fmla="*/ 0 w 237"/>
                    <a:gd name="T3" fmla="*/ 0 h 1236"/>
                    <a:gd name="T4" fmla="*/ 0 w 237"/>
                    <a:gd name="T5" fmla="*/ 0 h 1236"/>
                    <a:gd name="T6" fmla="*/ 0 w 237"/>
                    <a:gd name="T7" fmla="*/ 0 h 1236"/>
                    <a:gd name="T8" fmla="*/ 0 w 237"/>
                    <a:gd name="T9" fmla="*/ 0 h 1236"/>
                    <a:gd name="T10" fmla="*/ 0 w 237"/>
                    <a:gd name="T11" fmla="*/ 0 h 1236"/>
                    <a:gd name="T12" fmla="*/ 0 w 237"/>
                    <a:gd name="T13" fmla="*/ 0 h 1236"/>
                    <a:gd name="T14" fmla="*/ 0 w 237"/>
                    <a:gd name="T15" fmla="*/ 0 h 1236"/>
                    <a:gd name="T16" fmla="*/ 0 w 237"/>
                    <a:gd name="T17" fmla="*/ 0 h 1236"/>
                    <a:gd name="T18" fmla="*/ 0 w 237"/>
                    <a:gd name="T19" fmla="*/ 0 h 1236"/>
                    <a:gd name="T20" fmla="*/ 0 w 237"/>
                    <a:gd name="T21" fmla="*/ 0 h 1236"/>
                    <a:gd name="T22" fmla="*/ 0 w 237"/>
                    <a:gd name="T23" fmla="*/ 0 h 1236"/>
                    <a:gd name="T24" fmla="*/ 0 w 237"/>
                    <a:gd name="T25" fmla="*/ 0 h 1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1236"/>
                    <a:gd name="T41" fmla="*/ 237 w 237"/>
                    <a:gd name="T42" fmla="*/ 1236 h 12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1236">
                      <a:moveTo>
                        <a:pt x="61" y="29"/>
                      </a:moveTo>
                      <a:lnTo>
                        <a:pt x="61" y="251"/>
                      </a:lnTo>
                      <a:lnTo>
                        <a:pt x="163" y="242"/>
                      </a:lnTo>
                      <a:lnTo>
                        <a:pt x="144" y="939"/>
                      </a:lnTo>
                      <a:lnTo>
                        <a:pt x="0" y="956"/>
                      </a:lnTo>
                      <a:lnTo>
                        <a:pt x="34" y="1236"/>
                      </a:lnTo>
                      <a:lnTo>
                        <a:pt x="51" y="1027"/>
                      </a:lnTo>
                      <a:lnTo>
                        <a:pt x="182" y="1013"/>
                      </a:lnTo>
                      <a:lnTo>
                        <a:pt x="237" y="177"/>
                      </a:lnTo>
                      <a:lnTo>
                        <a:pt x="118" y="158"/>
                      </a:lnTo>
                      <a:lnTo>
                        <a:pt x="173" y="0"/>
                      </a:lnTo>
                      <a:lnTo>
                        <a:pt x="6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3" name="Freeform 101"/>
                <p:cNvSpPr>
                  <a:spLocks noChangeAspect="1"/>
                </p:cNvSpPr>
                <p:nvPr/>
              </p:nvSpPr>
              <p:spPr bwMode="auto">
                <a:xfrm>
                  <a:off x="2688" y="3450"/>
                  <a:ext cx="107" cy="102"/>
                </a:xfrm>
                <a:custGeom>
                  <a:avLst/>
                  <a:gdLst>
                    <a:gd name="T0" fmla="*/ 0 w 426"/>
                    <a:gd name="T1" fmla="*/ 0 h 409"/>
                    <a:gd name="T2" fmla="*/ 0 w 426"/>
                    <a:gd name="T3" fmla="*/ 0 h 409"/>
                    <a:gd name="T4" fmla="*/ 0 w 426"/>
                    <a:gd name="T5" fmla="*/ 0 h 409"/>
                    <a:gd name="T6" fmla="*/ 0 w 426"/>
                    <a:gd name="T7" fmla="*/ 0 h 409"/>
                    <a:gd name="T8" fmla="*/ 0 w 426"/>
                    <a:gd name="T9" fmla="*/ 0 h 409"/>
                    <a:gd name="T10" fmla="*/ 0 w 426"/>
                    <a:gd name="T11" fmla="*/ 0 h 409"/>
                    <a:gd name="T12" fmla="*/ 0 w 426"/>
                    <a:gd name="T13" fmla="*/ 0 h 409"/>
                    <a:gd name="T14" fmla="*/ 0 w 426"/>
                    <a:gd name="T15" fmla="*/ 0 h 409"/>
                    <a:gd name="T16" fmla="*/ 0 w 426"/>
                    <a:gd name="T17" fmla="*/ 0 h 409"/>
                    <a:gd name="T18" fmla="*/ 0 w 426"/>
                    <a:gd name="T19" fmla="*/ 0 h 409"/>
                    <a:gd name="T20" fmla="*/ 0 w 426"/>
                    <a:gd name="T21" fmla="*/ 0 h 409"/>
                    <a:gd name="T22" fmla="*/ 0 w 426"/>
                    <a:gd name="T23" fmla="*/ 0 h 4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409"/>
                    <a:gd name="T38" fmla="*/ 426 w 426"/>
                    <a:gd name="T39" fmla="*/ 409 h 4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409">
                      <a:moveTo>
                        <a:pt x="371" y="46"/>
                      </a:moveTo>
                      <a:lnTo>
                        <a:pt x="222" y="0"/>
                      </a:lnTo>
                      <a:lnTo>
                        <a:pt x="0" y="10"/>
                      </a:lnTo>
                      <a:lnTo>
                        <a:pt x="9" y="409"/>
                      </a:lnTo>
                      <a:lnTo>
                        <a:pt x="184" y="399"/>
                      </a:lnTo>
                      <a:lnTo>
                        <a:pt x="306" y="316"/>
                      </a:lnTo>
                      <a:lnTo>
                        <a:pt x="148" y="297"/>
                      </a:lnTo>
                      <a:lnTo>
                        <a:pt x="148" y="93"/>
                      </a:lnTo>
                      <a:lnTo>
                        <a:pt x="277" y="93"/>
                      </a:lnTo>
                      <a:lnTo>
                        <a:pt x="426" y="139"/>
                      </a:lnTo>
                      <a:lnTo>
                        <a:pt x="371"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4" name="Freeform 102"/>
                <p:cNvSpPr>
                  <a:spLocks noChangeAspect="1"/>
                </p:cNvSpPr>
                <p:nvPr/>
              </p:nvSpPr>
              <p:spPr bwMode="auto">
                <a:xfrm>
                  <a:off x="2684" y="3591"/>
                  <a:ext cx="141" cy="124"/>
                </a:xfrm>
                <a:custGeom>
                  <a:avLst/>
                  <a:gdLst>
                    <a:gd name="T0" fmla="*/ 0 w 566"/>
                    <a:gd name="T1" fmla="*/ 0 h 492"/>
                    <a:gd name="T2" fmla="*/ 0 w 566"/>
                    <a:gd name="T3" fmla="*/ 0 h 492"/>
                    <a:gd name="T4" fmla="*/ 0 w 566"/>
                    <a:gd name="T5" fmla="*/ 0 h 492"/>
                    <a:gd name="T6" fmla="*/ 0 w 566"/>
                    <a:gd name="T7" fmla="*/ 0 h 492"/>
                    <a:gd name="T8" fmla="*/ 0 w 566"/>
                    <a:gd name="T9" fmla="*/ 0 h 492"/>
                    <a:gd name="T10" fmla="*/ 0 w 566"/>
                    <a:gd name="T11" fmla="*/ 0 h 492"/>
                    <a:gd name="T12" fmla="*/ 0 w 566"/>
                    <a:gd name="T13" fmla="*/ 0 h 492"/>
                    <a:gd name="T14" fmla="*/ 0 w 566"/>
                    <a:gd name="T15" fmla="*/ 0 h 492"/>
                    <a:gd name="T16" fmla="*/ 0 w 566"/>
                    <a:gd name="T17" fmla="*/ 0 h 492"/>
                    <a:gd name="T18" fmla="*/ 0 w 566"/>
                    <a:gd name="T19" fmla="*/ 0 h 492"/>
                    <a:gd name="T20" fmla="*/ 0 w 566"/>
                    <a:gd name="T21" fmla="*/ 0 h 492"/>
                    <a:gd name="T22" fmla="*/ 0 w 566"/>
                    <a:gd name="T23" fmla="*/ 0 h 492"/>
                    <a:gd name="T24" fmla="*/ 0 w 566"/>
                    <a:gd name="T25" fmla="*/ 0 h 492"/>
                    <a:gd name="T26" fmla="*/ 0 w 566"/>
                    <a:gd name="T27" fmla="*/ 0 h 492"/>
                    <a:gd name="T28" fmla="*/ 0 w 566"/>
                    <a:gd name="T29" fmla="*/ 0 h 492"/>
                    <a:gd name="T30" fmla="*/ 0 w 566"/>
                    <a:gd name="T31" fmla="*/ 0 h 4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6"/>
                    <a:gd name="T49" fmla="*/ 0 h 492"/>
                    <a:gd name="T50" fmla="*/ 566 w 566"/>
                    <a:gd name="T51" fmla="*/ 492 h 4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6" h="492">
                      <a:moveTo>
                        <a:pt x="483" y="45"/>
                      </a:moveTo>
                      <a:lnTo>
                        <a:pt x="277" y="0"/>
                      </a:lnTo>
                      <a:lnTo>
                        <a:pt x="28" y="26"/>
                      </a:lnTo>
                      <a:lnTo>
                        <a:pt x="0" y="483"/>
                      </a:lnTo>
                      <a:lnTo>
                        <a:pt x="370" y="492"/>
                      </a:lnTo>
                      <a:lnTo>
                        <a:pt x="509" y="445"/>
                      </a:lnTo>
                      <a:lnTo>
                        <a:pt x="538" y="306"/>
                      </a:lnTo>
                      <a:lnTo>
                        <a:pt x="435" y="361"/>
                      </a:lnTo>
                      <a:lnTo>
                        <a:pt x="232" y="380"/>
                      </a:lnTo>
                      <a:lnTo>
                        <a:pt x="139" y="361"/>
                      </a:lnTo>
                      <a:lnTo>
                        <a:pt x="148" y="64"/>
                      </a:lnTo>
                      <a:lnTo>
                        <a:pt x="315" y="64"/>
                      </a:lnTo>
                      <a:lnTo>
                        <a:pt x="473" y="93"/>
                      </a:lnTo>
                      <a:lnTo>
                        <a:pt x="566" y="138"/>
                      </a:lnTo>
                      <a:lnTo>
                        <a:pt x="48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5" name="Freeform 103"/>
                <p:cNvSpPr>
                  <a:spLocks noChangeAspect="1"/>
                </p:cNvSpPr>
                <p:nvPr/>
              </p:nvSpPr>
              <p:spPr bwMode="auto">
                <a:xfrm>
                  <a:off x="2739" y="3398"/>
                  <a:ext cx="198" cy="365"/>
                </a:xfrm>
                <a:custGeom>
                  <a:avLst/>
                  <a:gdLst>
                    <a:gd name="T0" fmla="*/ 0 w 789"/>
                    <a:gd name="T1" fmla="*/ 0 h 1458"/>
                    <a:gd name="T2" fmla="*/ 0 w 789"/>
                    <a:gd name="T3" fmla="*/ 0 h 1458"/>
                    <a:gd name="T4" fmla="*/ 0 w 789"/>
                    <a:gd name="T5" fmla="*/ 0 h 1458"/>
                    <a:gd name="T6" fmla="*/ 0 w 789"/>
                    <a:gd name="T7" fmla="*/ 0 h 1458"/>
                    <a:gd name="T8" fmla="*/ 0 w 789"/>
                    <a:gd name="T9" fmla="*/ 0 h 1458"/>
                    <a:gd name="T10" fmla="*/ 0 w 789"/>
                    <a:gd name="T11" fmla="*/ 0 h 1458"/>
                    <a:gd name="T12" fmla="*/ 0 w 789"/>
                    <a:gd name="T13" fmla="*/ 0 h 1458"/>
                    <a:gd name="T14" fmla="*/ 0 w 789"/>
                    <a:gd name="T15" fmla="*/ 0 h 1458"/>
                    <a:gd name="T16" fmla="*/ 0 w 789"/>
                    <a:gd name="T17" fmla="*/ 0 h 1458"/>
                    <a:gd name="T18" fmla="*/ 0 w 789"/>
                    <a:gd name="T19" fmla="*/ 0 h 1458"/>
                    <a:gd name="T20" fmla="*/ 0 w 789"/>
                    <a:gd name="T21" fmla="*/ 0 h 1458"/>
                    <a:gd name="T22" fmla="*/ 0 w 789"/>
                    <a:gd name="T23" fmla="*/ 0 h 1458"/>
                    <a:gd name="T24" fmla="*/ 0 w 789"/>
                    <a:gd name="T25" fmla="*/ 0 h 1458"/>
                    <a:gd name="T26" fmla="*/ 0 w 789"/>
                    <a:gd name="T27" fmla="*/ 0 h 1458"/>
                    <a:gd name="T28" fmla="*/ 0 w 789"/>
                    <a:gd name="T29" fmla="*/ 0 h 1458"/>
                    <a:gd name="T30" fmla="*/ 0 w 789"/>
                    <a:gd name="T31" fmla="*/ 0 h 1458"/>
                    <a:gd name="T32" fmla="*/ 0 w 789"/>
                    <a:gd name="T33" fmla="*/ 0 h 1458"/>
                    <a:gd name="T34" fmla="*/ 0 w 789"/>
                    <a:gd name="T35" fmla="*/ 0 h 1458"/>
                    <a:gd name="T36" fmla="*/ 0 w 789"/>
                    <a:gd name="T37" fmla="*/ 0 h 1458"/>
                    <a:gd name="T38" fmla="*/ 0 w 789"/>
                    <a:gd name="T39" fmla="*/ 0 h 1458"/>
                    <a:gd name="T40" fmla="*/ 0 w 789"/>
                    <a:gd name="T41" fmla="*/ 0 h 1458"/>
                    <a:gd name="T42" fmla="*/ 0 w 789"/>
                    <a:gd name="T43" fmla="*/ 0 h 1458"/>
                    <a:gd name="T44" fmla="*/ 0 w 789"/>
                    <a:gd name="T45" fmla="*/ 0 h 1458"/>
                    <a:gd name="T46" fmla="*/ 0 w 789"/>
                    <a:gd name="T47" fmla="*/ 0 h 1458"/>
                    <a:gd name="T48" fmla="*/ 0 w 789"/>
                    <a:gd name="T49" fmla="*/ 0 h 1458"/>
                    <a:gd name="T50" fmla="*/ 0 w 789"/>
                    <a:gd name="T51" fmla="*/ 0 h 1458"/>
                    <a:gd name="T52" fmla="*/ 0 w 789"/>
                    <a:gd name="T53" fmla="*/ 0 h 1458"/>
                    <a:gd name="T54" fmla="*/ 0 w 789"/>
                    <a:gd name="T55" fmla="*/ 0 h 14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9"/>
                    <a:gd name="T85" fmla="*/ 0 h 1458"/>
                    <a:gd name="T86" fmla="*/ 789 w 789"/>
                    <a:gd name="T87" fmla="*/ 1458 h 14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9" h="1458">
                      <a:moveTo>
                        <a:pt x="139" y="0"/>
                      </a:moveTo>
                      <a:lnTo>
                        <a:pt x="361" y="42"/>
                      </a:lnTo>
                      <a:lnTo>
                        <a:pt x="512" y="112"/>
                      </a:lnTo>
                      <a:lnTo>
                        <a:pt x="586" y="224"/>
                      </a:lnTo>
                      <a:lnTo>
                        <a:pt x="612" y="399"/>
                      </a:lnTo>
                      <a:lnTo>
                        <a:pt x="538" y="530"/>
                      </a:lnTo>
                      <a:lnTo>
                        <a:pt x="449" y="623"/>
                      </a:lnTo>
                      <a:lnTo>
                        <a:pt x="561" y="684"/>
                      </a:lnTo>
                      <a:lnTo>
                        <a:pt x="660" y="770"/>
                      </a:lnTo>
                      <a:lnTo>
                        <a:pt x="766" y="910"/>
                      </a:lnTo>
                      <a:lnTo>
                        <a:pt x="789" y="1158"/>
                      </a:lnTo>
                      <a:lnTo>
                        <a:pt x="711" y="1340"/>
                      </a:lnTo>
                      <a:lnTo>
                        <a:pt x="569" y="1458"/>
                      </a:lnTo>
                      <a:lnTo>
                        <a:pt x="350" y="1456"/>
                      </a:lnTo>
                      <a:lnTo>
                        <a:pt x="553" y="1382"/>
                      </a:lnTo>
                      <a:lnTo>
                        <a:pt x="681" y="1217"/>
                      </a:lnTo>
                      <a:lnTo>
                        <a:pt x="673" y="1000"/>
                      </a:lnTo>
                      <a:lnTo>
                        <a:pt x="603" y="836"/>
                      </a:lnTo>
                      <a:lnTo>
                        <a:pt x="445" y="726"/>
                      </a:lnTo>
                      <a:lnTo>
                        <a:pt x="251" y="637"/>
                      </a:lnTo>
                      <a:lnTo>
                        <a:pt x="418" y="582"/>
                      </a:lnTo>
                      <a:lnTo>
                        <a:pt x="493" y="475"/>
                      </a:lnTo>
                      <a:lnTo>
                        <a:pt x="538" y="357"/>
                      </a:lnTo>
                      <a:lnTo>
                        <a:pt x="512" y="251"/>
                      </a:lnTo>
                      <a:lnTo>
                        <a:pt x="390" y="131"/>
                      </a:lnTo>
                      <a:lnTo>
                        <a:pt x="0" y="47"/>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6" name="Freeform 104"/>
                <p:cNvSpPr>
                  <a:spLocks noChangeAspect="1"/>
                </p:cNvSpPr>
                <p:nvPr/>
              </p:nvSpPr>
              <p:spPr bwMode="auto">
                <a:xfrm>
                  <a:off x="2888" y="3191"/>
                  <a:ext cx="354" cy="475"/>
                </a:xfrm>
                <a:custGeom>
                  <a:avLst/>
                  <a:gdLst>
                    <a:gd name="T0" fmla="*/ 0 w 1413"/>
                    <a:gd name="T1" fmla="*/ 0 h 1895"/>
                    <a:gd name="T2" fmla="*/ 0 w 1413"/>
                    <a:gd name="T3" fmla="*/ 0 h 1895"/>
                    <a:gd name="T4" fmla="*/ 0 w 1413"/>
                    <a:gd name="T5" fmla="*/ 0 h 1895"/>
                    <a:gd name="T6" fmla="*/ 0 w 1413"/>
                    <a:gd name="T7" fmla="*/ 0 h 1895"/>
                    <a:gd name="T8" fmla="*/ 0 w 1413"/>
                    <a:gd name="T9" fmla="*/ 0 h 1895"/>
                    <a:gd name="T10" fmla="*/ 0 w 1413"/>
                    <a:gd name="T11" fmla="*/ 0 h 1895"/>
                    <a:gd name="T12" fmla="*/ 0 w 1413"/>
                    <a:gd name="T13" fmla="*/ 0 h 1895"/>
                    <a:gd name="T14" fmla="*/ 0 w 1413"/>
                    <a:gd name="T15" fmla="*/ 0 h 1895"/>
                    <a:gd name="T16" fmla="*/ 0 w 1413"/>
                    <a:gd name="T17" fmla="*/ 0 h 1895"/>
                    <a:gd name="T18" fmla="*/ 0 w 1413"/>
                    <a:gd name="T19" fmla="*/ 0 h 1895"/>
                    <a:gd name="T20" fmla="*/ 0 w 1413"/>
                    <a:gd name="T21" fmla="*/ 0 h 18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3"/>
                    <a:gd name="T34" fmla="*/ 0 h 1895"/>
                    <a:gd name="T35" fmla="*/ 1413 w 1413"/>
                    <a:gd name="T36" fmla="*/ 1895 h 18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3" h="1895">
                      <a:moveTo>
                        <a:pt x="0" y="669"/>
                      </a:moveTo>
                      <a:lnTo>
                        <a:pt x="466" y="669"/>
                      </a:lnTo>
                      <a:lnTo>
                        <a:pt x="1282" y="196"/>
                      </a:lnTo>
                      <a:lnTo>
                        <a:pt x="316" y="93"/>
                      </a:lnTo>
                      <a:lnTo>
                        <a:pt x="308" y="0"/>
                      </a:lnTo>
                      <a:lnTo>
                        <a:pt x="1413" y="148"/>
                      </a:lnTo>
                      <a:lnTo>
                        <a:pt x="1272" y="1895"/>
                      </a:lnTo>
                      <a:lnTo>
                        <a:pt x="1272" y="335"/>
                      </a:lnTo>
                      <a:lnTo>
                        <a:pt x="512" y="800"/>
                      </a:lnTo>
                      <a:lnTo>
                        <a:pt x="0" y="6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7" name="Freeform 105"/>
                <p:cNvSpPr>
                  <a:spLocks noChangeAspect="1"/>
                </p:cNvSpPr>
                <p:nvPr/>
              </p:nvSpPr>
              <p:spPr bwMode="auto">
                <a:xfrm>
                  <a:off x="3051" y="3354"/>
                  <a:ext cx="114" cy="372"/>
                </a:xfrm>
                <a:custGeom>
                  <a:avLst/>
                  <a:gdLst>
                    <a:gd name="T0" fmla="*/ 0 w 454"/>
                    <a:gd name="T1" fmla="*/ 0 h 1487"/>
                    <a:gd name="T2" fmla="*/ 0 w 454"/>
                    <a:gd name="T3" fmla="*/ 0 h 1487"/>
                    <a:gd name="T4" fmla="*/ 0 w 454"/>
                    <a:gd name="T5" fmla="*/ 0 h 1487"/>
                    <a:gd name="T6" fmla="*/ 0 w 454"/>
                    <a:gd name="T7" fmla="*/ 0 h 1487"/>
                    <a:gd name="T8" fmla="*/ 0 w 454"/>
                    <a:gd name="T9" fmla="*/ 0 h 1487"/>
                    <a:gd name="T10" fmla="*/ 0 w 454"/>
                    <a:gd name="T11" fmla="*/ 0 h 1487"/>
                    <a:gd name="T12" fmla="*/ 0 w 454"/>
                    <a:gd name="T13" fmla="*/ 0 h 1487"/>
                    <a:gd name="T14" fmla="*/ 0 w 454"/>
                    <a:gd name="T15" fmla="*/ 0 h 1487"/>
                    <a:gd name="T16" fmla="*/ 0 w 454"/>
                    <a:gd name="T17" fmla="*/ 0 h 1487"/>
                    <a:gd name="T18" fmla="*/ 0 w 454"/>
                    <a:gd name="T19" fmla="*/ 0 h 1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1487"/>
                    <a:gd name="T32" fmla="*/ 454 w 454"/>
                    <a:gd name="T33" fmla="*/ 1487 h 14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1487">
                      <a:moveTo>
                        <a:pt x="38" y="251"/>
                      </a:moveTo>
                      <a:lnTo>
                        <a:pt x="454" y="0"/>
                      </a:lnTo>
                      <a:lnTo>
                        <a:pt x="454" y="1044"/>
                      </a:lnTo>
                      <a:lnTo>
                        <a:pt x="0" y="1487"/>
                      </a:lnTo>
                      <a:lnTo>
                        <a:pt x="3" y="920"/>
                      </a:lnTo>
                      <a:lnTo>
                        <a:pt x="83" y="1255"/>
                      </a:lnTo>
                      <a:lnTo>
                        <a:pt x="359" y="1044"/>
                      </a:lnTo>
                      <a:lnTo>
                        <a:pt x="353" y="160"/>
                      </a:lnTo>
                      <a:lnTo>
                        <a:pt x="38"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8" name="Freeform 106"/>
                <p:cNvSpPr>
                  <a:spLocks noChangeAspect="1"/>
                </p:cNvSpPr>
                <p:nvPr/>
              </p:nvSpPr>
              <p:spPr bwMode="auto">
                <a:xfrm>
                  <a:off x="3049" y="3421"/>
                  <a:ext cx="74" cy="278"/>
                </a:xfrm>
                <a:custGeom>
                  <a:avLst/>
                  <a:gdLst>
                    <a:gd name="T0" fmla="*/ 0 w 297"/>
                    <a:gd name="T1" fmla="*/ 0 h 1106"/>
                    <a:gd name="T2" fmla="*/ 0 w 297"/>
                    <a:gd name="T3" fmla="*/ 0 h 1106"/>
                    <a:gd name="T4" fmla="*/ 0 w 297"/>
                    <a:gd name="T5" fmla="*/ 0 h 1106"/>
                    <a:gd name="T6" fmla="*/ 0 w 297"/>
                    <a:gd name="T7" fmla="*/ 0 h 1106"/>
                    <a:gd name="T8" fmla="*/ 0 w 297"/>
                    <a:gd name="T9" fmla="*/ 0 h 1106"/>
                    <a:gd name="T10" fmla="*/ 0 w 297"/>
                    <a:gd name="T11" fmla="*/ 0 h 1106"/>
                    <a:gd name="T12" fmla="*/ 0 w 297"/>
                    <a:gd name="T13" fmla="*/ 0 h 1106"/>
                    <a:gd name="T14" fmla="*/ 0 w 297"/>
                    <a:gd name="T15" fmla="*/ 0 h 1106"/>
                    <a:gd name="T16" fmla="*/ 0 w 297"/>
                    <a:gd name="T17" fmla="*/ 0 h 1106"/>
                    <a:gd name="T18" fmla="*/ 0 w 297"/>
                    <a:gd name="T19" fmla="*/ 0 h 1106"/>
                    <a:gd name="T20" fmla="*/ 0 w 297"/>
                    <a:gd name="T21" fmla="*/ 0 h 1106"/>
                    <a:gd name="T22" fmla="*/ 0 w 297"/>
                    <a:gd name="T23" fmla="*/ 0 h 1106"/>
                    <a:gd name="T24" fmla="*/ 0 w 297"/>
                    <a:gd name="T25" fmla="*/ 0 h 1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7"/>
                    <a:gd name="T40" fmla="*/ 0 h 1106"/>
                    <a:gd name="T41" fmla="*/ 297 w 297"/>
                    <a:gd name="T42" fmla="*/ 1106 h 1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7" h="1106">
                      <a:moveTo>
                        <a:pt x="0" y="0"/>
                      </a:moveTo>
                      <a:lnTo>
                        <a:pt x="270" y="19"/>
                      </a:lnTo>
                      <a:lnTo>
                        <a:pt x="65" y="186"/>
                      </a:lnTo>
                      <a:lnTo>
                        <a:pt x="289" y="158"/>
                      </a:lnTo>
                      <a:lnTo>
                        <a:pt x="74" y="382"/>
                      </a:lnTo>
                      <a:lnTo>
                        <a:pt x="261" y="344"/>
                      </a:lnTo>
                      <a:lnTo>
                        <a:pt x="84" y="549"/>
                      </a:lnTo>
                      <a:lnTo>
                        <a:pt x="297" y="483"/>
                      </a:lnTo>
                      <a:lnTo>
                        <a:pt x="103" y="688"/>
                      </a:lnTo>
                      <a:lnTo>
                        <a:pt x="289" y="660"/>
                      </a:lnTo>
                      <a:lnTo>
                        <a:pt x="19" y="11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29" name="Freeform 107"/>
                <p:cNvSpPr>
                  <a:spLocks noChangeAspect="1"/>
                </p:cNvSpPr>
                <p:nvPr/>
              </p:nvSpPr>
              <p:spPr bwMode="auto">
                <a:xfrm>
                  <a:off x="2963" y="3231"/>
                  <a:ext cx="138" cy="76"/>
                </a:xfrm>
                <a:custGeom>
                  <a:avLst/>
                  <a:gdLst>
                    <a:gd name="T0" fmla="*/ 0 w 551"/>
                    <a:gd name="T1" fmla="*/ 0 h 306"/>
                    <a:gd name="T2" fmla="*/ 0 w 551"/>
                    <a:gd name="T3" fmla="*/ 0 h 306"/>
                    <a:gd name="T4" fmla="*/ 0 w 551"/>
                    <a:gd name="T5" fmla="*/ 0 h 306"/>
                    <a:gd name="T6" fmla="*/ 0 w 551"/>
                    <a:gd name="T7" fmla="*/ 0 h 306"/>
                    <a:gd name="T8" fmla="*/ 0 w 551"/>
                    <a:gd name="T9" fmla="*/ 0 h 306"/>
                    <a:gd name="T10" fmla="*/ 0 w 551"/>
                    <a:gd name="T11" fmla="*/ 0 h 306"/>
                    <a:gd name="T12" fmla="*/ 0 w 551"/>
                    <a:gd name="T13" fmla="*/ 0 h 306"/>
                    <a:gd name="T14" fmla="*/ 0 60000 65536"/>
                    <a:gd name="T15" fmla="*/ 0 60000 65536"/>
                    <a:gd name="T16" fmla="*/ 0 60000 65536"/>
                    <a:gd name="T17" fmla="*/ 0 60000 65536"/>
                    <a:gd name="T18" fmla="*/ 0 60000 65536"/>
                    <a:gd name="T19" fmla="*/ 0 60000 65536"/>
                    <a:gd name="T20" fmla="*/ 0 60000 65536"/>
                    <a:gd name="T21" fmla="*/ 0 w 551"/>
                    <a:gd name="T22" fmla="*/ 0 h 306"/>
                    <a:gd name="T23" fmla="*/ 551 w 551"/>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 h="306">
                      <a:moveTo>
                        <a:pt x="0" y="0"/>
                      </a:moveTo>
                      <a:lnTo>
                        <a:pt x="551" y="74"/>
                      </a:lnTo>
                      <a:lnTo>
                        <a:pt x="144" y="306"/>
                      </a:lnTo>
                      <a:lnTo>
                        <a:pt x="334" y="118"/>
                      </a:lnTo>
                      <a:lnTo>
                        <a:pt x="7" y="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grpSp>
            <p:nvGrpSpPr>
              <p:cNvPr id="28693" name="Group 108"/>
              <p:cNvGrpSpPr>
                <a:grpSpLocks/>
              </p:cNvGrpSpPr>
              <p:nvPr/>
            </p:nvGrpSpPr>
            <p:grpSpPr bwMode="auto">
              <a:xfrm>
                <a:off x="3408" y="3408"/>
                <a:ext cx="656" cy="630"/>
                <a:chOff x="1872" y="3203"/>
                <a:chExt cx="656" cy="630"/>
              </a:xfrm>
            </p:grpSpPr>
            <p:sp>
              <p:nvSpPr>
                <p:cNvPr id="28694" name="Freeform 109"/>
                <p:cNvSpPr>
                  <a:spLocks noChangeAspect="1"/>
                </p:cNvSpPr>
                <p:nvPr/>
              </p:nvSpPr>
              <p:spPr bwMode="auto">
                <a:xfrm>
                  <a:off x="2209" y="3331"/>
                  <a:ext cx="314" cy="485"/>
                </a:xfrm>
                <a:custGeom>
                  <a:avLst/>
                  <a:gdLst>
                    <a:gd name="T0" fmla="*/ 0 w 1253"/>
                    <a:gd name="T1" fmla="*/ 0 h 1937"/>
                    <a:gd name="T2" fmla="*/ 0 w 1253"/>
                    <a:gd name="T3" fmla="*/ 0 h 1937"/>
                    <a:gd name="T4" fmla="*/ 0 w 1253"/>
                    <a:gd name="T5" fmla="*/ 0 h 1937"/>
                    <a:gd name="T6" fmla="*/ 0 w 1253"/>
                    <a:gd name="T7" fmla="*/ 0 h 1937"/>
                    <a:gd name="T8" fmla="*/ 0 w 1253"/>
                    <a:gd name="T9" fmla="*/ 0 h 1937"/>
                    <a:gd name="T10" fmla="*/ 0 w 1253"/>
                    <a:gd name="T11" fmla="*/ 0 h 1937"/>
                    <a:gd name="T12" fmla="*/ 0 w 1253"/>
                    <a:gd name="T13" fmla="*/ 0 h 1937"/>
                    <a:gd name="T14" fmla="*/ 0 60000 65536"/>
                    <a:gd name="T15" fmla="*/ 0 60000 65536"/>
                    <a:gd name="T16" fmla="*/ 0 60000 65536"/>
                    <a:gd name="T17" fmla="*/ 0 60000 65536"/>
                    <a:gd name="T18" fmla="*/ 0 60000 65536"/>
                    <a:gd name="T19" fmla="*/ 0 60000 65536"/>
                    <a:gd name="T20" fmla="*/ 0 60000 65536"/>
                    <a:gd name="T21" fmla="*/ 0 w 1253"/>
                    <a:gd name="T22" fmla="*/ 0 h 1937"/>
                    <a:gd name="T23" fmla="*/ 1253 w 1253"/>
                    <a:gd name="T24" fmla="*/ 1937 h 19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3" h="1937">
                      <a:moveTo>
                        <a:pt x="0" y="89"/>
                      </a:moveTo>
                      <a:lnTo>
                        <a:pt x="390" y="0"/>
                      </a:lnTo>
                      <a:lnTo>
                        <a:pt x="1249" y="445"/>
                      </a:lnTo>
                      <a:lnTo>
                        <a:pt x="1253" y="1525"/>
                      </a:lnTo>
                      <a:lnTo>
                        <a:pt x="8" y="1937"/>
                      </a:lnTo>
                      <a:lnTo>
                        <a:pt x="0" y="89"/>
                      </a:lnTo>
                      <a:close/>
                    </a:path>
                  </a:pathLst>
                </a:custGeom>
                <a:solidFill>
                  <a:srgbClr val="80C5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695" name="Freeform 110"/>
                <p:cNvSpPr>
                  <a:spLocks noChangeAspect="1"/>
                </p:cNvSpPr>
                <p:nvPr/>
              </p:nvSpPr>
              <p:spPr bwMode="auto">
                <a:xfrm>
                  <a:off x="2278" y="3331"/>
                  <a:ext cx="250" cy="404"/>
                </a:xfrm>
                <a:custGeom>
                  <a:avLst/>
                  <a:gdLst>
                    <a:gd name="T0" fmla="*/ 0 w 996"/>
                    <a:gd name="T1" fmla="*/ 0 h 1616"/>
                    <a:gd name="T2" fmla="*/ 0 w 996"/>
                    <a:gd name="T3" fmla="*/ 0 h 1616"/>
                    <a:gd name="T4" fmla="*/ 0 w 996"/>
                    <a:gd name="T5" fmla="*/ 0 h 1616"/>
                    <a:gd name="T6" fmla="*/ 0 w 996"/>
                    <a:gd name="T7" fmla="*/ 0 h 1616"/>
                    <a:gd name="T8" fmla="*/ 0 w 996"/>
                    <a:gd name="T9" fmla="*/ 0 h 1616"/>
                    <a:gd name="T10" fmla="*/ 0 w 996"/>
                    <a:gd name="T11" fmla="*/ 0 h 1616"/>
                    <a:gd name="T12" fmla="*/ 0 w 996"/>
                    <a:gd name="T13" fmla="*/ 0 h 1616"/>
                    <a:gd name="T14" fmla="*/ 0 w 996"/>
                    <a:gd name="T15" fmla="*/ 0 h 1616"/>
                    <a:gd name="T16" fmla="*/ 0 60000 65536"/>
                    <a:gd name="T17" fmla="*/ 0 60000 65536"/>
                    <a:gd name="T18" fmla="*/ 0 60000 65536"/>
                    <a:gd name="T19" fmla="*/ 0 60000 65536"/>
                    <a:gd name="T20" fmla="*/ 0 60000 65536"/>
                    <a:gd name="T21" fmla="*/ 0 60000 65536"/>
                    <a:gd name="T22" fmla="*/ 0 60000 65536"/>
                    <a:gd name="T23" fmla="*/ 0 60000 65536"/>
                    <a:gd name="T24" fmla="*/ 0 w 996"/>
                    <a:gd name="T25" fmla="*/ 0 h 1616"/>
                    <a:gd name="T26" fmla="*/ 996 w 996"/>
                    <a:gd name="T27" fmla="*/ 1616 h 16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6" h="1616">
                      <a:moveTo>
                        <a:pt x="95" y="82"/>
                      </a:moveTo>
                      <a:lnTo>
                        <a:pt x="713" y="1616"/>
                      </a:lnTo>
                      <a:lnTo>
                        <a:pt x="977" y="1525"/>
                      </a:lnTo>
                      <a:lnTo>
                        <a:pt x="996" y="504"/>
                      </a:lnTo>
                      <a:lnTo>
                        <a:pt x="114" y="0"/>
                      </a:lnTo>
                      <a:lnTo>
                        <a:pt x="0" y="30"/>
                      </a:lnTo>
                      <a:lnTo>
                        <a:pt x="95" y="82"/>
                      </a:lnTo>
                      <a:close/>
                    </a:path>
                  </a:pathLst>
                </a:custGeom>
                <a:solidFill>
                  <a:srgbClr val="337A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696" name="Freeform 111"/>
                <p:cNvSpPr>
                  <a:spLocks noChangeAspect="1"/>
                </p:cNvSpPr>
                <p:nvPr/>
              </p:nvSpPr>
              <p:spPr bwMode="auto">
                <a:xfrm>
                  <a:off x="2297" y="3398"/>
                  <a:ext cx="225" cy="285"/>
                </a:xfrm>
                <a:custGeom>
                  <a:avLst/>
                  <a:gdLst>
                    <a:gd name="T0" fmla="*/ 0 w 899"/>
                    <a:gd name="T1" fmla="*/ 0 h 1135"/>
                    <a:gd name="T2" fmla="*/ 0 w 899"/>
                    <a:gd name="T3" fmla="*/ 0 h 1135"/>
                    <a:gd name="T4" fmla="*/ 0 w 899"/>
                    <a:gd name="T5" fmla="*/ 0 h 1135"/>
                    <a:gd name="T6" fmla="*/ 0 w 899"/>
                    <a:gd name="T7" fmla="*/ 0 h 1135"/>
                    <a:gd name="T8" fmla="*/ 0 w 899"/>
                    <a:gd name="T9" fmla="*/ 0 h 1135"/>
                    <a:gd name="T10" fmla="*/ 0 w 899"/>
                    <a:gd name="T11" fmla="*/ 0 h 1135"/>
                    <a:gd name="T12" fmla="*/ 0 w 899"/>
                    <a:gd name="T13" fmla="*/ 0 h 1135"/>
                    <a:gd name="T14" fmla="*/ 0 60000 65536"/>
                    <a:gd name="T15" fmla="*/ 0 60000 65536"/>
                    <a:gd name="T16" fmla="*/ 0 60000 65536"/>
                    <a:gd name="T17" fmla="*/ 0 60000 65536"/>
                    <a:gd name="T18" fmla="*/ 0 60000 65536"/>
                    <a:gd name="T19" fmla="*/ 0 60000 65536"/>
                    <a:gd name="T20" fmla="*/ 0 60000 65536"/>
                    <a:gd name="T21" fmla="*/ 0 w 899"/>
                    <a:gd name="T22" fmla="*/ 0 h 1135"/>
                    <a:gd name="T23" fmla="*/ 899 w 899"/>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9" h="1135">
                      <a:moveTo>
                        <a:pt x="0" y="67"/>
                      </a:moveTo>
                      <a:lnTo>
                        <a:pt x="544" y="0"/>
                      </a:lnTo>
                      <a:lnTo>
                        <a:pt x="899" y="175"/>
                      </a:lnTo>
                      <a:lnTo>
                        <a:pt x="892" y="888"/>
                      </a:lnTo>
                      <a:lnTo>
                        <a:pt x="21" y="1135"/>
                      </a:lnTo>
                      <a:lnTo>
                        <a:pt x="0" y="6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697" name="Freeform 112"/>
                <p:cNvSpPr>
                  <a:spLocks noChangeAspect="1"/>
                </p:cNvSpPr>
                <p:nvPr/>
              </p:nvSpPr>
              <p:spPr bwMode="auto">
                <a:xfrm>
                  <a:off x="2315" y="3394"/>
                  <a:ext cx="207" cy="262"/>
                </a:xfrm>
                <a:custGeom>
                  <a:avLst/>
                  <a:gdLst>
                    <a:gd name="T0" fmla="*/ 0 w 827"/>
                    <a:gd name="T1" fmla="*/ 0 h 1043"/>
                    <a:gd name="T2" fmla="*/ 0 w 827"/>
                    <a:gd name="T3" fmla="*/ 0 h 1043"/>
                    <a:gd name="T4" fmla="*/ 0 w 827"/>
                    <a:gd name="T5" fmla="*/ 0 h 1043"/>
                    <a:gd name="T6" fmla="*/ 0 w 827"/>
                    <a:gd name="T7" fmla="*/ 0 h 1043"/>
                    <a:gd name="T8" fmla="*/ 0 w 827"/>
                    <a:gd name="T9" fmla="*/ 0 h 1043"/>
                    <a:gd name="T10" fmla="*/ 0 w 827"/>
                    <a:gd name="T11" fmla="*/ 0 h 1043"/>
                    <a:gd name="T12" fmla="*/ 0 w 827"/>
                    <a:gd name="T13" fmla="*/ 0 h 1043"/>
                    <a:gd name="T14" fmla="*/ 0 60000 65536"/>
                    <a:gd name="T15" fmla="*/ 0 60000 65536"/>
                    <a:gd name="T16" fmla="*/ 0 60000 65536"/>
                    <a:gd name="T17" fmla="*/ 0 60000 65536"/>
                    <a:gd name="T18" fmla="*/ 0 60000 65536"/>
                    <a:gd name="T19" fmla="*/ 0 60000 65536"/>
                    <a:gd name="T20" fmla="*/ 0 60000 65536"/>
                    <a:gd name="T21" fmla="*/ 0 w 827"/>
                    <a:gd name="T22" fmla="*/ 0 h 1043"/>
                    <a:gd name="T23" fmla="*/ 827 w 827"/>
                    <a:gd name="T24" fmla="*/ 1043 h 10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7" h="1043">
                      <a:moveTo>
                        <a:pt x="0" y="141"/>
                      </a:moveTo>
                      <a:lnTo>
                        <a:pt x="289" y="1043"/>
                      </a:lnTo>
                      <a:lnTo>
                        <a:pt x="820" y="905"/>
                      </a:lnTo>
                      <a:lnTo>
                        <a:pt x="827" y="192"/>
                      </a:lnTo>
                      <a:lnTo>
                        <a:pt x="422" y="0"/>
                      </a:lnTo>
                      <a:lnTo>
                        <a:pt x="0" y="141"/>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698" name="Freeform 113"/>
                <p:cNvSpPr>
                  <a:spLocks noChangeAspect="1"/>
                </p:cNvSpPr>
                <p:nvPr/>
              </p:nvSpPr>
              <p:spPr bwMode="auto">
                <a:xfrm>
                  <a:off x="1879" y="3273"/>
                  <a:ext cx="332" cy="543"/>
                </a:xfrm>
                <a:custGeom>
                  <a:avLst/>
                  <a:gdLst>
                    <a:gd name="T0" fmla="*/ 0 w 1323"/>
                    <a:gd name="T1" fmla="*/ 0 h 2169"/>
                    <a:gd name="T2" fmla="*/ 0 w 1323"/>
                    <a:gd name="T3" fmla="*/ 0 h 2169"/>
                    <a:gd name="T4" fmla="*/ 0 w 1323"/>
                    <a:gd name="T5" fmla="*/ 0 h 2169"/>
                    <a:gd name="T6" fmla="*/ 0 w 1323"/>
                    <a:gd name="T7" fmla="*/ 0 h 2169"/>
                    <a:gd name="T8" fmla="*/ 0 w 1323"/>
                    <a:gd name="T9" fmla="*/ 0 h 2169"/>
                    <a:gd name="T10" fmla="*/ 0 w 1323"/>
                    <a:gd name="T11" fmla="*/ 0 h 2169"/>
                    <a:gd name="T12" fmla="*/ 0 60000 65536"/>
                    <a:gd name="T13" fmla="*/ 0 60000 65536"/>
                    <a:gd name="T14" fmla="*/ 0 60000 65536"/>
                    <a:gd name="T15" fmla="*/ 0 60000 65536"/>
                    <a:gd name="T16" fmla="*/ 0 60000 65536"/>
                    <a:gd name="T17" fmla="*/ 0 60000 65536"/>
                    <a:gd name="T18" fmla="*/ 0 w 1323"/>
                    <a:gd name="T19" fmla="*/ 0 h 2169"/>
                    <a:gd name="T20" fmla="*/ 1323 w 1323"/>
                    <a:gd name="T21" fmla="*/ 2169 h 2169"/>
                  </a:gdLst>
                  <a:ahLst/>
                  <a:cxnLst>
                    <a:cxn ang="T12">
                      <a:pos x="T0" y="T1"/>
                    </a:cxn>
                    <a:cxn ang="T13">
                      <a:pos x="T2" y="T3"/>
                    </a:cxn>
                    <a:cxn ang="T14">
                      <a:pos x="T4" y="T5"/>
                    </a:cxn>
                    <a:cxn ang="T15">
                      <a:pos x="T6" y="T7"/>
                    </a:cxn>
                    <a:cxn ang="T16">
                      <a:pos x="T8" y="T9"/>
                    </a:cxn>
                    <a:cxn ang="T17">
                      <a:pos x="T10" y="T11"/>
                    </a:cxn>
                  </a:cxnLst>
                  <a:rect l="T18" t="T19" r="T20" b="T21"/>
                  <a:pathLst>
                    <a:path w="1323" h="2169">
                      <a:moveTo>
                        <a:pt x="30" y="0"/>
                      </a:moveTo>
                      <a:lnTo>
                        <a:pt x="1315" y="321"/>
                      </a:lnTo>
                      <a:lnTo>
                        <a:pt x="1323" y="2169"/>
                      </a:lnTo>
                      <a:lnTo>
                        <a:pt x="0" y="1696"/>
                      </a:lnTo>
                      <a:lnTo>
                        <a:pt x="3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699" name="Freeform 114"/>
                <p:cNvSpPr>
                  <a:spLocks noChangeAspect="1"/>
                </p:cNvSpPr>
                <p:nvPr/>
              </p:nvSpPr>
              <p:spPr bwMode="auto">
                <a:xfrm>
                  <a:off x="1952" y="3384"/>
                  <a:ext cx="221" cy="357"/>
                </a:xfrm>
                <a:custGeom>
                  <a:avLst/>
                  <a:gdLst>
                    <a:gd name="T0" fmla="*/ 0 w 881"/>
                    <a:gd name="T1" fmla="*/ 0 h 1426"/>
                    <a:gd name="T2" fmla="*/ 0 w 881"/>
                    <a:gd name="T3" fmla="*/ 0 h 1426"/>
                    <a:gd name="T4" fmla="*/ 0 w 881"/>
                    <a:gd name="T5" fmla="*/ 0 h 1426"/>
                    <a:gd name="T6" fmla="*/ 0 w 881"/>
                    <a:gd name="T7" fmla="*/ 0 h 1426"/>
                    <a:gd name="T8" fmla="*/ 0 w 881"/>
                    <a:gd name="T9" fmla="*/ 0 h 1426"/>
                    <a:gd name="T10" fmla="*/ 0 w 881"/>
                    <a:gd name="T11" fmla="*/ 0 h 1426"/>
                    <a:gd name="T12" fmla="*/ 0 w 881"/>
                    <a:gd name="T13" fmla="*/ 0 h 1426"/>
                    <a:gd name="T14" fmla="*/ 0 w 881"/>
                    <a:gd name="T15" fmla="*/ 0 h 1426"/>
                    <a:gd name="T16" fmla="*/ 0 w 881"/>
                    <a:gd name="T17" fmla="*/ 0 h 1426"/>
                    <a:gd name="T18" fmla="*/ 0 w 881"/>
                    <a:gd name="T19" fmla="*/ 0 h 1426"/>
                    <a:gd name="T20" fmla="*/ 0 w 881"/>
                    <a:gd name="T21" fmla="*/ 0 h 1426"/>
                    <a:gd name="T22" fmla="*/ 0 w 881"/>
                    <a:gd name="T23" fmla="*/ 0 h 1426"/>
                    <a:gd name="T24" fmla="*/ 0 w 881"/>
                    <a:gd name="T25" fmla="*/ 0 h 1426"/>
                    <a:gd name="T26" fmla="*/ 0 w 881"/>
                    <a:gd name="T27" fmla="*/ 0 h 1426"/>
                    <a:gd name="T28" fmla="*/ 0 w 881"/>
                    <a:gd name="T29" fmla="*/ 0 h 1426"/>
                    <a:gd name="T30" fmla="*/ 0 w 881"/>
                    <a:gd name="T31" fmla="*/ 0 h 1426"/>
                    <a:gd name="T32" fmla="*/ 0 w 881"/>
                    <a:gd name="T33" fmla="*/ 0 h 1426"/>
                    <a:gd name="T34" fmla="*/ 0 w 881"/>
                    <a:gd name="T35" fmla="*/ 0 h 1426"/>
                    <a:gd name="T36" fmla="*/ 0 w 881"/>
                    <a:gd name="T37" fmla="*/ 0 h 1426"/>
                    <a:gd name="T38" fmla="*/ 0 w 881"/>
                    <a:gd name="T39" fmla="*/ 0 h 1426"/>
                    <a:gd name="T40" fmla="*/ 0 w 881"/>
                    <a:gd name="T41" fmla="*/ 0 h 1426"/>
                    <a:gd name="T42" fmla="*/ 0 w 881"/>
                    <a:gd name="T43" fmla="*/ 0 h 1426"/>
                    <a:gd name="T44" fmla="*/ 0 w 881"/>
                    <a:gd name="T45" fmla="*/ 0 h 1426"/>
                    <a:gd name="T46" fmla="*/ 0 w 881"/>
                    <a:gd name="T47" fmla="*/ 0 h 1426"/>
                    <a:gd name="T48" fmla="*/ 0 w 881"/>
                    <a:gd name="T49" fmla="*/ 0 h 14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1"/>
                    <a:gd name="T76" fmla="*/ 0 h 1426"/>
                    <a:gd name="T77" fmla="*/ 881 w 881"/>
                    <a:gd name="T78" fmla="*/ 1426 h 14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1" h="1426">
                      <a:moveTo>
                        <a:pt x="824" y="0"/>
                      </a:moveTo>
                      <a:lnTo>
                        <a:pt x="881" y="211"/>
                      </a:lnTo>
                      <a:lnTo>
                        <a:pt x="865" y="646"/>
                      </a:lnTo>
                      <a:lnTo>
                        <a:pt x="721" y="690"/>
                      </a:lnTo>
                      <a:lnTo>
                        <a:pt x="597" y="589"/>
                      </a:lnTo>
                      <a:lnTo>
                        <a:pt x="466" y="386"/>
                      </a:lnTo>
                      <a:lnTo>
                        <a:pt x="327" y="378"/>
                      </a:lnTo>
                      <a:lnTo>
                        <a:pt x="276" y="435"/>
                      </a:lnTo>
                      <a:lnTo>
                        <a:pt x="255" y="589"/>
                      </a:lnTo>
                      <a:lnTo>
                        <a:pt x="263" y="726"/>
                      </a:lnTo>
                      <a:lnTo>
                        <a:pt x="329" y="931"/>
                      </a:lnTo>
                      <a:lnTo>
                        <a:pt x="546" y="1061"/>
                      </a:lnTo>
                      <a:lnTo>
                        <a:pt x="732" y="983"/>
                      </a:lnTo>
                      <a:lnTo>
                        <a:pt x="814" y="1228"/>
                      </a:lnTo>
                      <a:lnTo>
                        <a:pt x="837" y="1344"/>
                      </a:lnTo>
                      <a:lnTo>
                        <a:pt x="713" y="1426"/>
                      </a:lnTo>
                      <a:lnTo>
                        <a:pt x="495" y="1426"/>
                      </a:lnTo>
                      <a:lnTo>
                        <a:pt x="270" y="1374"/>
                      </a:lnTo>
                      <a:lnTo>
                        <a:pt x="135" y="1216"/>
                      </a:lnTo>
                      <a:lnTo>
                        <a:pt x="0" y="996"/>
                      </a:lnTo>
                      <a:lnTo>
                        <a:pt x="23" y="239"/>
                      </a:lnTo>
                      <a:lnTo>
                        <a:pt x="211" y="36"/>
                      </a:lnTo>
                      <a:lnTo>
                        <a:pt x="634" y="239"/>
                      </a:lnTo>
                      <a:lnTo>
                        <a:pt x="824"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0" name="Freeform 115"/>
                <p:cNvSpPr>
                  <a:spLocks noChangeAspect="1"/>
                </p:cNvSpPr>
                <p:nvPr/>
              </p:nvSpPr>
              <p:spPr bwMode="auto">
                <a:xfrm>
                  <a:off x="1907" y="3203"/>
                  <a:ext cx="400" cy="148"/>
                </a:xfrm>
                <a:custGeom>
                  <a:avLst/>
                  <a:gdLst>
                    <a:gd name="T0" fmla="*/ 0 w 1595"/>
                    <a:gd name="T1" fmla="*/ 0 h 591"/>
                    <a:gd name="T2" fmla="*/ 0 w 1595"/>
                    <a:gd name="T3" fmla="*/ 0 h 591"/>
                    <a:gd name="T4" fmla="*/ 0 w 1595"/>
                    <a:gd name="T5" fmla="*/ 0 h 591"/>
                    <a:gd name="T6" fmla="*/ 0 w 1595"/>
                    <a:gd name="T7" fmla="*/ 0 h 591"/>
                    <a:gd name="T8" fmla="*/ 0 w 1595"/>
                    <a:gd name="T9" fmla="*/ 0 h 591"/>
                    <a:gd name="T10" fmla="*/ 0 w 1595"/>
                    <a:gd name="T11" fmla="*/ 0 h 591"/>
                    <a:gd name="T12" fmla="*/ 0 w 1595"/>
                    <a:gd name="T13" fmla="*/ 0 h 591"/>
                    <a:gd name="T14" fmla="*/ 0 w 1595"/>
                    <a:gd name="T15" fmla="*/ 0 h 591"/>
                    <a:gd name="T16" fmla="*/ 0 60000 65536"/>
                    <a:gd name="T17" fmla="*/ 0 60000 65536"/>
                    <a:gd name="T18" fmla="*/ 0 60000 65536"/>
                    <a:gd name="T19" fmla="*/ 0 60000 65536"/>
                    <a:gd name="T20" fmla="*/ 0 60000 65536"/>
                    <a:gd name="T21" fmla="*/ 0 60000 65536"/>
                    <a:gd name="T22" fmla="*/ 0 60000 65536"/>
                    <a:gd name="T23" fmla="*/ 0 60000 65536"/>
                    <a:gd name="T24" fmla="*/ 0 w 1595"/>
                    <a:gd name="T25" fmla="*/ 0 h 591"/>
                    <a:gd name="T26" fmla="*/ 1595 w 1595"/>
                    <a:gd name="T27" fmla="*/ 591 h 5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5" h="591">
                      <a:moveTo>
                        <a:pt x="0" y="220"/>
                      </a:moveTo>
                      <a:lnTo>
                        <a:pt x="1279" y="0"/>
                      </a:lnTo>
                      <a:lnTo>
                        <a:pt x="1380" y="45"/>
                      </a:lnTo>
                      <a:lnTo>
                        <a:pt x="1401" y="408"/>
                      </a:lnTo>
                      <a:lnTo>
                        <a:pt x="1595" y="509"/>
                      </a:lnTo>
                      <a:lnTo>
                        <a:pt x="1169" y="591"/>
                      </a:lnTo>
                      <a:lnTo>
                        <a:pt x="0" y="220"/>
                      </a:lnTo>
                      <a:close/>
                    </a:path>
                  </a:pathLst>
                </a:custGeom>
                <a:solidFill>
                  <a:srgbClr val="FFF2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1" name="Freeform 116"/>
                <p:cNvSpPr>
                  <a:spLocks noChangeAspect="1"/>
                </p:cNvSpPr>
                <p:nvPr/>
              </p:nvSpPr>
              <p:spPr bwMode="auto">
                <a:xfrm>
                  <a:off x="1925" y="3365"/>
                  <a:ext cx="215" cy="350"/>
                </a:xfrm>
                <a:custGeom>
                  <a:avLst/>
                  <a:gdLst>
                    <a:gd name="T0" fmla="*/ 0 w 857"/>
                    <a:gd name="T1" fmla="*/ 0 h 1397"/>
                    <a:gd name="T2" fmla="*/ 0 w 857"/>
                    <a:gd name="T3" fmla="*/ 0 h 1397"/>
                    <a:gd name="T4" fmla="*/ 0 w 857"/>
                    <a:gd name="T5" fmla="*/ 0 h 1397"/>
                    <a:gd name="T6" fmla="*/ 0 w 857"/>
                    <a:gd name="T7" fmla="*/ 0 h 1397"/>
                    <a:gd name="T8" fmla="*/ 0 w 857"/>
                    <a:gd name="T9" fmla="*/ 0 h 1397"/>
                    <a:gd name="T10" fmla="*/ 0 w 857"/>
                    <a:gd name="T11" fmla="*/ 0 h 1397"/>
                    <a:gd name="T12" fmla="*/ 0 w 857"/>
                    <a:gd name="T13" fmla="*/ 0 h 1397"/>
                    <a:gd name="T14" fmla="*/ 0 w 857"/>
                    <a:gd name="T15" fmla="*/ 0 h 1397"/>
                    <a:gd name="T16" fmla="*/ 0 w 857"/>
                    <a:gd name="T17" fmla="*/ 0 h 1397"/>
                    <a:gd name="T18" fmla="*/ 0 w 857"/>
                    <a:gd name="T19" fmla="*/ 0 h 1397"/>
                    <a:gd name="T20" fmla="*/ 0 w 857"/>
                    <a:gd name="T21" fmla="*/ 0 h 1397"/>
                    <a:gd name="T22" fmla="*/ 0 w 857"/>
                    <a:gd name="T23" fmla="*/ 0 h 1397"/>
                    <a:gd name="T24" fmla="*/ 0 w 857"/>
                    <a:gd name="T25" fmla="*/ 0 h 1397"/>
                    <a:gd name="T26" fmla="*/ 0 w 857"/>
                    <a:gd name="T27" fmla="*/ 0 h 1397"/>
                    <a:gd name="T28" fmla="*/ 0 w 857"/>
                    <a:gd name="T29" fmla="*/ 0 h 1397"/>
                    <a:gd name="T30" fmla="*/ 0 w 857"/>
                    <a:gd name="T31" fmla="*/ 0 h 1397"/>
                    <a:gd name="T32" fmla="*/ 0 w 857"/>
                    <a:gd name="T33" fmla="*/ 0 h 1397"/>
                    <a:gd name="T34" fmla="*/ 0 w 857"/>
                    <a:gd name="T35" fmla="*/ 0 h 1397"/>
                    <a:gd name="T36" fmla="*/ 0 w 857"/>
                    <a:gd name="T37" fmla="*/ 0 h 1397"/>
                    <a:gd name="T38" fmla="*/ 0 w 857"/>
                    <a:gd name="T39" fmla="*/ 0 h 1397"/>
                    <a:gd name="T40" fmla="*/ 0 w 857"/>
                    <a:gd name="T41" fmla="*/ 0 h 1397"/>
                    <a:gd name="T42" fmla="*/ 0 w 857"/>
                    <a:gd name="T43" fmla="*/ 0 h 1397"/>
                    <a:gd name="T44" fmla="*/ 0 w 857"/>
                    <a:gd name="T45" fmla="*/ 0 h 1397"/>
                    <a:gd name="T46" fmla="*/ 0 w 857"/>
                    <a:gd name="T47" fmla="*/ 0 h 1397"/>
                    <a:gd name="T48" fmla="*/ 0 w 857"/>
                    <a:gd name="T49" fmla="*/ 0 h 1397"/>
                    <a:gd name="T50" fmla="*/ 0 w 857"/>
                    <a:gd name="T51" fmla="*/ 0 h 1397"/>
                    <a:gd name="T52" fmla="*/ 0 w 857"/>
                    <a:gd name="T53" fmla="*/ 0 h 1397"/>
                    <a:gd name="T54" fmla="*/ 0 w 857"/>
                    <a:gd name="T55" fmla="*/ 0 h 13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7"/>
                    <a:gd name="T85" fmla="*/ 0 h 1397"/>
                    <a:gd name="T86" fmla="*/ 857 w 857"/>
                    <a:gd name="T87" fmla="*/ 1397 h 13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7" h="1397">
                      <a:moveTo>
                        <a:pt x="29" y="408"/>
                      </a:moveTo>
                      <a:lnTo>
                        <a:pt x="105" y="150"/>
                      </a:lnTo>
                      <a:lnTo>
                        <a:pt x="236" y="47"/>
                      </a:lnTo>
                      <a:lnTo>
                        <a:pt x="375" y="0"/>
                      </a:lnTo>
                      <a:lnTo>
                        <a:pt x="466" y="0"/>
                      </a:lnTo>
                      <a:lnTo>
                        <a:pt x="669" y="123"/>
                      </a:lnTo>
                      <a:lnTo>
                        <a:pt x="698" y="45"/>
                      </a:lnTo>
                      <a:lnTo>
                        <a:pt x="842" y="102"/>
                      </a:lnTo>
                      <a:lnTo>
                        <a:pt x="857" y="597"/>
                      </a:lnTo>
                      <a:lnTo>
                        <a:pt x="616" y="566"/>
                      </a:lnTo>
                      <a:lnTo>
                        <a:pt x="515" y="401"/>
                      </a:lnTo>
                      <a:lnTo>
                        <a:pt x="384" y="342"/>
                      </a:lnTo>
                      <a:lnTo>
                        <a:pt x="268" y="401"/>
                      </a:lnTo>
                      <a:lnTo>
                        <a:pt x="247" y="604"/>
                      </a:lnTo>
                      <a:lnTo>
                        <a:pt x="247" y="800"/>
                      </a:lnTo>
                      <a:lnTo>
                        <a:pt x="335" y="954"/>
                      </a:lnTo>
                      <a:lnTo>
                        <a:pt x="466" y="1089"/>
                      </a:lnTo>
                      <a:lnTo>
                        <a:pt x="738" y="1019"/>
                      </a:lnTo>
                      <a:lnTo>
                        <a:pt x="821" y="1302"/>
                      </a:lnTo>
                      <a:lnTo>
                        <a:pt x="742" y="1389"/>
                      </a:lnTo>
                      <a:lnTo>
                        <a:pt x="567" y="1397"/>
                      </a:lnTo>
                      <a:lnTo>
                        <a:pt x="414" y="1368"/>
                      </a:lnTo>
                      <a:lnTo>
                        <a:pt x="232" y="1230"/>
                      </a:lnTo>
                      <a:lnTo>
                        <a:pt x="101" y="1026"/>
                      </a:lnTo>
                      <a:lnTo>
                        <a:pt x="23" y="794"/>
                      </a:lnTo>
                      <a:lnTo>
                        <a:pt x="0" y="509"/>
                      </a:lnTo>
                      <a:lnTo>
                        <a:pt x="29" y="408"/>
                      </a:lnTo>
                      <a:close/>
                    </a:path>
                  </a:pathLst>
                </a:custGeom>
                <a:solidFill>
                  <a:srgbClr val="26C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2" name="Freeform 117"/>
                <p:cNvSpPr>
                  <a:spLocks noChangeAspect="1"/>
                </p:cNvSpPr>
                <p:nvPr/>
              </p:nvSpPr>
              <p:spPr bwMode="auto">
                <a:xfrm>
                  <a:off x="2089" y="3233"/>
                  <a:ext cx="165" cy="76"/>
                </a:xfrm>
                <a:custGeom>
                  <a:avLst/>
                  <a:gdLst>
                    <a:gd name="T0" fmla="*/ 0 w 662"/>
                    <a:gd name="T1" fmla="*/ 0 h 307"/>
                    <a:gd name="T2" fmla="*/ 0 w 662"/>
                    <a:gd name="T3" fmla="*/ 0 h 307"/>
                    <a:gd name="T4" fmla="*/ 0 w 662"/>
                    <a:gd name="T5" fmla="*/ 0 h 307"/>
                    <a:gd name="T6" fmla="*/ 0 w 662"/>
                    <a:gd name="T7" fmla="*/ 0 h 307"/>
                    <a:gd name="T8" fmla="*/ 0 w 662"/>
                    <a:gd name="T9" fmla="*/ 0 h 307"/>
                    <a:gd name="T10" fmla="*/ 0 w 662"/>
                    <a:gd name="T11" fmla="*/ 0 h 307"/>
                    <a:gd name="T12" fmla="*/ 0 w 662"/>
                    <a:gd name="T13" fmla="*/ 0 h 307"/>
                    <a:gd name="T14" fmla="*/ 0 60000 65536"/>
                    <a:gd name="T15" fmla="*/ 0 60000 65536"/>
                    <a:gd name="T16" fmla="*/ 0 60000 65536"/>
                    <a:gd name="T17" fmla="*/ 0 60000 65536"/>
                    <a:gd name="T18" fmla="*/ 0 60000 65536"/>
                    <a:gd name="T19" fmla="*/ 0 60000 65536"/>
                    <a:gd name="T20" fmla="*/ 0 60000 65536"/>
                    <a:gd name="T21" fmla="*/ 0 w 662"/>
                    <a:gd name="T22" fmla="*/ 0 h 307"/>
                    <a:gd name="T23" fmla="*/ 662 w 662"/>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2" h="307">
                      <a:moveTo>
                        <a:pt x="420" y="168"/>
                      </a:moveTo>
                      <a:lnTo>
                        <a:pt x="662" y="147"/>
                      </a:lnTo>
                      <a:lnTo>
                        <a:pt x="662" y="0"/>
                      </a:lnTo>
                      <a:lnTo>
                        <a:pt x="0" y="132"/>
                      </a:lnTo>
                      <a:lnTo>
                        <a:pt x="508" y="307"/>
                      </a:lnTo>
                      <a:lnTo>
                        <a:pt x="420" y="168"/>
                      </a:lnTo>
                      <a:close/>
                    </a:path>
                  </a:pathLst>
                </a:custGeom>
                <a:solidFill>
                  <a:srgbClr val="B8A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3" name="Freeform 118"/>
                <p:cNvSpPr>
                  <a:spLocks noChangeAspect="1"/>
                </p:cNvSpPr>
                <p:nvPr/>
              </p:nvSpPr>
              <p:spPr bwMode="auto">
                <a:xfrm>
                  <a:off x="1951" y="3347"/>
                  <a:ext cx="207" cy="186"/>
                </a:xfrm>
                <a:custGeom>
                  <a:avLst/>
                  <a:gdLst>
                    <a:gd name="T0" fmla="*/ 0 w 827"/>
                    <a:gd name="T1" fmla="*/ 0 h 743"/>
                    <a:gd name="T2" fmla="*/ 0 w 827"/>
                    <a:gd name="T3" fmla="*/ 0 h 743"/>
                    <a:gd name="T4" fmla="*/ 0 w 827"/>
                    <a:gd name="T5" fmla="*/ 0 h 743"/>
                    <a:gd name="T6" fmla="*/ 0 w 827"/>
                    <a:gd name="T7" fmla="*/ 0 h 743"/>
                    <a:gd name="T8" fmla="*/ 0 w 827"/>
                    <a:gd name="T9" fmla="*/ 0 h 743"/>
                    <a:gd name="T10" fmla="*/ 0 w 827"/>
                    <a:gd name="T11" fmla="*/ 0 h 743"/>
                    <a:gd name="T12" fmla="*/ 0 w 827"/>
                    <a:gd name="T13" fmla="*/ 0 h 743"/>
                    <a:gd name="T14" fmla="*/ 0 w 827"/>
                    <a:gd name="T15" fmla="*/ 0 h 743"/>
                    <a:gd name="T16" fmla="*/ 0 w 827"/>
                    <a:gd name="T17" fmla="*/ 0 h 743"/>
                    <a:gd name="T18" fmla="*/ 0 w 827"/>
                    <a:gd name="T19" fmla="*/ 0 h 743"/>
                    <a:gd name="T20" fmla="*/ 0 w 827"/>
                    <a:gd name="T21" fmla="*/ 0 h 743"/>
                    <a:gd name="T22" fmla="*/ 0 w 827"/>
                    <a:gd name="T23" fmla="*/ 0 h 743"/>
                    <a:gd name="T24" fmla="*/ 0 w 827"/>
                    <a:gd name="T25" fmla="*/ 0 h 743"/>
                    <a:gd name="T26" fmla="*/ 0 w 827"/>
                    <a:gd name="T27" fmla="*/ 0 h 743"/>
                    <a:gd name="T28" fmla="*/ 0 w 827"/>
                    <a:gd name="T29" fmla="*/ 0 h 743"/>
                    <a:gd name="T30" fmla="*/ 0 w 827"/>
                    <a:gd name="T31" fmla="*/ 0 h 743"/>
                    <a:gd name="T32" fmla="*/ 0 w 827"/>
                    <a:gd name="T33" fmla="*/ 0 h 743"/>
                    <a:gd name="T34" fmla="*/ 0 w 827"/>
                    <a:gd name="T35" fmla="*/ 0 h 743"/>
                    <a:gd name="T36" fmla="*/ 0 w 827"/>
                    <a:gd name="T37" fmla="*/ 0 h 7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7"/>
                    <a:gd name="T58" fmla="*/ 0 h 743"/>
                    <a:gd name="T59" fmla="*/ 827 w 827"/>
                    <a:gd name="T60" fmla="*/ 743 h 7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7" h="743">
                      <a:moveTo>
                        <a:pt x="102" y="55"/>
                      </a:moveTo>
                      <a:lnTo>
                        <a:pt x="270" y="0"/>
                      </a:lnTo>
                      <a:lnTo>
                        <a:pt x="380" y="28"/>
                      </a:lnTo>
                      <a:lnTo>
                        <a:pt x="521" y="137"/>
                      </a:lnTo>
                      <a:lnTo>
                        <a:pt x="616" y="57"/>
                      </a:lnTo>
                      <a:lnTo>
                        <a:pt x="827" y="148"/>
                      </a:lnTo>
                      <a:lnTo>
                        <a:pt x="798" y="697"/>
                      </a:lnTo>
                      <a:lnTo>
                        <a:pt x="733" y="743"/>
                      </a:lnTo>
                      <a:lnTo>
                        <a:pt x="511" y="640"/>
                      </a:lnTo>
                      <a:lnTo>
                        <a:pt x="714" y="650"/>
                      </a:lnTo>
                      <a:lnTo>
                        <a:pt x="701" y="195"/>
                      </a:lnTo>
                      <a:lnTo>
                        <a:pt x="585" y="148"/>
                      </a:lnTo>
                      <a:lnTo>
                        <a:pt x="547" y="289"/>
                      </a:lnTo>
                      <a:lnTo>
                        <a:pt x="418" y="138"/>
                      </a:lnTo>
                      <a:lnTo>
                        <a:pt x="270" y="74"/>
                      </a:lnTo>
                      <a:lnTo>
                        <a:pt x="131" y="121"/>
                      </a:lnTo>
                      <a:lnTo>
                        <a:pt x="0" y="224"/>
                      </a:lnTo>
                      <a:lnTo>
                        <a:pt x="10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4" name="Freeform 119"/>
                <p:cNvSpPr>
                  <a:spLocks noChangeAspect="1"/>
                </p:cNvSpPr>
                <p:nvPr/>
              </p:nvSpPr>
              <p:spPr bwMode="auto">
                <a:xfrm>
                  <a:off x="1974" y="3443"/>
                  <a:ext cx="103" cy="195"/>
                </a:xfrm>
                <a:custGeom>
                  <a:avLst/>
                  <a:gdLst>
                    <a:gd name="T0" fmla="*/ 0 w 409"/>
                    <a:gd name="T1" fmla="*/ 0 h 781"/>
                    <a:gd name="T2" fmla="*/ 0 w 409"/>
                    <a:gd name="T3" fmla="*/ 0 h 781"/>
                    <a:gd name="T4" fmla="*/ 0 w 409"/>
                    <a:gd name="T5" fmla="*/ 0 h 781"/>
                    <a:gd name="T6" fmla="*/ 0 w 409"/>
                    <a:gd name="T7" fmla="*/ 0 h 781"/>
                    <a:gd name="T8" fmla="*/ 0 w 409"/>
                    <a:gd name="T9" fmla="*/ 0 h 781"/>
                    <a:gd name="T10" fmla="*/ 0 w 409"/>
                    <a:gd name="T11" fmla="*/ 0 h 781"/>
                    <a:gd name="T12" fmla="*/ 0 w 409"/>
                    <a:gd name="T13" fmla="*/ 0 h 781"/>
                    <a:gd name="T14" fmla="*/ 0 w 409"/>
                    <a:gd name="T15" fmla="*/ 0 h 781"/>
                    <a:gd name="T16" fmla="*/ 0 w 409"/>
                    <a:gd name="T17" fmla="*/ 0 h 781"/>
                    <a:gd name="T18" fmla="*/ 0 w 409"/>
                    <a:gd name="T19" fmla="*/ 0 h 781"/>
                    <a:gd name="T20" fmla="*/ 0 w 409"/>
                    <a:gd name="T21" fmla="*/ 0 h 781"/>
                    <a:gd name="T22" fmla="*/ 0 w 409"/>
                    <a:gd name="T23" fmla="*/ 0 h 781"/>
                    <a:gd name="T24" fmla="*/ 0 w 409"/>
                    <a:gd name="T25" fmla="*/ 0 h 781"/>
                    <a:gd name="T26" fmla="*/ 0 w 409"/>
                    <a:gd name="T27" fmla="*/ 0 h 781"/>
                    <a:gd name="T28" fmla="*/ 0 w 409"/>
                    <a:gd name="T29" fmla="*/ 0 h 781"/>
                    <a:gd name="T30" fmla="*/ 0 w 409"/>
                    <a:gd name="T31" fmla="*/ 0 h 781"/>
                    <a:gd name="T32" fmla="*/ 0 w 409"/>
                    <a:gd name="T33" fmla="*/ 0 h 7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9"/>
                    <a:gd name="T52" fmla="*/ 0 h 781"/>
                    <a:gd name="T53" fmla="*/ 409 w 409"/>
                    <a:gd name="T54" fmla="*/ 781 h 7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9" h="781">
                      <a:moveTo>
                        <a:pt x="353" y="102"/>
                      </a:moveTo>
                      <a:lnTo>
                        <a:pt x="232" y="0"/>
                      </a:lnTo>
                      <a:lnTo>
                        <a:pt x="122" y="9"/>
                      </a:lnTo>
                      <a:lnTo>
                        <a:pt x="38" y="112"/>
                      </a:lnTo>
                      <a:lnTo>
                        <a:pt x="0" y="315"/>
                      </a:lnTo>
                      <a:lnTo>
                        <a:pt x="19" y="530"/>
                      </a:lnTo>
                      <a:lnTo>
                        <a:pt x="84" y="640"/>
                      </a:lnTo>
                      <a:lnTo>
                        <a:pt x="177" y="752"/>
                      </a:lnTo>
                      <a:lnTo>
                        <a:pt x="270" y="781"/>
                      </a:lnTo>
                      <a:lnTo>
                        <a:pt x="409" y="762"/>
                      </a:lnTo>
                      <a:lnTo>
                        <a:pt x="241" y="697"/>
                      </a:lnTo>
                      <a:lnTo>
                        <a:pt x="122" y="566"/>
                      </a:lnTo>
                      <a:lnTo>
                        <a:pt x="84" y="353"/>
                      </a:lnTo>
                      <a:lnTo>
                        <a:pt x="131" y="93"/>
                      </a:lnTo>
                      <a:lnTo>
                        <a:pt x="213" y="64"/>
                      </a:lnTo>
                      <a:lnTo>
                        <a:pt x="353"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5" name="Freeform 120"/>
                <p:cNvSpPr>
                  <a:spLocks noChangeAspect="1"/>
                </p:cNvSpPr>
                <p:nvPr/>
              </p:nvSpPr>
              <p:spPr bwMode="auto">
                <a:xfrm>
                  <a:off x="1924" y="3425"/>
                  <a:ext cx="223" cy="303"/>
                </a:xfrm>
                <a:custGeom>
                  <a:avLst/>
                  <a:gdLst>
                    <a:gd name="T0" fmla="*/ 0 w 892"/>
                    <a:gd name="T1" fmla="*/ 0 h 1209"/>
                    <a:gd name="T2" fmla="*/ 0 w 892"/>
                    <a:gd name="T3" fmla="*/ 0 h 1209"/>
                    <a:gd name="T4" fmla="*/ 0 w 892"/>
                    <a:gd name="T5" fmla="*/ 0 h 1209"/>
                    <a:gd name="T6" fmla="*/ 0 w 892"/>
                    <a:gd name="T7" fmla="*/ 0 h 1209"/>
                    <a:gd name="T8" fmla="*/ 0 w 892"/>
                    <a:gd name="T9" fmla="*/ 0 h 1209"/>
                    <a:gd name="T10" fmla="*/ 0 w 892"/>
                    <a:gd name="T11" fmla="*/ 0 h 1209"/>
                    <a:gd name="T12" fmla="*/ 0 w 892"/>
                    <a:gd name="T13" fmla="*/ 0 h 1209"/>
                    <a:gd name="T14" fmla="*/ 0 w 892"/>
                    <a:gd name="T15" fmla="*/ 0 h 1209"/>
                    <a:gd name="T16" fmla="*/ 0 w 892"/>
                    <a:gd name="T17" fmla="*/ 0 h 1209"/>
                    <a:gd name="T18" fmla="*/ 0 w 892"/>
                    <a:gd name="T19" fmla="*/ 0 h 1209"/>
                    <a:gd name="T20" fmla="*/ 0 w 892"/>
                    <a:gd name="T21" fmla="*/ 0 h 1209"/>
                    <a:gd name="T22" fmla="*/ 0 w 892"/>
                    <a:gd name="T23" fmla="*/ 0 h 1209"/>
                    <a:gd name="T24" fmla="*/ 0 w 892"/>
                    <a:gd name="T25" fmla="*/ 0 h 1209"/>
                    <a:gd name="T26" fmla="*/ 0 w 892"/>
                    <a:gd name="T27" fmla="*/ 0 h 1209"/>
                    <a:gd name="T28" fmla="*/ 0 w 892"/>
                    <a:gd name="T29" fmla="*/ 0 h 1209"/>
                    <a:gd name="T30" fmla="*/ 0 w 892"/>
                    <a:gd name="T31" fmla="*/ 0 h 1209"/>
                    <a:gd name="T32" fmla="*/ 0 w 892"/>
                    <a:gd name="T33" fmla="*/ 0 h 1209"/>
                    <a:gd name="T34" fmla="*/ 0 w 892"/>
                    <a:gd name="T35" fmla="*/ 0 h 1209"/>
                    <a:gd name="T36" fmla="*/ 0 w 892"/>
                    <a:gd name="T37" fmla="*/ 0 h 1209"/>
                    <a:gd name="T38" fmla="*/ 0 w 892"/>
                    <a:gd name="T39" fmla="*/ 0 h 1209"/>
                    <a:gd name="T40" fmla="*/ 0 w 892"/>
                    <a:gd name="T41" fmla="*/ 0 h 1209"/>
                    <a:gd name="T42" fmla="*/ 0 w 892"/>
                    <a:gd name="T43" fmla="*/ 0 h 1209"/>
                    <a:gd name="T44" fmla="*/ 0 w 892"/>
                    <a:gd name="T45" fmla="*/ 0 h 1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2"/>
                    <a:gd name="T70" fmla="*/ 0 h 1209"/>
                    <a:gd name="T71" fmla="*/ 892 w 892"/>
                    <a:gd name="T72" fmla="*/ 1209 h 1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2" h="1209">
                      <a:moveTo>
                        <a:pt x="86" y="0"/>
                      </a:moveTo>
                      <a:lnTo>
                        <a:pt x="6" y="270"/>
                      </a:lnTo>
                      <a:lnTo>
                        <a:pt x="0" y="512"/>
                      </a:lnTo>
                      <a:lnTo>
                        <a:pt x="38" y="715"/>
                      </a:lnTo>
                      <a:lnTo>
                        <a:pt x="132" y="937"/>
                      </a:lnTo>
                      <a:lnTo>
                        <a:pt x="249" y="1051"/>
                      </a:lnTo>
                      <a:lnTo>
                        <a:pt x="316" y="1114"/>
                      </a:lnTo>
                      <a:lnTo>
                        <a:pt x="426" y="1186"/>
                      </a:lnTo>
                      <a:lnTo>
                        <a:pt x="576" y="1207"/>
                      </a:lnTo>
                      <a:lnTo>
                        <a:pt x="717" y="1209"/>
                      </a:lnTo>
                      <a:lnTo>
                        <a:pt x="808" y="1152"/>
                      </a:lnTo>
                      <a:lnTo>
                        <a:pt x="892" y="1086"/>
                      </a:lnTo>
                      <a:lnTo>
                        <a:pt x="846" y="818"/>
                      </a:lnTo>
                      <a:lnTo>
                        <a:pt x="744" y="780"/>
                      </a:lnTo>
                      <a:lnTo>
                        <a:pt x="782" y="1069"/>
                      </a:lnTo>
                      <a:lnTo>
                        <a:pt x="670" y="1133"/>
                      </a:lnTo>
                      <a:lnTo>
                        <a:pt x="457" y="1129"/>
                      </a:lnTo>
                      <a:lnTo>
                        <a:pt x="318" y="1042"/>
                      </a:lnTo>
                      <a:lnTo>
                        <a:pt x="208" y="907"/>
                      </a:lnTo>
                      <a:lnTo>
                        <a:pt x="93" y="706"/>
                      </a:lnTo>
                      <a:lnTo>
                        <a:pt x="38" y="361"/>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6" name="Freeform 121"/>
                <p:cNvSpPr>
                  <a:spLocks noChangeAspect="1"/>
                </p:cNvSpPr>
                <p:nvPr/>
              </p:nvSpPr>
              <p:spPr bwMode="auto">
                <a:xfrm>
                  <a:off x="1872" y="3203"/>
                  <a:ext cx="651" cy="630"/>
                </a:xfrm>
                <a:custGeom>
                  <a:avLst/>
                  <a:gdLst>
                    <a:gd name="T0" fmla="*/ 0 w 2597"/>
                    <a:gd name="T1" fmla="*/ 0 h 2516"/>
                    <a:gd name="T2" fmla="*/ 0 w 2597"/>
                    <a:gd name="T3" fmla="*/ 0 h 2516"/>
                    <a:gd name="T4" fmla="*/ 0 w 2597"/>
                    <a:gd name="T5" fmla="*/ 0 h 2516"/>
                    <a:gd name="T6" fmla="*/ 0 w 2597"/>
                    <a:gd name="T7" fmla="*/ 0 h 2516"/>
                    <a:gd name="T8" fmla="*/ 0 w 2597"/>
                    <a:gd name="T9" fmla="*/ 0 h 2516"/>
                    <a:gd name="T10" fmla="*/ 0 w 2597"/>
                    <a:gd name="T11" fmla="*/ 0 h 2516"/>
                    <a:gd name="T12" fmla="*/ 0 w 2597"/>
                    <a:gd name="T13" fmla="*/ 0 h 2516"/>
                    <a:gd name="T14" fmla="*/ 0 w 2597"/>
                    <a:gd name="T15" fmla="*/ 0 h 2516"/>
                    <a:gd name="T16" fmla="*/ 0 w 2597"/>
                    <a:gd name="T17" fmla="*/ 0 h 2516"/>
                    <a:gd name="T18" fmla="*/ 0 w 2597"/>
                    <a:gd name="T19" fmla="*/ 0 h 2516"/>
                    <a:gd name="T20" fmla="*/ 0 w 2597"/>
                    <a:gd name="T21" fmla="*/ 0 h 2516"/>
                    <a:gd name="T22" fmla="*/ 0 w 2597"/>
                    <a:gd name="T23" fmla="*/ 0 h 2516"/>
                    <a:gd name="T24" fmla="*/ 0 w 2597"/>
                    <a:gd name="T25" fmla="*/ 0 h 2516"/>
                    <a:gd name="T26" fmla="*/ 0 w 2597"/>
                    <a:gd name="T27" fmla="*/ 0 h 2516"/>
                    <a:gd name="T28" fmla="*/ 0 w 2597"/>
                    <a:gd name="T29" fmla="*/ 0 h 2516"/>
                    <a:gd name="T30" fmla="*/ 0 w 2597"/>
                    <a:gd name="T31" fmla="*/ 0 h 2516"/>
                    <a:gd name="T32" fmla="*/ 0 w 2597"/>
                    <a:gd name="T33" fmla="*/ 0 h 2516"/>
                    <a:gd name="T34" fmla="*/ 0 w 2597"/>
                    <a:gd name="T35" fmla="*/ 0 h 2516"/>
                    <a:gd name="T36" fmla="*/ 0 w 2597"/>
                    <a:gd name="T37" fmla="*/ 0 h 2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7"/>
                    <a:gd name="T58" fmla="*/ 0 h 2516"/>
                    <a:gd name="T59" fmla="*/ 2597 w 2597"/>
                    <a:gd name="T60" fmla="*/ 2516 h 2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7" h="2516">
                      <a:moveTo>
                        <a:pt x="1734" y="509"/>
                      </a:moveTo>
                      <a:lnTo>
                        <a:pt x="1344" y="528"/>
                      </a:lnTo>
                      <a:lnTo>
                        <a:pt x="278" y="251"/>
                      </a:lnTo>
                      <a:lnTo>
                        <a:pt x="1549" y="45"/>
                      </a:lnTo>
                      <a:lnTo>
                        <a:pt x="1418" y="0"/>
                      </a:lnTo>
                      <a:lnTo>
                        <a:pt x="8" y="194"/>
                      </a:lnTo>
                      <a:lnTo>
                        <a:pt x="0" y="2024"/>
                      </a:lnTo>
                      <a:lnTo>
                        <a:pt x="1354" y="2516"/>
                      </a:lnTo>
                      <a:lnTo>
                        <a:pt x="2588" y="2089"/>
                      </a:lnTo>
                      <a:lnTo>
                        <a:pt x="2597" y="2034"/>
                      </a:lnTo>
                      <a:lnTo>
                        <a:pt x="1437" y="2359"/>
                      </a:lnTo>
                      <a:lnTo>
                        <a:pt x="1363" y="1262"/>
                      </a:lnTo>
                      <a:lnTo>
                        <a:pt x="1251" y="2387"/>
                      </a:lnTo>
                      <a:lnTo>
                        <a:pt x="91" y="1969"/>
                      </a:lnTo>
                      <a:lnTo>
                        <a:pt x="110" y="344"/>
                      </a:lnTo>
                      <a:lnTo>
                        <a:pt x="1354" y="631"/>
                      </a:lnTo>
                      <a:lnTo>
                        <a:pt x="1818" y="538"/>
                      </a:lnTo>
                      <a:lnTo>
                        <a:pt x="1734"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7" name="Freeform 122"/>
                <p:cNvSpPr>
                  <a:spLocks noChangeAspect="1"/>
                </p:cNvSpPr>
                <p:nvPr/>
              </p:nvSpPr>
              <p:spPr bwMode="auto">
                <a:xfrm>
                  <a:off x="2283" y="3394"/>
                  <a:ext cx="238" cy="309"/>
                </a:xfrm>
                <a:custGeom>
                  <a:avLst/>
                  <a:gdLst>
                    <a:gd name="T0" fmla="*/ 0 w 947"/>
                    <a:gd name="T1" fmla="*/ 0 h 1234"/>
                    <a:gd name="T2" fmla="*/ 0 w 947"/>
                    <a:gd name="T3" fmla="*/ 0 h 1234"/>
                    <a:gd name="T4" fmla="*/ 0 w 947"/>
                    <a:gd name="T5" fmla="*/ 0 h 1234"/>
                    <a:gd name="T6" fmla="*/ 0 w 947"/>
                    <a:gd name="T7" fmla="*/ 0 h 1234"/>
                    <a:gd name="T8" fmla="*/ 0 w 947"/>
                    <a:gd name="T9" fmla="*/ 0 h 1234"/>
                    <a:gd name="T10" fmla="*/ 0 w 947"/>
                    <a:gd name="T11" fmla="*/ 0 h 1234"/>
                    <a:gd name="T12" fmla="*/ 0 w 947"/>
                    <a:gd name="T13" fmla="*/ 0 h 1234"/>
                    <a:gd name="T14" fmla="*/ 0 w 947"/>
                    <a:gd name="T15" fmla="*/ 0 h 1234"/>
                    <a:gd name="T16" fmla="*/ 0 w 947"/>
                    <a:gd name="T17" fmla="*/ 0 h 1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7"/>
                    <a:gd name="T28" fmla="*/ 0 h 1234"/>
                    <a:gd name="T29" fmla="*/ 947 w 947"/>
                    <a:gd name="T30" fmla="*/ 1234 h 1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7" h="1234">
                      <a:moveTo>
                        <a:pt x="547" y="0"/>
                      </a:moveTo>
                      <a:lnTo>
                        <a:pt x="0" y="91"/>
                      </a:lnTo>
                      <a:lnTo>
                        <a:pt x="38" y="1234"/>
                      </a:lnTo>
                      <a:lnTo>
                        <a:pt x="947" y="975"/>
                      </a:lnTo>
                      <a:lnTo>
                        <a:pt x="929" y="863"/>
                      </a:lnTo>
                      <a:lnTo>
                        <a:pt x="121" y="1095"/>
                      </a:lnTo>
                      <a:lnTo>
                        <a:pt x="74" y="139"/>
                      </a:lnTo>
                      <a:lnTo>
                        <a:pt x="5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8" name="Freeform 123"/>
                <p:cNvSpPr>
                  <a:spLocks noChangeAspect="1"/>
                </p:cNvSpPr>
                <p:nvPr/>
              </p:nvSpPr>
              <p:spPr bwMode="auto">
                <a:xfrm>
                  <a:off x="2283" y="3394"/>
                  <a:ext cx="229" cy="244"/>
                </a:xfrm>
                <a:custGeom>
                  <a:avLst/>
                  <a:gdLst>
                    <a:gd name="T0" fmla="*/ 0 w 910"/>
                    <a:gd name="T1" fmla="*/ 0 h 975"/>
                    <a:gd name="T2" fmla="*/ 0 w 910"/>
                    <a:gd name="T3" fmla="*/ 0 h 975"/>
                    <a:gd name="T4" fmla="*/ 0 w 910"/>
                    <a:gd name="T5" fmla="*/ 0 h 975"/>
                    <a:gd name="T6" fmla="*/ 0 w 910"/>
                    <a:gd name="T7" fmla="*/ 0 h 975"/>
                    <a:gd name="T8" fmla="*/ 0 w 910"/>
                    <a:gd name="T9" fmla="*/ 0 h 975"/>
                    <a:gd name="T10" fmla="*/ 0 w 910"/>
                    <a:gd name="T11" fmla="*/ 0 h 975"/>
                    <a:gd name="T12" fmla="*/ 0 w 910"/>
                    <a:gd name="T13" fmla="*/ 0 h 975"/>
                    <a:gd name="T14" fmla="*/ 0 w 910"/>
                    <a:gd name="T15" fmla="*/ 0 h 975"/>
                    <a:gd name="T16" fmla="*/ 0 w 910"/>
                    <a:gd name="T17" fmla="*/ 0 h 975"/>
                    <a:gd name="T18" fmla="*/ 0 w 910"/>
                    <a:gd name="T19" fmla="*/ 0 h 975"/>
                    <a:gd name="T20" fmla="*/ 0 w 910"/>
                    <a:gd name="T21" fmla="*/ 0 h 975"/>
                    <a:gd name="T22" fmla="*/ 0 w 910"/>
                    <a:gd name="T23" fmla="*/ 0 h 9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975"/>
                    <a:gd name="T38" fmla="*/ 910 w 910"/>
                    <a:gd name="T39" fmla="*/ 975 h 9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975">
                      <a:moveTo>
                        <a:pt x="0" y="91"/>
                      </a:moveTo>
                      <a:lnTo>
                        <a:pt x="232" y="975"/>
                      </a:lnTo>
                      <a:lnTo>
                        <a:pt x="241" y="213"/>
                      </a:lnTo>
                      <a:lnTo>
                        <a:pt x="389" y="899"/>
                      </a:lnTo>
                      <a:lnTo>
                        <a:pt x="437" y="194"/>
                      </a:lnTo>
                      <a:lnTo>
                        <a:pt x="585" y="844"/>
                      </a:lnTo>
                      <a:lnTo>
                        <a:pt x="677" y="179"/>
                      </a:lnTo>
                      <a:lnTo>
                        <a:pt x="789" y="789"/>
                      </a:lnTo>
                      <a:lnTo>
                        <a:pt x="910" y="194"/>
                      </a:lnTo>
                      <a:lnTo>
                        <a:pt x="547" y="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8709" name="Freeform 124"/>
                <p:cNvSpPr>
                  <a:spLocks noChangeAspect="1"/>
                </p:cNvSpPr>
                <p:nvPr/>
              </p:nvSpPr>
              <p:spPr bwMode="auto">
                <a:xfrm>
                  <a:off x="2054" y="3233"/>
                  <a:ext cx="204" cy="76"/>
                </a:xfrm>
                <a:custGeom>
                  <a:avLst/>
                  <a:gdLst>
                    <a:gd name="T0" fmla="*/ 0 w 814"/>
                    <a:gd name="T1" fmla="*/ 0 h 307"/>
                    <a:gd name="T2" fmla="*/ 0 w 814"/>
                    <a:gd name="T3" fmla="*/ 0 h 307"/>
                    <a:gd name="T4" fmla="*/ 0 w 814"/>
                    <a:gd name="T5" fmla="*/ 0 h 307"/>
                    <a:gd name="T6" fmla="*/ 0 w 814"/>
                    <a:gd name="T7" fmla="*/ 0 h 307"/>
                    <a:gd name="T8" fmla="*/ 0 w 814"/>
                    <a:gd name="T9" fmla="*/ 0 h 307"/>
                    <a:gd name="T10" fmla="*/ 0 w 814"/>
                    <a:gd name="T11" fmla="*/ 0 h 307"/>
                    <a:gd name="T12" fmla="*/ 0 w 814"/>
                    <a:gd name="T13" fmla="*/ 0 h 307"/>
                    <a:gd name="T14" fmla="*/ 0 60000 65536"/>
                    <a:gd name="T15" fmla="*/ 0 60000 65536"/>
                    <a:gd name="T16" fmla="*/ 0 60000 65536"/>
                    <a:gd name="T17" fmla="*/ 0 60000 65536"/>
                    <a:gd name="T18" fmla="*/ 0 60000 65536"/>
                    <a:gd name="T19" fmla="*/ 0 60000 65536"/>
                    <a:gd name="T20" fmla="*/ 0 60000 65536"/>
                    <a:gd name="T21" fmla="*/ 0 w 814"/>
                    <a:gd name="T22" fmla="*/ 0 h 307"/>
                    <a:gd name="T23" fmla="*/ 814 w 814"/>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4" h="307">
                      <a:moveTo>
                        <a:pt x="801" y="0"/>
                      </a:moveTo>
                      <a:lnTo>
                        <a:pt x="0" y="139"/>
                      </a:lnTo>
                      <a:lnTo>
                        <a:pt x="647" y="307"/>
                      </a:lnTo>
                      <a:lnTo>
                        <a:pt x="291" y="139"/>
                      </a:lnTo>
                      <a:lnTo>
                        <a:pt x="814" y="80"/>
                      </a:lnTo>
                      <a:lnTo>
                        <a:pt x="8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grpSp>
        <p:sp>
          <p:nvSpPr>
            <p:cNvPr id="28690" name="Freeform 125"/>
            <p:cNvSpPr>
              <a:spLocks/>
            </p:cNvSpPr>
            <p:nvPr/>
          </p:nvSpPr>
          <p:spPr bwMode="auto">
            <a:xfrm>
              <a:off x="2597" y="2167"/>
              <a:ext cx="715" cy="466"/>
            </a:xfrm>
            <a:custGeom>
              <a:avLst/>
              <a:gdLst>
                <a:gd name="T0" fmla="*/ 715 w 715"/>
                <a:gd name="T1" fmla="*/ 281 h 466"/>
                <a:gd name="T2" fmla="*/ 493 w 715"/>
                <a:gd name="T3" fmla="*/ 466 h 466"/>
                <a:gd name="T4" fmla="*/ 384 w 715"/>
                <a:gd name="T5" fmla="*/ 448 h 466"/>
                <a:gd name="T6" fmla="*/ 27 w 715"/>
                <a:gd name="T7" fmla="*/ 274 h 466"/>
                <a:gd name="T8" fmla="*/ 0 w 715"/>
                <a:gd name="T9" fmla="*/ 0 h 466"/>
                <a:gd name="T10" fmla="*/ 0 60000 65536"/>
                <a:gd name="T11" fmla="*/ 0 60000 65536"/>
                <a:gd name="T12" fmla="*/ 0 60000 65536"/>
                <a:gd name="T13" fmla="*/ 0 60000 65536"/>
                <a:gd name="T14" fmla="*/ 0 60000 65536"/>
                <a:gd name="T15" fmla="*/ 0 w 715"/>
                <a:gd name="T16" fmla="*/ 0 h 466"/>
                <a:gd name="T17" fmla="*/ 715 w 715"/>
                <a:gd name="T18" fmla="*/ 466 h 466"/>
              </a:gdLst>
              <a:ahLst/>
              <a:cxnLst>
                <a:cxn ang="T10">
                  <a:pos x="T0" y="T1"/>
                </a:cxn>
                <a:cxn ang="T11">
                  <a:pos x="T2" y="T3"/>
                </a:cxn>
                <a:cxn ang="T12">
                  <a:pos x="T4" y="T5"/>
                </a:cxn>
                <a:cxn ang="T13">
                  <a:pos x="T6" y="T7"/>
                </a:cxn>
                <a:cxn ang="T14">
                  <a:pos x="T8" y="T9"/>
                </a:cxn>
              </a:cxnLst>
              <a:rect l="T15" t="T16" r="T17" b="T18"/>
              <a:pathLst>
                <a:path w="715" h="466">
                  <a:moveTo>
                    <a:pt x="715" y="281"/>
                  </a:moveTo>
                  <a:lnTo>
                    <a:pt x="493" y="466"/>
                  </a:lnTo>
                  <a:lnTo>
                    <a:pt x="384" y="448"/>
                  </a:lnTo>
                  <a:lnTo>
                    <a:pt x="27" y="274"/>
                  </a:lnTo>
                  <a:lnTo>
                    <a:pt x="0"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28681" name="AutoShape 126"/>
          <p:cNvSpPr>
            <a:spLocks noChangeArrowheads="1"/>
          </p:cNvSpPr>
          <p:nvPr/>
        </p:nvSpPr>
        <p:spPr bwMode="auto">
          <a:xfrm>
            <a:off x="865188" y="4760913"/>
            <a:ext cx="1890712" cy="1019175"/>
          </a:xfrm>
          <a:prstGeom prst="rightArrow">
            <a:avLst>
              <a:gd name="adj1" fmla="val 50000"/>
              <a:gd name="adj2" fmla="val 46378"/>
            </a:avLst>
          </a:prstGeom>
          <a:solidFill>
            <a:schemeClr val="accent1"/>
          </a:solidFill>
          <a:ln w="38100">
            <a:solidFill>
              <a:schemeClr val="tx1"/>
            </a:solidFill>
            <a:miter lim="800000"/>
            <a:headEnd/>
            <a:tailEnd/>
          </a:ln>
        </p:spPr>
        <p:txBody>
          <a:bodyPr wrap="none" anchor="ctr"/>
          <a:lstStyle/>
          <a:p>
            <a:endParaRPr lang="en-GB" sz="2800">
              <a:solidFill>
                <a:srgbClr val="005D9F"/>
              </a:solidFill>
              <a:latin typeface="Times New Roman" pitchFamily="18" charset="0"/>
            </a:endParaRPr>
          </a:p>
        </p:txBody>
      </p:sp>
      <p:sp>
        <p:nvSpPr>
          <p:cNvPr id="28682" name="Line 127"/>
          <p:cNvSpPr>
            <a:spLocks noChangeShapeType="1"/>
          </p:cNvSpPr>
          <p:nvPr/>
        </p:nvSpPr>
        <p:spPr bwMode="auto">
          <a:xfrm>
            <a:off x="4648200" y="1905000"/>
            <a:ext cx="0" cy="4724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28683" name="AutoShape 126"/>
          <p:cNvSpPr>
            <a:spLocks noChangeArrowheads="1"/>
          </p:cNvSpPr>
          <p:nvPr/>
        </p:nvSpPr>
        <p:spPr bwMode="auto">
          <a:xfrm>
            <a:off x="323850" y="5622925"/>
            <a:ext cx="1890713" cy="1019175"/>
          </a:xfrm>
          <a:prstGeom prst="rightArrow">
            <a:avLst>
              <a:gd name="adj1" fmla="val 50000"/>
              <a:gd name="adj2" fmla="val 46379"/>
            </a:avLst>
          </a:prstGeom>
          <a:solidFill>
            <a:schemeClr val="accent1"/>
          </a:solidFill>
          <a:ln w="38100">
            <a:solidFill>
              <a:schemeClr val="tx1"/>
            </a:solidFill>
            <a:miter lim="800000"/>
            <a:headEnd/>
            <a:tailEnd/>
          </a:ln>
        </p:spPr>
        <p:txBody>
          <a:bodyPr wrap="none" anchor="ctr"/>
          <a:lstStyle/>
          <a:p>
            <a:endParaRPr lang="en-GB" sz="2800">
              <a:solidFill>
                <a:srgbClr val="005D9F"/>
              </a:solidFill>
              <a:latin typeface="Times New Roman" pitchFamily="18" charset="0"/>
            </a:endParaRPr>
          </a:p>
        </p:txBody>
      </p:sp>
      <p:cxnSp>
        <p:nvCxnSpPr>
          <p:cNvPr id="4" name="Straight Arrow Connector 3"/>
          <p:cNvCxnSpPr/>
          <p:nvPr/>
        </p:nvCxnSpPr>
        <p:spPr>
          <a:xfrm>
            <a:off x="4711700" y="4754563"/>
            <a:ext cx="882650"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6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5" y="4302125"/>
            <a:ext cx="1655763"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urved Connector 7"/>
          <p:cNvCxnSpPr/>
          <p:nvPr/>
        </p:nvCxnSpPr>
        <p:spPr>
          <a:xfrm rot="16200000" flipH="1">
            <a:off x="1087438" y="4464050"/>
            <a:ext cx="641350" cy="2794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Curved Connector 142"/>
          <p:cNvCxnSpPr/>
          <p:nvPr/>
        </p:nvCxnSpPr>
        <p:spPr>
          <a:xfrm rot="5400000">
            <a:off x="4860925" y="4202113"/>
            <a:ext cx="722313" cy="1539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151" y="2399358"/>
            <a:ext cx="1684338" cy="2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228268"/>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80" t="14694" r="21327" b="8979"/>
          <a:stretch/>
        </p:blipFill>
        <p:spPr bwMode="auto">
          <a:xfrm>
            <a:off x="562504" y="772509"/>
            <a:ext cx="8314267" cy="61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28638" y="110950"/>
            <a:ext cx="8229600" cy="15128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0070C0"/>
              </a:solidFill>
              <a:latin typeface="Calibri" charset="0"/>
              <a:ea typeface="MS PGothic" charset="0"/>
            </a:endParaRPr>
          </a:p>
        </p:txBody>
      </p:sp>
    </p:spTree>
    <p:extLst>
      <p:ext uri="{BB962C8B-B14F-4D97-AF65-F5344CB8AC3E}">
        <p14:creationId xmlns:p14="http://schemas.microsoft.com/office/powerpoint/2010/main" val="3069888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80728"/>
            <a:ext cx="8229600" cy="1143000"/>
          </a:xfrm>
        </p:spPr>
        <p:txBody>
          <a:bodyPr/>
          <a:lstStyle/>
          <a:p>
            <a:r>
              <a:rPr lang="en-GB" b="1" dirty="0" smtClean="0">
                <a:latin typeface="Calibri" panose="020F0502020204030204" pitchFamily="34" charset="0"/>
              </a:rPr>
              <a:t>Dementia worldwide</a:t>
            </a:r>
            <a:endParaRPr lang="en-GB" b="1" dirty="0">
              <a:latin typeface="Calibri" panose="020F0502020204030204" pitchFamily="34" charset="0"/>
            </a:endParaRPr>
          </a:p>
        </p:txBody>
      </p:sp>
      <p:sp>
        <p:nvSpPr>
          <p:cNvPr id="5" name="Text Placeholder 4"/>
          <p:cNvSpPr>
            <a:spLocks noGrp="1"/>
          </p:cNvSpPr>
          <p:nvPr>
            <p:ph type="body" sz="half" idx="1"/>
          </p:nvPr>
        </p:nvSpPr>
        <p:spPr>
          <a:xfrm>
            <a:off x="323528" y="2005796"/>
            <a:ext cx="4038600" cy="2544762"/>
          </a:xfrm>
        </p:spPr>
        <p:txBody>
          <a:bodyPr/>
          <a:lstStyle/>
          <a:p>
            <a:endParaRPr lang="en-GB" dirty="0"/>
          </a:p>
          <a:p>
            <a:pPr marL="0" indent="0">
              <a:buNone/>
            </a:pPr>
            <a:r>
              <a:rPr lang="en-GB" b="1" dirty="0" smtClean="0">
                <a:latin typeface="Calibri" panose="020F0502020204030204" pitchFamily="34" charset="0"/>
              </a:rPr>
              <a:t>Prevalence by age (UK)</a:t>
            </a:r>
            <a:endParaRPr lang="en-GB" b="1" dirty="0">
              <a:latin typeface="Calibri" panose="020F0502020204030204" pitchFamily="34" charset="0"/>
            </a:endParaRPr>
          </a:p>
          <a:p>
            <a:r>
              <a:rPr lang="en-GB" dirty="0">
                <a:latin typeface="Calibri" panose="020F0502020204030204" pitchFamily="34" charset="0"/>
              </a:rPr>
              <a:t>1% of </a:t>
            </a:r>
            <a:r>
              <a:rPr lang="en-GB" dirty="0" smtClean="0">
                <a:latin typeface="Calibri" panose="020F0502020204030204" pitchFamily="34" charset="0"/>
              </a:rPr>
              <a:t>65 - 69</a:t>
            </a:r>
            <a:endParaRPr lang="en-GB" dirty="0">
              <a:latin typeface="Calibri" panose="020F0502020204030204" pitchFamily="34" charset="0"/>
            </a:endParaRPr>
          </a:p>
          <a:p>
            <a:r>
              <a:rPr lang="en-GB" dirty="0">
                <a:latin typeface="Calibri" panose="020F0502020204030204" pitchFamily="34" charset="0"/>
              </a:rPr>
              <a:t>4% of </a:t>
            </a:r>
            <a:r>
              <a:rPr lang="en-GB" dirty="0" smtClean="0">
                <a:latin typeface="Calibri" panose="020F0502020204030204" pitchFamily="34" charset="0"/>
              </a:rPr>
              <a:t>70 - 74 </a:t>
            </a:r>
            <a:endParaRPr lang="en-GB" dirty="0">
              <a:latin typeface="Calibri" panose="020F0502020204030204" pitchFamily="34" charset="0"/>
            </a:endParaRPr>
          </a:p>
          <a:p>
            <a:r>
              <a:rPr lang="en-GB" dirty="0">
                <a:latin typeface="Calibri" panose="020F0502020204030204" pitchFamily="34" charset="0"/>
              </a:rPr>
              <a:t>8% of </a:t>
            </a:r>
            <a:r>
              <a:rPr lang="en-GB" dirty="0" smtClean="0">
                <a:latin typeface="Calibri" panose="020F0502020204030204" pitchFamily="34" charset="0"/>
              </a:rPr>
              <a:t>75 - 79</a:t>
            </a:r>
            <a:endParaRPr lang="en-GB" dirty="0">
              <a:latin typeface="Calibri" panose="020F0502020204030204" pitchFamily="34" charset="0"/>
            </a:endParaRPr>
          </a:p>
          <a:p>
            <a:r>
              <a:rPr lang="en-GB" dirty="0">
                <a:latin typeface="Calibri" panose="020F0502020204030204" pitchFamily="34" charset="0"/>
              </a:rPr>
              <a:t>16% of </a:t>
            </a:r>
            <a:r>
              <a:rPr lang="en-GB" dirty="0" smtClean="0">
                <a:latin typeface="Calibri" panose="020F0502020204030204" pitchFamily="34" charset="0"/>
              </a:rPr>
              <a:t>80 - 84</a:t>
            </a:r>
            <a:endParaRPr lang="en-GB" dirty="0"/>
          </a:p>
        </p:txBody>
      </p:sp>
      <p:sp>
        <p:nvSpPr>
          <p:cNvPr id="6" name="Content Placeholder 5"/>
          <p:cNvSpPr>
            <a:spLocks noGrp="1"/>
          </p:cNvSpPr>
          <p:nvPr>
            <p:ph sz="half" idx="2"/>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420888"/>
            <a:ext cx="4931668" cy="418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599579"/>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38635"/>
          </a:xfrm>
        </p:spPr>
        <p:txBody>
          <a:bodyPr>
            <a:normAutofit fontScale="92500" lnSpcReduction="20000"/>
          </a:bodyPr>
          <a:lstStyle/>
          <a:p>
            <a:r>
              <a:rPr lang="en-GB" dirty="0" smtClean="0">
                <a:latin typeface="Calibri" panose="020F0502020204030204" pitchFamily="34" charset="0"/>
              </a:rPr>
              <a:t>“Design </a:t>
            </a:r>
            <a:r>
              <a:rPr lang="en-GB" dirty="0">
                <a:latin typeface="Calibri" panose="020F0502020204030204" pitchFamily="34" charset="0"/>
              </a:rPr>
              <a:t>for the young and you exclude the old; design for the old and you include the </a:t>
            </a:r>
            <a:r>
              <a:rPr lang="en-GB" dirty="0" smtClean="0">
                <a:latin typeface="Calibri" panose="020F0502020204030204" pitchFamily="34" charset="0"/>
              </a:rPr>
              <a:t>young”</a:t>
            </a:r>
          </a:p>
          <a:p>
            <a:pPr marL="0" indent="0" algn="r">
              <a:buNone/>
            </a:pPr>
            <a:r>
              <a:rPr lang="en-GB" b="1" dirty="0" smtClean="0">
                <a:solidFill>
                  <a:srgbClr val="0070C0"/>
                </a:solidFill>
                <a:latin typeface="Calibri" charset="0"/>
                <a:ea typeface="MS PGothic" charset="0"/>
                <a:cs typeface="Arial" charset="0"/>
              </a:rPr>
              <a:t>Professor </a:t>
            </a:r>
            <a:r>
              <a:rPr lang="en-GB" b="1" dirty="0">
                <a:solidFill>
                  <a:srgbClr val="0070C0"/>
                </a:solidFill>
                <a:latin typeface="Calibri" charset="0"/>
                <a:ea typeface="MS PGothic" charset="0"/>
                <a:cs typeface="Arial" charset="0"/>
              </a:rPr>
              <a:t>Bernard </a:t>
            </a:r>
            <a:r>
              <a:rPr lang="en-GB" b="1" dirty="0" smtClean="0">
                <a:solidFill>
                  <a:srgbClr val="0070C0"/>
                </a:solidFill>
                <a:latin typeface="Calibri" charset="0"/>
                <a:ea typeface="MS PGothic" charset="0"/>
                <a:cs typeface="Arial" charset="0"/>
              </a:rPr>
              <a:t>Isaacs</a:t>
            </a:r>
          </a:p>
          <a:p>
            <a:pPr marL="0" indent="0" algn="r">
              <a:buNone/>
            </a:pPr>
            <a:endParaRPr lang="en-GB" b="1" dirty="0" smtClean="0">
              <a:solidFill>
                <a:srgbClr val="0070C0"/>
              </a:solidFill>
              <a:latin typeface="Calibri" charset="0"/>
              <a:ea typeface="MS PGothic" charset="0"/>
              <a:cs typeface="Arial" charset="0"/>
            </a:endParaRPr>
          </a:p>
          <a:p>
            <a:r>
              <a:rPr lang="en-GB" dirty="0">
                <a:latin typeface="Calibri" panose="020F0502020204030204" pitchFamily="34" charset="0"/>
              </a:rPr>
              <a:t>“If we design services for people with one thing wrong but people with many things wrong turn up, the fault lies not with the users but with the </a:t>
            </a:r>
            <a:r>
              <a:rPr lang="en-GB" dirty="0" smtClean="0">
                <a:latin typeface="Calibri" panose="020F0502020204030204" pitchFamily="34" charset="0"/>
              </a:rPr>
              <a:t>service. Yet </a:t>
            </a:r>
            <a:r>
              <a:rPr lang="en-GB" dirty="0">
                <a:latin typeface="Calibri" panose="020F0502020204030204" pitchFamily="34" charset="0"/>
              </a:rPr>
              <a:t>all too often these patients are labelled as ‘inappropriate’ and presented as a problem</a:t>
            </a:r>
            <a:r>
              <a:rPr lang="en-GB" dirty="0" smtClean="0">
                <a:latin typeface="Calibri" panose="020F0502020204030204" pitchFamily="34" charset="0"/>
              </a:rPr>
              <a:t>”</a:t>
            </a:r>
          </a:p>
          <a:p>
            <a:pPr marL="0" lvl="0" indent="0" algn="r">
              <a:buNone/>
            </a:pPr>
            <a:r>
              <a:rPr lang="en-GB" b="1" dirty="0">
                <a:solidFill>
                  <a:srgbClr val="0070C0"/>
                </a:solidFill>
                <a:latin typeface="Calibri" charset="0"/>
                <a:ea typeface="MS PGothic" charset="0"/>
                <a:cs typeface="Arial" charset="0"/>
              </a:rPr>
              <a:t>Professor K</a:t>
            </a:r>
            <a:r>
              <a:rPr lang="en-GB" b="1" dirty="0" smtClean="0">
                <a:solidFill>
                  <a:srgbClr val="0070C0"/>
                </a:solidFill>
                <a:latin typeface="Calibri" charset="0"/>
                <a:ea typeface="MS PGothic" charset="0"/>
                <a:cs typeface="Arial" charset="0"/>
              </a:rPr>
              <a:t>enneth Rockwood</a:t>
            </a:r>
            <a:endParaRPr lang="en-GB" b="1" dirty="0">
              <a:solidFill>
                <a:srgbClr val="0070C0"/>
              </a:solidFill>
              <a:latin typeface="Calibri" charset="0"/>
              <a:ea typeface="MS PGothic" charset="0"/>
              <a:cs typeface="Arial" charset="0"/>
            </a:endParaRPr>
          </a:p>
          <a:p>
            <a:endParaRPr lang="en-GB" dirty="0" smtClean="0"/>
          </a:p>
          <a:p>
            <a:endParaRPr lang="en-GB" dirty="0"/>
          </a:p>
        </p:txBody>
      </p:sp>
    </p:spTree>
    <p:extLst>
      <p:ext uri="{BB962C8B-B14F-4D97-AF65-F5344CB8AC3E}">
        <p14:creationId xmlns:p14="http://schemas.microsoft.com/office/powerpoint/2010/main" val="18090121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3"/>
            <a:ext cx="8229600" cy="936104"/>
          </a:xfrm>
        </p:spPr>
        <p:txBody>
          <a:bodyPr/>
          <a:lstStyle/>
          <a:p>
            <a:r>
              <a:rPr lang="en-GB" sz="2800" b="1" dirty="0" smtClean="0">
                <a:latin typeface="Calibri" pitchFamily="34" charset="0"/>
                <a:cs typeface="Calibri" pitchFamily="34" charset="0"/>
              </a:rPr>
              <a:t>Total </a:t>
            </a:r>
            <a:r>
              <a:rPr lang="en-GB" sz="2800" b="1" dirty="0">
                <a:latin typeface="Calibri" pitchFamily="34" charset="0"/>
                <a:cs typeface="Calibri" pitchFamily="34" charset="0"/>
              </a:rPr>
              <a:t>annual cost as the sum of the different </a:t>
            </a:r>
            <a:r>
              <a:rPr lang="en-GB" sz="2800" b="1" dirty="0" smtClean="0">
                <a:latin typeface="Calibri" pitchFamily="34" charset="0"/>
                <a:cs typeface="Calibri" pitchFamily="34" charset="0"/>
              </a:rPr>
              <a:t>sectors</a:t>
            </a:r>
            <a:br>
              <a:rPr lang="en-GB" sz="2800" b="1" dirty="0" smtClean="0">
                <a:latin typeface="Calibri" pitchFamily="34" charset="0"/>
                <a:cs typeface="Calibri" pitchFamily="34" charset="0"/>
              </a:rPr>
            </a:br>
            <a:r>
              <a:rPr lang="en-GB" sz="1050" dirty="0"/>
              <a:t>Prince, M et al (2014) Dementia UK: Update Second Edition report produced by King’s College London and the London School of Economics for </a:t>
            </a:r>
            <a:r>
              <a:rPr lang="en-GB" sz="1100" dirty="0"/>
              <a:t>the Alzheimer’s Society</a:t>
            </a:r>
            <a:endParaRPr lang="en-GB" sz="1100" b="1" dirty="0">
              <a:latin typeface="Calibri" pitchFamily="34" charset="0"/>
              <a:cs typeface="Calibri" pitchFamily="34" charset="0"/>
            </a:endParaRP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1026" name="Picture 2" descr="C:\Users\locum\Downloads\statistic-graph-1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 y="1673424"/>
            <a:ext cx="914400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55221"/>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1143000"/>
          </a:xfrm>
        </p:spPr>
        <p:txBody>
          <a:bodyPr/>
          <a:lstStyle/>
          <a:p>
            <a:r>
              <a:rPr lang="en-GB" sz="3200" b="1" dirty="0" smtClean="0">
                <a:latin typeface="Calibri" panose="020F0502020204030204" pitchFamily="34" charset="0"/>
              </a:rPr>
              <a:t>Average cost of dementia in UK</a:t>
            </a:r>
            <a:br>
              <a:rPr lang="en-GB" sz="3200" b="1" dirty="0" smtClean="0">
                <a:latin typeface="Calibri" panose="020F0502020204030204" pitchFamily="34" charset="0"/>
              </a:rPr>
            </a:br>
            <a:r>
              <a:rPr lang="en-GB" sz="1100" dirty="0"/>
              <a:t>Prince, M et al (2014) Dementia UK: Update Second Edition report produced by King’s College London and the London School of Economics for </a:t>
            </a:r>
            <a:r>
              <a:rPr lang="en-GB" sz="1200" dirty="0"/>
              <a:t>the Alzheimer’s Society</a:t>
            </a:r>
            <a:endParaRPr lang="en-GB" sz="1100" b="1" dirty="0">
              <a:latin typeface="Calibri" panose="020F0502020204030204" pitchFamily="34" charset="0"/>
            </a:endParaRPr>
          </a:p>
        </p:txBody>
      </p:sp>
      <p:sp>
        <p:nvSpPr>
          <p:cNvPr id="6" name="Content Placeholder 5"/>
          <p:cNvSpPr>
            <a:spLocks noGrp="1"/>
          </p:cNvSpPr>
          <p:nvPr>
            <p:ph idx="1"/>
          </p:nvPr>
        </p:nvSpPr>
        <p:spPr/>
        <p:txBody>
          <a:bodyPr/>
          <a:lstStyle/>
          <a:p>
            <a:endParaRPr lang="en-GB" dirty="0"/>
          </a:p>
        </p:txBody>
      </p:sp>
      <p:pic>
        <p:nvPicPr>
          <p:cNvPr id="1026" name="Picture 2" descr="C:\Users\jd002\AppData\Local\Microsoft\Windows\Temporary Internet Files\Content.IE5\M4N20YFV\statistic-graph-14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22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72773"/>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7544" y="908720"/>
            <a:ext cx="8229600" cy="720080"/>
          </a:xfrm>
        </p:spPr>
        <p:txBody>
          <a:bodyPr/>
          <a:lstStyle/>
          <a:p>
            <a:pPr eaLnBrk="1" hangingPunct="1"/>
            <a:r>
              <a:rPr lang="en-US" b="1" dirty="0" smtClean="0">
                <a:latin typeface="Calibri" pitchFamily="34" charset="0"/>
              </a:rPr>
              <a:t>Discussion</a:t>
            </a:r>
          </a:p>
        </p:txBody>
      </p:sp>
      <p:sp>
        <p:nvSpPr>
          <p:cNvPr id="96259" name="Rectangle 3"/>
          <p:cNvSpPr>
            <a:spLocks noGrp="1" noChangeArrowheads="1"/>
          </p:cNvSpPr>
          <p:nvPr>
            <p:ph type="body" idx="1"/>
          </p:nvPr>
        </p:nvSpPr>
        <p:spPr>
          <a:xfrm>
            <a:off x="467544" y="1916832"/>
            <a:ext cx="8229600" cy="5616624"/>
          </a:xfrm>
        </p:spPr>
        <p:txBody>
          <a:bodyPr/>
          <a:lstStyle/>
          <a:p>
            <a:pPr eaLnBrk="1" hangingPunct="1"/>
            <a:r>
              <a:rPr lang="en-US" sz="2800" dirty="0" err="1" smtClean="0">
                <a:latin typeface="Calibri" pitchFamily="34" charset="0"/>
              </a:rPr>
              <a:t>VaD</a:t>
            </a:r>
            <a:r>
              <a:rPr lang="en-US" sz="2800" dirty="0" smtClean="0">
                <a:latin typeface="Calibri" pitchFamily="34" charset="0"/>
              </a:rPr>
              <a:t> is a common, often overlooked, cause of dementia </a:t>
            </a:r>
          </a:p>
          <a:p>
            <a:pPr marL="0" indent="0" eaLnBrk="1" hangingPunct="1">
              <a:buNone/>
            </a:pPr>
            <a:r>
              <a:rPr lang="en-US" sz="2800" dirty="0" smtClean="0">
                <a:latin typeface="Calibri" pitchFamily="34" charset="0"/>
              </a:rPr>
              <a:t>	- </a:t>
            </a:r>
            <a:r>
              <a:rPr lang="en-US" sz="2000" dirty="0">
                <a:latin typeface="Calibri" pitchFamily="34" charset="0"/>
              </a:rPr>
              <a:t>Think vascular risk factors; appropriate cognitive screens</a:t>
            </a:r>
          </a:p>
          <a:p>
            <a:pPr marL="0" indent="0" eaLnBrk="1" hangingPunct="1">
              <a:buNone/>
            </a:pPr>
            <a:endParaRPr lang="en-US" sz="2800" dirty="0" smtClean="0">
              <a:latin typeface="Calibri" pitchFamily="34" charset="0"/>
            </a:endParaRPr>
          </a:p>
          <a:p>
            <a:pPr eaLnBrk="1" hangingPunct="1"/>
            <a:r>
              <a:rPr lang="en-US" sz="2800" dirty="0">
                <a:latin typeface="Calibri" pitchFamily="34" charset="0"/>
              </a:rPr>
              <a:t>Investment in social support for an increasingly dependent </a:t>
            </a:r>
            <a:r>
              <a:rPr lang="en-US" sz="2800" dirty="0" smtClean="0">
                <a:latin typeface="Calibri" pitchFamily="34" charset="0"/>
              </a:rPr>
              <a:t>population</a:t>
            </a:r>
          </a:p>
          <a:p>
            <a:pPr marL="0" indent="0" eaLnBrk="1" hangingPunct="1">
              <a:buNone/>
            </a:pPr>
            <a:r>
              <a:rPr lang="en-US" sz="2800" dirty="0">
                <a:latin typeface="Calibri" pitchFamily="34" charset="0"/>
              </a:rPr>
              <a:t>	</a:t>
            </a:r>
            <a:endParaRPr lang="en-US" sz="2000" dirty="0">
              <a:latin typeface="Calibri" pitchFamily="34" charset="0"/>
            </a:endParaRPr>
          </a:p>
          <a:p>
            <a:pPr eaLnBrk="1" hangingPunct="1">
              <a:lnSpc>
                <a:spcPct val="90000"/>
              </a:lnSpc>
            </a:pPr>
            <a:r>
              <a:rPr lang="en-US" sz="2800" dirty="0" smtClean="0">
                <a:latin typeface="Calibri" pitchFamily="34" charset="0"/>
              </a:rPr>
              <a:t>Referral pathways for the frail patient with dementia</a:t>
            </a:r>
          </a:p>
          <a:p>
            <a:pPr marL="0" indent="0" eaLnBrk="1" hangingPunct="1">
              <a:lnSpc>
                <a:spcPct val="90000"/>
              </a:lnSpc>
              <a:buNone/>
            </a:pPr>
            <a:r>
              <a:rPr lang="en-US" sz="2800" dirty="0">
                <a:latin typeface="Calibri" pitchFamily="34" charset="0"/>
              </a:rPr>
              <a:t>	</a:t>
            </a:r>
            <a:r>
              <a:rPr lang="en-US" sz="2800" dirty="0" smtClean="0">
                <a:latin typeface="Calibri" pitchFamily="34" charset="0"/>
              </a:rPr>
              <a:t>- </a:t>
            </a:r>
            <a:r>
              <a:rPr lang="en-US" sz="2000" dirty="0" smtClean="0">
                <a:latin typeface="Calibri" pitchFamily="34" charset="0"/>
              </a:rPr>
              <a:t>Rethink memory-based services</a:t>
            </a:r>
            <a:endParaRPr lang="en-US" sz="2800" dirty="0" smtClean="0">
              <a:latin typeface="Calibri" pitchFamily="34" charset="0"/>
            </a:endParaRPr>
          </a:p>
          <a:p>
            <a:pPr eaLnBrk="1" hangingPunct="1">
              <a:lnSpc>
                <a:spcPct val="90000"/>
              </a:lnSpc>
            </a:pPr>
            <a:endParaRPr lang="en-US" sz="2800" dirty="0" smtClean="0">
              <a:latin typeface="Calibri" pitchFamily="34" charset="0"/>
            </a:endParaRPr>
          </a:p>
          <a:p>
            <a:pPr marL="0" indent="0" eaLnBrk="1" hangingPunct="1">
              <a:buNone/>
            </a:pPr>
            <a:endParaRPr lang="en-US" sz="2400" dirty="0">
              <a:latin typeface="Calibri" pitchFamily="34" charset="0"/>
            </a:endParaRPr>
          </a:p>
          <a:p>
            <a:pPr eaLnBrk="1" hangingPunct="1">
              <a:lnSpc>
                <a:spcPct val="90000"/>
              </a:lnSpc>
            </a:pPr>
            <a:endParaRPr lang="en-US" sz="2400" dirty="0" smtClean="0">
              <a:latin typeface="Calibri" pitchFamily="34" charset="0"/>
            </a:endParaRPr>
          </a:p>
        </p:txBody>
      </p:sp>
    </p:spTree>
    <p:extLst>
      <p:ext uri="{BB962C8B-B14F-4D97-AF65-F5344CB8AC3E}">
        <p14:creationId xmlns:p14="http://schemas.microsoft.com/office/powerpoint/2010/main" val="2282718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24" y="913284"/>
            <a:ext cx="8568952" cy="715516"/>
          </a:xfrm>
        </p:spPr>
        <p:txBody>
          <a:bodyPr/>
          <a:lstStyle/>
          <a:p>
            <a:r>
              <a:rPr lang="en-GB" sz="3600" b="1" dirty="0" smtClean="0">
                <a:solidFill>
                  <a:srgbClr val="0070C0"/>
                </a:solidFill>
                <a:latin typeface="Calibri" pitchFamily="34" charset="0"/>
                <a:cs typeface="Calibri" pitchFamily="34" charset="0"/>
              </a:rPr>
              <a:t>Projections </a:t>
            </a:r>
            <a:r>
              <a:rPr lang="en-GB" sz="3600" b="1" dirty="0">
                <a:solidFill>
                  <a:srgbClr val="0070C0"/>
                </a:solidFill>
                <a:latin typeface="Calibri" pitchFamily="34" charset="0"/>
                <a:cs typeface="Calibri" pitchFamily="34" charset="0"/>
              </a:rPr>
              <a:t>of </a:t>
            </a:r>
            <a:r>
              <a:rPr lang="en-GB" sz="3600" b="1" dirty="0" smtClean="0">
                <a:solidFill>
                  <a:srgbClr val="0070C0"/>
                </a:solidFill>
                <a:latin typeface="Calibri" pitchFamily="34" charset="0"/>
                <a:cs typeface="Calibri" pitchFamily="34" charset="0"/>
              </a:rPr>
              <a:t>dementia prevalence in UK</a:t>
            </a:r>
            <a:br>
              <a:rPr lang="en-GB" sz="3600" b="1" dirty="0" smtClean="0">
                <a:solidFill>
                  <a:srgbClr val="0070C0"/>
                </a:solidFill>
                <a:latin typeface="Calibri" pitchFamily="34" charset="0"/>
                <a:cs typeface="Calibri" pitchFamily="34" charset="0"/>
              </a:rPr>
            </a:br>
            <a:r>
              <a:rPr lang="en-GB" sz="1100" dirty="0"/>
              <a:t>Source: Prince, M et al (2014) Dementia UK: Update Second Edition report produced by King’s College London and the London School of Economics for the Alzheimer’s Society</a:t>
            </a:r>
          </a:p>
        </p:txBody>
      </p:sp>
      <p:sp>
        <p:nvSpPr>
          <p:cNvPr id="3" name="Content Placeholder 2"/>
          <p:cNvSpPr>
            <a:spLocks noGrp="1"/>
          </p:cNvSpPr>
          <p:nvPr>
            <p:ph idx="1"/>
          </p:nvPr>
        </p:nvSpPr>
        <p:spPr/>
        <p:txBody>
          <a:bodyPr/>
          <a:lstStyle/>
          <a:p>
            <a:pPr marL="0" indent="0">
              <a:buNone/>
            </a:pPr>
            <a:endParaRPr lang="en-GB" dirty="0"/>
          </a:p>
        </p:txBody>
      </p:sp>
      <p:pic>
        <p:nvPicPr>
          <p:cNvPr id="1026" name="Picture 2" descr="C:\Users\locum\Downloads\statistic-graph-381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4" y="1916832"/>
            <a:ext cx="8568952"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76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251520" y="1052736"/>
            <a:ext cx="8640960" cy="864096"/>
          </a:xfrm>
        </p:spPr>
        <p:txBody>
          <a:bodyPr/>
          <a:lstStyle/>
          <a:p>
            <a:pPr>
              <a:lnSpc>
                <a:spcPct val="80000"/>
              </a:lnSpc>
              <a:spcBef>
                <a:spcPct val="20000"/>
              </a:spcBef>
            </a:pPr>
            <a:r>
              <a:rPr lang="en-GB" sz="3600" b="1" dirty="0" smtClean="0"/>
              <a:t/>
            </a:r>
            <a:br>
              <a:rPr lang="en-GB" sz="3600" b="1" dirty="0" smtClean="0"/>
            </a:br>
            <a:r>
              <a:rPr lang="en-GB" b="1" dirty="0" smtClean="0">
                <a:solidFill>
                  <a:srgbClr val="0070C0"/>
                </a:solidFill>
              </a:rPr>
              <a:t/>
            </a:r>
            <a:br>
              <a:rPr lang="en-GB" b="1" dirty="0" smtClean="0">
                <a:solidFill>
                  <a:srgbClr val="0070C0"/>
                </a:solidFill>
              </a:rPr>
            </a:br>
            <a:r>
              <a:rPr lang="en-GB" sz="4800" b="1" dirty="0" smtClean="0">
                <a:solidFill>
                  <a:srgbClr val="0070C0"/>
                </a:solidFill>
              </a:rPr>
              <a:t>Learning objectives</a:t>
            </a:r>
            <a:br>
              <a:rPr lang="en-GB" sz="4800" b="1" dirty="0" smtClean="0">
                <a:solidFill>
                  <a:srgbClr val="0070C0"/>
                </a:solidFill>
              </a:rPr>
            </a:br>
            <a:endParaRPr lang="en-GB" sz="6000" b="1" dirty="0">
              <a:solidFill>
                <a:srgbClr val="0070C0"/>
              </a:solidFill>
              <a:ea typeface="ＭＳ Ｐゴシック"/>
              <a:cs typeface="ＭＳ Ｐゴシック"/>
            </a:endParaRPr>
          </a:p>
        </p:txBody>
      </p:sp>
      <p:sp>
        <p:nvSpPr>
          <p:cNvPr id="17410" name="Rectangle 3"/>
          <p:cNvSpPr>
            <a:spLocks noGrp="1"/>
          </p:cNvSpPr>
          <p:nvPr>
            <p:ph type="body" idx="4294967295"/>
          </p:nvPr>
        </p:nvSpPr>
        <p:spPr>
          <a:xfrm>
            <a:off x="457200" y="2132856"/>
            <a:ext cx="8229600" cy="3993309"/>
          </a:xfrm>
        </p:spPr>
        <p:txBody>
          <a:bodyPr/>
          <a:lstStyle/>
          <a:p>
            <a:r>
              <a:rPr lang="en-GB" dirty="0"/>
              <a:t>The clinical features of dementia in advanced </a:t>
            </a:r>
            <a:r>
              <a:rPr lang="en-GB" dirty="0" smtClean="0"/>
              <a:t>age</a:t>
            </a:r>
          </a:p>
          <a:p>
            <a:pPr lvl="0"/>
            <a:r>
              <a:rPr lang="en-GB" dirty="0"/>
              <a:t>The different diagnostic screens for </a:t>
            </a:r>
            <a:r>
              <a:rPr lang="en-GB" dirty="0" smtClean="0"/>
              <a:t>dementia</a:t>
            </a:r>
          </a:p>
          <a:p>
            <a:pPr lvl="0"/>
            <a:r>
              <a:rPr lang="en-GB" dirty="0" smtClean="0"/>
              <a:t>Dementia </a:t>
            </a:r>
            <a:r>
              <a:rPr lang="en-GB" dirty="0"/>
              <a:t>as one of a number of chronic </a:t>
            </a:r>
            <a:r>
              <a:rPr lang="en-GB" dirty="0" smtClean="0"/>
              <a:t>conditions</a:t>
            </a:r>
          </a:p>
          <a:p>
            <a:pPr lvl="0"/>
            <a:r>
              <a:rPr lang="en-GB" dirty="0" smtClean="0"/>
              <a:t>Which </a:t>
            </a:r>
            <a:r>
              <a:rPr lang="en-GB" dirty="0"/>
              <a:t>patients to refer to which </a:t>
            </a:r>
            <a:r>
              <a:rPr lang="en-GB" dirty="0" smtClean="0"/>
              <a:t>services</a:t>
            </a:r>
            <a:endParaRPr lang="en-GB" dirty="0"/>
          </a:p>
          <a:p>
            <a:endParaRPr lang="en-GB" sz="2800" dirty="0" smtClean="0"/>
          </a:p>
        </p:txBody>
      </p:sp>
      <p:pic>
        <p:nvPicPr>
          <p:cNvPr id="4" name="Picture 4" descr="http://www.sgul.ac.uk/images/easyblog_images/544/b2ap3_thumbnail_dementia-rs-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606475"/>
            <a:ext cx="1728192" cy="11176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89240"/>
            <a:ext cx="1512168" cy="1152128"/>
          </a:xfrm>
          <a:prstGeom prst="rect">
            <a:avLst/>
          </a:prstGeom>
          <a:noFill/>
          <a:ln>
            <a:noFill/>
          </a:ln>
          <a:effectLst>
            <a:outerShdw dist="35921" dir="2700000" algn="ctr" rotWithShape="0">
              <a:srgbClr val="FFFFFF"/>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856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56792"/>
            <a:ext cx="7772400" cy="1470025"/>
          </a:xfrm>
        </p:spPr>
        <p:txBody>
          <a:bodyPr/>
          <a:lstStyle/>
          <a:p>
            <a:r>
              <a:rPr lang="en-GB" sz="5400" b="1" dirty="0" smtClean="0">
                <a:latin typeface="Calibri" panose="020F0502020204030204" pitchFamily="34" charset="0"/>
              </a:rPr>
              <a:t>Case study </a:t>
            </a:r>
            <a:endParaRPr lang="en-GB" sz="5400" b="1" dirty="0">
              <a:latin typeface="Calibri" panose="020F0502020204030204" pitchFamily="34" charset="0"/>
            </a:endParaRPr>
          </a:p>
        </p:txBody>
      </p:sp>
      <p:sp>
        <p:nvSpPr>
          <p:cNvPr id="3" name="Subtitle 2"/>
          <p:cNvSpPr>
            <a:spLocks noGrp="1"/>
          </p:cNvSpPr>
          <p:nvPr>
            <p:ph type="subTitle" idx="1"/>
          </p:nvPr>
        </p:nvSpPr>
        <p:spPr>
          <a:xfrm>
            <a:off x="107504" y="3789040"/>
            <a:ext cx="9145016" cy="1752600"/>
          </a:xfrm>
        </p:spPr>
        <p:txBody>
          <a:bodyPr/>
          <a:lstStyle/>
          <a:p>
            <a:r>
              <a:rPr lang="en-GB" sz="4400" b="1" dirty="0" smtClean="0">
                <a:latin typeface="Calibri" panose="020F0502020204030204" pitchFamily="34" charset="0"/>
              </a:rPr>
              <a:t>Mrs </a:t>
            </a:r>
            <a:r>
              <a:rPr lang="en-GB" sz="4400" b="1" dirty="0">
                <a:latin typeface="Calibri" panose="020F0502020204030204" pitchFamily="34" charset="0"/>
              </a:rPr>
              <a:t>SS DOB 24/10/1924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24744"/>
            <a:ext cx="3312368" cy="259228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58370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152127"/>
          </a:xfrm>
        </p:spPr>
        <p:txBody>
          <a:bodyPr/>
          <a:lstStyle/>
          <a:p>
            <a:r>
              <a:rPr lang="en-GB" b="1" dirty="0" smtClean="0">
                <a:latin typeface="Calibri" pitchFamily="34" charset="0"/>
              </a:rPr>
              <a:t>Emergency admission </a:t>
            </a:r>
            <a:endParaRPr lang="en-GB" b="1" dirty="0">
              <a:latin typeface="Calibri" pitchFamily="34" charset="0"/>
            </a:endParaRPr>
          </a:p>
        </p:txBody>
      </p:sp>
      <p:sp>
        <p:nvSpPr>
          <p:cNvPr id="3" name="Subtitle 2"/>
          <p:cNvSpPr>
            <a:spLocks noGrp="1"/>
          </p:cNvSpPr>
          <p:nvPr>
            <p:ph type="subTitle" idx="1"/>
          </p:nvPr>
        </p:nvSpPr>
        <p:spPr>
          <a:xfrm>
            <a:off x="611560" y="2348880"/>
            <a:ext cx="7920880" cy="3289920"/>
          </a:xfrm>
        </p:spPr>
        <p:txBody>
          <a:bodyPr/>
          <a:lstStyle/>
          <a:p>
            <a:pPr algn="l"/>
            <a:r>
              <a:rPr lang="en-GB" dirty="0" smtClean="0">
                <a:latin typeface="Calibri" pitchFamily="34" charset="0"/>
              </a:rPr>
              <a:t>Admitted (after 24 hours on CDU) – presented to ED with:</a:t>
            </a:r>
          </a:p>
          <a:p>
            <a:pPr marL="457200" indent="-457200" algn="l">
              <a:buFont typeface="Arial" pitchFamily="34" charset="0"/>
              <a:buChar char="•"/>
            </a:pPr>
            <a:r>
              <a:rPr lang="en-GB" dirty="0" smtClean="0">
                <a:latin typeface="Calibri" pitchFamily="34" charset="0"/>
              </a:rPr>
              <a:t>Pain and swelling R wrist (No history from patient - ? Recent fall/trauma)</a:t>
            </a:r>
          </a:p>
          <a:p>
            <a:pPr marL="457200" indent="-457200" algn="l">
              <a:buFont typeface="Arial" pitchFamily="34" charset="0"/>
              <a:buChar char="•"/>
            </a:pPr>
            <a:r>
              <a:rPr lang="en-GB" dirty="0" smtClean="0">
                <a:latin typeface="Calibri" pitchFamily="34" charset="0"/>
              </a:rPr>
              <a:t>Recent admission under Ortho with L elbow avulsion fracture and </a:t>
            </a:r>
            <a:r>
              <a:rPr lang="en-GB" dirty="0" err="1" smtClean="0">
                <a:latin typeface="Calibri" pitchFamily="34" charset="0"/>
              </a:rPr>
              <a:t>haemarthrosis</a:t>
            </a:r>
            <a:r>
              <a:rPr lang="en-GB" dirty="0" smtClean="0">
                <a:latin typeface="Calibri" pitchFamily="34" charset="0"/>
              </a:rPr>
              <a:t> and “acute confusion” </a:t>
            </a:r>
            <a:endParaRPr lang="en-GB" dirty="0">
              <a:latin typeface="Calibri" pitchFamily="34" charset="0"/>
            </a:endParaRPr>
          </a:p>
        </p:txBody>
      </p:sp>
    </p:spTree>
    <p:extLst>
      <p:ext uri="{BB962C8B-B14F-4D97-AF65-F5344CB8AC3E}">
        <p14:creationId xmlns:p14="http://schemas.microsoft.com/office/powerpoint/2010/main" val="2821749440"/>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936103"/>
          </a:xfrm>
        </p:spPr>
        <p:txBody>
          <a:bodyPr/>
          <a:lstStyle/>
          <a:p>
            <a:r>
              <a:rPr lang="en-GB" b="1" dirty="0" smtClean="0">
                <a:latin typeface="Calibri" pitchFamily="34" charset="0"/>
              </a:rPr>
              <a:t>Past medical history</a:t>
            </a:r>
            <a:endParaRPr lang="en-GB" b="1" dirty="0">
              <a:latin typeface="Calibri" pitchFamily="34" charset="0"/>
            </a:endParaRPr>
          </a:p>
        </p:txBody>
      </p:sp>
      <p:sp>
        <p:nvSpPr>
          <p:cNvPr id="3" name="Subtitle 2"/>
          <p:cNvSpPr>
            <a:spLocks noGrp="1"/>
          </p:cNvSpPr>
          <p:nvPr>
            <p:ph type="subTitle" idx="1"/>
          </p:nvPr>
        </p:nvSpPr>
        <p:spPr>
          <a:xfrm>
            <a:off x="683568" y="2060848"/>
            <a:ext cx="7776864" cy="3577952"/>
          </a:xfrm>
        </p:spPr>
        <p:txBody>
          <a:bodyPr/>
          <a:lstStyle/>
          <a:p>
            <a:pPr marL="457200" indent="-457200" algn="l">
              <a:buFont typeface="Arial" pitchFamily="34" charset="0"/>
              <a:buChar char="•"/>
            </a:pPr>
            <a:r>
              <a:rPr lang="en-GB" dirty="0" smtClean="0">
                <a:latin typeface="Calibri" pitchFamily="34" charset="0"/>
              </a:rPr>
              <a:t>Type 2 DM</a:t>
            </a:r>
          </a:p>
          <a:p>
            <a:pPr marL="457200" indent="-457200" algn="l">
              <a:buFont typeface="Arial" pitchFamily="34" charset="0"/>
              <a:buChar char="•"/>
            </a:pPr>
            <a:r>
              <a:rPr lang="en-GB" dirty="0" smtClean="0">
                <a:latin typeface="Calibri" pitchFamily="34" charset="0"/>
              </a:rPr>
              <a:t>Hypertension </a:t>
            </a:r>
          </a:p>
          <a:p>
            <a:pPr marL="457200" indent="-457200" algn="l">
              <a:buFont typeface="Arial" pitchFamily="34" charset="0"/>
              <a:buChar char="•"/>
            </a:pPr>
            <a:r>
              <a:rPr lang="en-GB" dirty="0" smtClean="0">
                <a:latin typeface="Calibri" pitchFamily="34" charset="0"/>
              </a:rPr>
              <a:t>CABG 2008</a:t>
            </a:r>
          </a:p>
          <a:p>
            <a:pPr marL="457200" indent="-457200" algn="l">
              <a:buFont typeface="Arial" pitchFamily="34" charset="0"/>
              <a:buChar char="•"/>
            </a:pPr>
            <a:r>
              <a:rPr lang="en-GB" dirty="0" smtClean="0">
                <a:latin typeface="Calibri" pitchFamily="34" charset="0"/>
              </a:rPr>
              <a:t>CKD stage 4</a:t>
            </a:r>
          </a:p>
          <a:p>
            <a:pPr marL="457200" indent="-457200" algn="l">
              <a:buFont typeface="Arial" pitchFamily="34" charset="0"/>
              <a:buChar char="•"/>
            </a:pPr>
            <a:r>
              <a:rPr lang="en-GB" dirty="0" smtClean="0">
                <a:latin typeface="Calibri" pitchFamily="34" charset="0"/>
              </a:rPr>
              <a:t>OA</a:t>
            </a:r>
          </a:p>
          <a:p>
            <a:pPr marL="457200" indent="-457200" algn="l">
              <a:buFont typeface="Arial" pitchFamily="34" charset="0"/>
              <a:buChar char="•"/>
            </a:pPr>
            <a:r>
              <a:rPr lang="en-GB" dirty="0" err="1" smtClean="0">
                <a:latin typeface="Calibri" pitchFamily="34" charset="0"/>
              </a:rPr>
              <a:t>Pseudogout</a:t>
            </a:r>
            <a:endParaRPr lang="en-GB" dirty="0" smtClean="0">
              <a:latin typeface="Calibri" pitchFamily="34" charset="0"/>
            </a:endParaRPr>
          </a:p>
          <a:p>
            <a:pPr marL="457200" indent="-457200" algn="l">
              <a:buFont typeface="Arial" pitchFamily="34" charset="0"/>
              <a:buChar char="•"/>
            </a:pPr>
            <a:r>
              <a:rPr lang="en-GB" dirty="0" smtClean="0">
                <a:latin typeface="Calibri" pitchFamily="34" charset="0"/>
              </a:rPr>
              <a:t>Recurrent falls due to postural hypotension</a:t>
            </a:r>
          </a:p>
          <a:p>
            <a:pPr marL="457200" indent="-457200" algn="l">
              <a:buFont typeface="Arial" pitchFamily="34" charset="0"/>
              <a:buChar char="•"/>
            </a:pPr>
            <a:r>
              <a:rPr lang="en-GB" dirty="0" smtClean="0">
                <a:latin typeface="Calibri" pitchFamily="34" charset="0"/>
              </a:rPr>
              <a:t>R total hip replacement (8 years ago)</a:t>
            </a:r>
            <a:endParaRPr lang="en-GB" dirty="0">
              <a:latin typeface="Calibri" pitchFamily="34" charset="0"/>
            </a:endParaRPr>
          </a:p>
        </p:txBody>
      </p:sp>
    </p:spTree>
    <p:extLst>
      <p:ext uri="{BB962C8B-B14F-4D97-AF65-F5344CB8AC3E}">
        <p14:creationId xmlns:p14="http://schemas.microsoft.com/office/powerpoint/2010/main" val="130141553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808080"/>
      </a:dk2>
      <a:lt2>
        <a:srgbClr val="FFFFFF"/>
      </a:lt2>
      <a:accent1>
        <a:srgbClr val="005D9F"/>
      </a:accent1>
      <a:accent2>
        <a:srgbClr val="00923A"/>
      </a:accent2>
      <a:accent3>
        <a:srgbClr val="DE6422"/>
      </a:accent3>
      <a:accent4>
        <a:srgbClr val="B40068"/>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1335</Words>
  <Application>Microsoft Office PowerPoint</Application>
  <PresentationFormat>On-screen Show (4:3)</PresentationFormat>
  <Paragraphs>300</Paragraphs>
  <Slides>43</Slides>
  <Notes>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2_Office Theme</vt:lpstr>
      <vt:lpstr>1_Office Theme</vt:lpstr>
      <vt:lpstr>GP Elderly Medicine Study Afternoon 20 September 2018</vt:lpstr>
      <vt:lpstr> The challenge</vt:lpstr>
      <vt:lpstr> Snapshot of Lewis Loyd Ward 11/09/18 </vt:lpstr>
      <vt:lpstr>Dementia worldwide</vt:lpstr>
      <vt:lpstr>Projections of dementia prevalence in UK Source: Prince, M et al (2014) Dementia UK: Update Second Edition report produced by King’s College London and the London School of Economics for the Alzheimer’s Society</vt:lpstr>
      <vt:lpstr>  Learning objectives </vt:lpstr>
      <vt:lpstr>Case study </vt:lpstr>
      <vt:lpstr>Emergency admission </vt:lpstr>
      <vt:lpstr>Past medical history</vt:lpstr>
      <vt:lpstr>Medications</vt:lpstr>
      <vt:lpstr>Social history</vt:lpstr>
      <vt:lpstr>Examination</vt:lpstr>
      <vt:lpstr>Investigations</vt:lpstr>
      <vt:lpstr>Problem list</vt:lpstr>
      <vt:lpstr>PowerPoint Presentation</vt:lpstr>
      <vt:lpstr>PowerPoint Presentation</vt:lpstr>
      <vt:lpstr>PowerPoint Presentation</vt:lpstr>
      <vt:lpstr>Management plan</vt:lpstr>
      <vt:lpstr>Progress on acute admissions ward</vt:lpstr>
      <vt:lpstr>Mrs SS   94 years old</vt:lpstr>
      <vt:lpstr>PowerPoint Presentation</vt:lpstr>
      <vt:lpstr>Mrs SS   94 years old</vt:lpstr>
      <vt:lpstr>Mrs SS - Past medical history</vt:lpstr>
      <vt:lpstr>PowerPoint Presentation</vt:lpstr>
      <vt:lpstr>Dementia in Advanced Age </vt:lpstr>
      <vt:lpstr>VaD</vt:lpstr>
      <vt:lpstr> Vascular supply of subcortical structures</vt:lpstr>
      <vt:lpstr>PowerPoint Presentation</vt:lpstr>
      <vt:lpstr>PowerPoint Presentation</vt:lpstr>
      <vt:lpstr>Subcortical dementias Clinical features</vt:lpstr>
      <vt:lpstr>Which cognitive screen to use?</vt:lpstr>
      <vt:lpstr>PowerPoint Presentation</vt:lpstr>
      <vt:lpstr>PowerPoint Presentation</vt:lpstr>
      <vt:lpstr>PowerPoint Presentation</vt:lpstr>
      <vt:lpstr>Mini-Cog</vt:lpstr>
      <vt:lpstr>Which cognitive screen?</vt:lpstr>
      <vt:lpstr>Dementia as one of a number of chronic conditions</vt:lpstr>
      <vt:lpstr> Dementia and frailty (= co-morbidities)</vt:lpstr>
      <vt:lpstr>PowerPoint Presentation</vt:lpstr>
      <vt:lpstr>PowerPoint Presentation</vt:lpstr>
      <vt:lpstr>Total annual cost as the sum of the different sectors Prince, M et al (2014) Dementia UK: Update Second Edition report produced by King’s College London and the London School of Economics for the Alzheimer’s Society</vt:lpstr>
      <vt:lpstr>Average cost of dementia in UK Prince, M et al (2014) Dementia UK: Update Second Edition report produced by King’s College London and the London School of Economics for the Alzheimer’s Society</vt:lpstr>
      <vt:lpstr>Discussion</vt:lpstr>
    </vt:vector>
  </TitlesOfParts>
  <Company>Imperial College Healthcare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David</dc:creator>
  <cp:lastModifiedBy>King, Joselyn</cp:lastModifiedBy>
  <cp:revision>2</cp:revision>
  <dcterms:created xsi:type="dcterms:W3CDTF">2018-09-13T08:18:01Z</dcterms:created>
  <dcterms:modified xsi:type="dcterms:W3CDTF">2018-09-17T13:37:45Z</dcterms:modified>
</cp:coreProperties>
</file>