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6" r:id="rId3"/>
    <p:sldId id="256" r:id="rId4"/>
    <p:sldId id="281" r:id="rId5"/>
    <p:sldId id="294" r:id="rId6"/>
    <p:sldId id="295" r:id="rId7"/>
    <p:sldId id="291" r:id="rId8"/>
    <p:sldId id="284" r:id="rId9"/>
    <p:sldId id="307" r:id="rId10"/>
    <p:sldId id="285" r:id="rId11"/>
    <p:sldId id="305" r:id="rId12"/>
    <p:sldId id="280" r:id="rId13"/>
    <p:sldId id="308" r:id="rId14"/>
    <p:sldId id="310" r:id="rId15"/>
    <p:sldId id="283" r:id="rId16"/>
    <p:sldId id="293" r:id="rId17"/>
    <p:sldId id="298" r:id="rId18"/>
    <p:sldId id="297" r:id="rId19"/>
    <p:sldId id="282" r:id="rId20"/>
    <p:sldId id="306" r:id="rId21"/>
    <p:sldId id="286" r:id="rId22"/>
    <p:sldId id="289" r:id="rId23"/>
    <p:sldId id="296" r:id="rId24"/>
    <p:sldId id="292" r:id="rId25"/>
    <p:sldId id="299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rke, Irene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56"/>
    <p:restoredTop sz="94699"/>
  </p:normalViewPr>
  <p:slideViewPr>
    <p:cSldViewPr>
      <p:cViewPr>
        <p:scale>
          <a:sx n="110" d="100"/>
          <a:sy n="110" d="100"/>
        </p:scale>
        <p:origin x="-156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9468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4E874-6A39-467B-9C66-76D66DF30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866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0674E-1189-4646-B05D-8DC763FC4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37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844675"/>
            <a:ext cx="1943100" cy="5013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44675"/>
            <a:ext cx="5676900" cy="5013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C855E-B238-48BA-B29A-B5F623055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896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62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5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832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068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37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25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47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35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843D-8EC0-4F26-A4C9-8910C7A55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2"/>
            <a:ext cx="2297832" cy="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82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25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61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87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C8F2-0857-4255-919C-068783EEE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181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CC81B-2FDA-4458-B7C1-1F5A59C74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665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63517-3B20-462C-8454-B8F453E4D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3645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6FA65-22A2-4810-8BE6-B3D1AF55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845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4E29F-32F1-43A9-94EA-85818534E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638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A9AFD-88C6-4C35-8EAD-2CAAEC27A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357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66A9A-37BB-470D-AB01-309EA1DE1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4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44675"/>
            <a:ext cx="7772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smtClean="0">
                <a:sym typeface="Lucida Grande" charset="0"/>
              </a:rPr>
              <a:t>Second level</a:t>
            </a:r>
          </a:p>
          <a:p>
            <a:pPr lvl="2"/>
            <a:r>
              <a:rPr lang="en-US" smtClean="0">
                <a:sym typeface="Lucida Grande" charset="0"/>
              </a:rPr>
              <a:t>Third level</a:t>
            </a:r>
          </a:p>
          <a:p>
            <a:pPr lvl="3"/>
            <a:r>
              <a:rPr lang="en-US" smtClean="0">
                <a:sym typeface="Lucida Grande" charset="0"/>
              </a:rPr>
              <a:t>Fourth level</a:t>
            </a:r>
          </a:p>
          <a:p>
            <a:pPr lvl="4"/>
            <a:r>
              <a:rPr lang="en-US" smtClean="0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391525" y="6442075"/>
            <a:ext cx="3063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78787"/>
                </a:solidFill>
                <a:latin typeface="+mn-lt"/>
                <a:ea typeface="Lucida Grande" charset="0"/>
                <a:cs typeface="Lucida Grande" charset="0"/>
                <a:sym typeface="Lucida Grande" charset="0"/>
              </a:defRPr>
            </a:lvl1pPr>
            <a:lvl2pPr>
              <a:defRPr sz="1200">
                <a:solidFill>
                  <a:schemeClr val="tx1"/>
                </a:solidFill>
                <a:latin typeface="Gill Sans" charset="0"/>
              </a:defRPr>
            </a:lvl2pPr>
            <a:lvl3pPr>
              <a:defRPr sz="1200">
                <a:solidFill>
                  <a:schemeClr val="tx1"/>
                </a:solidFill>
                <a:latin typeface="Gill Sans" charset="0"/>
              </a:defRPr>
            </a:lvl3pPr>
            <a:lvl4pPr>
              <a:defRPr sz="1200">
                <a:solidFill>
                  <a:schemeClr val="tx1"/>
                </a:solidFill>
                <a:latin typeface="Gill Sans" charset="0"/>
              </a:defRPr>
            </a:lvl4pPr>
            <a:lvl5pPr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BE9CD36C-7A58-41D4-90B3-78D78D2A4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1pPr>
      <a:lvl2pPr marL="381000" indent="762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2pPr>
      <a:lvl3pPr marL="838200" indent="76200" algn="ctr" rtl="0" eaLnBrk="0" fontAlgn="base" hangingPunct="0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3pPr>
      <a:lvl4pPr marL="1295400" indent="762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4pPr>
      <a:lvl5pPr marL="1752600" indent="762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5pPr>
      <a:lvl6pPr marL="22098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6pPr>
      <a:lvl7pPr marL="26670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7pPr>
      <a:lvl8pPr marL="31242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8pPr>
      <a:lvl9pPr marL="35814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73A25-54F1-4809-B732-C6F10CC8C64E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8C09-37CA-4914-B7A2-7A583F2039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9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4"/>
          <p:cNvGrpSpPr>
            <a:grpSpLocks/>
          </p:cNvGrpSpPr>
          <p:nvPr/>
        </p:nvGrpSpPr>
        <p:grpSpPr bwMode="auto">
          <a:xfrm>
            <a:off x="-69416" y="1222375"/>
            <a:ext cx="9244866" cy="2540000"/>
            <a:chOff x="77" y="0"/>
            <a:chExt cx="5879" cy="1600"/>
          </a:xfrm>
        </p:grpSpPr>
        <p:sp>
          <p:nvSpPr>
            <p:cNvPr id="4103" name="Rectangle 2"/>
            <p:cNvSpPr>
              <a:spLocks/>
            </p:cNvSpPr>
            <p:nvPr/>
          </p:nvSpPr>
          <p:spPr bwMode="auto">
            <a:xfrm>
              <a:off x="133" y="0"/>
              <a:ext cx="5823" cy="1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104" name="Rectangle 3"/>
            <p:cNvSpPr>
              <a:spLocks/>
            </p:cNvSpPr>
            <p:nvPr/>
          </p:nvSpPr>
          <p:spPr bwMode="auto">
            <a:xfrm>
              <a:off x="77" y="377"/>
              <a:ext cx="5822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Calibri" pitchFamily="34" charset="0"/>
                  <a:cs typeface="Arial Bold" charset="0"/>
                  <a:sym typeface="Arial Bold" charset="0"/>
                </a:rPr>
                <a:t>Cardiology Liaison in the Elderly </a:t>
              </a:r>
              <a:endParaRPr lang="en-US" sz="4800" dirty="0">
                <a:solidFill>
                  <a:schemeClr val="tx1"/>
                </a:solidFill>
                <a:latin typeface="Calibri" pitchFamily="34" charset="0"/>
                <a:cs typeface="Arial Bold" charset="0"/>
                <a:sym typeface="Arial Bold" charset="0"/>
              </a:endParaRPr>
            </a:p>
          </p:txBody>
        </p:sp>
      </p:grp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260350" y="836712"/>
            <a:ext cx="8607425" cy="1587"/>
          </a:xfrm>
          <a:prstGeom prst="line">
            <a:avLst/>
          </a:prstGeom>
          <a:noFill/>
          <a:ln w="12700">
            <a:solidFill>
              <a:srgbClr val="0068B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02" name="Rectangle 1"/>
          <p:cNvSpPr txBox="1">
            <a:spLocks noChangeArrowheads="1"/>
          </p:cNvSpPr>
          <p:nvPr/>
        </p:nvSpPr>
        <p:spPr bwMode="auto">
          <a:xfrm>
            <a:off x="-18752" y="4159895"/>
            <a:ext cx="91567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eaLnBrk="0" hangingPunct="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Arial Bold" charset="0"/>
                <a:sym typeface="Arial Bold" charset="0"/>
              </a:rPr>
              <a:t>Shuli Levy, Geriatrician </a:t>
            </a:r>
            <a:endParaRPr lang="en-US" sz="2800" dirty="0">
              <a:solidFill>
                <a:schemeClr val="tx1"/>
              </a:solidFill>
              <a:latin typeface="Calibri" pitchFamily="34" charset="0"/>
              <a:sym typeface="Arial" charset="0"/>
            </a:endParaRPr>
          </a:p>
          <a:p>
            <a:pPr algn="ctr" eaLnBrk="1" hangingPunct="1"/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Arial" charset="0"/>
                <a:sym typeface="Arial" charset="0"/>
              </a:rPr>
              <a:t>Cardiology department, Hammersmith hospital </a:t>
            </a:r>
            <a:endParaRPr lang="en-US" sz="2800" dirty="0">
              <a:solidFill>
                <a:schemeClr val="tx1"/>
              </a:solidFill>
              <a:latin typeface="Calibri" pitchFamily="34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Inpatient scenarios – STEMIs in the elderly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450753"/>
            <a:ext cx="7920880" cy="3960440"/>
          </a:xfrm>
        </p:spPr>
        <p:txBody>
          <a:bodyPr>
            <a:normAutofit fontScale="475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GB" sz="3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Develops AKI, agitation and acute hepatic injury (presumed ischaemic)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Background of severe, deforming Rheumatoid Arthritis and has become immobile whilst an IP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Also previous breast cancer and endometrial cancer </a:t>
            </a:r>
          </a:p>
          <a:p>
            <a:pPr algn="l"/>
            <a:r>
              <a:rPr lang="en-GB" sz="3800" b="1" dirty="0" smtClean="0">
                <a:solidFill>
                  <a:srgbClr val="00B0F0"/>
                </a:solidFill>
                <a:cs typeface="Arial" pitchFamily="34" charset="0"/>
              </a:rPr>
              <a:t>Transferred to C8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Mobility and transfers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Equipment, POC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Analgesia  - previously on NSAIDS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Constipation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Abdo</a:t>
            </a: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US  - fatty liver, unilateral pleural effusion  - examine for breast mass 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Titration of secondary prevention and pharmacy counselling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confusion screen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AKI settles 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Cardiac rehab review 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Antiplatelet / </a:t>
            </a:r>
            <a:r>
              <a:rPr lang="en-GB" sz="2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anticoag</a:t>
            </a: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plan individualised by cardiologists </a:t>
            </a:r>
          </a:p>
          <a:p>
            <a:pPr marL="971550" lvl="1" indent="-514350" algn="l">
              <a:buFont typeface="Courier New" charset="0"/>
              <a:buChar char="o"/>
            </a:pP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Follow up </a:t>
            </a:r>
            <a:r>
              <a:rPr lang="mr-IN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2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cardiology post STEMI, me for LFTs and pleural effusion </a:t>
            </a:r>
            <a:endParaRPr lang="en-GB" dirty="0" smtClean="0"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Inpatient scenarios – heart failure in the elderly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492896"/>
            <a:ext cx="7848872" cy="3960440"/>
          </a:xfrm>
        </p:spPr>
        <p:txBody>
          <a:bodyPr/>
          <a:lstStyle/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3" t="3124" r="37671" b="64746"/>
          <a:stretch/>
        </p:blipFill>
        <p:spPr>
          <a:xfrm>
            <a:off x="251520" y="2592862"/>
            <a:ext cx="8424936" cy="26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355976" y="5437673"/>
            <a:ext cx="3814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Diuretics </a:t>
            </a:r>
            <a:r>
              <a:rPr lang="mr-IN" sz="1400" dirty="0" smtClean="0"/>
              <a:t>–</a:t>
            </a:r>
            <a:r>
              <a:rPr lang="en-US" sz="1400" dirty="0" smtClean="0"/>
              <a:t> same team every day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Sleeplessness </a:t>
            </a:r>
            <a:r>
              <a:rPr lang="mr-IN" sz="1400" dirty="0" smtClean="0"/>
              <a:t>–</a:t>
            </a:r>
            <a:r>
              <a:rPr lang="en-US" sz="1400" dirty="0" smtClean="0"/>
              <a:t> better breathing, neuropathic agent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Constipation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IV iron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CRT-P  (after long discussions about 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5437673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Severe LV impairment (EF 24%)</a:t>
            </a:r>
          </a:p>
          <a:p>
            <a:r>
              <a:rPr lang="en-US" sz="1600" dirty="0" smtClean="0"/>
              <a:t>Severe RV impairment (EF 34%)</a:t>
            </a:r>
          </a:p>
          <a:p>
            <a:r>
              <a:rPr lang="en-US" sz="1600" dirty="0" smtClean="0"/>
              <a:t>Likely alcoholic </a:t>
            </a:r>
            <a:r>
              <a:rPr lang="en-US" sz="1600" dirty="0" err="1" smtClean="0"/>
              <a:t>aetiology</a:t>
            </a:r>
            <a:r>
              <a:rPr lang="en-US" sz="1600" dirty="0" smtClean="0"/>
              <a:t>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55776" y="3501008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Admit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47864" y="4159859"/>
            <a:ext cx="76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wean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34317" y="4173804"/>
            <a:ext cx="755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wean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6016" y="417380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HH 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069467" y="3628282"/>
            <a:ext cx="504056" cy="22450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411948" y="3913069"/>
            <a:ext cx="74512" cy="308020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882972" y="3650732"/>
            <a:ext cx="9915" cy="617090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26295" y="4085482"/>
            <a:ext cx="252028" cy="212876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98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Inpatient scenarios – heart failure in the elderly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/>
          <a:lstStyle/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8863" t="2653" r="41403" b="66146"/>
          <a:stretch/>
        </p:blipFill>
        <p:spPr bwMode="auto">
          <a:xfrm>
            <a:off x="1043607" y="2780928"/>
            <a:ext cx="6840761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84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Inpatient scenarios – non cardiac presentations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Collapse with troponin rise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 echo  critical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AoS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  HH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Severe non critical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AoS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, not for intervention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Aspiration pneumonia 2ry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PD, unsafe swallow </a:t>
            </a:r>
          </a:p>
          <a:p>
            <a:pPr algn="l"/>
            <a:r>
              <a:rPr lang="en-GB" dirty="0" smtClean="0">
                <a:solidFill>
                  <a:srgbClr val="0070C0"/>
                </a:solidFill>
                <a:cs typeface="Arial" pitchFamily="34" charset="0"/>
                <a:sym typeface="Wingdings"/>
              </a:rPr>
              <a:t>C8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NG fed with no potential for swallow recovery  RIG  acute abdomen ? Perforation  settles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New bullous eruption </a:t>
            </a:r>
            <a:r>
              <a:rPr lang="mr-I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–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 bullous pemphigoid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6 weeks of steroids and wound healing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PEG inserted and discharged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7742"/>
          <a:stretch/>
        </p:blipFill>
        <p:spPr>
          <a:xfrm>
            <a:off x="6629457" y="4602835"/>
            <a:ext cx="2467744" cy="22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Outpatient scenarios 89yF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348880"/>
            <a:ext cx="7848872" cy="388843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Admission late 2016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Fast AF and troponin rise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CAP </a:t>
            </a:r>
            <a:r>
              <a:rPr lang="mr-I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wheeze prominent and inhalers started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Hb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drop </a:t>
            </a:r>
            <a:r>
              <a:rPr lang="mr-IN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antral gastritis on OGD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PMHx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: IHD </a:t>
            </a:r>
            <a:r>
              <a:rPr lang="mr-I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MI 2015, HTN, AF </a:t>
            </a:r>
            <a:r>
              <a:rPr lang="mr-I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warfarin, </a:t>
            </a:r>
            <a:r>
              <a:rPr lang="en-GB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AoS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on 2015 echo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Follow up clinic review Jan 2017 - still very SOB </a:t>
            </a:r>
            <a:r>
              <a:rPr lang="mr-IN" dirty="0" smtClean="0">
                <a:solidFill>
                  <a:srgbClr val="0070C0"/>
                </a:solidFill>
                <a:cs typeface="Arial" pitchFamily="34" charset="0"/>
              </a:rPr>
              <a:t>–</a:t>
            </a:r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 why? </a:t>
            </a:r>
          </a:p>
          <a:p>
            <a:pPr marL="1428750" lvl="2" indent="-514350" algn="l">
              <a:buFont typeface="Wingdings" charset="2"/>
              <a:buChar char="§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Poorly controlled AF: rate 100-120 in clinic</a:t>
            </a:r>
          </a:p>
          <a:p>
            <a:pPr marL="1428750" lvl="2" indent="-514350" algn="l">
              <a:buFont typeface="Wingdings" charset="2"/>
              <a:buChar char="§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Inhaler technique </a:t>
            </a:r>
          </a:p>
          <a:p>
            <a:pPr marL="1428750" lvl="2" indent="-514350" algn="l">
              <a:buFont typeface="Wingdings" charset="2"/>
              <a:buChar char="§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?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AoS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:Old echo shows mod/severe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AoS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1428750" lvl="2" indent="-514350" algn="l">
              <a:buFont typeface="Wingdings" charset="2"/>
              <a:buChar char="§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? anaemia</a:t>
            </a:r>
          </a:p>
          <a:p>
            <a:pPr marL="514350" indent="-514350" algn="l">
              <a:buFont typeface="Arial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Bloods, repeat echo, prescribed a spacer with increased dose inhaler, start digoxin for fast rate, small dose nitrate in case its angina (high resting BP) </a:t>
            </a:r>
          </a:p>
          <a:p>
            <a:pPr marL="1428750" lvl="2" indent="-514350" algn="l">
              <a:buFont typeface="Wingdings" charset="2"/>
              <a:buChar char="§"/>
            </a:pPr>
            <a:endParaRPr lang="en-GB" dirty="0"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Outpatient scenarios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7848872" cy="4320480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GB" sz="4500" dirty="0" smtClean="0">
                <a:solidFill>
                  <a:srgbClr val="0070C0"/>
                </a:solidFill>
                <a:cs typeface="Arial" pitchFamily="34" charset="0"/>
              </a:rPr>
              <a:t>Clinic 28.2.17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Much better with spacer (lungs clear) and digoxin (HR 77)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Echo: severe </a:t>
            </a:r>
            <a:r>
              <a:rPr lang="en-GB" sz="4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AoS</a:t>
            </a:r>
            <a:endParaRPr lang="en-GB" sz="45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TAVI team: not critical and not for TAVI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Breathing at its best for months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Noted to be hypercalcaemic </a:t>
            </a:r>
            <a:r>
              <a:rPr lang="mr-IN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bloods sent</a:t>
            </a:r>
          </a:p>
          <a:p>
            <a:pPr algn="l"/>
            <a:r>
              <a:rPr lang="en-GB" sz="4500" dirty="0" smtClean="0">
                <a:solidFill>
                  <a:srgbClr val="0070C0"/>
                </a:solidFill>
                <a:cs typeface="Arial" pitchFamily="34" charset="0"/>
              </a:rPr>
              <a:t>Clinic 19.07.17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Cough </a:t>
            </a:r>
            <a:r>
              <a:rPr lang="mr-IN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long standing but previously responded to </a:t>
            </a:r>
            <a:r>
              <a:rPr lang="en-GB" sz="4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seretide</a:t>
            </a:r>
            <a:endParaRPr lang="en-GB" sz="45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Now has haemoptysis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Has had </a:t>
            </a:r>
            <a:r>
              <a:rPr lang="en-GB" sz="4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abx</a:t>
            </a: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from GP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rgbClr val="00B0F0"/>
                </a:solidFill>
                <a:cs typeface="Arial" pitchFamily="34" charset="0"/>
              </a:rPr>
              <a:t>CT thorax and discharge next time 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CT thorax: LLL malignancy confirmed histologically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Elected for palliative care </a:t>
            </a:r>
          </a:p>
          <a:p>
            <a:pPr algn="l"/>
            <a:r>
              <a:rPr lang="en-GB" sz="4500" dirty="0" smtClean="0">
                <a:solidFill>
                  <a:srgbClr val="0070C0"/>
                </a:solidFill>
                <a:cs typeface="Arial" pitchFamily="34" charset="0"/>
              </a:rPr>
              <a:t>Clinic 24.10.17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Rapidly worsening </a:t>
            </a:r>
            <a:r>
              <a:rPr lang="mr-IN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45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discharge for community care </a:t>
            </a:r>
            <a:endParaRPr lang="en-GB" sz="45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l"/>
            <a:endParaRPr lang="en-GB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Outpatient scenarios – 85yM 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553" y="2636912"/>
            <a:ext cx="7848872" cy="3888432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Acute medical admission (SMH) August ‘17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dirty="0" smtClean="0">
                <a:cs typeface="Arial" pitchFamily="34" charset="0"/>
              </a:rPr>
              <a:t>Chest pain, SOB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dirty="0" smtClean="0">
                <a:cs typeface="Arial" pitchFamily="34" charset="0"/>
              </a:rPr>
              <a:t>Negative CTPA – consolidation – Rx CAP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dirty="0" smtClean="0">
                <a:cs typeface="Arial" pitchFamily="34" charset="0"/>
              </a:rPr>
              <a:t>Runs of A flutter: </a:t>
            </a:r>
            <a:r>
              <a:rPr lang="en-GB" dirty="0" err="1" smtClean="0">
                <a:cs typeface="Arial" pitchFamily="34" charset="0"/>
              </a:rPr>
              <a:t>bisoprolol</a:t>
            </a:r>
            <a:r>
              <a:rPr lang="en-GB" dirty="0" smtClean="0">
                <a:cs typeface="Arial" pitchFamily="34" charset="0"/>
              </a:rPr>
              <a:t> and </a:t>
            </a:r>
            <a:r>
              <a:rPr lang="en-GB" dirty="0" err="1" smtClean="0">
                <a:cs typeface="Arial" pitchFamily="34" charset="0"/>
              </a:rPr>
              <a:t>apixaban</a:t>
            </a:r>
            <a:r>
              <a:rPr lang="en-GB" dirty="0" smtClean="0">
                <a:cs typeface="Arial" pitchFamily="34" charset="0"/>
              </a:rPr>
              <a:t>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Clinic 11.10.17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dirty="0" smtClean="0">
                <a:cs typeface="Arial" pitchFamily="34" charset="0"/>
              </a:rPr>
              <a:t>Still SOB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dirty="0" smtClean="0">
                <a:cs typeface="Arial" pitchFamily="34" charset="0"/>
              </a:rPr>
              <a:t>AF 48 – for 24 h tape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cs typeface="Arial" pitchFamily="34" charset="0"/>
              </a:rPr>
              <a:t>Clinic 22.11.17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dirty="0" smtClean="0">
                <a:cs typeface="Arial" pitchFamily="34" charset="0"/>
              </a:rPr>
              <a:t>Still SOB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dirty="0" smtClean="0">
                <a:cs typeface="Arial" pitchFamily="34" charset="0"/>
              </a:rPr>
              <a:t>Tape </a:t>
            </a:r>
          </a:p>
          <a:p>
            <a:pPr lvl="1"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Outpatient scenarios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/>
          <a:lstStyle/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16310" t="21893" r="16624" b="17160"/>
          <a:stretch/>
        </p:blipFill>
        <p:spPr bwMode="auto">
          <a:xfrm>
            <a:off x="467544" y="1988840"/>
            <a:ext cx="3837940" cy="196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15810" t="14793" r="15791" b="25443"/>
          <a:stretch/>
        </p:blipFill>
        <p:spPr bwMode="auto">
          <a:xfrm>
            <a:off x="4427984" y="2026940"/>
            <a:ext cx="3914775" cy="1924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730" y="444262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Flutter with variable V response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Admitted directly for DCCV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1x 150J shock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/>
              <a:t>Back to </a:t>
            </a:r>
            <a:r>
              <a:rPr lang="en-GB" dirty="0" smtClean="0"/>
              <a:t>SR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2240" y="469930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PPM insertion without complication </a:t>
            </a:r>
            <a:endParaRPr lang="en-GB" dirty="0"/>
          </a:p>
        </p:txBody>
      </p:sp>
      <p:sp>
        <p:nvSpPr>
          <p:cNvPr id="11" name="Right Arrow 10"/>
          <p:cNvSpPr/>
          <p:nvPr/>
        </p:nvSpPr>
        <p:spPr>
          <a:xfrm>
            <a:off x="2339752" y="4858127"/>
            <a:ext cx="388787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6199437" y="4930135"/>
            <a:ext cx="388787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/>
          <p:nvPr/>
        </p:nvPicPr>
        <p:blipFill rotWithShape="1">
          <a:blip r:embed="rId5"/>
          <a:srcRect l="2496" t="41124" r="62222" b="24556"/>
          <a:stretch/>
        </p:blipFill>
        <p:spPr bwMode="auto">
          <a:xfrm>
            <a:off x="2781537" y="4221088"/>
            <a:ext cx="3302154" cy="1538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33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Clinics - HH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7848872" cy="4320480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Unexplained symptoms </a:t>
            </a:r>
            <a:r>
              <a:rPr lang="mr-IN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breathlessness, palpitations, chest pain, leg swelling, dizziness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Follow up from admission with outstanding medical issues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Heart failure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Yes / no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Medication management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MDM discussion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Cardiac disease and </a:t>
            </a:r>
            <a:r>
              <a:rPr lang="mr-IN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…</a:t>
            </a:r>
            <a:endParaRPr lang="en-GB" sz="30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914400" lvl="1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Anaemia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Frailty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Cognitive impairment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Renal impairment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Work closely with cardiologists </a:t>
            </a:r>
            <a:r>
              <a:rPr lang="mr-IN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admit / advice / refer </a:t>
            </a:r>
          </a:p>
          <a:p>
            <a:pPr algn="l"/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</a:p>
          <a:p>
            <a:pPr marL="457200" indent="-457200" algn="l">
              <a:buFont typeface="Arial" charset="0"/>
              <a:buChar char="•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Clinics </a:t>
            </a:r>
            <a:r>
              <a:rPr lang="mr-IN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–</a:t>
            </a:r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 community heart failure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>
            <a:norm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Based at Westminster Cardiac centre (</a:t>
            </a:r>
            <a:r>
              <a:rPr lang="en-GB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maida</a:t>
            </a: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vale)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With trust HF lead and HFNs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Receive referrals from the HF team </a:t>
            </a:r>
            <a:r>
              <a:rPr lang="mr-IN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diastolic failure, frailty, comorbidities, polypharmacy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Cases discussed at HF MDM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Novel service </a:t>
            </a: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Objectives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Understand the demographics of cardiac disease in older people</a:t>
            </a:r>
          </a:p>
          <a:p>
            <a:pPr algn="l"/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l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Understand the main treatment pathways in older inpatients with cardiac disease, with a specific focus on heart failure</a:t>
            </a:r>
          </a:p>
          <a:p>
            <a:pPr algn="l"/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l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Consider polypharmacy and rationing in cardiac disease and older people</a:t>
            </a:r>
          </a:p>
          <a:p>
            <a:pPr algn="l"/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l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Understand the role of the Geriatrician and the MDT in treating this population 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Tips</a:t>
            </a:r>
            <a:endParaRPr lang="en-GB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7848872" cy="432048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Only about 10% of COPD patients worsen with b blockers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10-20% deterioration in renal function is acceptable on starting an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ACEi</a:t>
            </a:r>
            <a:endParaRPr lang="en-GB" sz="20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 blockers and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ACEi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can be dosed BD to achieve higher doses (preferred in heart failure)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No evidence for any drugs in diastolic failure, it’s all about symptoms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Good evidence for treating iron deficiency in systolic heart failure – even if not anaemic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BNP useful for diagnosing heart failure in the presence of equivocal symptoms or preserved LV on echo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Ramipril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is the first choice ACE in heart failure – titrate to 5mg BD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Failure on maximum ACE may indicate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Entresto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(HF specialists only)</a:t>
            </a: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Tips</a:t>
            </a:r>
            <a:endParaRPr lang="en-GB" sz="3600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7848872" cy="4320480"/>
          </a:xfrm>
        </p:spPr>
        <p:txBody>
          <a:bodyPr>
            <a:normAutofit fontScale="55000" lnSpcReduction="2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AF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anticoagulate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! </a:t>
            </a:r>
            <a:endParaRPr lang="en-GB" sz="26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DOAC if NVAF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Bisoprolol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 is preferred drug if required for rate 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Digoxin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Statins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Not for primary prevention in over 80s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Yes for secondary prevention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Clopidogrel</a:t>
            </a: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 and PPIs 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Some evidence that omeprazole (and esomeprazole), through CYP inhibition, reduces activity of </a:t>
            </a: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clopidogrel</a:t>
            </a:r>
            <a:endParaRPr lang="en-GB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Not evidenced in pantoprazole or </a:t>
            </a: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lansoprazole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, though presumed to be a class effect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FDA and MHRA discourage omeprazole with </a:t>
            </a: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clopidogrel</a:t>
            </a:r>
            <a:endParaRPr lang="en-GB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In clinical practice we switch to </a:t>
            </a: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lansoprazole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Clopidogrel</a:t>
            </a: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GB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vs</a:t>
            </a:r>
            <a:r>
              <a:rPr lang="en-GB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GB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Ticagrelor</a:t>
            </a:r>
            <a:endParaRPr lang="en-GB" sz="3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Evidence in favourable outcomes in STEMIs on </a:t>
            </a: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ticagrelor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, rather than </a:t>
            </a: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clopidogrel</a:t>
            </a:r>
            <a:endParaRPr lang="en-GB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However, tendency towards a worse GI bleeding profile in elderly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Used very cautiously especially in frail patients or those with previous bleeding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Drug choices </a:t>
            </a:r>
            <a:endParaRPr lang="en-GB" sz="3600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7848872" cy="432048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Triple therapy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AF with PCI is a common clinical scenario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Landscape rapidly changing</a:t>
            </a:r>
          </a:p>
          <a:p>
            <a:pPr algn="l"/>
            <a:endParaRPr lang="en-GB" sz="20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l"/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l"/>
            <a:endParaRPr lang="en-GB" sz="20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Currently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Low bleeding risk: 6 months triple then O + C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High bleeding risk: 4 weeks triple then O + C 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Give low dose O  = 2.5mg BD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apix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or 15mg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riva</a:t>
            </a: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Clopi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rather than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ticagrelor</a:t>
            </a: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Pioneer AF regime of low dose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rivaroxaban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is out of fashion – not powered to detect stroke risk  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LAA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closure is coming back to Imperial</a:t>
            </a: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27127" t="25740" r="25943" b="28994"/>
          <a:stretch/>
        </p:blipFill>
        <p:spPr bwMode="auto">
          <a:xfrm>
            <a:off x="4860032" y="2492896"/>
            <a:ext cx="3888432" cy="20802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27405" y="4457739"/>
            <a:ext cx="12904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 smtClean="0">
                <a:latin typeface="+mn-lt"/>
              </a:rPr>
              <a:t>Piccini</a:t>
            </a:r>
            <a:r>
              <a:rPr lang="en-GB" sz="900" dirty="0" smtClean="0">
                <a:latin typeface="+mn-lt"/>
              </a:rPr>
              <a:t>, NEJM 2017</a:t>
            </a:r>
            <a:endParaRPr lang="en-GB"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3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Tips </a:t>
            </a:r>
            <a:endParaRPr lang="en-GB" sz="3600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/>
          <a:lstStyle/>
          <a:p>
            <a:pPr algn="l"/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Diastolic heart failure /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HeFPEF</a:t>
            </a:r>
            <a:endParaRPr lang="en-GB" sz="24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Heart failure syndrome with preserved LV (&gt;50%) and normal valves and evidence of diastolic dysfunction </a:t>
            </a:r>
            <a:endParaRPr lang="en-GB" sz="2400" i="1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Treated symptomatically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Probably around 50% of heart failure in elderly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Commoner in females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Usually comorbid: HTN, high BMI, DM, AF, CKD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Likely multifactorial (which is why drugs don’t work)</a:t>
            </a: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Summary</a:t>
            </a:r>
            <a:r>
              <a:rPr lang="en-GB" sz="3600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3600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Older and frailer people have increasing requirements and access to cardiac interventions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Also have increasing complications that arise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On-site and clinic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MfE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team to support </a:t>
            </a: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0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836712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Trends in elderly cardiology </a:t>
            </a:r>
            <a:endParaRPr lang="en-GB" sz="3600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/>
          <a:lstStyle/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4" y="2060848"/>
            <a:ext cx="5588000" cy="349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218" y="2519771"/>
            <a:ext cx="5364088" cy="365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488" y="2978646"/>
            <a:ext cx="6900741" cy="3198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28817" r="42201" b="27751"/>
          <a:stretch/>
        </p:blipFill>
        <p:spPr>
          <a:xfrm>
            <a:off x="3282894" y="3466266"/>
            <a:ext cx="5252120" cy="32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95" y="778785"/>
            <a:ext cx="7772400" cy="614812"/>
          </a:xfrm>
        </p:spPr>
        <p:txBody>
          <a:bodyPr>
            <a:noAutofit/>
          </a:bodyPr>
          <a:lstStyle/>
          <a:p>
            <a:pPr algn="l"/>
            <a:r>
              <a:rPr lang="en-GB" sz="40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Heart failure </a:t>
            </a:r>
            <a:endParaRPr lang="en-GB" sz="40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17975"/>
            <a:ext cx="8712968" cy="4466269"/>
          </a:xfrm>
        </p:spPr>
        <p:txBody>
          <a:bodyPr>
            <a:noAutofit/>
          </a:bodyPr>
          <a:lstStyle/>
          <a:p>
            <a:pPr algn="l"/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of all emergency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admission: Leading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cause of admission in &gt;65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olds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2% of entire NHS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budget: £3,796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average cost per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admission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This decade: 12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in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total number of new cases of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HF: similar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total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number of new cases of breast, prostate, lung,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bowel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cancer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combined.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Heart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failure accounts for a total of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million inpatient bed days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2% of all NHS inpatient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bed-days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admissions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heart failure are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projected to rise by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50%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over the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25 years 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Incidence of new heart failure is going down in every age group except &gt;85y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55" y="-132896"/>
            <a:ext cx="2908300" cy="711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1257" y="660397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47190" y="6596390"/>
            <a:ext cx="2396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Conrad et al </a:t>
            </a:r>
            <a:r>
              <a:rPr lang="hu-HU" sz="1100" dirty="0" err="1"/>
              <a:t>Lancet</a:t>
            </a:r>
            <a:r>
              <a:rPr lang="hu-HU" sz="1100" dirty="0"/>
              <a:t> 2018; 391: </a:t>
            </a:r>
            <a:r>
              <a:rPr lang="hu-HU" sz="1100" dirty="0" smtClean="0"/>
              <a:t>572–80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92487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High burden of comorbidities in heart failure </a:t>
            </a:r>
            <a:r>
              <a:rPr lang="mr-IN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–</a:t>
            </a:r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 mean = 5.4 in 2014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/>
          <a:lstStyle/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8" y="2708920"/>
            <a:ext cx="900143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Cardiovascular comorbidities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36912"/>
            <a:ext cx="7848872" cy="3888432"/>
          </a:xfrm>
        </p:spPr>
        <p:txBody>
          <a:bodyPr/>
          <a:lstStyle/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651" y="2040201"/>
            <a:ext cx="6228184" cy="4485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2400" y="609329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Rich, M. ACC, 2016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914" y="54868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Arial" pitchFamily="34" charset="0"/>
                <a:cs typeface="Arial" pitchFamily="34" charset="0"/>
              </a:rPr>
              <a:t>The liaison service </a:t>
            </a:r>
            <a:endParaRPr lang="en-GB" sz="3600" dirty="0">
              <a:solidFill>
                <a:srgbClr val="007B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257" y="2708920"/>
            <a:ext cx="7848872" cy="3888432"/>
          </a:xfrm>
        </p:spPr>
        <p:txBody>
          <a:bodyPr/>
          <a:lstStyle/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  <a:p>
            <a:pPr algn="l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793308" y="2996952"/>
            <a:ext cx="3067597" cy="208823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C8</a:t>
            </a:r>
          </a:p>
          <a:p>
            <a:pPr algn="ctr"/>
            <a:r>
              <a:rPr lang="en-GB" sz="2000" dirty="0" smtClean="0"/>
              <a:t>15 beds</a:t>
            </a:r>
          </a:p>
          <a:p>
            <a:pPr algn="ctr"/>
            <a:r>
              <a:rPr lang="en-GB" sz="1600" dirty="0" smtClean="0"/>
              <a:t>Daily consultant </a:t>
            </a:r>
            <a:r>
              <a:rPr lang="en-GB" sz="1600" dirty="0" err="1" smtClean="0"/>
              <a:t>MfE</a:t>
            </a:r>
            <a:r>
              <a:rPr lang="en-GB" sz="1600" dirty="0" smtClean="0"/>
              <a:t>  WR</a:t>
            </a:r>
          </a:p>
          <a:p>
            <a:pPr algn="ctr"/>
            <a:r>
              <a:rPr lang="en-GB" sz="1600" dirty="0" smtClean="0"/>
              <a:t>2xCTs, 1xACNP, 1x pharmacist</a:t>
            </a:r>
            <a:r>
              <a:rPr lang="en-GB" sz="1600" dirty="0"/>
              <a:t> </a:t>
            </a:r>
            <a:r>
              <a:rPr lang="en-GB" sz="1600" dirty="0" smtClean="0"/>
              <a:t>Daily </a:t>
            </a:r>
            <a:r>
              <a:rPr lang="en-GB" sz="1600" dirty="0"/>
              <a:t>c</a:t>
            </a:r>
            <a:r>
              <a:rPr lang="en-GB" sz="1600" dirty="0" smtClean="0"/>
              <a:t>ardiologist reviews  </a:t>
            </a:r>
            <a:endParaRPr lang="en-GB" sz="1600" dirty="0"/>
          </a:p>
        </p:txBody>
      </p:sp>
      <p:sp>
        <p:nvSpPr>
          <p:cNvPr id="14" name="Rounded Rectangle 13"/>
          <p:cNvSpPr/>
          <p:nvPr/>
        </p:nvSpPr>
        <p:spPr>
          <a:xfrm>
            <a:off x="2068352" y="2675967"/>
            <a:ext cx="1368152" cy="6480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Heart Assessment centre (HAC)</a:t>
            </a:r>
            <a:endParaRPr lang="en-GB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2096158" y="3717032"/>
            <a:ext cx="1368152" cy="6480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CCU and A7</a:t>
            </a:r>
            <a:endParaRPr lang="en-GB" sz="1600" dirty="0"/>
          </a:p>
        </p:txBody>
      </p:sp>
      <p:sp>
        <p:nvSpPr>
          <p:cNvPr id="16" name="Rounded Rectangle 15"/>
          <p:cNvSpPr/>
          <p:nvPr/>
        </p:nvSpPr>
        <p:spPr>
          <a:xfrm>
            <a:off x="2096158" y="4761148"/>
            <a:ext cx="1368152" cy="6480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Clinics and electives</a:t>
            </a:r>
            <a:endParaRPr lang="en-GB" sz="1600" dirty="0"/>
          </a:p>
        </p:txBody>
      </p:sp>
      <p:cxnSp>
        <p:nvCxnSpPr>
          <p:cNvPr id="21" name="Straight Arrow Connector 20"/>
          <p:cNvCxnSpPr>
            <a:stCxn id="14" idx="3"/>
          </p:cNvCxnSpPr>
          <p:nvPr/>
        </p:nvCxnSpPr>
        <p:spPr>
          <a:xfrm>
            <a:off x="3436504" y="3000003"/>
            <a:ext cx="271400" cy="9330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</p:cNvCxnSpPr>
          <p:nvPr/>
        </p:nvCxnSpPr>
        <p:spPr>
          <a:xfrm flipV="1">
            <a:off x="3464310" y="4149080"/>
            <a:ext cx="243594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516531" y="4030774"/>
            <a:ext cx="24359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730102" y="3501008"/>
            <a:ext cx="914400" cy="6480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Other Trusts</a:t>
            </a:r>
            <a:endParaRPr lang="en-GB" sz="1600" dirty="0"/>
          </a:p>
        </p:txBody>
      </p:sp>
      <p:sp>
        <p:nvSpPr>
          <p:cNvPr id="31" name="Rounded Rectangle 30"/>
          <p:cNvSpPr/>
          <p:nvPr/>
        </p:nvSpPr>
        <p:spPr>
          <a:xfrm>
            <a:off x="730102" y="1916832"/>
            <a:ext cx="914400" cy="6480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LAS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730102" y="2672916"/>
            <a:ext cx="914400" cy="6480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Imperial ED</a:t>
            </a:r>
            <a:endParaRPr lang="en-GB" sz="1400" dirty="0"/>
          </a:p>
        </p:txBody>
      </p:sp>
      <p:cxnSp>
        <p:nvCxnSpPr>
          <p:cNvPr id="34" name="Straight Arrow Connector 33"/>
          <p:cNvCxnSpPr>
            <a:stCxn id="31" idx="3"/>
          </p:cNvCxnSpPr>
          <p:nvPr/>
        </p:nvCxnSpPr>
        <p:spPr>
          <a:xfrm>
            <a:off x="1644502" y="2240868"/>
            <a:ext cx="335210" cy="6120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3"/>
          </p:cNvCxnSpPr>
          <p:nvPr/>
        </p:nvCxnSpPr>
        <p:spPr>
          <a:xfrm>
            <a:off x="1644502" y="2996952"/>
            <a:ext cx="33521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3"/>
          </p:cNvCxnSpPr>
          <p:nvPr/>
        </p:nvCxnSpPr>
        <p:spPr>
          <a:xfrm flipV="1">
            <a:off x="1644502" y="3140968"/>
            <a:ext cx="335210" cy="6840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5" idx="0"/>
          </p:cNvCxnSpPr>
          <p:nvPr/>
        </p:nvCxnSpPr>
        <p:spPr>
          <a:xfrm>
            <a:off x="2780234" y="3356992"/>
            <a:ext cx="0" cy="360040"/>
          </a:xfrm>
          <a:prstGeom prst="straightConnector1">
            <a:avLst/>
          </a:prstGeom>
          <a:ln w="28575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7251873" y="2323461"/>
            <a:ext cx="1008112" cy="61511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Home </a:t>
            </a:r>
            <a:endParaRPr lang="en-GB" dirty="0"/>
          </a:p>
        </p:txBody>
      </p:sp>
      <p:sp>
        <p:nvSpPr>
          <p:cNvPr id="49" name="Rounded Rectangle 48"/>
          <p:cNvSpPr/>
          <p:nvPr/>
        </p:nvSpPr>
        <p:spPr>
          <a:xfrm>
            <a:off x="7231975" y="3016479"/>
            <a:ext cx="1008112" cy="61511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Repatriate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0" name="Rounded Rectangle 49"/>
          <p:cNvSpPr/>
          <p:nvPr/>
        </p:nvSpPr>
        <p:spPr>
          <a:xfrm>
            <a:off x="7231975" y="3717032"/>
            <a:ext cx="1008112" cy="61511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JHW / A7 / Renal / other </a:t>
            </a:r>
            <a:endParaRPr lang="en-GB" sz="1400" dirty="0"/>
          </a:p>
        </p:txBody>
      </p:sp>
      <p:sp>
        <p:nvSpPr>
          <p:cNvPr id="51" name="Rounded Rectangle 50"/>
          <p:cNvSpPr/>
          <p:nvPr/>
        </p:nvSpPr>
        <p:spPr>
          <a:xfrm>
            <a:off x="7218684" y="4394448"/>
            <a:ext cx="1008112" cy="61511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Placement / hospice </a:t>
            </a:r>
            <a:endParaRPr lang="en-GB" sz="1400" dirty="0"/>
          </a:p>
        </p:txBody>
      </p:sp>
      <p:sp>
        <p:nvSpPr>
          <p:cNvPr id="52" name="Rounded Rectangle 51"/>
          <p:cNvSpPr/>
          <p:nvPr/>
        </p:nvSpPr>
        <p:spPr>
          <a:xfrm>
            <a:off x="7218684" y="5085183"/>
            <a:ext cx="1008112" cy="61511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RIP</a:t>
            </a:r>
            <a:endParaRPr lang="en-GB" sz="1600" dirty="0"/>
          </a:p>
        </p:txBody>
      </p:sp>
      <p:cxnSp>
        <p:nvCxnSpPr>
          <p:cNvPr id="58" name="Straight Arrow Connector 57"/>
          <p:cNvCxnSpPr>
            <a:stCxn id="13" idx="3"/>
          </p:cNvCxnSpPr>
          <p:nvPr/>
        </p:nvCxnSpPr>
        <p:spPr>
          <a:xfrm flipV="1">
            <a:off x="6860905" y="2631020"/>
            <a:ext cx="343640" cy="1410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3" idx="3"/>
          </p:cNvCxnSpPr>
          <p:nvPr/>
        </p:nvCxnSpPr>
        <p:spPr>
          <a:xfrm flipV="1">
            <a:off x="6860905" y="3466530"/>
            <a:ext cx="343640" cy="5745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3" idx="3"/>
            <a:endCxn id="50" idx="1"/>
          </p:cNvCxnSpPr>
          <p:nvPr/>
        </p:nvCxnSpPr>
        <p:spPr>
          <a:xfrm flipV="1">
            <a:off x="6860905" y="4024592"/>
            <a:ext cx="371070" cy="164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3" idx="3"/>
            <a:endCxn id="51" idx="1"/>
          </p:cNvCxnSpPr>
          <p:nvPr/>
        </p:nvCxnSpPr>
        <p:spPr>
          <a:xfrm>
            <a:off x="6860905" y="4041068"/>
            <a:ext cx="357779" cy="66094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3" idx="3"/>
            <a:endCxn id="52" idx="1"/>
          </p:cNvCxnSpPr>
          <p:nvPr/>
        </p:nvCxnSpPr>
        <p:spPr>
          <a:xfrm>
            <a:off x="6860905" y="4041068"/>
            <a:ext cx="357779" cy="13516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1569368" y="6017134"/>
            <a:ext cx="91440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Renal MDM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025752" y="6021288"/>
            <a:ext cx="91440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Heart failure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73624" y="6021288"/>
            <a:ext cx="91440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CICU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721496" y="6021549"/>
            <a:ext cx="91440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Haem MDM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105872" y="6021288"/>
            <a:ext cx="91440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OPD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7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0" grpId="0" animBg="1"/>
      <p:bldP spid="31" grpId="0" animBg="1"/>
      <p:bldP spid="3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33" grpId="0" animBg="1"/>
      <p:bldP spid="35" grpId="0" animBg="1"/>
      <p:bldP spid="37" grpId="0" animBg="1"/>
      <p:bldP spid="39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Liaison service </a:t>
            </a:r>
            <a:r>
              <a:rPr lang="mr-IN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–</a:t>
            </a:r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 typical patients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Older / frailer / comorbid people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STEMI/NSTEMI/UA +/- intervention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Heart failure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Post device insertion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Pre/post TAVI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AF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Infection </a:t>
            </a:r>
            <a:r>
              <a:rPr lang="mr-I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endocarditis, devices, leads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Type 2 MI</a:t>
            </a:r>
          </a:p>
          <a:p>
            <a:pPr marL="457200" indent="-457200" algn="l">
              <a:buFont typeface="Arial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Rehab + therapy + MDMs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Cognitive screening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Care planning and education</a:t>
            </a:r>
          </a:p>
          <a:p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Anaemia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Diabetes 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Polypharmacy and secondary prevention (dedicated cardiac pharmacist)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Heart failure medication titration + MDM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007BC3"/>
                </a:solidFill>
                <a:latin typeface="+mn-lt"/>
                <a:cs typeface="Arial" pitchFamily="34" charset="0"/>
              </a:rPr>
              <a:t>Inpatient scenarios – STEMIs in the elderly </a:t>
            </a:r>
            <a:endParaRPr lang="en-GB" sz="3600" dirty="0">
              <a:solidFill>
                <a:srgbClr val="007BC3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348880"/>
            <a:ext cx="7848872" cy="4176464"/>
          </a:xfrm>
        </p:spPr>
        <p:txBody>
          <a:bodyPr>
            <a:normAutofit fontScale="925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76y F: fall, </a:t>
            </a:r>
            <a:r>
              <a:rPr lang="en-GB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presyncope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, chest pain previous day</a:t>
            </a:r>
            <a:endParaRPr lang="en-GB" sz="2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sz="2600" dirty="0" smtClean="0"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sz="2600" dirty="0"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Troponin 100,000 but pain free </a:t>
            </a: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  <a:sym typeface="Wingdings"/>
              </a:rPr>
              <a:t> conservatively initially</a:t>
            </a:r>
            <a:endParaRPr lang="en-GB" sz="26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GB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 Further chest pain -  PCI</a:t>
            </a:r>
          </a:p>
          <a:p>
            <a:pPr marL="1371600" lvl="2" indent="-457200" algn="l">
              <a:buFont typeface="Arial" charset="0"/>
              <a:buChar char="•"/>
            </a:pP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Critical disease RCA </a:t>
            </a:r>
            <a:r>
              <a:rPr lang="mr-IN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1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stented </a:t>
            </a:r>
          </a:p>
          <a:p>
            <a:pPr marL="1371600" lvl="4" indent="-457200" algn="l">
              <a:buFont typeface="Arial" charset="0"/>
              <a:buChar char="•"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Disease in LAD, </a:t>
            </a:r>
            <a:r>
              <a:rPr lang="en-GB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Cx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mr-IN" sz="17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–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too agitated to tolerate further intervention and develops AF </a:t>
            </a:r>
            <a:r>
              <a:rPr lang="en-GB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peri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-procedure, so for staged intervention</a:t>
            </a:r>
            <a:endParaRPr lang="en-GB" sz="17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charset="0"/>
              <a:buChar char="•"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1257" y="836712"/>
            <a:ext cx="8606972" cy="0"/>
          </a:xfrm>
          <a:prstGeom prst="line">
            <a:avLst/>
          </a:prstGeom>
          <a:ln w="12700" cmpd="sng">
            <a:solidFill>
              <a:srgbClr val="0068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9" y="116632"/>
            <a:ext cx="2009800" cy="6029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712" y="2852936"/>
            <a:ext cx="3804920" cy="17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- 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7BC3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BFDE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7BC3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7BC3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Pages>0</Pages>
  <Words>1385</Words>
  <Characters>0</Characters>
  <Application>Microsoft Office PowerPoint</Application>
  <PresentationFormat>On-screen Show (4:3)</PresentationFormat>
  <Lines>0</Lines>
  <Paragraphs>281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- Title Slide</vt:lpstr>
      <vt:lpstr>Office Theme</vt:lpstr>
      <vt:lpstr>PowerPoint Presentation</vt:lpstr>
      <vt:lpstr>Objectives </vt:lpstr>
      <vt:lpstr>Trends in elderly cardiology </vt:lpstr>
      <vt:lpstr>Heart failure </vt:lpstr>
      <vt:lpstr>High burden of comorbidities in heart failure – mean = 5.4 in 2014</vt:lpstr>
      <vt:lpstr>Cardiovascular comorbidities </vt:lpstr>
      <vt:lpstr>The liaison service </vt:lpstr>
      <vt:lpstr>Liaison service – typical patients </vt:lpstr>
      <vt:lpstr>Inpatient scenarios – STEMIs in the elderly </vt:lpstr>
      <vt:lpstr>Inpatient scenarios – STEMIs in the elderly </vt:lpstr>
      <vt:lpstr>Inpatient scenarios – heart failure in the elderly </vt:lpstr>
      <vt:lpstr>Inpatient scenarios – heart failure in the elderly</vt:lpstr>
      <vt:lpstr>Inpatient scenarios – non cardiac presentations </vt:lpstr>
      <vt:lpstr>Outpatient scenarios 89yF</vt:lpstr>
      <vt:lpstr>Outpatient scenarios </vt:lpstr>
      <vt:lpstr>Outpatient scenarios – 85yM  </vt:lpstr>
      <vt:lpstr>Outpatient scenarios</vt:lpstr>
      <vt:lpstr>Clinics - HH</vt:lpstr>
      <vt:lpstr>Clinics – community heart failure </vt:lpstr>
      <vt:lpstr>Tips</vt:lpstr>
      <vt:lpstr>Tips</vt:lpstr>
      <vt:lpstr>Drug choices </vt:lpstr>
      <vt:lpstr>Tips 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sgrange</dc:creator>
  <cp:lastModifiedBy>King, Joselyn</cp:lastModifiedBy>
  <cp:revision>50</cp:revision>
  <dcterms:modified xsi:type="dcterms:W3CDTF">2018-09-17T12:50:22Z</dcterms:modified>
</cp:coreProperties>
</file>