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302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e, Iren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6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Septic </a:t>
            </a:r>
            <a:r>
              <a:rPr lang="en-US" dirty="0" err="1" smtClean="0"/>
              <a:t>shcok</a:t>
            </a:r>
            <a:r>
              <a:rPr lang="en-US" dirty="0" smtClean="0"/>
              <a:t> 40% mortality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4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Marik</a:t>
            </a:r>
            <a:r>
              <a:rPr lang="en-US" dirty="0" smtClean="0"/>
              <a:t> paper</a:t>
            </a:r>
            <a:r>
              <a:rPr lang="en-US" baseline="0" dirty="0" smtClean="0"/>
              <a:t>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0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Imperial sepsis</a:t>
            </a:r>
            <a:r>
              <a:rPr lang="en-US" baseline="0" dirty="0" smtClean="0"/>
              <a:t>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7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 / data driven treatments</a:t>
            </a:r>
            <a:r>
              <a:rPr lang="en-US" baseline="0" dirty="0" smtClean="0"/>
              <a:t> including inotrope dosing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SOFA score- but need lab values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not useful for primary care, also too late for ED early recognition?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qSOFA</a:t>
            </a:r>
            <a:r>
              <a:rPr lang="en-US" dirty="0" smtClean="0"/>
              <a:t>- any criteria</a:t>
            </a:r>
            <a:r>
              <a:rPr lang="en-US" baseline="0" dirty="0" smtClean="0"/>
              <a:t> should prompt consideration of infection / sepsis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NEWS2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0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NICE high risk criteria  (Red</a:t>
            </a:r>
            <a:r>
              <a:rPr lang="en-US" baseline="0" dirty="0" smtClean="0"/>
              <a:t> flag criteria)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Ambulance pre-alert</a:t>
            </a:r>
            <a:r>
              <a:rPr lang="en-US" baseline="0" dirty="0" smtClean="0"/>
              <a:t> patients</a:t>
            </a:r>
          </a:p>
          <a:p>
            <a:r>
              <a:rPr lang="en-US" baseline="0" dirty="0" smtClean="0"/>
              <a:t>To get earlier </a:t>
            </a:r>
            <a:r>
              <a:rPr lang="en-US" baseline="0" dirty="0" err="1" smtClean="0"/>
              <a:t>abx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Netherlands </a:t>
            </a:r>
            <a:r>
              <a:rPr lang="en-US" dirty="0" err="1" smtClean="0"/>
              <a:t>multicentre</a:t>
            </a:r>
            <a:r>
              <a:rPr lang="en-US" dirty="0" smtClean="0"/>
              <a:t> study- no</a:t>
            </a:r>
            <a:r>
              <a:rPr lang="en-US" baseline="0" dirty="0" smtClean="0"/>
              <a:t> mortality benefit to pre-hospital </a:t>
            </a:r>
            <a:r>
              <a:rPr lang="en-US" baseline="0" dirty="0" err="1" smtClean="0"/>
              <a:t>abx</a:t>
            </a:r>
            <a:r>
              <a:rPr lang="en-US" baseline="0" dirty="0" smtClean="0"/>
              <a:t> regardless of severity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Dutch</a:t>
            </a:r>
            <a:r>
              <a:rPr lang="en-US" baseline="0" dirty="0" smtClean="0"/>
              <a:t> study on GP decision making on referral to hospital </a:t>
            </a:r>
          </a:p>
          <a:p>
            <a:r>
              <a:rPr lang="en-US" baseline="0" dirty="0" smtClean="0"/>
              <a:t>Lack of reliable diagnostic point of care tests is interesting and likely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6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 with sepsis 6 to discuss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989BF2-3735-BD41-BA94-4D89C789FE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E874-6A39-467B-9C66-76D66DF3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6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74E-1189-4646-B05D-8DC763F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3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855E-B238-48BA-B29A-B5F62305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9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843D-8EC0-4F26-A4C9-8910C7A5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297832" cy="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82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C8F2-0857-4255-919C-068783EE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81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C81B-2FDA-4458-B7C1-1F5A59C7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6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3517-3B20-462C-8454-B8F453E4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6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A65-22A2-4810-8BE6-B3D1AF55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45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E29F-32F1-43A9-94EA-85818534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9AFD-88C6-4C35-8EAD-2CAAEC2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3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6A9A-37BB-470D-AB01-309EA1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4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442075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BE9CD36C-7A58-41D4-90B3-78D78D2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381000" indent="762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38200" indent="76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2954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526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098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6670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242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5814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" y="0"/>
            <a:ext cx="7772400" cy="1905000"/>
          </a:xfrm>
        </p:spPr>
        <p:txBody>
          <a:bodyPr/>
          <a:lstStyle/>
          <a:p>
            <a:pPr eaLnBrk="1" hangingPunct="1"/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endParaRPr lang="en-US" sz="2500" smtClean="0">
              <a:latin typeface="Arial" charset="0"/>
              <a:sym typeface="Arial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260350" y="907133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0" y="2632075"/>
            <a:ext cx="9156700" cy="1206500"/>
            <a:chOff x="0" y="0"/>
            <a:chExt cx="5768" cy="760"/>
          </a:xfrm>
        </p:grpSpPr>
        <p:sp>
          <p:nvSpPr>
            <p:cNvPr id="2055" name="Rectangle 4"/>
            <p:cNvSpPr>
              <a:spLocks/>
            </p:cNvSpPr>
            <p:nvPr/>
          </p:nvSpPr>
          <p:spPr bwMode="auto">
            <a:xfrm>
              <a:off x="0" y="0"/>
              <a:ext cx="5768" cy="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6" name="Rectangle 5"/>
            <p:cNvSpPr>
              <a:spLocks/>
            </p:cNvSpPr>
            <p:nvPr/>
          </p:nvSpPr>
          <p:spPr bwMode="auto">
            <a:xfrm>
              <a:off x="0" y="8"/>
              <a:ext cx="576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3600" dirty="0" smtClean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Sepsis</a:t>
              </a:r>
              <a:endParaRPr lang="en-US" sz="4000" dirty="0">
                <a:solidFill>
                  <a:srgbClr val="F2F2F2"/>
                </a:solidFill>
                <a:latin typeface="Arial Bold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2054" name="Rectangle 1"/>
          <p:cNvSpPr txBox="1">
            <a:spLocks noChangeArrowheads="1"/>
          </p:cNvSpPr>
          <p:nvPr/>
        </p:nvSpPr>
        <p:spPr bwMode="auto">
          <a:xfrm>
            <a:off x="-1116632" y="4077072"/>
            <a:ext cx="9156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1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George Bailey </a:t>
            </a:r>
          </a:p>
          <a:p>
            <a:pPr algn="r" eaLnBrk="1" hangingPunct="1"/>
            <a:r>
              <a:rPr lang="en-US" sz="1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Emergency Department, </a:t>
            </a:r>
            <a:r>
              <a:rPr lang="en-US" sz="1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St </a:t>
            </a:r>
            <a:r>
              <a:rPr lang="en-US" sz="1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Mary’s Hospital </a:t>
            </a:r>
            <a:endParaRPr lang="en-US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4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9-04-09 at 23.3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511300"/>
            <a:ext cx="5588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0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9 at 23.3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9144000" cy="20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2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9-04-10 at 00.3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31900"/>
            <a:ext cx="81534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2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9-04-09 at 23.3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9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57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15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95337"/>
            <a:ext cx="7772400" cy="20415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Early Goal Directed Therapy?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Screenshot 2019-04-09 at 23.4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6388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9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9 at 23.4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717800"/>
            <a:ext cx="5130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7704856" cy="2971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Early vasopressors?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Restrictive fluids?</a:t>
            </a:r>
          </a:p>
          <a:p>
            <a:pPr algn="l"/>
            <a:endParaRPr lang="en-US" dirty="0">
              <a:solidFill>
                <a:srgbClr val="0070C0"/>
              </a:solidFill>
            </a:endParaRP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Corticosteroids, vitamin C, thiamine?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psi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6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psi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64" y="88058"/>
            <a:ext cx="3495675" cy="3676650"/>
          </a:xfrm>
          <a:prstGeom prst="rect">
            <a:avLst/>
          </a:prstGeom>
        </p:spPr>
      </p:pic>
      <p:pic>
        <p:nvPicPr>
          <p:cNvPr id="5" name="Picture 4" descr="sepsis 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267"/>
            <a:ext cx="9144000" cy="26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7772400" cy="112474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Plan / Objectives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2971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To define sepsis and determine severity &amp; high risk features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To </a:t>
            </a:r>
            <a:r>
              <a:rPr lang="en-US" sz="2400" dirty="0" err="1" smtClean="0">
                <a:solidFill>
                  <a:srgbClr val="0070C0"/>
                </a:solidFill>
              </a:rPr>
              <a:t>r</a:t>
            </a:r>
            <a:r>
              <a:rPr lang="en-US" sz="2400" dirty="0" err="1" smtClean="0">
                <a:solidFill>
                  <a:srgbClr val="0070C0"/>
                </a:solidFill>
              </a:rPr>
              <a:t>ecognise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sepsis and the value of scoring systems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To r</a:t>
            </a:r>
            <a:r>
              <a:rPr lang="en-US" sz="2400" dirty="0" smtClean="0">
                <a:solidFill>
                  <a:srgbClr val="0070C0"/>
                </a:solidFill>
              </a:rPr>
              <a:t>eview the </a:t>
            </a:r>
            <a:r>
              <a:rPr lang="en-US" sz="2400" dirty="0" smtClean="0">
                <a:solidFill>
                  <a:srgbClr val="0070C0"/>
                </a:solidFill>
              </a:rPr>
              <a:t>management of sepsis and current evidence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Our approach at </a:t>
            </a:r>
            <a:r>
              <a:rPr lang="en-US" sz="2400" dirty="0" smtClean="0">
                <a:solidFill>
                  <a:srgbClr val="0070C0"/>
                </a:solidFill>
              </a:rPr>
              <a:t>Imperial College Healthcare NHS Trust, </a:t>
            </a:r>
            <a:r>
              <a:rPr lang="en-US" sz="2400" dirty="0" smtClean="0">
                <a:solidFill>
                  <a:srgbClr val="0070C0"/>
                </a:solidFill>
              </a:rPr>
              <a:t>technology </a:t>
            </a:r>
            <a:r>
              <a:rPr lang="en-US" sz="2400" dirty="0" smtClean="0">
                <a:solidFill>
                  <a:srgbClr val="0070C0"/>
                </a:solidFill>
              </a:rPr>
              <a:t>and artificial intelligence (AI)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90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epsi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36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4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10 at 00.43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300"/>
            <a:ext cx="9144000" cy="15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4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10 at 00.02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206500"/>
            <a:ext cx="67564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-243408"/>
            <a:ext cx="7772400" cy="20415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Summary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6400800" cy="417646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Definition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Criteria &amp; scoring systems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Recognition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Treatments &amp; controversies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Technology &amp; 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4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Case Example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223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10 at 00.10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401638"/>
            <a:ext cx="7327900" cy="1016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Sepsis</a:t>
            </a:r>
          </a:p>
          <a:p>
            <a:pPr marL="8382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Life threatening organ dysfunction caused by a </a:t>
            </a:r>
            <a:r>
              <a:rPr lang="en-US" dirty="0" err="1" smtClean="0">
                <a:solidFill>
                  <a:srgbClr val="0070C0"/>
                </a:solidFill>
              </a:rPr>
              <a:t>dysregulated</a:t>
            </a:r>
            <a:r>
              <a:rPr lang="en-US" dirty="0" smtClean="0">
                <a:solidFill>
                  <a:srgbClr val="0070C0"/>
                </a:solidFill>
              </a:rPr>
              <a:t> host response to infection</a:t>
            </a:r>
          </a:p>
          <a:p>
            <a:pPr marL="838200" lvl="1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(Organ dysfunction based on change in SOFA score)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Septic shock</a:t>
            </a:r>
          </a:p>
          <a:p>
            <a:pPr marL="8382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Sepsis + persisting hypotension requiring vasopressors to maintain MAP &gt; 65mmHg + lactate &gt;2 despite adequate volume resuscitation</a:t>
            </a:r>
          </a:p>
        </p:txBody>
      </p:sp>
    </p:spTree>
    <p:extLst>
      <p:ext uri="{BB962C8B-B14F-4D97-AF65-F5344CB8AC3E}">
        <p14:creationId xmlns:p14="http://schemas.microsoft.com/office/powerpoint/2010/main" val="24747146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9-04-10 at 00.1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3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49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qSOFA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Resp</a:t>
            </a:r>
            <a:r>
              <a:rPr lang="en-US" b="1" dirty="0" smtClean="0">
                <a:solidFill>
                  <a:srgbClr val="0070C0"/>
                </a:solidFill>
              </a:rPr>
              <a:t> rate </a:t>
            </a:r>
            <a:r>
              <a:rPr lang="en-US" b="1" dirty="0" smtClean="0">
                <a:solidFill>
                  <a:srgbClr val="0070C0"/>
                </a:solidFill>
                <a:ea typeface="ＭＳ ゴシック"/>
                <a:cs typeface="ＭＳ ゴシック"/>
              </a:rPr>
              <a:t>≥22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Altered mental status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Systolic BP </a:t>
            </a:r>
            <a:r>
              <a:rPr lang="en-US" b="1" dirty="0" smtClean="0">
                <a:solidFill>
                  <a:srgbClr val="0070C0"/>
                </a:solidFill>
                <a:ea typeface="ＭＳ ゴシック"/>
                <a:cs typeface="ＭＳ ゴシック"/>
              </a:rPr>
              <a:t>≤100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54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10 at 00.2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900"/>
            <a:ext cx="9144000" cy="13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3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155700"/>
            <a:ext cx="65024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67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9-04-09 at 23.2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6108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7BC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FD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Pages>0</Pages>
  <Words>266</Words>
  <Characters>0</Characters>
  <Application>Microsoft Office PowerPoint</Application>
  <PresentationFormat>On-screen Show (4:3)</PresentationFormat>
  <Lines>0</Lines>
  <Paragraphs>59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- Title Slide</vt:lpstr>
      <vt:lpstr>    </vt:lpstr>
      <vt:lpstr>Plan / Objectives </vt:lpstr>
      <vt:lpstr>Case Example</vt:lpstr>
      <vt:lpstr>PowerPoint Presentation</vt:lpstr>
      <vt:lpstr>PowerPoint Presentation</vt:lpstr>
      <vt:lpstr>qSOFA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Goal Directed Therapy?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sgrange</dc:creator>
  <cp:lastModifiedBy>King, Joselyn</cp:lastModifiedBy>
  <cp:revision>10</cp:revision>
  <dcterms:modified xsi:type="dcterms:W3CDTF">2019-04-15T11:55:13Z</dcterms:modified>
</cp:coreProperties>
</file>