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76" r:id="rId3"/>
    <p:sldId id="256" r:id="rId4"/>
    <p:sldId id="328" r:id="rId5"/>
    <p:sldId id="329" r:id="rId6"/>
    <p:sldId id="281" r:id="rId7"/>
    <p:sldId id="331" r:id="rId8"/>
    <p:sldId id="332" r:id="rId9"/>
    <p:sldId id="282" r:id="rId10"/>
    <p:sldId id="333" r:id="rId11"/>
    <p:sldId id="284" r:id="rId12"/>
    <p:sldId id="335" r:id="rId13"/>
    <p:sldId id="334" r:id="rId14"/>
    <p:sldId id="337" r:id="rId15"/>
    <p:sldId id="285" r:id="rId16"/>
    <p:sldId id="336" r:id="rId17"/>
    <p:sldId id="338" r:id="rId18"/>
    <p:sldId id="339" r:id="rId19"/>
    <p:sldId id="283" r:id="rId20"/>
    <p:sldId id="342" r:id="rId21"/>
    <p:sldId id="343" r:id="rId22"/>
    <p:sldId id="286" r:id="rId23"/>
    <p:sldId id="341" r:id="rId24"/>
    <p:sldId id="288" r:id="rId25"/>
    <p:sldId id="287" r:id="rId26"/>
    <p:sldId id="289" r:id="rId27"/>
    <p:sldId id="290" r:id="rId28"/>
    <p:sldId id="344" r:id="rId29"/>
    <p:sldId id="345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ke, Iren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Total percentage of illnesses that triggered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'[Copy of Sepsis audit June 2018.xlsx]Sheet1'!$Z$118:$Z$119</c:f>
              <c:strCache>
                <c:ptCount val="2"/>
                <c:pt idx="0">
                  <c:v>did not trigger</c:v>
                </c:pt>
                <c:pt idx="1">
                  <c:v>triggered</c:v>
                </c:pt>
              </c:strCache>
            </c:strRef>
          </c:cat>
          <c:val>
            <c:numRef>
              <c:f>'[Copy of Sepsis audit June 2018.xlsx]Sheet1'!$AA$118:$AA$119</c:f>
              <c:numCache>
                <c:formatCode>General</c:formatCode>
                <c:ptCount val="2"/>
                <c:pt idx="0">
                  <c:v>388</c:v>
                </c:pt>
                <c:pt idx="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'[Copy of Sepsis audit June 2018.xlsx]Sheet1'!$Z$136:$Z$140</c:f>
              <c:strCache>
                <c:ptCount val="5"/>
                <c:pt idx="0">
                  <c:v>CDU</c:v>
                </c:pt>
                <c:pt idx="1">
                  <c:v>GWW</c:v>
                </c:pt>
                <c:pt idx="2">
                  <c:v>GUN</c:v>
                </c:pt>
                <c:pt idx="3">
                  <c:v>Other</c:v>
                </c:pt>
                <c:pt idx="4">
                  <c:v>Home</c:v>
                </c:pt>
              </c:strCache>
            </c:strRef>
          </c:cat>
          <c:val>
            <c:numRef>
              <c:f>'[Copy of Sepsis audit June 2018.xlsx]Sheet1'!$AA$136:$AA$140</c:f>
              <c:numCache>
                <c:formatCode>General</c:formatCode>
                <c:ptCount val="5"/>
                <c:pt idx="0">
                  <c:v>9</c:v>
                </c:pt>
                <c:pt idx="1">
                  <c:v>18</c:v>
                </c:pt>
                <c:pt idx="2">
                  <c:v>5</c:v>
                </c:pt>
                <c:pt idx="3">
                  <c:v>1</c:v>
                </c:pt>
                <c:pt idx="4">
                  <c:v>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6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4834F32-72E3-486D-AF22-4607FCCAD6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3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4834F32-72E3-486D-AF22-4607FCCAD6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5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Procalcitonin</a:t>
            </a:r>
            <a:r>
              <a:rPr lang="en-GB" baseline="0" dirty="0" smtClean="0"/>
              <a:t> – not as useful</a:t>
            </a:r>
          </a:p>
          <a:p>
            <a:r>
              <a:rPr lang="en-GB" baseline="0" dirty="0" smtClean="0"/>
              <a:t>RSV can raise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4834F32-72E3-486D-AF22-4607FCCAD6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1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E874-6A39-467B-9C66-76D66DF3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6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74E-1189-4646-B05D-8DC763FC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37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855E-B238-48BA-B29A-B5F623055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96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6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5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3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6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5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4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5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843D-8EC0-4F26-A4C9-8910C7A5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297832" cy="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82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5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61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C8F2-0857-4255-919C-068783EE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81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C81B-2FDA-4458-B7C1-1F5A59C7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65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3517-3B20-462C-8454-B8F453E4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364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FA65-22A2-4810-8BE6-B3D1AF55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45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E29F-32F1-43A9-94EA-85818534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9AFD-88C6-4C35-8EAD-2CAAEC27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35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6A9A-37BB-470D-AB01-309EA1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4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442075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BE9CD36C-7A58-41D4-90B3-78D78D2A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1pPr>
      <a:lvl2pPr marL="381000" indent="762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2pPr>
      <a:lvl3pPr marL="838200" indent="762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3pPr>
      <a:lvl4pPr marL="12954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4pPr>
      <a:lvl5pPr marL="17526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5pPr>
      <a:lvl6pPr marL="22098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6pPr>
      <a:lvl7pPr marL="26670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7pPr>
      <a:lvl8pPr marL="31242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8pPr>
      <a:lvl9pPr marL="35814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3A25-54F1-4809-B732-C6F10CC8C64E}" type="datetimeFigureOut">
              <a:rPr lang="en-GB" smtClean="0"/>
              <a:t>15/04/2019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.uk/url?sa=i&amp;rct=j&amp;q=&amp;esrc=s&amp;source=images&amp;cd=&amp;cad=rja&amp;uact=8&amp;ved=2ahUKEwiGtJD8pYHhAhVFUxoKHZwmCsoQjRx6BAgBEAU&amp;url=https://www.spok.com/blog/swiss-cheese-model-patient-safety-errors-closing-holes-message-accountability&amp;psig=AOvVaw2IIPZnxcjx-jAfi19BlSVi&amp;ust=1552641343636677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i624LLq4HhAhUCrxoKHSNcBkMQjRx6BAgBEAU&amp;url=https://cosmiccharity.org.uk/introduction-to-picu/&amp;psig=AOvVaw0st85KevzKL_V8ekeQyuPm&amp;ust=1552642872441771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co.uk/url?sa=i&amp;rct=j&amp;q=&amp;esrc=s&amp;source=images&amp;cd=&amp;cad=rja&amp;uact=8&amp;ved=2ahUKEwivvvedq4HhAhWDzYUKHTXSDJoQjRx6BAgBEAU&amp;url=https://babygooroo.com/articles/are-febrile-seizures-dangerous&amp;psig=AOvVaw2yYXaKOeSAl1yA7d5OhkHE&amp;ust=1552642729082452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google.co.uk/url?sa=i&amp;rct=j&amp;q=&amp;esrc=s&amp;source=images&amp;cd=&amp;cad=rja&amp;uact=8&amp;ved=2ahUKEwi0q-qQq4HhAhVNzhoKHfiGBLoQjRx6BAgBEAU&amp;url=https://newsnetwork.mayoclinic.org/discussion/mayo-clinic-q-and-a-child-with-recurrent-fever-may-have-periodic-fever-syndrome/&amp;psig=AOvVaw2yYXaKOeSAl1yA7d5OhkHE&amp;ust=1552642729082452" TargetMode="External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12202" y="1916832"/>
            <a:ext cx="9156804" cy="2205583"/>
            <a:chOff x="133" y="0"/>
            <a:chExt cx="5823" cy="1600"/>
          </a:xfrm>
        </p:grpSpPr>
        <p:sp>
          <p:nvSpPr>
            <p:cNvPr id="4103" name="Rectangle 2"/>
            <p:cNvSpPr>
              <a:spLocks/>
            </p:cNvSpPr>
            <p:nvPr/>
          </p:nvSpPr>
          <p:spPr bwMode="auto">
            <a:xfrm>
              <a:off x="133" y="0"/>
              <a:ext cx="5823" cy="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104" name="Rectangle 3"/>
            <p:cNvSpPr>
              <a:spLocks/>
            </p:cNvSpPr>
            <p:nvPr/>
          </p:nvSpPr>
          <p:spPr bwMode="auto">
            <a:xfrm>
              <a:off x="133" y="379"/>
              <a:ext cx="5822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3600" dirty="0" err="1" smtClean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Paediatric</a:t>
              </a:r>
              <a:r>
                <a:rPr lang="en-US" sz="3600" dirty="0" smtClean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 </a:t>
              </a:r>
              <a:r>
                <a:rPr lang="en-US" sz="3600" dirty="0" smtClean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Sepsis Screening in the </a:t>
              </a:r>
              <a:r>
                <a:rPr lang="en-US" sz="3600" dirty="0" smtClean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Emergency Department</a:t>
              </a:r>
              <a:endParaRPr lang="en-US" sz="3600" dirty="0">
                <a:solidFill>
                  <a:srgbClr val="F2F2F2"/>
                </a:solidFill>
                <a:latin typeface="Arial Bold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260350" y="836712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102" name="Rectangle 1"/>
          <p:cNvSpPr txBox="1">
            <a:spLocks noChangeArrowheads="1"/>
          </p:cNvSpPr>
          <p:nvPr/>
        </p:nvSpPr>
        <p:spPr bwMode="auto">
          <a:xfrm>
            <a:off x="0" y="4221088"/>
            <a:ext cx="9156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Dr</a:t>
            </a:r>
            <a:r>
              <a:rPr lang="en-US" sz="3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Neil Thompson</a:t>
            </a:r>
          </a:p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Paediatric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Emergency Department</a:t>
            </a:r>
            <a:endParaRPr lang="en-US" sz="25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</a:rPr>
              <a:t>38 - 44,000 lives </a:t>
            </a:r>
          </a:p>
          <a:p>
            <a:r>
              <a:rPr lang="en-US" dirty="0"/>
              <a:t>annually in the U.K </a:t>
            </a:r>
          </a:p>
          <a:p>
            <a:endParaRPr lang="en-US" dirty="0"/>
          </a:p>
          <a:p>
            <a:r>
              <a:rPr lang="en-US" dirty="0"/>
              <a:t>costs the NHS an estimated </a:t>
            </a:r>
          </a:p>
          <a:p>
            <a:r>
              <a:rPr lang="en-US" sz="5400" b="1" dirty="0">
                <a:solidFill>
                  <a:srgbClr val="FF0000"/>
                </a:solidFill>
              </a:rPr>
              <a:t>£2.5 billion</a:t>
            </a:r>
            <a:r>
              <a:rPr lang="en-US" dirty="0"/>
              <a:t>.</a:t>
            </a:r>
          </a:p>
          <a:p>
            <a:pPr algn="l" fontAlgn="auto"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00808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Retrospective review of data in 7 states in the US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0.89 cases </a:t>
            </a:r>
            <a:r>
              <a:rPr lang="en-GB" dirty="0" smtClean="0"/>
              <a:t>per 1000 paediatric population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9.7 </a:t>
            </a:r>
            <a:r>
              <a:rPr lang="en-GB" dirty="0" smtClean="0"/>
              <a:t>per 1000 - </a:t>
            </a:r>
            <a:r>
              <a:rPr lang="en-GB" dirty="0" err="1" smtClean="0"/>
              <a:t>newborns</a:t>
            </a:r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2.25</a:t>
            </a:r>
            <a:r>
              <a:rPr lang="en-GB" dirty="0" smtClean="0"/>
              <a:t> per 1000 - &lt;1yr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0.23 </a:t>
            </a:r>
            <a:r>
              <a:rPr lang="en-GB" dirty="0" smtClean="0"/>
              <a:t>per 1000 – 1-19yrs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0648"/>
            <a:ext cx="8229600" cy="1036712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solidFill>
                  <a:srgbClr val="C00000"/>
                </a:solidFill>
                <a:latin typeface="Garamond" panose="02020404030301010803" pitchFamily="18" charset="0"/>
              </a:rPr>
              <a:t>Hartman ME, </a:t>
            </a:r>
            <a:r>
              <a:rPr lang="en-GB" sz="2000" dirty="0" err="1">
                <a:solidFill>
                  <a:srgbClr val="C00000"/>
                </a:solidFill>
                <a:latin typeface="Garamond" panose="02020404030301010803" pitchFamily="18" charset="0"/>
              </a:rPr>
              <a:t>Linde-Zwirble</a:t>
            </a:r>
            <a:r>
              <a:rPr lang="en-GB" sz="2000" dirty="0">
                <a:solidFill>
                  <a:srgbClr val="C00000"/>
                </a:solidFill>
                <a:latin typeface="Garamond" panose="02020404030301010803" pitchFamily="18" charset="0"/>
              </a:rPr>
              <a:t> WT, Angus DC, et al. Trends in the epidemiology of </a:t>
            </a:r>
            <a:r>
              <a:rPr lang="en-GB" sz="2000" dirty="0" err="1">
                <a:solidFill>
                  <a:srgbClr val="C00000"/>
                </a:solidFill>
                <a:latin typeface="Garamond" panose="02020404030301010803" pitchFamily="18" charset="0"/>
              </a:rPr>
              <a:t>pediatric</a:t>
            </a:r>
            <a:r>
              <a:rPr lang="en-GB" sz="2000" dirty="0">
                <a:solidFill>
                  <a:srgbClr val="C00000"/>
                </a:solidFill>
                <a:latin typeface="Garamond" panose="02020404030301010803" pitchFamily="18" charset="0"/>
              </a:rPr>
              <a:t> severe sepsis. </a:t>
            </a:r>
            <a:r>
              <a:rPr lang="en-GB" sz="2000" dirty="0" err="1">
                <a:solidFill>
                  <a:srgbClr val="C00000"/>
                </a:solidFill>
                <a:latin typeface="Garamond" panose="02020404030301010803" pitchFamily="18" charset="0"/>
              </a:rPr>
              <a:t>Pediatr</a:t>
            </a:r>
            <a:r>
              <a:rPr lang="en-GB" sz="20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2000" dirty="0" err="1">
                <a:solidFill>
                  <a:srgbClr val="C00000"/>
                </a:solidFill>
                <a:latin typeface="Garamond" panose="02020404030301010803" pitchFamily="18" charset="0"/>
              </a:rPr>
              <a:t>Crit</a:t>
            </a:r>
            <a:r>
              <a:rPr lang="en-GB" sz="2000" dirty="0">
                <a:solidFill>
                  <a:srgbClr val="C00000"/>
                </a:solidFill>
                <a:latin typeface="Garamond" panose="02020404030301010803" pitchFamily="18" charset="0"/>
              </a:rPr>
              <a:t> Care Med 2013;14:686-93. </a:t>
            </a:r>
          </a:p>
        </p:txBody>
      </p:sp>
    </p:spTree>
    <p:extLst>
      <p:ext uri="{BB962C8B-B14F-4D97-AF65-F5344CB8AC3E}">
        <p14:creationId xmlns:p14="http://schemas.microsoft.com/office/powerpoint/2010/main" val="23361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270, 461 ED attendances</a:t>
            </a:r>
          </a:p>
          <a:p>
            <a:endParaRPr lang="en-GB" dirty="0" smtClean="0"/>
          </a:p>
          <a:p>
            <a:r>
              <a:rPr lang="en-GB" dirty="0" smtClean="0"/>
              <a:t>176 with severe sepsis (0.07% - </a:t>
            </a:r>
            <a:r>
              <a:rPr lang="en-GB" b="1" dirty="0" smtClean="0">
                <a:solidFill>
                  <a:srgbClr val="FF0000"/>
                </a:solidFill>
              </a:rPr>
              <a:t>7 in 10,000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8 deaths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60648"/>
            <a:ext cx="8229600" cy="1036712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accent2"/>
                </a:solidFill>
                <a:latin typeface="Garamond" panose="02020404030301010803" pitchFamily="18" charset="0"/>
              </a:rPr>
              <a:t>Van de </a:t>
            </a:r>
            <a:r>
              <a:rPr lang="en-GB" sz="2400" dirty="0" err="1">
                <a:solidFill>
                  <a:schemeClr val="accent2"/>
                </a:solidFill>
                <a:latin typeface="Garamond" panose="02020404030301010803" pitchFamily="18" charset="0"/>
              </a:rPr>
              <a:t>Voorde</a:t>
            </a:r>
            <a:r>
              <a:rPr lang="en-GB" sz="2400" dirty="0">
                <a:solidFill>
                  <a:schemeClr val="accent2"/>
                </a:solidFill>
                <a:latin typeface="Garamond" panose="02020404030301010803" pitchFamily="18" charset="0"/>
              </a:rPr>
              <a:t>, Emerson et al </a:t>
            </a:r>
            <a:r>
              <a:rPr lang="en-GB" sz="24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  Paediatric </a:t>
            </a:r>
            <a:r>
              <a:rPr lang="en-GB" sz="2400" dirty="0">
                <a:solidFill>
                  <a:schemeClr val="accent2"/>
                </a:solidFill>
                <a:latin typeface="Garamond" panose="02020404030301010803" pitchFamily="18" charset="0"/>
              </a:rPr>
              <a:t>community-acquired septic shock: results from the REPEM network study.</a:t>
            </a:r>
          </a:p>
          <a:p>
            <a:pPr marL="0" indent="0" algn="ctr">
              <a:buNone/>
            </a:pPr>
            <a:r>
              <a:rPr lang="en-GB" sz="2400" dirty="0" err="1" smtClean="0">
                <a:solidFill>
                  <a:schemeClr val="accent2"/>
                </a:solidFill>
                <a:latin typeface="Garamond" panose="02020404030301010803" pitchFamily="18" charset="0"/>
              </a:rPr>
              <a:t>Eur</a:t>
            </a:r>
            <a:r>
              <a:rPr lang="en-GB" sz="24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Garamond" panose="02020404030301010803" pitchFamily="18" charset="0"/>
              </a:rPr>
              <a:t>J </a:t>
            </a:r>
            <a:r>
              <a:rPr lang="en-GB" sz="2400" dirty="0" err="1">
                <a:solidFill>
                  <a:schemeClr val="accent2"/>
                </a:solidFill>
                <a:latin typeface="Garamond" panose="02020404030301010803" pitchFamily="18" charset="0"/>
              </a:rPr>
              <a:t>Pediatr</a:t>
            </a:r>
            <a:r>
              <a:rPr lang="en-GB" sz="2400" dirty="0">
                <a:solidFill>
                  <a:schemeClr val="accent2"/>
                </a:solidFill>
                <a:latin typeface="Garamond" panose="02020404030301010803" pitchFamily="18" charset="0"/>
              </a:rPr>
              <a:t>. 2013 May;172(5):667-74</a:t>
            </a:r>
          </a:p>
        </p:txBody>
      </p:sp>
    </p:spTree>
    <p:extLst>
      <p:ext uri="{BB962C8B-B14F-4D97-AF65-F5344CB8AC3E}">
        <p14:creationId xmlns:p14="http://schemas.microsoft.com/office/powerpoint/2010/main" val="39087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9688"/>
            <a:ext cx="64008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1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Sepsis in children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FF0000"/>
                </a:solidFill>
              </a:rPr>
              <a:t>1000 children </a:t>
            </a:r>
          </a:p>
          <a:p>
            <a:r>
              <a:rPr lang="en-GB" dirty="0"/>
              <a:t>admitted annually to PICU in UK with </a:t>
            </a:r>
            <a:r>
              <a:rPr lang="en-GB" dirty="0" smtClean="0"/>
              <a:t>sepsis</a:t>
            </a:r>
          </a:p>
          <a:p>
            <a:endParaRPr lang="en-GB" dirty="0"/>
          </a:p>
          <a:p>
            <a:pPr algn="l"/>
            <a:r>
              <a:rPr lang="en-GB" dirty="0"/>
              <a:t>Risk factors: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Extreme </a:t>
            </a:r>
            <a:r>
              <a:rPr lang="en-GB" dirty="0" smtClean="0"/>
              <a:t>prematurity</a:t>
            </a:r>
            <a:endParaRPr lang="en-GB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/>
              <a:t>pre-existing co-morbidities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immunocompromise</a:t>
            </a:r>
            <a:endParaRPr lang="en-GB" dirty="0"/>
          </a:p>
          <a:p>
            <a:endParaRPr lang="en-GB" dirty="0"/>
          </a:p>
          <a:p>
            <a:r>
              <a:rPr lang="en-GB" sz="4800" b="1" dirty="0" smtClean="0">
                <a:solidFill>
                  <a:srgbClr val="FF0000"/>
                </a:solidFill>
              </a:rPr>
              <a:t>20</a:t>
            </a:r>
            <a:r>
              <a:rPr lang="en-GB" sz="4800" b="1" dirty="0">
                <a:solidFill>
                  <a:srgbClr val="FF0000"/>
                </a:solidFill>
              </a:rPr>
              <a:t>% </a:t>
            </a:r>
            <a:r>
              <a:rPr lang="en-GB" sz="4800" b="1" dirty="0" smtClean="0">
                <a:solidFill>
                  <a:srgbClr val="FF0000"/>
                </a:solidFill>
              </a:rPr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Problems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No useful definition of sepsis in paediatrics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Febrile illnesses are common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Sepsis isn’t </a:t>
            </a:r>
            <a:r>
              <a:rPr lang="en-GB" dirty="0"/>
              <a:t>that common in children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There’s no magic test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54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23295"/>
            <a:ext cx="1275038" cy="147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39" y="4812120"/>
            <a:ext cx="1730270" cy="173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76" y="3429000"/>
            <a:ext cx="2081808" cy="15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2662411" cy="185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PEWS_1-4_years_v6 (dragged)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98" y="260648"/>
            <a:ext cx="1863376" cy="2636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25397"/>
            <a:ext cx="2151444" cy="28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Problems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No useful definition of sepsis in paediatrics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Febrile illnesses are common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Sepsis isn’t </a:t>
            </a:r>
            <a:r>
              <a:rPr lang="en-GB" dirty="0"/>
              <a:t>that common in children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There’s no magic test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Children can change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14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title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052736"/>
            <a:ext cx="65913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309320"/>
            <a:ext cx="757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Roland D, </a:t>
            </a:r>
            <a:r>
              <a:rPr lang="en-GB" b="1" dirty="0" err="1"/>
              <a:t>Snelson</a:t>
            </a:r>
            <a:r>
              <a:rPr lang="en-GB" b="1" dirty="0"/>
              <a:t> </a:t>
            </a:r>
            <a:r>
              <a:rPr lang="en-GB" b="1" dirty="0" smtClean="0"/>
              <a:t>E   </a:t>
            </a:r>
            <a:r>
              <a:rPr lang="en-GB" dirty="0" smtClean="0"/>
              <a:t>‘</a:t>
            </a:r>
            <a:r>
              <a:rPr lang="en-GB" dirty="0"/>
              <a:t>So why didn’t you think this baby was ill?’ Decision-making in acute paediatrics</a:t>
            </a:r>
          </a:p>
          <a:p>
            <a:r>
              <a:rPr lang="en-GB" i="1" dirty="0"/>
              <a:t>Archives of Disease in Childhood - Education and Practice </a:t>
            </a:r>
            <a:r>
              <a:rPr lang="en-GB" dirty="0"/>
              <a:t>2019;104:43-48.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Problems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No useful definition of sepsis in paediatrics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Febrile illnesses are common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Sepsis isn’t </a:t>
            </a:r>
            <a:r>
              <a:rPr lang="en-GB" dirty="0"/>
              <a:t>that common in children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898989"/>
                </a:solidFill>
              </a:rPr>
              <a:t>There’s</a:t>
            </a:r>
            <a:r>
              <a:rPr lang="en-GB" dirty="0" smtClean="0"/>
              <a:t> no magic test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898989"/>
                </a:solidFill>
              </a:rPr>
              <a:t>Children can change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Problems with systems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2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Learning Objectives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challenges to screening for sepsis in children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NICE guidance and other tools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 approach from Imperial </a:t>
            </a:r>
            <a:r>
              <a:rPr lang="en-GB" dirty="0" smtClean="0">
                <a:solidFill>
                  <a:schemeClr val="tx1"/>
                </a:solidFill>
              </a:rPr>
              <a:t>College Healthcare NHS Trust’s Paediatric Emergency Department </a:t>
            </a:r>
            <a:r>
              <a:rPr lang="en-GB" dirty="0" smtClean="0">
                <a:solidFill>
                  <a:schemeClr val="tx1"/>
                </a:solidFill>
              </a:rPr>
              <a:t>to sepsis screening in children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Image result for swiss cheese model sep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0808"/>
            <a:ext cx="76200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How do we treat it?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4104456" cy="31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057" y="342011"/>
            <a:ext cx="3487936" cy="2615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2576" y="2989087"/>
            <a:ext cx="9144000" cy="42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PED (85,000/yr)</a:t>
            </a:r>
          </a:p>
          <a:p>
            <a:r>
              <a:rPr lang="en-US" dirty="0" smtClean="0"/>
              <a:t>Implemented protocol for recognition and management of sepsis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4072"/>
            <a:ext cx="8229600" cy="1036712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Cruz</a:t>
            </a:r>
            <a:r>
              <a:rPr lang="en-GB" sz="2400" dirty="0">
                <a:solidFill>
                  <a:schemeClr val="accent2"/>
                </a:solidFill>
                <a:latin typeface="Garamond" panose="02020404030301010803" pitchFamily="18" charset="0"/>
              </a:rPr>
              <a:t>, </a:t>
            </a:r>
            <a:r>
              <a:rPr lang="en-GB" sz="24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Perry</a:t>
            </a:r>
            <a:r>
              <a:rPr lang="en-GB" sz="2400" dirty="0">
                <a:solidFill>
                  <a:schemeClr val="accent2"/>
                </a:solidFill>
                <a:latin typeface="Garamond" panose="02020404030301010803" pitchFamily="18" charset="0"/>
              </a:rPr>
              <a:t>, </a:t>
            </a:r>
            <a:r>
              <a:rPr lang="en-GB" sz="24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William et al  Implementation </a:t>
            </a:r>
            <a:r>
              <a:rPr lang="en-GB" sz="2400" dirty="0">
                <a:solidFill>
                  <a:schemeClr val="accent2"/>
                </a:solidFill>
                <a:latin typeface="Garamond" panose="02020404030301010803" pitchFamily="18" charset="0"/>
              </a:rPr>
              <a:t>of Goal-Directed Therapy for Children With Suspected Sepsis in the Emergency Department </a:t>
            </a:r>
            <a:endParaRPr lang="en-GB" sz="2400" dirty="0" smtClean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err="1">
                <a:solidFill>
                  <a:schemeClr val="accent2"/>
                </a:solidFill>
                <a:latin typeface="Garamond" panose="02020404030301010803" pitchFamily="18" charset="0"/>
              </a:rPr>
              <a:t>Pediatrics</a:t>
            </a:r>
            <a:r>
              <a:rPr lang="en-GB" sz="2400" dirty="0">
                <a:solidFill>
                  <a:schemeClr val="accent2"/>
                </a:solidFill>
                <a:latin typeface="Garamond" panose="02020404030301010803" pitchFamily="18" charset="0"/>
              </a:rPr>
              <a:t> 2011; 127 (3) e758 -e766 </a:t>
            </a:r>
            <a:endParaRPr lang="en-GB" sz="2400" dirty="0" smtClean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7068468" cy="327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4365104"/>
            <a:ext cx="7212484" cy="2880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2" y="5661248"/>
            <a:ext cx="7235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2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4"/>
          <a:stretch/>
        </p:blipFill>
        <p:spPr bwMode="auto">
          <a:xfrm>
            <a:off x="461474" y="2204864"/>
            <a:ext cx="8221053" cy="28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NICE </a:t>
            </a:r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guidance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15 studies included – all low quality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There is a trend in the evidence that if any of the following is a cause for concern: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elevated temperature, heart rate or respiratory rate;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hypothermia;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hypotension;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altered mental state;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low oxygen saturation;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low urine output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NICE guidance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GDG concurred that </a:t>
            </a:r>
            <a:r>
              <a:rPr lang="en-US" b="1" dirty="0">
                <a:solidFill>
                  <a:srgbClr val="FF0000"/>
                </a:solidFill>
              </a:rPr>
              <a:t>none of the signs and symptoms alone is sufficient to make a diagnosis of sepsis</a:t>
            </a:r>
            <a:r>
              <a:rPr lang="en-US" dirty="0"/>
              <a:t>, or to predict patient outcome. While the available evidence was of very low quality the GDG also </a:t>
            </a:r>
            <a:r>
              <a:rPr lang="en-US" dirty="0" err="1"/>
              <a:t>recognised</a:t>
            </a:r>
            <a:r>
              <a:rPr lang="en-US" dirty="0"/>
              <a:t> that sepsis can be overwhelming and of rapid onset with few early clinical signs. </a:t>
            </a:r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577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" y="620688"/>
            <a:ext cx="815244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-1"/>
            <a:ext cx="4680520" cy="690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Why are we talking about sepsis?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3393303" cy="38695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8680"/>
            <a:ext cx="4769568" cy="4875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364467" cy="47971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1268760"/>
            <a:ext cx="4493942" cy="5589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80728"/>
            <a:ext cx="4721378" cy="56612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8282"/>
            <a:ext cx="6725656" cy="424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1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4" y="1340768"/>
            <a:ext cx="7380312" cy="445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Initial scope using NICE guidance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GB" dirty="0"/>
              <a:t>Between 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en-GB" dirty="0" smtClean="0"/>
              <a:t>– 14</a:t>
            </a:r>
            <a:r>
              <a:rPr lang="en-GB" baseline="30000" dirty="0" smtClean="0"/>
              <a:t>th</a:t>
            </a:r>
            <a:r>
              <a:rPr lang="en-GB" dirty="0" smtClean="0"/>
              <a:t> June 2018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b="1" dirty="0" smtClean="0"/>
              <a:t>892</a:t>
            </a:r>
            <a:r>
              <a:rPr lang="en-GB" dirty="0" smtClean="0"/>
              <a:t> </a:t>
            </a:r>
            <a:r>
              <a:rPr lang="en-GB" dirty="0"/>
              <a:t>patients were triaged.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GB" b="1" dirty="0"/>
              <a:t>388</a:t>
            </a:r>
            <a:r>
              <a:rPr lang="en-GB" dirty="0"/>
              <a:t> presented with illnesses</a:t>
            </a:r>
          </a:p>
          <a:p>
            <a:pPr algn="l" fontAlgn="auto">
              <a:spcAft>
                <a:spcPts val="0"/>
              </a:spcAft>
            </a:pP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71467"/>
              </p:ext>
            </p:extLst>
          </p:nvPr>
        </p:nvGraphicFramePr>
        <p:xfrm>
          <a:off x="242563" y="42735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73245"/>
              </p:ext>
            </p:extLst>
          </p:nvPr>
        </p:nvGraphicFramePr>
        <p:xfrm>
          <a:off x="5292080" y="4581128"/>
          <a:ext cx="3672408" cy="2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Quality Improvement Methodology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Starting with work done at the Royal Free Hospital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Redesigned flowchart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PDSA cycles with multidisciplinary input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Data collected on all those who triggered red or 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785"/>
            <a:ext cx="4493429" cy="64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5" y="2096274"/>
            <a:ext cx="42769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763579" cy="439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32" y="1988840"/>
            <a:ext cx="41148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5242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Changes in physiological limits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88" y="4113424"/>
            <a:ext cx="5779700" cy="263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2204864"/>
            <a:ext cx="514645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Lessons learned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It’s still difficult!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Using a paper form in a computerised process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It distorts the flow of the department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Need to have buy-in of all staff</a:t>
            </a:r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Going forward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How to link to PEWS and electronic systems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How to measure success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How to link to other areas – wards / theatres / primary care?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Research </a:t>
            </a:r>
            <a:r>
              <a:rPr lang="en-GB" dirty="0" err="1" smtClean="0"/>
              <a:t>ongoing</a:t>
            </a:r>
            <a:endParaRPr lang="en-GB" dirty="0" smtClean="0"/>
          </a:p>
          <a:p>
            <a:pPr marL="1371600" lvl="2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Delphi process</a:t>
            </a:r>
          </a:p>
          <a:p>
            <a:pPr marL="1371600" lvl="2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Biomarkers</a:t>
            </a:r>
          </a:p>
          <a:p>
            <a:pPr marL="1371600" lvl="2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Outcome measures</a:t>
            </a:r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title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2" y="1412776"/>
            <a:ext cx="8602663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712468" cy="24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384798" cy="226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febrile chil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719041" cy="180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Image result for febrile chil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mage result for st marys picu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620688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Paediatric sepsis is rare but devastating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Paediatric sepsis is difficult to spot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Tools for screening are imperfect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There is much progress to be made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Problems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No useful definition of sepsis in paediatrics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59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10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Problems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No useful definition of sepsis in paediatrics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Febrile illnesses are common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5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3,842,708 attendances to Emergency Services Under 14s 2014-2015.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0000"/>
                </a:solidFill>
              </a:rPr>
              <a:t>20-30% of ED attendances are due to fever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4 – 6 episodes in first 2 years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Majority are </a:t>
            </a:r>
            <a:r>
              <a:rPr lang="en-GB" dirty="0" smtClean="0"/>
              <a:t>viral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75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Problems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No useful definition of sepsis in paediatrics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Febrile illnesses are common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Sepsis isn’t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that common in children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7249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7BC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FD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Pages>0</Pages>
  <Words>693</Words>
  <Characters>0</Characters>
  <Application>Microsoft Office PowerPoint</Application>
  <PresentationFormat>On-screen Show (4:3)</PresentationFormat>
  <Lines>0</Lines>
  <Paragraphs>134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- Title Slide</vt:lpstr>
      <vt:lpstr>Office Theme</vt:lpstr>
      <vt:lpstr>PowerPoint Presentation</vt:lpstr>
      <vt:lpstr>Learning Objectives</vt:lpstr>
      <vt:lpstr>Why are we talking about sepsis?</vt:lpstr>
      <vt:lpstr>PowerPoint Presentation</vt:lpstr>
      <vt:lpstr>Problems</vt:lpstr>
      <vt:lpstr>PowerPoint Presentation</vt:lpstr>
      <vt:lpstr>Problems</vt:lpstr>
      <vt:lpstr>PowerPoint Presentation</vt:lpstr>
      <vt:lpstr>Problems</vt:lpstr>
      <vt:lpstr>PowerPoint Presentation</vt:lpstr>
      <vt:lpstr>PowerPoint Presentation</vt:lpstr>
      <vt:lpstr>PowerPoint Presentation</vt:lpstr>
      <vt:lpstr>PowerPoint Presentation</vt:lpstr>
      <vt:lpstr>Sepsis in children</vt:lpstr>
      <vt:lpstr>Problems</vt:lpstr>
      <vt:lpstr>PowerPoint Presentation</vt:lpstr>
      <vt:lpstr>Problems</vt:lpstr>
      <vt:lpstr>title</vt:lpstr>
      <vt:lpstr>Problems</vt:lpstr>
      <vt:lpstr>PowerPoint Presentation</vt:lpstr>
      <vt:lpstr>How do we treat it?</vt:lpstr>
      <vt:lpstr>PowerPoint Presentation</vt:lpstr>
      <vt:lpstr>PowerPoint Presentation</vt:lpstr>
      <vt:lpstr>NICE guidance</vt:lpstr>
      <vt:lpstr>NICE guidance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scope using NICE guidance</vt:lpstr>
      <vt:lpstr>Quality Improvement Methodology</vt:lpstr>
      <vt:lpstr>PowerPoint Presentation</vt:lpstr>
      <vt:lpstr>PowerPoint Presentation</vt:lpstr>
      <vt:lpstr>PowerPoint Presentation</vt:lpstr>
      <vt:lpstr>Changes in physiological limits</vt:lpstr>
      <vt:lpstr>Lessons learned</vt:lpstr>
      <vt:lpstr>Going forward</vt:lpstr>
      <vt:lpstr>title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sgrange</dc:creator>
  <cp:lastModifiedBy>King, Joselyn</cp:lastModifiedBy>
  <cp:revision>21</cp:revision>
  <dcterms:modified xsi:type="dcterms:W3CDTF">2019-04-15T11:58:33Z</dcterms:modified>
</cp:coreProperties>
</file>