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9" r:id="rId4"/>
  </p:sldMasterIdLst>
  <p:notesMasterIdLst>
    <p:notesMasterId r:id="rId33"/>
  </p:notesMasterIdLst>
  <p:handoutMasterIdLst>
    <p:handoutMasterId r:id="rId34"/>
  </p:handoutMasterIdLst>
  <p:sldIdLst>
    <p:sldId id="2147472207" r:id="rId5"/>
    <p:sldId id="276" r:id="rId6"/>
    <p:sldId id="2147472208" r:id="rId7"/>
    <p:sldId id="265" r:id="rId8"/>
    <p:sldId id="2147472214" r:id="rId9"/>
    <p:sldId id="2147472210" r:id="rId10"/>
    <p:sldId id="2147472211" r:id="rId11"/>
    <p:sldId id="2147472215" r:id="rId12"/>
    <p:sldId id="2147472213" r:id="rId13"/>
    <p:sldId id="2146848307" r:id="rId14"/>
    <p:sldId id="2146848318" r:id="rId15"/>
    <p:sldId id="2146848322" r:id="rId16"/>
    <p:sldId id="2147472206" r:id="rId17"/>
    <p:sldId id="2146848319" r:id="rId18"/>
    <p:sldId id="2146848320" r:id="rId19"/>
    <p:sldId id="2146848317" r:id="rId20"/>
    <p:sldId id="2147472216" r:id="rId21"/>
    <p:sldId id="2146848234" r:id="rId22"/>
    <p:sldId id="2147472217" r:id="rId23"/>
    <p:sldId id="2146848238" r:id="rId24"/>
    <p:sldId id="2146848239" r:id="rId25"/>
    <p:sldId id="2146848240" r:id="rId26"/>
    <p:sldId id="2146848241" r:id="rId27"/>
    <p:sldId id="2146848242" r:id="rId28"/>
    <p:sldId id="2146848243" r:id="rId29"/>
    <p:sldId id="2146848245" r:id="rId30"/>
    <p:sldId id="2146848247" r:id="rId31"/>
    <p:sldId id="2146848220" r:id="rId32"/>
  </p:sldIdLst>
  <p:sldSz cx="12192000" cy="6858000"/>
  <p:notesSz cx="6669088" cy="98726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5ED8DE7-AA27-A325-E3B8-CFE10D2EF5BF}" name="OLIVER, Faye (IMPERIAL COLLEGE HEALTHCARE NHS TRUST)" initials="FO" userId="S::faye.oliver1@nhs.net::ead4b480-d64a-4ab7-aa7d-adae9c3fc4dd" providerId="AD"/>
  <p188:author id="{A9C331EA-26D7-298D-DF32-B2DD1C963D06}" name="WATSON, Rachel (IMPERIAL COLLEGE HEALTHCARE NHS TRUST)" initials="WT" userId="S::rachel.watson31@nhs.net::93143014-7e6b-4dc0-9800-1badd60d2da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AD47"/>
    <a:srgbClr val="4472C4"/>
    <a:srgbClr val="40B6E6"/>
    <a:srgbClr val="1B5EA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D0DF81-3805-A9DF-0B71-FC1646F03B6D}" v="7" dt="2025-02-06T15:46:20.649"/>
    <p1510:client id="{BF08EC1D-58D1-D7C2-D490-C736FC67A26B}" v="231" dt="2025-02-07T10:38:40.570"/>
    <p1510:client id="{E57E7889-2D8F-87A1-3F6E-15D273AFD43F}" v="12" dt="2025-02-06T12:53:52.4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40"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362" cy="49371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778155" y="0"/>
            <a:ext cx="2889362" cy="493713"/>
          </a:xfrm>
          <a:prstGeom prst="rect">
            <a:avLst/>
          </a:prstGeom>
        </p:spPr>
        <p:txBody>
          <a:bodyPr vert="horz" lIns="91440" tIns="45720" rIns="91440" bIns="45720" rtlCol="0"/>
          <a:lstStyle>
            <a:lvl1pPr algn="r">
              <a:defRPr sz="1200"/>
            </a:lvl1pPr>
          </a:lstStyle>
          <a:p>
            <a:fld id="{98AF55CF-8CF6-4296-96A7-1BDBDB4209C3}" type="datetimeFigureOut">
              <a:rPr lang="en-GB" smtClean="0"/>
              <a:t>07/02/2025</a:t>
            </a:fld>
            <a:endParaRPr lang="en-GB"/>
          </a:p>
        </p:txBody>
      </p:sp>
      <p:sp>
        <p:nvSpPr>
          <p:cNvPr id="4" name="Footer Placeholder 3"/>
          <p:cNvSpPr>
            <a:spLocks noGrp="1"/>
          </p:cNvSpPr>
          <p:nvPr>
            <p:ph type="ftr" sz="quarter" idx="2"/>
          </p:nvPr>
        </p:nvSpPr>
        <p:spPr>
          <a:xfrm>
            <a:off x="0" y="9377363"/>
            <a:ext cx="2889362" cy="493712"/>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778155" y="9377363"/>
            <a:ext cx="2889362" cy="493712"/>
          </a:xfrm>
          <a:prstGeom prst="rect">
            <a:avLst/>
          </a:prstGeom>
        </p:spPr>
        <p:txBody>
          <a:bodyPr vert="horz" lIns="91440" tIns="45720" rIns="91440" bIns="45720" rtlCol="0" anchor="b"/>
          <a:lstStyle>
            <a:lvl1pPr algn="r">
              <a:defRPr sz="1200"/>
            </a:lvl1pPr>
          </a:lstStyle>
          <a:p>
            <a:fld id="{73A114E1-3B9F-4680-9B1F-115BE962F91A}" type="slidenum">
              <a:rPr lang="en-GB" smtClean="0"/>
              <a:t>‹#›</a:t>
            </a:fld>
            <a:endParaRPr lang="en-GB"/>
          </a:p>
        </p:txBody>
      </p:sp>
    </p:spTree>
    <p:extLst>
      <p:ext uri="{BB962C8B-B14F-4D97-AF65-F5344CB8AC3E}">
        <p14:creationId xmlns:p14="http://schemas.microsoft.com/office/powerpoint/2010/main" val="9795191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534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777607" y="0"/>
            <a:ext cx="2889938" cy="495348"/>
          </a:xfrm>
          <a:prstGeom prst="rect">
            <a:avLst/>
          </a:prstGeom>
        </p:spPr>
        <p:txBody>
          <a:bodyPr vert="horz" lIns="91440" tIns="45720" rIns="91440" bIns="45720" rtlCol="0"/>
          <a:lstStyle>
            <a:lvl1pPr algn="r">
              <a:defRPr sz="1200"/>
            </a:lvl1pPr>
          </a:lstStyle>
          <a:p>
            <a:fld id="{3C14F066-4B03-C04B-941E-36480000FC16}" type="datetimeFigureOut">
              <a:rPr lang="en-US" smtClean="0"/>
              <a:t>2/7/2025</a:t>
            </a:fld>
            <a:endParaRPr lang="en-US"/>
          </a:p>
        </p:txBody>
      </p:sp>
      <p:sp>
        <p:nvSpPr>
          <p:cNvPr id="4" name="Slide Image Placeholder 3"/>
          <p:cNvSpPr>
            <a:spLocks noGrp="1" noRot="1" noChangeAspect="1"/>
          </p:cNvSpPr>
          <p:nvPr>
            <p:ph type="sldImg" idx="2"/>
          </p:nvPr>
        </p:nvSpPr>
        <p:spPr>
          <a:xfrm>
            <a:off x="373063" y="1233488"/>
            <a:ext cx="5922962" cy="333216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66909" y="4751220"/>
            <a:ext cx="5335270" cy="3887361"/>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377318"/>
            <a:ext cx="2889938" cy="49534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777607" y="9377318"/>
            <a:ext cx="2889938" cy="495347"/>
          </a:xfrm>
          <a:prstGeom prst="rect">
            <a:avLst/>
          </a:prstGeom>
        </p:spPr>
        <p:txBody>
          <a:bodyPr vert="horz" lIns="91440" tIns="45720" rIns="91440" bIns="45720" rtlCol="0" anchor="b"/>
          <a:lstStyle>
            <a:lvl1pPr algn="r">
              <a:defRPr sz="1200"/>
            </a:lvl1pPr>
          </a:lstStyle>
          <a:p>
            <a:fld id="{B477DB04-348B-5344-BCA8-9EDCC1A1224B}" type="slidenum">
              <a:rPr lang="en-US" smtClean="0"/>
              <a:t>‹#›</a:t>
            </a:fld>
            <a:endParaRPr lang="en-US"/>
          </a:p>
        </p:txBody>
      </p:sp>
    </p:spTree>
    <p:extLst>
      <p:ext uri="{BB962C8B-B14F-4D97-AF65-F5344CB8AC3E}">
        <p14:creationId xmlns:p14="http://schemas.microsoft.com/office/powerpoint/2010/main" val="1405566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1443B1-789D-DE4E-AAAE-0BDFBE6CDD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1D1B27-59DE-44C0-8589-526B219895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5F0DBB-FF34-3793-FD97-93A483C699B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a:effectLst/>
                <a:latin typeface="+mn-lt"/>
              </a:rPr>
              <a:t>- </a:t>
            </a:r>
            <a:endParaRPr lang="en-GB">
              <a:latin typeface="+mn-lt"/>
            </a:endParaRPr>
          </a:p>
          <a:p>
            <a:endParaRPr lang="en-GB"/>
          </a:p>
        </p:txBody>
      </p:sp>
      <p:sp>
        <p:nvSpPr>
          <p:cNvPr id="4" name="Slide Number Placeholder 3">
            <a:extLst>
              <a:ext uri="{FF2B5EF4-FFF2-40B4-BE49-F238E27FC236}">
                <a16:creationId xmlns:a16="http://schemas.microsoft.com/office/drawing/2014/main" id="{8FA51D9B-46AB-F8A9-A2F4-B250D8E819E8}"/>
              </a:ext>
            </a:extLst>
          </p:cNvPr>
          <p:cNvSpPr>
            <a:spLocks noGrp="1"/>
          </p:cNvSpPr>
          <p:nvPr>
            <p:ph type="sldNum" sz="quarter" idx="5"/>
          </p:nvPr>
        </p:nvSpPr>
        <p:spPr/>
        <p:txBody>
          <a:bodyPr/>
          <a:lstStyle/>
          <a:p>
            <a:fld id="{B477DB04-348B-5344-BCA8-9EDCC1A1224B}" type="slidenum">
              <a:rPr lang="en-US" smtClean="0"/>
              <a:t>1</a:t>
            </a:fld>
            <a:endParaRPr lang="en-US"/>
          </a:p>
        </p:txBody>
      </p:sp>
    </p:spTree>
    <p:extLst>
      <p:ext uri="{BB962C8B-B14F-4D97-AF65-F5344CB8AC3E}">
        <p14:creationId xmlns:p14="http://schemas.microsoft.com/office/powerpoint/2010/main" val="3247989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664908-F22A-0CE0-0E3F-DD4B9F1993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F5E110-FE34-8B17-7D60-2512DCF5EC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C9E7DB-C448-3A03-F481-9D3EE5A49D0F}"/>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781C585-E9A6-1F4D-4090-1F496FE78FAA}"/>
              </a:ext>
            </a:extLst>
          </p:cNvPr>
          <p:cNvSpPr>
            <a:spLocks noGrp="1"/>
          </p:cNvSpPr>
          <p:nvPr>
            <p:ph type="sldNum" sz="quarter" idx="5"/>
          </p:nvPr>
        </p:nvSpPr>
        <p:spPr/>
        <p:txBody>
          <a:bodyPr/>
          <a:lstStyle/>
          <a:p>
            <a:fld id="{B477DB04-348B-5344-BCA8-9EDCC1A1224B}" type="slidenum">
              <a:rPr lang="en-US" smtClean="0"/>
              <a:t>13</a:t>
            </a:fld>
            <a:endParaRPr lang="en-US"/>
          </a:p>
        </p:txBody>
      </p:sp>
    </p:spTree>
    <p:extLst>
      <p:ext uri="{BB962C8B-B14F-4D97-AF65-F5344CB8AC3E}">
        <p14:creationId xmlns:p14="http://schemas.microsoft.com/office/powerpoint/2010/main" val="8960202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0EF0DD-3461-B4C0-6F36-5F4532AF26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0DF609-AB5E-71C5-EF90-8BDEEA14C5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C6B633-AFC4-B78B-9459-4FFCD4CCE4C2}"/>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A09AA25-7A65-1400-D20B-C4514AFB6D3C}"/>
              </a:ext>
            </a:extLst>
          </p:cNvPr>
          <p:cNvSpPr>
            <a:spLocks noGrp="1"/>
          </p:cNvSpPr>
          <p:nvPr>
            <p:ph type="sldNum" sz="quarter" idx="5"/>
          </p:nvPr>
        </p:nvSpPr>
        <p:spPr/>
        <p:txBody>
          <a:bodyPr/>
          <a:lstStyle/>
          <a:p>
            <a:fld id="{B477DB04-348B-5344-BCA8-9EDCC1A1224B}" type="slidenum">
              <a:rPr lang="en-US" smtClean="0"/>
              <a:t>14</a:t>
            </a:fld>
            <a:endParaRPr lang="en-US"/>
          </a:p>
        </p:txBody>
      </p:sp>
    </p:spTree>
    <p:extLst>
      <p:ext uri="{BB962C8B-B14F-4D97-AF65-F5344CB8AC3E}">
        <p14:creationId xmlns:p14="http://schemas.microsoft.com/office/powerpoint/2010/main" val="22925571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0B71B2-2EC5-08BE-259A-2484F4D328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5314A3-0417-5944-D770-4C8120A7A6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8E7D6E-4FB3-5BBA-7522-4B6C4DF8272D}"/>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1DABDF7-85BF-4EF1-F37F-B6E92579B5F4}"/>
              </a:ext>
            </a:extLst>
          </p:cNvPr>
          <p:cNvSpPr>
            <a:spLocks noGrp="1"/>
          </p:cNvSpPr>
          <p:nvPr>
            <p:ph type="sldNum" sz="quarter" idx="5"/>
          </p:nvPr>
        </p:nvSpPr>
        <p:spPr/>
        <p:txBody>
          <a:bodyPr/>
          <a:lstStyle/>
          <a:p>
            <a:fld id="{B477DB04-348B-5344-BCA8-9EDCC1A1224B}" type="slidenum">
              <a:rPr lang="en-US" smtClean="0"/>
              <a:t>15</a:t>
            </a:fld>
            <a:endParaRPr lang="en-US"/>
          </a:p>
        </p:txBody>
      </p:sp>
    </p:spTree>
    <p:extLst>
      <p:ext uri="{BB962C8B-B14F-4D97-AF65-F5344CB8AC3E}">
        <p14:creationId xmlns:p14="http://schemas.microsoft.com/office/powerpoint/2010/main" val="34170580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477DB04-348B-5344-BCA8-9EDCC1A1224B}" type="slidenum">
              <a:rPr lang="en-US" smtClean="0"/>
              <a:t>16</a:t>
            </a:fld>
            <a:endParaRPr lang="en-US"/>
          </a:p>
        </p:txBody>
      </p:sp>
    </p:spTree>
    <p:extLst>
      <p:ext uri="{BB962C8B-B14F-4D97-AF65-F5344CB8AC3E}">
        <p14:creationId xmlns:p14="http://schemas.microsoft.com/office/powerpoint/2010/main" val="938905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C9B62E-8760-9F38-456D-45C6750E90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104782-04E2-D3A1-A32B-0454657039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D6B2CD-B2F6-1638-27A4-05A70F7631A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a:effectLst/>
                <a:latin typeface="+mn-lt"/>
              </a:rPr>
              <a:t>- </a:t>
            </a:r>
            <a:endParaRPr lang="en-GB">
              <a:latin typeface="+mn-lt"/>
            </a:endParaRPr>
          </a:p>
          <a:p>
            <a:endParaRPr lang="en-GB"/>
          </a:p>
        </p:txBody>
      </p:sp>
      <p:sp>
        <p:nvSpPr>
          <p:cNvPr id="4" name="Slide Number Placeholder 3">
            <a:extLst>
              <a:ext uri="{FF2B5EF4-FFF2-40B4-BE49-F238E27FC236}">
                <a16:creationId xmlns:a16="http://schemas.microsoft.com/office/drawing/2014/main" id="{7786E228-1944-09EB-1EEC-9DF08DDEBCE4}"/>
              </a:ext>
            </a:extLst>
          </p:cNvPr>
          <p:cNvSpPr>
            <a:spLocks noGrp="1"/>
          </p:cNvSpPr>
          <p:nvPr>
            <p:ph type="sldNum" sz="quarter" idx="5"/>
          </p:nvPr>
        </p:nvSpPr>
        <p:spPr/>
        <p:txBody>
          <a:bodyPr/>
          <a:lstStyle/>
          <a:p>
            <a:fld id="{B477DB04-348B-5344-BCA8-9EDCC1A1224B}" type="slidenum">
              <a:rPr lang="en-US" smtClean="0"/>
              <a:t>17</a:t>
            </a:fld>
            <a:endParaRPr lang="en-US"/>
          </a:p>
        </p:txBody>
      </p:sp>
    </p:spTree>
    <p:extLst>
      <p:ext uri="{BB962C8B-B14F-4D97-AF65-F5344CB8AC3E}">
        <p14:creationId xmlns:p14="http://schemas.microsoft.com/office/powerpoint/2010/main" val="40662207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61B385A-D8E6-44A6-BB90-81B688B0F376}" type="slidenum">
              <a:rPr lang="en-GB" smtClean="0"/>
              <a:t>18</a:t>
            </a:fld>
            <a:endParaRPr lang="en-GB"/>
          </a:p>
        </p:txBody>
      </p:sp>
    </p:spTree>
    <p:extLst>
      <p:ext uri="{BB962C8B-B14F-4D97-AF65-F5344CB8AC3E}">
        <p14:creationId xmlns:p14="http://schemas.microsoft.com/office/powerpoint/2010/main" val="15445772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203D04-A939-F3CB-A876-6BE9BDA191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38D6A6-7BBE-6DEF-B1F2-C0CC1AD4C0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3F2B9A-4B58-C48E-A9EC-3DE2ECAF6E2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a:effectLst/>
                <a:latin typeface="+mn-lt"/>
              </a:rPr>
              <a:t>- </a:t>
            </a:r>
            <a:endParaRPr lang="en-GB">
              <a:latin typeface="+mn-lt"/>
            </a:endParaRPr>
          </a:p>
          <a:p>
            <a:endParaRPr lang="en-GB"/>
          </a:p>
        </p:txBody>
      </p:sp>
      <p:sp>
        <p:nvSpPr>
          <p:cNvPr id="4" name="Slide Number Placeholder 3">
            <a:extLst>
              <a:ext uri="{FF2B5EF4-FFF2-40B4-BE49-F238E27FC236}">
                <a16:creationId xmlns:a16="http://schemas.microsoft.com/office/drawing/2014/main" id="{F564E9C5-7EEA-9D49-46C0-2B71E0B07025}"/>
              </a:ext>
            </a:extLst>
          </p:cNvPr>
          <p:cNvSpPr>
            <a:spLocks noGrp="1"/>
          </p:cNvSpPr>
          <p:nvPr>
            <p:ph type="sldNum" sz="quarter" idx="5"/>
          </p:nvPr>
        </p:nvSpPr>
        <p:spPr/>
        <p:txBody>
          <a:bodyPr/>
          <a:lstStyle/>
          <a:p>
            <a:fld id="{B477DB04-348B-5344-BCA8-9EDCC1A1224B}" type="slidenum">
              <a:rPr lang="en-US" smtClean="0"/>
              <a:t>19</a:t>
            </a:fld>
            <a:endParaRPr lang="en-US"/>
          </a:p>
        </p:txBody>
      </p:sp>
    </p:spTree>
    <p:extLst>
      <p:ext uri="{BB962C8B-B14F-4D97-AF65-F5344CB8AC3E}">
        <p14:creationId xmlns:p14="http://schemas.microsoft.com/office/powerpoint/2010/main" val="34006688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1C5CBF-C63B-4867-74B9-06550EF2F3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EA4975-B198-88F0-FEAD-820B3DF7B8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135D4F-ED72-3B17-0E7B-020ED2F3AFE0}"/>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EDEB526-A1AA-6D80-9B38-0256A2D0F7D9}"/>
              </a:ext>
            </a:extLst>
          </p:cNvPr>
          <p:cNvSpPr>
            <a:spLocks noGrp="1"/>
          </p:cNvSpPr>
          <p:nvPr>
            <p:ph type="sldNum" sz="quarter" idx="5"/>
          </p:nvPr>
        </p:nvSpPr>
        <p:spPr/>
        <p:txBody>
          <a:bodyPr/>
          <a:lstStyle/>
          <a:p>
            <a:fld id="{C61B385A-D8E6-44A6-BB90-81B688B0F376}" type="slidenum">
              <a:rPr lang="en-GB" smtClean="0"/>
              <a:t>20</a:t>
            </a:fld>
            <a:endParaRPr lang="en-GB"/>
          </a:p>
        </p:txBody>
      </p:sp>
    </p:spTree>
    <p:extLst>
      <p:ext uri="{BB962C8B-B14F-4D97-AF65-F5344CB8AC3E}">
        <p14:creationId xmlns:p14="http://schemas.microsoft.com/office/powerpoint/2010/main" val="24952300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F98C3E-353F-545C-C604-B36DE08EF2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7CF886-0FFC-03DD-BA1A-3A7DEEF664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7F02D8-A844-8D68-8CA9-E43DAA7566A0}"/>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114B77C-27A8-D756-AE91-C159636F96EA}"/>
              </a:ext>
            </a:extLst>
          </p:cNvPr>
          <p:cNvSpPr>
            <a:spLocks noGrp="1"/>
          </p:cNvSpPr>
          <p:nvPr>
            <p:ph type="sldNum" sz="quarter" idx="5"/>
          </p:nvPr>
        </p:nvSpPr>
        <p:spPr/>
        <p:txBody>
          <a:bodyPr/>
          <a:lstStyle/>
          <a:p>
            <a:fld id="{C61B385A-D8E6-44A6-BB90-81B688B0F376}" type="slidenum">
              <a:rPr lang="en-GB" smtClean="0"/>
              <a:t>21</a:t>
            </a:fld>
            <a:endParaRPr lang="en-GB"/>
          </a:p>
        </p:txBody>
      </p:sp>
    </p:spTree>
    <p:extLst>
      <p:ext uri="{BB962C8B-B14F-4D97-AF65-F5344CB8AC3E}">
        <p14:creationId xmlns:p14="http://schemas.microsoft.com/office/powerpoint/2010/main" val="40846736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058657-8BD2-E798-8211-8446A17587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639CC5-5992-CDD7-FB59-0202008B1B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26B05C-CBEA-4270-C47F-B7BFF2E926A0}"/>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F6DDCC4-65F1-2C7A-FD82-F4D7FF504E31}"/>
              </a:ext>
            </a:extLst>
          </p:cNvPr>
          <p:cNvSpPr>
            <a:spLocks noGrp="1"/>
          </p:cNvSpPr>
          <p:nvPr>
            <p:ph type="sldNum" sz="quarter" idx="5"/>
          </p:nvPr>
        </p:nvSpPr>
        <p:spPr/>
        <p:txBody>
          <a:bodyPr/>
          <a:lstStyle/>
          <a:p>
            <a:fld id="{C61B385A-D8E6-44A6-BB90-81B688B0F376}" type="slidenum">
              <a:rPr lang="en-GB" smtClean="0"/>
              <a:t>22</a:t>
            </a:fld>
            <a:endParaRPr lang="en-GB"/>
          </a:p>
        </p:txBody>
      </p:sp>
    </p:spTree>
    <p:extLst>
      <p:ext uri="{BB962C8B-B14F-4D97-AF65-F5344CB8AC3E}">
        <p14:creationId xmlns:p14="http://schemas.microsoft.com/office/powerpoint/2010/main" val="14699908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477DB04-348B-5344-BCA8-9EDCC1A1224B}" type="slidenum">
              <a:rPr lang="en-US" smtClean="0"/>
              <a:t>2</a:t>
            </a:fld>
            <a:endParaRPr lang="en-US"/>
          </a:p>
        </p:txBody>
      </p:sp>
    </p:spTree>
    <p:extLst>
      <p:ext uri="{BB962C8B-B14F-4D97-AF65-F5344CB8AC3E}">
        <p14:creationId xmlns:p14="http://schemas.microsoft.com/office/powerpoint/2010/main" val="3555354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51E282-AE07-2F71-6BD7-1E852495CD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7AC2DE-0372-E3FE-6BFC-70F1664453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BAD67B-B763-0A14-72E1-159B56F275C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A0369D94-2AE1-5519-4878-6CAEF6B6999C}"/>
              </a:ext>
            </a:extLst>
          </p:cNvPr>
          <p:cNvSpPr>
            <a:spLocks noGrp="1"/>
          </p:cNvSpPr>
          <p:nvPr>
            <p:ph type="sldNum" sz="quarter" idx="5"/>
          </p:nvPr>
        </p:nvSpPr>
        <p:spPr/>
        <p:txBody>
          <a:bodyPr/>
          <a:lstStyle/>
          <a:p>
            <a:fld id="{C61B385A-D8E6-44A6-BB90-81B688B0F376}" type="slidenum">
              <a:rPr lang="en-GB" smtClean="0"/>
              <a:t>23</a:t>
            </a:fld>
            <a:endParaRPr lang="en-GB"/>
          </a:p>
        </p:txBody>
      </p:sp>
    </p:spTree>
    <p:extLst>
      <p:ext uri="{BB962C8B-B14F-4D97-AF65-F5344CB8AC3E}">
        <p14:creationId xmlns:p14="http://schemas.microsoft.com/office/powerpoint/2010/main" val="22355409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EA2774-9B05-B900-FAD2-3898905EE8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A1FBE7-6394-538B-9CF5-562B18023A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E1A207-3EE5-A748-7A3D-3FE9E64CA5A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487077A-58EB-5C97-FC76-826037A65824}"/>
              </a:ext>
            </a:extLst>
          </p:cNvPr>
          <p:cNvSpPr>
            <a:spLocks noGrp="1"/>
          </p:cNvSpPr>
          <p:nvPr>
            <p:ph type="sldNum" sz="quarter" idx="5"/>
          </p:nvPr>
        </p:nvSpPr>
        <p:spPr/>
        <p:txBody>
          <a:bodyPr/>
          <a:lstStyle/>
          <a:p>
            <a:fld id="{C61B385A-D8E6-44A6-BB90-81B688B0F376}" type="slidenum">
              <a:rPr lang="en-GB" smtClean="0"/>
              <a:t>24</a:t>
            </a:fld>
            <a:endParaRPr lang="en-GB"/>
          </a:p>
        </p:txBody>
      </p:sp>
    </p:spTree>
    <p:extLst>
      <p:ext uri="{BB962C8B-B14F-4D97-AF65-F5344CB8AC3E}">
        <p14:creationId xmlns:p14="http://schemas.microsoft.com/office/powerpoint/2010/main" val="42364640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B36A4F-90C7-99CD-9E0B-CB4BB5AE33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8A1F49-2DA0-5A34-03AB-8C71550894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F2D883-D5CD-A586-BC05-9F74F3F1424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53AC373-A071-EDA2-B53D-D132E1909BBB}"/>
              </a:ext>
            </a:extLst>
          </p:cNvPr>
          <p:cNvSpPr>
            <a:spLocks noGrp="1"/>
          </p:cNvSpPr>
          <p:nvPr>
            <p:ph type="sldNum" sz="quarter" idx="5"/>
          </p:nvPr>
        </p:nvSpPr>
        <p:spPr/>
        <p:txBody>
          <a:bodyPr/>
          <a:lstStyle/>
          <a:p>
            <a:fld id="{C61B385A-D8E6-44A6-BB90-81B688B0F376}" type="slidenum">
              <a:rPr lang="en-GB" smtClean="0"/>
              <a:t>25</a:t>
            </a:fld>
            <a:endParaRPr lang="en-GB"/>
          </a:p>
        </p:txBody>
      </p:sp>
    </p:spTree>
    <p:extLst>
      <p:ext uri="{BB962C8B-B14F-4D97-AF65-F5344CB8AC3E}">
        <p14:creationId xmlns:p14="http://schemas.microsoft.com/office/powerpoint/2010/main" val="19166951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433D08-4195-FDCD-7F61-0C03066AB2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6612A8-EB1E-6FBC-AC7A-ED83504372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C0B33E-164D-4CF1-CC09-CD66406E0A3F}"/>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E55FB64-3FF5-20C9-4986-0F2371EF085A}"/>
              </a:ext>
            </a:extLst>
          </p:cNvPr>
          <p:cNvSpPr>
            <a:spLocks noGrp="1"/>
          </p:cNvSpPr>
          <p:nvPr>
            <p:ph type="sldNum" sz="quarter" idx="5"/>
          </p:nvPr>
        </p:nvSpPr>
        <p:spPr/>
        <p:txBody>
          <a:bodyPr/>
          <a:lstStyle/>
          <a:p>
            <a:fld id="{C61B385A-D8E6-44A6-BB90-81B688B0F376}" type="slidenum">
              <a:rPr lang="en-GB" smtClean="0"/>
              <a:t>27</a:t>
            </a:fld>
            <a:endParaRPr lang="en-GB"/>
          </a:p>
        </p:txBody>
      </p:sp>
    </p:spTree>
    <p:extLst>
      <p:ext uri="{BB962C8B-B14F-4D97-AF65-F5344CB8AC3E}">
        <p14:creationId xmlns:p14="http://schemas.microsoft.com/office/powerpoint/2010/main" val="22319916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A9720A-5EE3-C489-0569-76A9A31E0E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AD404F-B302-547D-B3FE-D02E9FEF2E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4AF949-BE15-5890-861F-D7024DA0503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0E09D76-F58A-3494-EEDF-B01E037D2EEB}"/>
              </a:ext>
            </a:extLst>
          </p:cNvPr>
          <p:cNvSpPr>
            <a:spLocks noGrp="1"/>
          </p:cNvSpPr>
          <p:nvPr>
            <p:ph type="sldNum" sz="quarter" idx="5"/>
          </p:nvPr>
        </p:nvSpPr>
        <p:spPr/>
        <p:txBody>
          <a:bodyPr/>
          <a:lstStyle/>
          <a:p>
            <a:fld id="{C61B385A-D8E6-44A6-BB90-81B688B0F376}" type="slidenum">
              <a:rPr lang="en-GB" smtClean="0"/>
              <a:t>29</a:t>
            </a:fld>
            <a:endParaRPr lang="en-GB"/>
          </a:p>
        </p:txBody>
      </p:sp>
    </p:spTree>
    <p:extLst>
      <p:ext uri="{BB962C8B-B14F-4D97-AF65-F5344CB8AC3E}">
        <p14:creationId xmlns:p14="http://schemas.microsoft.com/office/powerpoint/2010/main" val="20738343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61B385A-D8E6-44A6-BB90-81B688B0F376}" type="slidenum">
              <a:rPr lang="en-GB" smtClean="0"/>
              <a:t>30</a:t>
            </a:fld>
            <a:endParaRPr lang="en-GB"/>
          </a:p>
        </p:txBody>
      </p:sp>
    </p:spTree>
    <p:extLst>
      <p:ext uri="{BB962C8B-B14F-4D97-AF65-F5344CB8AC3E}">
        <p14:creationId xmlns:p14="http://schemas.microsoft.com/office/powerpoint/2010/main" val="18974358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a:effectLst/>
                <a:latin typeface="+mn-lt"/>
              </a:rPr>
              <a:t>- </a:t>
            </a:r>
            <a:endParaRPr lang="en-GB">
              <a:latin typeface="+mn-lt"/>
            </a:endParaRPr>
          </a:p>
          <a:p>
            <a:endParaRPr lang="en-GB"/>
          </a:p>
        </p:txBody>
      </p:sp>
      <p:sp>
        <p:nvSpPr>
          <p:cNvPr id="4" name="Slide Number Placeholder 3"/>
          <p:cNvSpPr>
            <a:spLocks noGrp="1"/>
          </p:cNvSpPr>
          <p:nvPr>
            <p:ph type="sldNum" sz="quarter" idx="5"/>
          </p:nvPr>
        </p:nvSpPr>
        <p:spPr/>
        <p:txBody>
          <a:bodyPr/>
          <a:lstStyle/>
          <a:p>
            <a:fld id="{B477DB04-348B-5344-BCA8-9EDCC1A1224B}" type="slidenum">
              <a:rPr lang="en-US" smtClean="0"/>
              <a:t>3</a:t>
            </a:fld>
            <a:endParaRPr lang="en-US"/>
          </a:p>
        </p:txBody>
      </p:sp>
    </p:spTree>
    <p:extLst>
      <p:ext uri="{BB962C8B-B14F-4D97-AF65-F5344CB8AC3E}">
        <p14:creationId xmlns:p14="http://schemas.microsoft.com/office/powerpoint/2010/main" val="31531842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FC739B-E05B-19F7-0439-172DD4A0B7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EA19B7-B1FF-8B1C-3792-0C0554599D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D1ACB3-4EE8-E387-C8AD-87051596595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E83541E-3D28-8CB5-92C3-8349B2F2F3F9}"/>
              </a:ext>
            </a:extLst>
          </p:cNvPr>
          <p:cNvSpPr>
            <a:spLocks noGrp="1"/>
          </p:cNvSpPr>
          <p:nvPr>
            <p:ph type="sldNum" sz="quarter" idx="5"/>
          </p:nvPr>
        </p:nvSpPr>
        <p:spPr/>
        <p:txBody>
          <a:bodyPr/>
          <a:lstStyle/>
          <a:p>
            <a:fld id="{B477DB04-348B-5344-BCA8-9EDCC1A1224B}" type="slidenum">
              <a:rPr lang="en-US" smtClean="0"/>
              <a:t>6</a:t>
            </a:fld>
            <a:endParaRPr lang="en-US"/>
          </a:p>
        </p:txBody>
      </p:sp>
    </p:spTree>
    <p:extLst>
      <p:ext uri="{BB962C8B-B14F-4D97-AF65-F5344CB8AC3E}">
        <p14:creationId xmlns:p14="http://schemas.microsoft.com/office/powerpoint/2010/main" val="4461317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CEF08D-B702-81E4-72D2-5D01D99900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1CDDAF-7EE2-2692-FCF0-ACCABD9582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F5D178-2DC0-C322-CF2C-343F7B04F20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B1B32425-7AC9-46EF-4960-7B23492A049F}"/>
              </a:ext>
            </a:extLst>
          </p:cNvPr>
          <p:cNvSpPr>
            <a:spLocks noGrp="1"/>
          </p:cNvSpPr>
          <p:nvPr>
            <p:ph type="sldNum" sz="quarter" idx="5"/>
          </p:nvPr>
        </p:nvSpPr>
        <p:spPr/>
        <p:txBody>
          <a:bodyPr/>
          <a:lstStyle/>
          <a:p>
            <a:fld id="{B477DB04-348B-5344-BCA8-9EDCC1A1224B}" type="slidenum">
              <a:rPr lang="en-US" smtClean="0"/>
              <a:t>7</a:t>
            </a:fld>
            <a:endParaRPr lang="en-US"/>
          </a:p>
        </p:txBody>
      </p:sp>
    </p:spTree>
    <p:extLst>
      <p:ext uri="{BB962C8B-B14F-4D97-AF65-F5344CB8AC3E}">
        <p14:creationId xmlns:p14="http://schemas.microsoft.com/office/powerpoint/2010/main" val="35570085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44E54A-1A37-DE54-E541-83E7596612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54EDAE-06D3-7E5D-C1A7-3702939684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804796-60FC-0FA6-2644-0AE5382F8B7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7A912F2A-FE90-0D58-397B-356743480B71}"/>
              </a:ext>
            </a:extLst>
          </p:cNvPr>
          <p:cNvSpPr>
            <a:spLocks noGrp="1"/>
          </p:cNvSpPr>
          <p:nvPr>
            <p:ph type="sldNum" sz="quarter" idx="5"/>
          </p:nvPr>
        </p:nvSpPr>
        <p:spPr/>
        <p:txBody>
          <a:bodyPr/>
          <a:lstStyle/>
          <a:p>
            <a:fld id="{B477DB04-348B-5344-BCA8-9EDCC1A1224B}" type="slidenum">
              <a:rPr lang="en-US" smtClean="0"/>
              <a:t>8</a:t>
            </a:fld>
            <a:endParaRPr lang="en-US"/>
          </a:p>
        </p:txBody>
      </p:sp>
    </p:spTree>
    <p:extLst>
      <p:ext uri="{BB962C8B-B14F-4D97-AF65-F5344CB8AC3E}">
        <p14:creationId xmlns:p14="http://schemas.microsoft.com/office/powerpoint/2010/main" val="37159684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9976C6-94A6-8114-DABB-12470029A7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FCAFA7-B7A5-E507-6510-1B0B40A82B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1FDA64-2B44-946E-A22F-FB76C2AF105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70BADDA2-866E-1DDE-A6D9-AD9B10DA6069}"/>
              </a:ext>
            </a:extLst>
          </p:cNvPr>
          <p:cNvSpPr>
            <a:spLocks noGrp="1"/>
          </p:cNvSpPr>
          <p:nvPr>
            <p:ph type="sldNum" sz="quarter" idx="5"/>
          </p:nvPr>
        </p:nvSpPr>
        <p:spPr/>
        <p:txBody>
          <a:bodyPr/>
          <a:lstStyle/>
          <a:p>
            <a:fld id="{B477DB04-348B-5344-BCA8-9EDCC1A1224B}" type="slidenum">
              <a:rPr lang="en-US" smtClean="0"/>
              <a:t>9</a:t>
            </a:fld>
            <a:endParaRPr lang="en-US"/>
          </a:p>
        </p:txBody>
      </p:sp>
    </p:spTree>
    <p:extLst>
      <p:ext uri="{BB962C8B-B14F-4D97-AF65-F5344CB8AC3E}">
        <p14:creationId xmlns:p14="http://schemas.microsoft.com/office/powerpoint/2010/main" val="9520709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477DB04-348B-5344-BCA8-9EDCC1A1224B}" type="slidenum">
              <a:rPr lang="en-US" smtClean="0"/>
              <a:t>10</a:t>
            </a:fld>
            <a:endParaRPr lang="en-US"/>
          </a:p>
        </p:txBody>
      </p:sp>
    </p:spTree>
    <p:extLst>
      <p:ext uri="{BB962C8B-B14F-4D97-AF65-F5344CB8AC3E}">
        <p14:creationId xmlns:p14="http://schemas.microsoft.com/office/powerpoint/2010/main" val="5137647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1C6D84-5865-A759-6434-8358CBD049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E7B991-44E9-9A7E-4644-E06CB124D8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EA5215-7FFF-6403-2422-2C7A80FA9B1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a:extLst>
              <a:ext uri="{FF2B5EF4-FFF2-40B4-BE49-F238E27FC236}">
                <a16:creationId xmlns:a16="http://schemas.microsoft.com/office/drawing/2014/main" id="{A240BD9E-C897-6DF7-F109-EC0EE3869417}"/>
              </a:ext>
            </a:extLst>
          </p:cNvPr>
          <p:cNvSpPr>
            <a:spLocks noGrp="1"/>
          </p:cNvSpPr>
          <p:nvPr>
            <p:ph type="sldNum" sz="quarter" idx="5"/>
          </p:nvPr>
        </p:nvSpPr>
        <p:spPr/>
        <p:txBody>
          <a:bodyPr/>
          <a:lstStyle/>
          <a:p>
            <a:fld id="{B477DB04-348B-5344-BCA8-9EDCC1A1224B}" type="slidenum">
              <a:rPr lang="en-US" smtClean="0"/>
              <a:t>12</a:t>
            </a:fld>
            <a:endParaRPr lang="en-US"/>
          </a:p>
        </p:txBody>
      </p:sp>
    </p:spTree>
    <p:extLst>
      <p:ext uri="{BB962C8B-B14F-4D97-AF65-F5344CB8AC3E}">
        <p14:creationId xmlns:p14="http://schemas.microsoft.com/office/powerpoint/2010/main" val="32203288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C764DE79-268F-4C1A-8933-263129D2AF90}" type="datetimeFigureOut">
              <a:rPr lang="en-US" dirty="0"/>
              <a:t>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943389022"/>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C764DE79-268F-4C1A-8933-263129D2AF90}" type="datetimeFigureOut">
              <a:rPr lang="en-US" dirty="0"/>
              <a:t>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932190025"/>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C764DE79-268F-4C1A-8933-263129D2AF90}" type="datetimeFigureOut">
              <a:rPr lang="en-US" dirty="0"/>
              <a:t>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456816805"/>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Plain cover">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A1DFE72-60D9-B641-AC2D-17DB97FB245F}"/>
              </a:ext>
            </a:extLst>
          </p:cNvPr>
          <p:cNvSpPr/>
          <p:nvPr userDrawn="1"/>
        </p:nvSpPr>
        <p:spPr>
          <a:xfrm>
            <a:off x="0" y="1362636"/>
            <a:ext cx="12192000" cy="5495366"/>
          </a:xfrm>
          <a:prstGeom prst="rect">
            <a:avLst/>
          </a:prstGeom>
          <a:solidFill>
            <a:srgbClr val="40B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Text Placeholder 2">
            <a:extLst>
              <a:ext uri="{FF2B5EF4-FFF2-40B4-BE49-F238E27FC236}">
                <a16:creationId xmlns:a16="http://schemas.microsoft.com/office/drawing/2014/main" id="{9EB989CE-B041-2745-9FF4-24FB8B15C90B}"/>
              </a:ext>
            </a:extLst>
          </p:cNvPr>
          <p:cNvSpPr>
            <a:spLocks noGrp="1"/>
          </p:cNvSpPr>
          <p:nvPr>
            <p:ph type="body" idx="1" hasCustomPrompt="1"/>
          </p:nvPr>
        </p:nvSpPr>
        <p:spPr>
          <a:xfrm>
            <a:off x="391959" y="5346903"/>
            <a:ext cx="11475820" cy="308719"/>
          </a:xfrm>
        </p:spPr>
        <p:txBody>
          <a:bodyPr/>
          <a:lstStyle>
            <a:lvl1pPr marL="0" indent="0">
              <a:buNone/>
              <a:defRPr sz="1800" b="1">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Presenters name</a:t>
            </a:r>
          </a:p>
        </p:txBody>
      </p:sp>
      <p:sp>
        <p:nvSpPr>
          <p:cNvPr id="11" name="Text Placeholder 2">
            <a:extLst>
              <a:ext uri="{FF2B5EF4-FFF2-40B4-BE49-F238E27FC236}">
                <a16:creationId xmlns:a16="http://schemas.microsoft.com/office/drawing/2014/main" id="{8AA1B25C-225D-4F4C-8851-4B8C1026CBC9}"/>
              </a:ext>
            </a:extLst>
          </p:cNvPr>
          <p:cNvSpPr>
            <a:spLocks noGrp="1"/>
          </p:cNvSpPr>
          <p:nvPr>
            <p:ph type="body" idx="12" hasCustomPrompt="1"/>
          </p:nvPr>
        </p:nvSpPr>
        <p:spPr>
          <a:xfrm>
            <a:off x="391959" y="5678374"/>
            <a:ext cx="11475820" cy="308719"/>
          </a:xfrm>
        </p:spPr>
        <p:txBody>
          <a:bodyPr/>
          <a:lstStyle>
            <a:lvl1pPr marL="0" indent="0">
              <a:buNone/>
              <a:defRPr sz="1800" b="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Department</a:t>
            </a:r>
          </a:p>
        </p:txBody>
      </p:sp>
      <p:cxnSp>
        <p:nvCxnSpPr>
          <p:cNvPr id="15" name="Straight Connector 14">
            <a:extLst>
              <a:ext uri="{FF2B5EF4-FFF2-40B4-BE49-F238E27FC236}">
                <a16:creationId xmlns:a16="http://schemas.microsoft.com/office/drawing/2014/main" id="{72E0A4A9-93E4-1540-96FA-8435ABA8E496}"/>
              </a:ext>
            </a:extLst>
          </p:cNvPr>
          <p:cNvCxnSpPr/>
          <p:nvPr userDrawn="1"/>
        </p:nvCxnSpPr>
        <p:spPr>
          <a:xfrm flipH="1">
            <a:off x="394447" y="5230059"/>
            <a:ext cx="1150819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5C22108D-B98C-194E-943A-5812FB2C94E8}"/>
              </a:ext>
            </a:extLst>
          </p:cNvPr>
          <p:cNvSpPr>
            <a:spLocks noGrp="1"/>
          </p:cNvSpPr>
          <p:nvPr>
            <p:ph type="title"/>
          </p:nvPr>
        </p:nvSpPr>
        <p:spPr>
          <a:xfrm>
            <a:off x="394447" y="1362636"/>
            <a:ext cx="11508192" cy="3787415"/>
          </a:xfrm>
        </p:spPr>
        <p:txBody>
          <a:bodyPr anchor="b">
            <a:normAutofit/>
          </a:bodyPr>
          <a:lstStyle>
            <a:lvl1pPr>
              <a:defRPr sz="4000">
                <a:solidFill>
                  <a:schemeClr val="bg1"/>
                </a:solidFill>
              </a:defRPr>
            </a:lvl1pPr>
          </a:lstStyle>
          <a:p>
            <a:r>
              <a:rPr lang="en-US"/>
              <a:t>Click to edit Master title style</a:t>
            </a:r>
          </a:p>
        </p:txBody>
      </p:sp>
    </p:spTree>
    <p:extLst>
      <p:ext uri="{BB962C8B-B14F-4D97-AF65-F5344CB8AC3E}">
        <p14:creationId xmlns:p14="http://schemas.microsoft.com/office/powerpoint/2010/main" val="31444308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ontents slide">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44305717-D513-2044-AEFF-DA4D06D67F39}"/>
              </a:ext>
            </a:extLst>
          </p:cNvPr>
          <p:cNvSpPr>
            <a:spLocks noGrp="1"/>
          </p:cNvSpPr>
          <p:nvPr>
            <p:ph idx="1"/>
          </p:nvPr>
        </p:nvSpPr>
        <p:spPr>
          <a:xfrm>
            <a:off x="394450" y="1632129"/>
            <a:ext cx="9353268" cy="4959083"/>
          </a:xfrm>
        </p:spPr>
        <p:txBody>
          <a:bodyPr/>
          <a:lstStyle>
            <a:lvl1pPr>
              <a:defRPr sz="28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31900669-493C-6E43-B813-43FC1873760E}"/>
              </a:ext>
            </a:extLst>
          </p:cNvPr>
          <p:cNvCxnSpPr>
            <a:cxnSpLocks/>
          </p:cNvCxnSpPr>
          <p:nvPr userDrawn="1"/>
        </p:nvCxnSpPr>
        <p:spPr>
          <a:xfrm flipH="1">
            <a:off x="3" y="1365343"/>
            <a:ext cx="1190263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AB4A46B8-AAB9-7344-9B97-335A36146215}"/>
              </a:ext>
            </a:extLst>
          </p:cNvPr>
          <p:cNvSpPr>
            <a:spLocks noGrp="1"/>
          </p:cNvSpPr>
          <p:nvPr>
            <p:ph type="title" hasCustomPrompt="1"/>
          </p:nvPr>
        </p:nvSpPr>
        <p:spPr>
          <a:xfrm>
            <a:off x="394450" y="753317"/>
            <a:ext cx="8343153" cy="612027"/>
          </a:xfrm>
        </p:spPr>
        <p:txBody>
          <a:bodyPr>
            <a:normAutofit/>
          </a:bodyPr>
          <a:lstStyle>
            <a:lvl1pPr>
              <a:defRPr sz="2800"/>
            </a:lvl1pPr>
          </a:lstStyle>
          <a:p>
            <a:r>
              <a:rPr lang="en-US"/>
              <a:t>In this presentation</a:t>
            </a:r>
          </a:p>
        </p:txBody>
      </p:sp>
    </p:spTree>
    <p:extLst>
      <p:ext uri="{BB962C8B-B14F-4D97-AF65-F5344CB8AC3E}">
        <p14:creationId xmlns:p14="http://schemas.microsoft.com/office/powerpoint/2010/main" val="9534215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wo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0E16C-61CA-C24C-93F1-3689FCBAE74C}"/>
              </a:ext>
            </a:extLst>
          </p:cNvPr>
          <p:cNvSpPr>
            <a:spLocks noGrp="1"/>
          </p:cNvSpPr>
          <p:nvPr>
            <p:ph type="title"/>
          </p:nvPr>
        </p:nvSpPr>
        <p:spPr>
          <a:xfrm>
            <a:off x="394448" y="365127"/>
            <a:ext cx="8343153" cy="903604"/>
          </a:xfrm>
        </p:spPr>
        <p:txBody>
          <a:bodyPr>
            <a:normAutofit/>
          </a:bodyPr>
          <a:lstStyle>
            <a:lvl1pPr>
              <a:defRPr sz="2800"/>
            </a:lvl1pPr>
          </a:lstStyle>
          <a:p>
            <a:r>
              <a:rPr lang="en-US"/>
              <a:t>Click to edit Master title style</a:t>
            </a:r>
          </a:p>
        </p:txBody>
      </p:sp>
      <p:sp>
        <p:nvSpPr>
          <p:cNvPr id="3" name="Content Placeholder 2">
            <a:extLst>
              <a:ext uri="{FF2B5EF4-FFF2-40B4-BE49-F238E27FC236}">
                <a16:creationId xmlns:a16="http://schemas.microsoft.com/office/drawing/2014/main" id="{0D1FF15F-B2F5-0B49-AB84-E13028E28E9F}"/>
              </a:ext>
            </a:extLst>
          </p:cNvPr>
          <p:cNvSpPr>
            <a:spLocks noGrp="1"/>
          </p:cNvSpPr>
          <p:nvPr>
            <p:ph idx="1"/>
          </p:nvPr>
        </p:nvSpPr>
        <p:spPr>
          <a:xfrm>
            <a:off x="394447" y="1574604"/>
            <a:ext cx="5331164" cy="472955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D10EDC27-FFB0-C44F-A81B-A6F14FB1425A}"/>
              </a:ext>
            </a:extLst>
          </p:cNvPr>
          <p:cNvCxnSpPr/>
          <p:nvPr userDrawn="1"/>
        </p:nvCxnSpPr>
        <p:spPr>
          <a:xfrm flipH="1">
            <a:off x="394447" y="1365342"/>
            <a:ext cx="11508192"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9" name="Content Placeholder 2">
            <a:extLst>
              <a:ext uri="{FF2B5EF4-FFF2-40B4-BE49-F238E27FC236}">
                <a16:creationId xmlns:a16="http://schemas.microsoft.com/office/drawing/2014/main" id="{4DDA4981-FF6F-6246-8750-C4393E7F1EB6}"/>
              </a:ext>
            </a:extLst>
          </p:cNvPr>
          <p:cNvSpPr>
            <a:spLocks noGrp="1"/>
          </p:cNvSpPr>
          <p:nvPr>
            <p:ph idx="12"/>
          </p:nvPr>
        </p:nvSpPr>
        <p:spPr>
          <a:xfrm>
            <a:off x="6571475" y="1574604"/>
            <a:ext cx="5331164" cy="472955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85859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rust in nu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0E16C-61CA-C24C-93F1-3689FCBAE74C}"/>
              </a:ext>
            </a:extLst>
          </p:cNvPr>
          <p:cNvSpPr>
            <a:spLocks noGrp="1"/>
          </p:cNvSpPr>
          <p:nvPr>
            <p:ph type="title"/>
          </p:nvPr>
        </p:nvSpPr>
        <p:spPr>
          <a:xfrm>
            <a:off x="394447" y="365127"/>
            <a:ext cx="8187766" cy="903604"/>
          </a:xfrm>
        </p:spPr>
        <p:txBody>
          <a:bodyPr>
            <a:normAutofit/>
          </a:bodyPr>
          <a:lstStyle>
            <a:lvl1pPr>
              <a:defRPr sz="2800"/>
            </a:lvl1pPr>
          </a:lstStyle>
          <a:p>
            <a:r>
              <a:rPr lang="en-US"/>
              <a:t>Click to edit Master title style</a:t>
            </a:r>
          </a:p>
        </p:txBody>
      </p:sp>
      <p:cxnSp>
        <p:nvCxnSpPr>
          <p:cNvPr id="7" name="Straight Connector 6">
            <a:extLst>
              <a:ext uri="{FF2B5EF4-FFF2-40B4-BE49-F238E27FC236}">
                <a16:creationId xmlns:a16="http://schemas.microsoft.com/office/drawing/2014/main" id="{D10EDC27-FFB0-C44F-A81B-A6F14FB1425A}"/>
              </a:ext>
            </a:extLst>
          </p:cNvPr>
          <p:cNvCxnSpPr/>
          <p:nvPr userDrawn="1"/>
        </p:nvCxnSpPr>
        <p:spPr>
          <a:xfrm flipH="1">
            <a:off x="394447" y="1365342"/>
            <a:ext cx="11508192"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9" name="Picture Placeholder 8">
            <a:extLst>
              <a:ext uri="{FF2B5EF4-FFF2-40B4-BE49-F238E27FC236}">
                <a16:creationId xmlns:a16="http://schemas.microsoft.com/office/drawing/2014/main" id="{C1408897-7A68-FD4F-BF1B-FD275CCF0E4B}"/>
              </a:ext>
            </a:extLst>
          </p:cNvPr>
          <p:cNvSpPr>
            <a:spLocks noGrp="1"/>
          </p:cNvSpPr>
          <p:nvPr>
            <p:ph type="pic" sz="quarter" idx="12"/>
          </p:nvPr>
        </p:nvSpPr>
        <p:spPr>
          <a:xfrm>
            <a:off x="393701" y="1589088"/>
            <a:ext cx="3492500" cy="1828482"/>
          </a:xfrm>
        </p:spPr>
        <p:txBody>
          <a:bodyPr/>
          <a:lstStyle/>
          <a:p>
            <a:endParaRPr lang="en-US"/>
          </a:p>
        </p:txBody>
      </p:sp>
      <p:sp>
        <p:nvSpPr>
          <p:cNvPr id="10" name="Picture Placeholder 8">
            <a:extLst>
              <a:ext uri="{FF2B5EF4-FFF2-40B4-BE49-F238E27FC236}">
                <a16:creationId xmlns:a16="http://schemas.microsoft.com/office/drawing/2014/main" id="{F062C927-179E-D34C-BEEB-0716FD01467E}"/>
              </a:ext>
            </a:extLst>
          </p:cNvPr>
          <p:cNvSpPr>
            <a:spLocks noGrp="1"/>
          </p:cNvSpPr>
          <p:nvPr>
            <p:ph type="pic" sz="quarter" idx="13"/>
          </p:nvPr>
        </p:nvSpPr>
        <p:spPr>
          <a:xfrm>
            <a:off x="4447541" y="1589088"/>
            <a:ext cx="3492500" cy="1828482"/>
          </a:xfrm>
        </p:spPr>
        <p:txBody>
          <a:bodyPr/>
          <a:lstStyle/>
          <a:p>
            <a:endParaRPr lang="en-US"/>
          </a:p>
        </p:txBody>
      </p:sp>
      <p:sp>
        <p:nvSpPr>
          <p:cNvPr id="11" name="Picture Placeholder 8">
            <a:extLst>
              <a:ext uri="{FF2B5EF4-FFF2-40B4-BE49-F238E27FC236}">
                <a16:creationId xmlns:a16="http://schemas.microsoft.com/office/drawing/2014/main" id="{9F855334-3BB3-6C4C-AD11-5BCD032948BC}"/>
              </a:ext>
            </a:extLst>
          </p:cNvPr>
          <p:cNvSpPr>
            <a:spLocks noGrp="1"/>
          </p:cNvSpPr>
          <p:nvPr>
            <p:ph type="pic" sz="quarter" idx="14"/>
          </p:nvPr>
        </p:nvSpPr>
        <p:spPr>
          <a:xfrm>
            <a:off x="8364221" y="1589088"/>
            <a:ext cx="3492500" cy="1828482"/>
          </a:xfrm>
        </p:spPr>
        <p:txBody>
          <a:bodyPr/>
          <a:lstStyle/>
          <a:p>
            <a:endParaRPr lang="en-US"/>
          </a:p>
        </p:txBody>
      </p:sp>
      <p:sp>
        <p:nvSpPr>
          <p:cNvPr id="12" name="Picture Placeholder 8">
            <a:extLst>
              <a:ext uri="{FF2B5EF4-FFF2-40B4-BE49-F238E27FC236}">
                <a16:creationId xmlns:a16="http://schemas.microsoft.com/office/drawing/2014/main" id="{0A56EBB6-5EE4-9C49-96AB-32C95C4D646A}"/>
              </a:ext>
            </a:extLst>
          </p:cNvPr>
          <p:cNvSpPr>
            <a:spLocks noGrp="1"/>
          </p:cNvSpPr>
          <p:nvPr>
            <p:ph type="pic" sz="quarter" idx="15"/>
          </p:nvPr>
        </p:nvSpPr>
        <p:spPr>
          <a:xfrm>
            <a:off x="2374901" y="3703638"/>
            <a:ext cx="3492500" cy="1828482"/>
          </a:xfrm>
        </p:spPr>
        <p:txBody>
          <a:bodyPr/>
          <a:lstStyle/>
          <a:p>
            <a:endParaRPr lang="en-US"/>
          </a:p>
        </p:txBody>
      </p:sp>
      <p:sp>
        <p:nvSpPr>
          <p:cNvPr id="13" name="Picture Placeholder 8">
            <a:extLst>
              <a:ext uri="{FF2B5EF4-FFF2-40B4-BE49-F238E27FC236}">
                <a16:creationId xmlns:a16="http://schemas.microsoft.com/office/drawing/2014/main" id="{33B0FBA2-ED2E-AB42-B482-0D539827CBAA}"/>
              </a:ext>
            </a:extLst>
          </p:cNvPr>
          <p:cNvSpPr>
            <a:spLocks noGrp="1"/>
          </p:cNvSpPr>
          <p:nvPr>
            <p:ph type="pic" sz="quarter" idx="16"/>
          </p:nvPr>
        </p:nvSpPr>
        <p:spPr>
          <a:xfrm>
            <a:off x="6428741" y="3703638"/>
            <a:ext cx="3492500" cy="1828482"/>
          </a:xfrm>
        </p:spPr>
        <p:txBody>
          <a:bodyPr/>
          <a:lstStyle/>
          <a:p>
            <a:endParaRPr lang="en-US"/>
          </a:p>
        </p:txBody>
      </p:sp>
    </p:spTree>
    <p:extLst>
      <p:ext uri="{BB962C8B-B14F-4D97-AF65-F5344CB8AC3E}">
        <p14:creationId xmlns:p14="http://schemas.microsoft.com/office/powerpoint/2010/main" val="11922787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C764DE79-268F-4C1A-8933-263129D2AF90}" type="datetimeFigureOut">
              <a:rPr lang="en-US" dirty="0"/>
              <a:t>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15434439"/>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416499837"/>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C764DE79-268F-4C1A-8933-263129D2AF90}" type="datetimeFigureOut">
              <a:rPr lang="en-US" dirty="0"/>
              <a:t>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730479079"/>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C764DE79-268F-4C1A-8933-263129D2AF90}" type="datetimeFigureOut">
              <a:rPr lang="en-US" dirty="0"/>
              <a:t>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164662210"/>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C764DE79-268F-4C1A-8933-263129D2AF90}" type="datetimeFigureOut">
              <a:rPr lang="en-US" dirty="0"/>
              <a:t>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633542757"/>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692759495"/>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692806727"/>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435129794"/>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2/7/2025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pic>
        <p:nvPicPr>
          <p:cNvPr id="9" name="Picture 8" descr="A picture containing logo&#10;&#10;Description automatically generated">
            <a:extLst>
              <a:ext uri="{FF2B5EF4-FFF2-40B4-BE49-F238E27FC236}">
                <a16:creationId xmlns:a16="http://schemas.microsoft.com/office/drawing/2014/main" id="{48210F80-B937-8E2A-D413-6779CA71BB30}"/>
              </a:ext>
            </a:extLst>
          </p:cNvPr>
          <p:cNvPicPr>
            <a:picLocks noChangeAspect="1"/>
          </p:cNvPicPr>
          <p:nvPr userDrawn="1"/>
        </p:nvPicPr>
        <p:blipFill>
          <a:blip r:embed="rId17"/>
          <a:stretch>
            <a:fillRect/>
          </a:stretch>
        </p:blipFill>
        <p:spPr>
          <a:xfrm>
            <a:off x="9017000" y="308405"/>
            <a:ext cx="2885640" cy="761540"/>
          </a:xfrm>
          <a:prstGeom prst="rect">
            <a:avLst/>
          </a:prstGeom>
        </p:spPr>
      </p:pic>
    </p:spTree>
    <p:extLst>
      <p:ext uri="{BB962C8B-B14F-4D97-AF65-F5344CB8AC3E}">
        <p14:creationId xmlns:p14="http://schemas.microsoft.com/office/powerpoint/2010/main" val="680952711"/>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687" r:id="rId13"/>
    <p:sldLayoutId id="2147483705" r:id="rId14"/>
    <p:sldLayoutId id="2147483706" r:id="rId15"/>
  </p:sldLayoutIdLst>
  <p:hf sldNum="0" hdr="0" ftr="0" dt="0"/>
  <p:txStyles>
    <p:title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6.png"/><Relationship Id="rId5" Type="http://schemas.openxmlformats.org/officeDocument/2006/relationships/image" Target="../media/image13.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5.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4.xml"/><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8FB51D-5181-0E05-8F57-B469DC84ED75}"/>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EB1E1285-A12F-B625-B438-B0CDBFEFDBA9}"/>
              </a:ext>
            </a:extLst>
          </p:cNvPr>
          <p:cNvSpPr>
            <a:spLocks noGrp="1"/>
          </p:cNvSpPr>
          <p:nvPr>
            <p:ph type="body" idx="1"/>
          </p:nvPr>
        </p:nvSpPr>
        <p:spPr>
          <a:xfrm>
            <a:off x="541861" y="5341004"/>
            <a:ext cx="11475820" cy="308719"/>
          </a:xfrm>
        </p:spPr>
        <p:txBody>
          <a:bodyPr vert="horz" lIns="0" tIns="46800" rIns="0" bIns="45720" rtlCol="0" anchor="t">
            <a:noAutofit/>
          </a:bodyPr>
          <a:lstStyle/>
          <a:p>
            <a:r>
              <a:rPr lang="en-US" sz="2000">
                <a:latin typeface="Arial"/>
                <a:cs typeface="Arial"/>
              </a:rPr>
              <a:t>29 January 2025</a:t>
            </a:r>
            <a:endParaRPr lang="en-US" sz="2000"/>
          </a:p>
        </p:txBody>
      </p:sp>
      <p:sp>
        <p:nvSpPr>
          <p:cNvPr id="11" name="Title 1">
            <a:extLst>
              <a:ext uri="{FF2B5EF4-FFF2-40B4-BE49-F238E27FC236}">
                <a16:creationId xmlns:a16="http://schemas.microsoft.com/office/drawing/2014/main" id="{E1FD787B-B2CC-16C5-3E83-32968FEBC03F}"/>
              </a:ext>
            </a:extLst>
          </p:cNvPr>
          <p:cNvSpPr>
            <a:spLocks noGrp="1"/>
          </p:cNvSpPr>
          <p:nvPr>
            <p:ph type="title"/>
          </p:nvPr>
        </p:nvSpPr>
        <p:spPr/>
        <p:txBody>
          <a:bodyPr>
            <a:normAutofit/>
          </a:bodyPr>
          <a:lstStyle/>
          <a:p>
            <a:r>
              <a:rPr lang="en-US" sz="4400">
                <a:latin typeface="Arial"/>
                <a:cs typeface="Arial"/>
              </a:rPr>
              <a:t>GP and Trust forum</a:t>
            </a:r>
            <a:endParaRPr lang="en-US" sz="4400"/>
          </a:p>
        </p:txBody>
      </p:sp>
    </p:spTree>
    <p:extLst>
      <p:ext uri="{BB962C8B-B14F-4D97-AF65-F5344CB8AC3E}">
        <p14:creationId xmlns:p14="http://schemas.microsoft.com/office/powerpoint/2010/main" val="1422563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0">
            <a:extLst>
              <a:ext uri="{FF2B5EF4-FFF2-40B4-BE49-F238E27FC236}">
                <a16:creationId xmlns:a16="http://schemas.microsoft.com/office/drawing/2014/main" id="{C83039C7-2934-171A-4C60-4E67895795C7}"/>
              </a:ext>
            </a:extLst>
          </p:cNvPr>
          <p:cNvSpPr txBox="1">
            <a:spLocks/>
          </p:cNvSpPr>
          <p:nvPr/>
        </p:nvSpPr>
        <p:spPr>
          <a:xfrm>
            <a:off x="6930520" y="1676400"/>
            <a:ext cx="3442206" cy="2077914"/>
          </a:xfrm>
          <a:prstGeom prst="rect">
            <a:avLst/>
          </a:prstGeom>
        </p:spPr>
        <p:txBody>
          <a:bodyPr vert="horz" lIns="0" tIns="46800" rIns="0" bIns="45720" rtlCol="0" anchor="t">
            <a:noAutofit/>
          </a:bodyPr>
          <a:lstStyle>
            <a:defPPr>
              <a:defRPr lang="en-US"/>
            </a:defPPr>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endParaRPr lang="en-GB" sz="1300">
              <a:latin typeface="Arial"/>
              <a:cs typeface="Arial"/>
            </a:endParaRPr>
          </a:p>
        </p:txBody>
      </p:sp>
      <p:sp>
        <p:nvSpPr>
          <p:cNvPr id="9" name="Title 1">
            <a:extLst>
              <a:ext uri="{FF2B5EF4-FFF2-40B4-BE49-F238E27FC236}">
                <a16:creationId xmlns:a16="http://schemas.microsoft.com/office/drawing/2014/main" id="{75EA5C5D-6596-EFB8-2D48-ED6AE66D9BB1}"/>
              </a:ext>
            </a:extLst>
          </p:cNvPr>
          <p:cNvSpPr txBox="1">
            <a:spLocks/>
          </p:cNvSpPr>
          <p:nvPr/>
        </p:nvSpPr>
        <p:spPr>
          <a:xfrm>
            <a:off x="412585" y="285395"/>
            <a:ext cx="440856" cy="903604"/>
          </a:xfrm>
          <a:prstGeom prst="rect">
            <a:avLst/>
          </a:prstGeom>
        </p:spPr>
        <p:txBody>
          <a:bodyPr vert="horz" lIns="0" tIns="0" rIns="91440" bIns="46800" rtlCol="0" anchor="t" anchorCtr="0">
            <a:noAutofit/>
          </a:bodyPr>
          <a:lstStyle>
            <a:lvl1pPr algn="l" defTabSz="685800" rtl="0" eaLnBrk="1" latinLnBrk="0" hangingPunct="1">
              <a:lnSpc>
                <a:spcPct val="90000"/>
              </a:lnSpc>
              <a:spcBef>
                <a:spcPct val="0"/>
              </a:spcBef>
              <a:buNone/>
              <a:defRPr sz="2800" kern="1200">
                <a:solidFill>
                  <a:schemeClr val="tx2"/>
                </a:solidFill>
                <a:latin typeface="Arial" panose="020B0604020202020204" pitchFamily="34" charset="0"/>
                <a:ea typeface="+mj-ea"/>
                <a:cs typeface="Arial" panose="020B0604020202020204" pitchFamily="34" charset="0"/>
              </a:defRPr>
            </a:lvl1pPr>
          </a:lstStyle>
          <a:p>
            <a:r>
              <a:rPr lang="en-US" sz="3600" b="1">
                <a:solidFill>
                  <a:srgbClr val="40B6E6"/>
                </a:solidFill>
              </a:rPr>
              <a:t>1</a:t>
            </a:r>
          </a:p>
        </p:txBody>
      </p:sp>
      <p:sp>
        <p:nvSpPr>
          <p:cNvPr id="10" name="Title 1">
            <a:extLst>
              <a:ext uri="{FF2B5EF4-FFF2-40B4-BE49-F238E27FC236}">
                <a16:creationId xmlns:a16="http://schemas.microsoft.com/office/drawing/2014/main" id="{A41C1861-E389-1D8B-737B-DBA3B25A6507}"/>
              </a:ext>
            </a:extLst>
          </p:cNvPr>
          <p:cNvSpPr txBox="1">
            <a:spLocks/>
          </p:cNvSpPr>
          <p:nvPr/>
        </p:nvSpPr>
        <p:spPr>
          <a:xfrm>
            <a:off x="938882" y="285394"/>
            <a:ext cx="7582431" cy="1067841"/>
          </a:xfrm>
          <a:prstGeom prst="rect">
            <a:avLst/>
          </a:prstGeom>
        </p:spPr>
        <p:txBody>
          <a:bodyPr vert="horz" lIns="0" tIns="0" rIns="91440" bIns="46800" rtlCol="0" anchor="t" anchorCtr="0">
            <a:noAutofit/>
          </a:bodyPr>
          <a:lstStyle>
            <a:lvl1pPr algn="l" defTabSz="685800" rtl="0" eaLnBrk="1" latinLnBrk="0" hangingPunct="1">
              <a:lnSpc>
                <a:spcPct val="90000"/>
              </a:lnSpc>
              <a:spcBef>
                <a:spcPct val="0"/>
              </a:spcBef>
              <a:buNone/>
              <a:defRPr sz="2800" kern="1200">
                <a:solidFill>
                  <a:schemeClr val="tx2"/>
                </a:solidFill>
                <a:latin typeface="Arial" panose="020B0604020202020204" pitchFamily="34" charset="0"/>
                <a:ea typeface="+mj-ea"/>
                <a:cs typeface="Arial" panose="020B0604020202020204" pitchFamily="34" charset="0"/>
              </a:defRPr>
            </a:lvl1pPr>
          </a:lstStyle>
          <a:p>
            <a:r>
              <a:rPr lang="en-GB" sz="3600" b="1">
                <a:solidFill>
                  <a:srgbClr val="0070C0"/>
                </a:solidFill>
                <a:latin typeface="Arial"/>
                <a:cs typeface="Arial"/>
              </a:rPr>
              <a:t>My choice booking –</a:t>
            </a:r>
          </a:p>
          <a:p>
            <a:r>
              <a:rPr lang="en-GB" sz="3600" b="1">
                <a:solidFill>
                  <a:srgbClr val="0070C0"/>
                </a:solidFill>
                <a:latin typeface="Arial"/>
                <a:cs typeface="Arial"/>
              </a:rPr>
              <a:t>what we are piloting</a:t>
            </a:r>
            <a:endParaRPr lang="en-US" sz="3600" b="1"/>
          </a:p>
        </p:txBody>
      </p:sp>
      <p:pic>
        <p:nvPicPr>
          <p:cNvPr id="5" name="Picture 4" descr="A diagram of a diagram&#10;&#10;Description automatically generated with medium confidence">
            <a:extLst>
              <a:ext uri="{FF2B5EF4-FFF2-40B4-BE49-F238E27FC236}">
                <a16:creationId xmlns:a16="http://schemas.microsoft.com/office/drawing/2014/main" id="{76374C70-E4B1-F2CF-F271-58398486B425}"/>
              </a:ext>
            </a:extLst>
          </p:cNvPr>
          <p:cNvPicPr>
            <a:picLocks noChangeAspect="1"/>
          </p:cNvPicPr>
          <p:nvPr/>
        </p:nvPicPr>
        <p:blipFill>
          <a:blip r:embed="rId3"/>
          <a:stretch>
            <a:fillRect/>
          </a:stretch>
        </p:blipFill>
        <p:spPr>
          <a:xfrm>
            <a:off x="1054100" y="1393031"/>
            <a:ext cx="9715500" cy="5464969"/>
          </a:xfrm>
          <a:prstGeom prst="rect">
            <a:avLst/>
          </a:prstGeom>
        </p:spPr>
      </p:pic>
    </p:spTree>
    <p:extLst>
      <p:ext uri="{BB962C8B-B14F-4D97-AF65-F5344CB8AC3E}">
        <p14:creationId xmlns:p14="http://schemas.microsoft.com/office/powerpoint/2010/main" val="19690165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5F1A84AC-3971-409C-ED2E-AD11FDA196A6}"/>
              </a:ext>
            </a:extLst>
          </p:cNvPr>
          <p:cNvSpPr/>
          <p:nvPr/>
        </p:nvSpPr>
        <p:spPr>
          <a:xfrm>
            <a:off x="938882" y="1612484"/>
            <a:ext cx="1533525" cy="1533525"/>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a:ln>
            <a:solidFill>
              <a:srgbClr val="005EB8"/>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2">
            <a:extLst>
              <a:ext uri="{FF2B5EF4-FFF2-40B4-BE49-F238E27FC236}">
                <a16:creationId xmlns:a16="http://schemas.microsoft.com/office/drawing/2014/main" id="{062AE031-052A-14C5-12A5-F238C1101ED6}"/>
              </a:ext>
            </a:extLst>
          </p:cNvPr>
          <p:cNvSpPr txBox="1"/>
          <p:nvPr/>
        </p:nvSpPr>
        <p:spPr>
          <a:xfrm>
            <a:off x="2818152" y="2424880"/>
            <a:ext cx="6519750" cy="4378122"/>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a:latin typeface="Arial" panose="020B0604020202020204" pitchFamily="34" charset="0"/>
                <a:cs typeface="Arial" panose="020B0604020202020204" pitchFamily="34" charset="0"/>
              </a:rPr>
              <a:t>We will extend the ‘my choice’ pilot for non-urgent follow up appointments in the spring:</a:t>
            </a:r>
          </a:p>
          <a:p>
            <a:endParaRPr lang="en-GB">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a:latin typeface="Arial" panose="020B0604020202020204" pitchFamily="34" charset="0"/>
                <a:cs typeface="Arial" panose="020B0604020202020204" pitchFamily="34" charset="0"/>
              </a:rPr>
              <a:t>Self-serve option, available through patients’ phones or computers</a:t>
            </a:r>
          </a:p>
          <a:p>
            <a:pPr marL="285750" indent="-285750">
              <a:buFont typeface="Arial" panose="020B0604020202020204" pitchFamily="34" charset="0"/>
              <a:buChar char="•"/>
            </a:pPr>
            <a:endParaRPr lang="en-GB">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a:latin typeface="Arial" panose="020B0604020202020204" pitchFamily="34" charset="0"/>
                <a:cs typeface="Arial" panose="020B0604020202020204" pitchFamily="34" charset="0"/>
              </a:rPr>
              <a:t>Choice to book, reschedule or cancel appointments</a:t>
            </a:r>
          </a:p>
          <a:p>
            <a:pPr marL="285750" indent="-285750">
              <a:buFont typeface="Arial" panose="020B0604020202020204" pitchFamily="34" charset="0"/>
              <a:buChar char="•"/>
            </a:pPr>
            <a:endParaRPr lang="en-GB">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a:latin typeface="Arial" panose="020B0604020202020204" pitchFamily="34" charset="0"/>
                <a:cs typeface="Arial" panose="020B0604020202020204" pitchFamily="34" charset="0"/>
              </a:rPr>
              <a:t>Frees up capacity for patients who require more support to engage – to help improve equity.</a:t>
            </a:r>
          </a:p>
          <a:p>
            <a:endParaRPr lang="en-GB">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a:latin typeface="Arial" panose="020B0604020202020204" pitchFamily="34" charset="0"/>
                <a:cs typeface="Arial" panose="020B0604020202020204" pitchFamily="34" charset="0"/>
              </a:rPr>
              <a:t>Major focus on ensuring our data is accurate</a:t>
            </a:r>
          </a:p>
          <a:p>
            <a:endParaRPr lang="en-GB">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a:latin typeface="Arial" panose="020B0604020202020204" pitchFamily="34" charset="0"/>
                <a:cs typeface="Arial" panose="020B0604020202020204" pitchFamily="34" charset="0"/>
              </a:rPr>
              <a:t>Connecting with the NHS app</a:t>
            </a:r>
          </a:p>
          <a:p>
            <a:endParaRPr lang="en-GB" sz="1400" b="1">
              <a:latin typeface="Arial"/>
              <a:cs typeface="Arial"/>
            </a:endParaRPr>
          </a:p>
          <a:p>
            <a:r>
              <a:rPr lang="en-GB" sz="1400">
                <a:latin typeface="Arial"/>
                <a:cs typeface="Arial"/>
              </a:rPr>
              <a:t>   </a:t>
            </a:r>
            <a:endParaRPr lang="en-GB" sz="1400" i="1"/>
          </a:p>
        </p:txBody>
      </p:sp>
      <p:pic>
        <p:nvPicPr>
          <p:cNvPr id="17" name="Picture 16">
            <a:extLst>
              <a:ext uri="{FF2B5EF4-FFF2-40B4-BE49-F238E27FC236}">
                <a16:creationId xmlns:a16="http://schemas.microsoft.com/office/drawing/2014/main" id="{44552ACC-CE58-FCAE-D4DC-9F1239387F87}"/>
              </a:ext>
            </a:extLst>
          </p:cNvPr>
          <p:cNvPicPr>
            <a:picLocks noChangeAspect="1"/>
          </p:cNvPicPr>
          <p:nvPr/>
        </p:nvPicPr>
        <p:blipFill>
          <a:blip r:embed="rId3"/>
          <a:stretch>
            <a:fillRect/>
          </a:stretch>
        </p:blipFill>
        <p:spPr>
          <a:xfrm>
            <a:off x="9578715" y="1518125"/>
            <a:ext cx="2370891" cy="5138851"/>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C620944B-64A8-0E20-CAA5-79D085702047}"/>
              </a:ext>
            </a:extLst>
          </p:cNvPr>
          <p:cNvSpPr txBox="1"/>
          <p:nvPr/>
        </p:nvSpPr>
        <p:spPr>
          <a:xfrm>
            <a:off x="2713220" y="1583458"/>
            <a:ext cx="6865495" cy="707886"/>
          </a:xfrm>
          <a:prstGeom prst="rect">
            <a:avLst/>
          </a:prstGeom>
          <a:noFill/>
        </p:spPr>
        <p:txBody>
          <a:bodyPr wrap="square" lIns="91440" tIns="45720" rIns="91440" bIns="45720" anchor="t">
            <a:spAutoFit/>
          </a:bodyPr>
          <a:lstStyle/>
          <a:p>
            <a:pPr fontAlgn="base"/>
            <a:r>
              <a:rPr lang="en-GB" sz="2000" b="1">
                <a:solidFill>
                  <a:schemeClr val="accent1"/>
                </a:solidFill>
                <a:latin typeface="Arial" panose="020B0604020202020204" pitchFamily="34" charset="0"/>
                <a:cs typeface="Arial" panose="020B0604020202020204" pitchFamily="34" charset="0"/>
              </a:rPr>
              <a:t>"I want an appointment booked at a time and date that suits me using my preferred method for arranging."</a:t>
            </a:r>
            <a:endParaRPr lang="en-GB" sz="2000">
              <a:solidFill>
                <a:schemeClr val="accent1"/>
              </a:solidFill>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0F92F50A-5EFA-2BFF-38DC-5BB4B44EB8F8}"/>
              </a:ext>
            </a:extLst>
          </p:cNvPr>
          <p:cNvSpPr txBox="1">
            <a:spLocks/>
          </p:cNvSpPr>
          <p:nvPr/>
        </p:nvSpPr>
        <p:spPr>
          <a:xfrm>
            <a:off x="412585" y="450285"/>
            <a:ext cx="440856" cy="903604"/>
          </a:xfrm>
          <a:prstGeom prst="rect">
            <a:avLst/>
          </a:prstGeom>
        </p:spPr>
        <p:txBody>
          <a:bodyPr vert="horz" lIns="0" tIns="0" rIns="91440" bIns="46800" rtlCol="0" anchor="t" anchorCtr="0">
            <a:noAutofit/>
          </a:bodyPr>
          <a:lstStyle>
            <a:lvl1pPr algn="l" defTabSz="685800" rtl="0" eaLnBrk="1" latinLnBrk="0" hangingPunct="1">
              <a:lnSpc>
                <a:spcPct val="90000"/>
              </a:lnSpc>
              <a:spcBef>
                <a:spcPct val="0"/>
              </a:spcBef>
              <a:buNone/>
              <a:defRPr sz="2800" kern="1200">
                <a:solidFill>
                  <a:schemeClr val="tx2"/>
                </a:solidFill>
                <a:latin typeface="Arial" panose="020B0604020202020204" pitchFamily="34" charset="0"/>
                <a:ea typeface="+mj-ea"/>
                <a:cs typeface="Arial" panose="020B0604020202020204" pitchFamily="34" charset="0"/>
              </a:defRPr>
            </a:lvl1pPr>
          </a:lstStyle>
          <a:p>
            <a:r>
              <a:rPr lang="en-US" sz="3600" b="1">
                <a:solidFill>
                  <a:srgbClr val="40B6E6"/>
                </a:solidFill>
              </a:rPr>
              <a:t>2</a:t>
            </a:r>
          </a:p>
        </p:txBody>
      </p:sp>
      <p:sp>
        <p:nvSpPr>
          <p:cNvPr id="5" name="Title 1">
            <a:extLst>
              <a:ext uri="{FF2B5EF4-FFF2-40B4-BE49-F238E27FC236}">
                <a16:creationId xmlns:a16="http://schemas.microsoft.com/office/drawing/2014/main" id="{8CE4086D-A306-80A9-F620-345F8679DCA0}"/>
              </a:ext>
            </a:extLst>
          </p:cNvPr>
          <p:cNvSpPr txBox="1">
            <a:spLocks/>
          </p:cNvSpPr>
          <p:nvPr/>
        </p:nvSpPr>
        <p:spPr>
          <a:xfrm>
            <a:off x="938882" y="450284"/>
            <a:ext cx="7582431" cy="1067841"/>
          </a:xfrm>
          <a:prstGeom prst="rect">
            <a:avLst/>
          </a:prstGeom>
        </p:spPr>
        <p:txBody>
          <a:bodyPr vert="horz" lIns="0" tIns="0" rIns="91440" bIns="46800" rtlCol="0" anchor="t" anchorCtr="0">
            <a:noAutofit/>
          </a:bodyPr>
          <a:lstStyle>
            <a:lvl1pPr algn="l" defTabSz="685800" rtl="0" eaLnBrk="1" latinLnBrk="0" hangingPunct="1">
              <a:lnSpc>
                <a:spcPct val="90000"/>
              </a:lnSpc>
              <a:spcBef>
                <a:spcPct val="0"/>
              </a:spcBef>
              <a:buNone/>
              <a:defRPr sz="2800" kern="1200">
                <a:solidFill>
                  <a:schemeClr val="tx2"/>
                </a:solidFill>
                <a:latin typeface="Arial" panose="020B0604020202020204" pitchFamily="34" charset="0"/>
                <a:ea typeface="+mj-ea"/>
                <a:cs typeface="Arial" panose="020B0604020202020204" pitchFamily="34" charset="0"/>
              </a:defRPr>
            </a:lvl1pPr>
          </a:lstStyle>
          <a:p>
            <a:r>
              <a:rPr lang="en-GB" sz="3600" b="1">
                <a:solidFill>
                  <a:srgbClr val="0070C0"/>
                </a:solidFill>
                <a:latin typeface="Arial"/>
                <a:cs typeface="Arial"/>
              </a:rPr>
              <a:t>Digital direct booking</a:t>
            </a:r>
            <a:endParaRPr lang="en-US" sz="3600" b="1"/>
          </a:p>
        </p:txBody>
      </p:sp>
    </p:spTree>
    <p:extLst>
      <p:ext uri="{BB962C8B-B14F-4D97-AF65-F5344CB8AC3E}">
        <p14:creationId xmlns:p14="http://schemas.microsoft.com/office/powerpoint/2010/main" val="5999011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2072E4-C26E-7097-8126-F1BC2EAD33D2}"/>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D6415BA4-47D3-C34C-A3FD-AE34043F9374}"/>
              </a:ext>
            </a:extLst>
          </p:cNvPr>
          <p:cNvSpPr txBox="1">
            <a:spLocks/>
          </p:cNvSpPr>
          <p:nvPr/>
        </p:nvSpPr>
        <p:spPr>
          <a:xfrm>
            <a:off x="412585" y="285395"/>
            <a:ext cx="440856" cy="903604"/>
          </a:xfrm>
          <a:prstGeom prst="rect">
            <a:avLst/>
          </a:prstGeom>
        </p:spPr>
        <p:txBody>
          <a:bodyPr vert="horz" lIns="0" tIns="0" rIns="91440" bIns="46800" rtlCol="0" anchor="t" anchorCtr="0">
            <a:noAutofit/>
          </a:bodyPr>
          <a:lstStyle>
            <a:lvl1pPr algn="l" defTabSz="685800" rtl="0" eaLnBrk="1" latinLnBrk="0" hangingPunct="1">
              <a:lnSpc>
                <a:spcPct val="90000"/>
              </a:lnSpc>
              <a:spcBef>
                <a:spcPct val="0"/>
              </a:spcBef>
              <a:buNone/>
              <a:defRPr sz="2800" kern="1200">
                <a:solidFill>
                  <a:schemeClr val="tx2"/>
                </a:solidFill>
                <a:latin typeface="Arial" panose="020B0604020202020204" pitchFamily="34" charset="0"/>
                <a:ea typeface="+mj-ea"/>
                <a:cs typeface="Arial" panose="020B0604020202020204" pitchFamily="34" charset="0"/>
              </a:defRPr>
            </a:lvl1pPr>
          </a:lstStyle>
          <a:p>
            <a:r>
              <a:rPr lang="en-US" sz="3600" b="1">
                <a:solidFill>
                  <a:srgbClr val="40B6E6"/>
                </a:solidFill>
              </a:rPr>
              <a:t>3</a:t>
            </a:r>
          </a:p>
        </p:txBody>
      </p:sp>
      <p:sp>
        <p:nvSpPr>
          <p:cNvPr id="14" name="Oval 13">
            <a:extLst>
              <a:ext uri="{FF2B5EF4-FFF2-40B4-BE49-F238E27FC236}">
                <a16:creationId xmlns:a16="http://schemas.microsoft.com/office/drawing/2014/main" id="{009FDD10-793B-3B6F-5EAE-72054E6A575A}"/>
              </a:ext>
            </a:extLst>
          </p:cNvPr>
          <p:cNvSpPr/>
          <p:nvPr/>
        </p:nvSpPr>
        <p:spPr>
          <a:xfrm>
            <a:off x="6252172" y="2584176"/>
            <a:ext cx="317090" cy="317090"/>
          </a:xfrm>
          <a:prstGeom prst="ellipse">
            <a:avLst/>
          </a:prstGeom>
          <a:solidFill>
            <a:srgbClr val="33007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2</a:t>
            </a:r>
          </a:p>
        </p:txBody>
      </p:sp>
      <p:sp>
        <p:nvSpPr>
          <p:cNvPr id="15" name="Oval 14">
            <a:extLst>
              <a:ext uri="{FF2B5EF4-FFF2-40B4-BE49-F238E27FC236}">
                <a16:creationId xmlns:a16="http://schemas.microsoft.com/office/drawing/2014/main" id="{A2828725-05FC-AA38-307A-72749A4E992C}"/>
              </a:ext>
            </a:extLst>
          </p:cNvPr>
          <p:cNvSpPr/>
          <p:nvPr/>
        </p:nvSpPr>
        <p:spPr>
          <a:xfrm>
            <a:off x="799617" y="2584176"/>
            <a:ext cx="317090" cy="317090"/>
          </a:xfrm>
          <a:prstGeom prst="ellipse">
            <a:avLst/>
          </a:prstGeom>
          <a:solidFill>
            <a:srgbClr val="33007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1</a:t>
            </a:r>
          </a:p>
        </p:txBody>
      </p:sp>
      <p:sp>
        <p:nvSpPr>
          <p:cNvPr id="16" name="Oval 15">
            <a:extLst>
              <a:ext uri="{FF2B5EF4-FFF2-40B4-BE49-F238E27FC236}">
                <a16:creationId xmlns:a16="http://schemas.microsoft.com/office/drawing/2014/main" id="{FEE73E58-57C9-EAB4-012F-127212DB6E09}"/>
              </a:ext>
            </a:extLst>
          </p:cNvPr>
          <p:cNvSpPr/>
          <p:nvPr/>
        </p:nvSpPr>
        <p:spPr>
          <a:xfrm>
            <a:off x="6283306" y="3875327"/>
            <a:ext cx="317090" cy="317090"/>
          </a:xfrm>
          <a:prstGeom prst="ellipse">
            <a:avLst/>
          </a:prstGeom>
          <a:solidFill>
            <a:srgbClr val="33007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3</a:t>
            </a:r>
          </a:p>
        </p:txBody>
      </p:sp>
      <p:sp>
        <p:nvSpPr>
          <p:cNvPr id="17" name="TextBox 2">
            <a:extLst>
              <a:ext uri="{FF2B5EF4-FFF2-40B4-BE49-F238E27FC236}">
                <a16:creationId xmlns:a16="http://schemas.microsoft.com/office/drawing/2014/main" id="{D7B16A68-060A-D2F7-7566-15BEB10D5105}"/>
              </a:ext>
            </a:extLst>
          </p:cNvPr>
          <p:cNvSpPr txBox="1"/>
          <p:nvPr/>
        </p:nvSpPr>
        <p:spPr>
          <a:xfrm>
            <a:off x="1147843" y="2594498"/>
            <a:ext cx="4864883" cy="3839513"/>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600" b="1">
                <a:latin typeface="Arial"/>
                <a:cs typeface="Arial"/>
              </a:rPr>
              <a:t>Gathering insights, to learn and improve </a:t>
            </a:r>
            <a:br>
              <a:rPr lang="en-GB" sz="1200" b="1">
                <a:latin typeface="Arial"/>
                <a:cs typeface="Arial"/>
              </a:rPr>
            </a:br>
            <a:endParaRPr lang="en-GB" sz="1200" b="1">
              <a:latin typeface="Arial"/>
              <a:cs typeface="Arial"/>
            </a:endParaRPr>
          </a:p>
          <a:p>
            <a:pPr marL="128588" indent="-128588">
              <a:buFont typeface="Arial"/>
              <a:buChar char="•"/>
            </a:pPr>
            <a:r>
              <a:rPr lang="en-GB" sz="1600">
                <a:latin typeface="Arial" panose="020B0604020202020204" pitchFamily="34" charset="0"/>
                <a:ea typeface="+mn-lt"/>
                <a:cs typeface="Arial" panose="020B0604020202020204" pitchFamily="34" charset="0"/>
              </a:rPr>
              <a:t>We have begun a project to understand the current challenges and potential solutions of making appointment management accessible and inclusive, with a focus on patients with specific accessibility and inclusion needs. </a:t>
            </a:r>
            <a:endParaRPr lang="en-GB" sz="1600">
              <a:latin typeface="Arial" panose="020B0604020202020204" pitchFamily="34" charset="0"/>
              <a:cs typeface="Arial" panose="020B0604020202020204" pitchFamily="34" charset="0"/>
            </a:endParaRPr>
          </a:p>
          <a:p>
            <a:pPr marL="128588" indent="-128588">
              <a:buFont typeface="Arial"/>
              <a:buChar char="•"/>
            </a:pPr>
            <a:endParaRPr lang="en-GB" sz="1600">
              <a:latin typeface="Arial" panose="020B0604020202020204" pitchFamily="34" charset="0"/>
              <a:cs typeface="Arial" panose="020B0604020202020204" pitchFamily="34" charset="0"/>
            </a:endParaRPr>
          </a:p>
          <a:p>
            <a:pPr marL="128588" indent="-128588">
              <a:buFont typeface="Arial"/>
              <a:buChar char="•"/>
            </a:pPr>
            <a:r>
              <a:rPr lang="en-GB" sz="1600">
                <a:latin typeface="Arial" panose="020B0604020202020204" pitchFamily="34" charset="0"/>
                <a:cs typeface="Arial" panose="020B0604020202020204" pitchFamily="34" charset="0"/>
              </a:rPr>
              <a:t>We will map the current process – and gaps - for collecting, recording and implementing patients’ information or communication needs.</a:t>
            </a:r>
          </a:p>
          <a:p>
            <a:pPr marL="128588" indent="-128588">
              <a:buFont typeface="Arial"/>
              <a:buChar char="•"/>
            </a:pPr>
            <a:endParaRPr lang="en-GB" sz="1600">
              <a:latin typeface="Arial" panose="020B0604020202020204" pitchFamily="34" charset="0"/>
              <a:cs typeface="Arial" panose="020B0604020202020204" pitchFamily="34" charset="0"/>
            </a:endParaRPr>
          </a:p>
          <a:p>
            <a:pPr marL="128588" indent="-128588">
              <a:buFont typeface="Arial"/>
              <a:buChar char="•"/>
            </a:pPr>
            <a:r>
              <a:rPr lang="en-GB" sz="1600">
                <a:latin typeface="Arial" panose="020B0604020202020204" pitchFamily="34" charset="0"/>
                <a:cs typeface="Arial" panose="020B0604020202020204" pitchFamily="34" charset="0"/>
              </a:rPr>
              <a:t>And we will determine, in detail, what good looks like for collecting, recording and implementing patients’ information or communication needs.</a:t>
            </a:r>
          </a:p>
          <a:p>
            <a:pPr marL="128588" indent="-128588">
              <a:buFont typeface="Arial"/>
              <a:buChar char="•"/>
            </a:pPr>
            <a:endParaRPr lang="en-GB" sz="900">
              <a:latin typeface="Arial"/>
              <a:cs typeface="Arial"/>
            </a:endParaRPr>
          </a:p>
        </p:txBody>
      </p:sp>
      <p:sp>
        <p:nvSpPr>
          <p:cNvPr id="18" name="TextBox 2">
            <a:extLst>
              <a:ext uri="{FF2B5EF4-FFF2-40B4-BE49-F238E27FC236}">
                <a16:creationId xmlns:a16="http://schemas.microsoft.com/office/drawing/2014/main" id="{4CB0860B-FFC4-4020-B40E-BABFCAB4A2EA}"/>
              </a:ext>
            </a:extLst>
          </p:cNvPr>
          <p:cNvSpPr txBox="1"/>
          <p:nvPr/>
        </p:nvSpPr>
        <p:spPr>
          <a:xfrm>
            <a:off x="6660357" y="2549528"/>
            <a:ext cx="5044369" cy="1192634"/>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600" b="1">
                <a:latin typeface="Arial"/>
                <a:cs typeface="Arial"/>
              </a:rPr>
              <a:t>Engaging community and GP services</a:t>
            </a:r>
            <a:br>
              <a:rPr lang="en-GB" sz="1200" b="1">
                <a:latin typeface="Arial"/>
                <a:cs typeface="Arial"/>
              </a:rPr>
            </a:br>
            <a:r>
              <a:rPr lang="en-GB" sz="1600">
                <a:latin typeface="Arial"/>
                <a:cs typeface="Arial"/>
              </a:rPr>
              <a:t>We are engaging community providers and GPs to understand how we might share approaches and potentially data.</a:t>
            </a:r>
          </a:p>
          <a:p>
            <a:endParaRPr lang="en-GB" sz="900">
              <a:latin typeface="Arial"/>
              <a:cs typeface="Arial"/>
            </a:endParaRPr>
          </a:p>
        </p:txBody>
      </p:sp>
      <p:sp>
        <p:nvSpPr>
          <p:cNvPr id="19" name="TextBox 2">
            <a:extLst>
              <a:ext uri="{FF2B5EF4-FFF2-40B4-BE49-F238E27FC236}">
                <a16:creationId xmlns:a16="http://schemas.microsoft.com/office/drawing/2014/main" id="{E1431FB3-E9FB-62A7-061D-C833627EEE3E}"/>
              </a:ext>
            </a:extLst>
          </p:cNvPr>
          <p:cNvSpPr txBox="1"/>
          <p:nvPr/>
        </p:nvSpPr>
        <p:spPr>
          <a:xfrm>
            <a:off x="6660358" y="3839304"/>
            <a:ext cx="5076939" cy="1300356"/>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600" b="1">
                <a:latin typeface="Arial"/>
                <a:cs typeface="Arial"/>
              </a:rPr>
              <a:t>Changing and evaluating how we contact people in the new booking process</a:t>
            </a:r>
            <a:endParaRPr lang="en-GB" sz="1400" b="1">
              <a:latin typeface="Arial"/>
              <a:cs typeface="Arial"/>
            </a:endParaRPr>
          </a:p>
          <a:p>
            <a:r>
              <a:rPr lang="en-GB" sz="1600">
                <a:latin typeface="Arial"/>
                <a:cs typeface="Arial"/>
              </a:rPr>
              <a:t>As part of the ‘my choice’ pilot, we are trialling automated voice calls to understand how they might help or hinder people with specific accessibility needs</a:t>
            </a:r>
            <a:r>
              <a:rPr lang="en-GB" sz="1400">
                <a:latin typeface="Arial"/>
                <a:cs typeface="Arial"/>
              </a:rPr>
              <a:t>.</a:t>
            </a:r>
            <a:endParaRPr lang="en-GB" sz="1400" b="1">
              <a:latin typeface="Arial"/>
              <a:cs typeface="Arial"/>
            </a:endParaRPr>
          </a:p>
        </p:txBody>
      </p:sp>
      <p:sp>
        <p:nvSpPr>
          <p:cNvPr id="22" name="TextBox 5">
            <a:extLst>
              <a:ext uri="{FF2B5EF4-FFF2-40B4-BE49-F238E27FC236}">
                <a16:creationId xmlns:a16="http://schemas.microsoft.com/office/drawing/2014/main" id="{4DBCB628-D682-6421-125A-460398431FF3}"/>
              </a:ext>
            </a:extLst>
          </p:cNvPr>
          <p:cNvSpPr txBox="1"/>
          <p:nvPr/>
        </p:nvSpPr>
        <p:spPr>
          <a:xfrm>
            <a:off x="1699397" y="1602243"/>
            <a:ext cx="8793205" cy="684803"/>
          </a:xfrm>
          <a:prstGeom prst="rect">
            <a:avLst/>
          </a:prstGeom>
          <a:noFill/>
        </p:spPr>
        <p:txBody>
          <a:bodyPr wrap="square" lIns="68580" tIns="34290" rIns="68580" bIns="3429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000" b="1">
                <a:solidFill>
                  <a:schemeClr val="accent1"/>
                </a:solidFill>
                <a:latin typeface="Arial"/>
                <a:cs typeface="Arial"/>
              </a:rPr>
              <a:t>”I want to be able to understand communications from the hospital myself, especially to know how and when to come to my appointment.”</a:t>
            </a:r>
            <a:endParaRPr lang="en-GB" sz="2000">
              <a:solidFill>
                <a:schemeClr val="accent1"/>
              </a:solidFill>
              <a:latin typeface="+mj-lt"/>
            </a:endParaRPr>
          </a:p>
        </p:txBody>
      </p:sp>
      <p:grpSp>
        <p:nvGrpSpPr>
          <p:cNvPr id="27" name="Group 6">
            <a:extLst>
              <a:ext uri="{FF2B5EF4-FFF2-40B4-BE49-F238E27FC236}">
                <a16:creationId xmlns:a16="http://schemas.microsoft.com/office/drawing/2014/main" id="{0DB051B7-9CC5-EF69-2BCA-FFD45961F1BB}"/>
              </a:ext>
            </a:extLst>
          </p:cNvPr>
          <p:cNvGrpSpPr/>
          <p:nvPr/>
        </p:nvGrpSpPr>
        <p:grpSpPr>
          <a:xfrm>
            <a:off x="464773" y="1451222"/>
            <a:ext cx="948217" cy="948217"/>
            <a:chOff x="0" y="0"/>
            <a:chExt cx="812800" cy="812800"/>
          </a:xfrm>
        </p:grpSpPr>
        <p:sp>
          <p:nvSpPr>
            <p:cNvPr id="28" name="Freeform 7">
              <a:extLst>
                <a:ext uri="{FF2B5EF4-FFF2-40B4-BE49-F238E27FC236}">
                  <a16:creationId xmlns:a16="http://schemas.microsoft.com/office/drawing/2014/main" id="{3A935305-8239-853B-FA33-E0B4EC9AE71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l="-387009" t="-131831" r="-304182" b="-213213"/>
              </a:stretch>
            </a:blipFill>
            <a:ln w="12700">
              <a:solidFill>
                <a:srgbClr val="005EB8"/>
              </a:solidFill>
              <a:prstDash val="dash"/>
            </a:ln>
          </p:spPr>
          <p:txBody>
            <a:bodyPr/>
            <a:lstStyle/>
            <a:p>
              <a:endParaRPr lang="en-GB"/>
            </a:p>
          </p:txBody>
        </p:sp>
      </p:grpSp>
      <p:sp>
        <p:nvSpPr>
          <p:cNvPr id="2" name="Oval 1">
            <a:extLst>
              <a:ext uri="{FF2B5EF4-FFF2-40B4-BE49-F238E27FC236}">
                <a16:creationId xmlns:a16="http://schemas.microsoft.com/office/drawing/2014/main" id="{1ADD3319-C956-BE3F-DE37-A52A08CA6C16}"/>
              </a:ext>
            </a:extLst>
          </p:cNvPr>
          <p:cNvSpPr/>
          <p:nvPr/>
        </p:nvSpPr>
        <p:spPr>
          <a:xfrm>
            <a:off x="6283306" y="5402185"/>
            <a:ext cx="317090" cy="317090"/>
          </a:xfrm>
          <a:prstGeom prst="ellipse">
            <a:avLst/>
          </a:prstGeom>
          <a:solidFill>
            <a:srgbClr val="33007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4</a:t>
            </a:r>
          </a:p>
        </p:txBody>
      </p:sp>
      <p:sp>
        <p:nvSpPr>
          <p:cNvPr id="3" name="TextBox 2">
            <a:extLst>
              <a:ext uri="{FF2B5EF4-FFF2-40B4-BE49-F238E27FC236}">
                <a16:creationId xmlns:a16="http://schemas.microsoft.com/office/drawing/2014/main" id="{5187EAFC-A283-EF3E-6B02-C86E3138EAA6}"/>
              </a:ext>
            </a:extLst>
          </p:cNvPr>
          <p:cNvSpPr txBox="1"/>
          <p:nvPr/>
        </p:nvSpPr>
        <p:spPr>
          <a:xfrm>
            <a:off x="6660357" y="5402185"/>
            <a:ext cx="4864882" cy="946413"/>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600" b="1">
                <a:latin typeface="Arial"/>
                <a:cs typeface="Arial"/>
              </a:rPr>
              <a:t>Improve interpreting and translation</a:t>
            </a:r>
          </a:p>
          <a:p>
            <a:r>
              <a:rPr lang="en-GB" sz="1600">
                <a:latin typeface="Arial"/>
                <a:cs typeface="Arial"/>
              </a:rPr>
              <a:t>This project is linked to our existing interpreting service transformation project.</a:t>
            </a:r>
          </a:p>
          <a:p>
            <a:endParaRPr lang="en-GB" sz="900">
              <a:latin typeface="Arial"/>
              <a:cs typeface="Arial"/>
            </a:endParaRPr>
          </a:p>
        </p:txBody>
      </p:sp>
      <p:sp>
        <p:nvSpPr>
          <p:cNvPr id="4" name="Title 1">
            <a:extLst>
              <a:ext uri="{FF2B5EF4-FFF2-40B4-BE49-F238E27FC236}">
                <a16:creationId xmlns:a16="http://schemas.microsoft.com/office/drawing/2014/main" id="{E08D75DD-957E-5A98-E496-594200DBD639}"/>
              </a:ext>
            </a:extLst>
          </p:cNvPr>
          <p:cNvSpPr txBox="1">
            <a:spLocks/>
          </p:cNvSpPr>
          <p:nvPr/>
        </p:nvSpPr>
        <p:spPr>
          <a:xfrm>
            <a:off x="938882" y="285394"/>
            <a:ext cx="7582431" cy="1067841"/>
          </a:xfrm>
          <a:prstGeom prst="rect">
            <a:avLst/>
          </a:prstGeom>
        </p:spPr>
        <p:txBody>
          <a:bodyPr vert="horz" lIns="0" tIns="0" rIns="91440" bIns="46800" rtlCol="0" anchor="t" anchorCtr="0">
            <a:noAutofit/>
          </a:bodyPr>
          <a:lstStyle>
            <a:lvl1pPr algn="l" defTabSz="685800" rtl="0" eaLnBrk="1" latinLnBrk="0" hangingPunct="1">
              <a:lnSpc>
                <a:spcPct val="90000"/>
              </a:lnSpc>
              <a:spcBef>
                <a:spcPct val="0"/>
              </a:spcBef>
              <a:buNone/>
              <a:defRPr sz="2800" kern="1200">
                <a:solidFill>
                  <a:schemeClr val="tx2"/>
                </a:solidFill>
                <a:latin typeface="Arial" panose="020B0604020202020204" pitchFamily="34" charset="0"/>
                <a:ea typeface="+mj-ea"/>
                <a:cs typeface="Arial" panose="020B0604020202020204" pitchFamily="34" charset="0"/>
              </a:defRPr>
            </a:lvl1pPr>
          </a:lstStyle>
          <a:p>
            <a:r>
              <a:rPr lang="en-GB" sz="3600" b="1">
                <a:solidFill>
                  <a:srgbClr val="0070C0"/>
                </a:solidFill>
                <a:latin typeface="Arial"/>
                <a:cs typeface="Arial"/>
              </a:rPr>
              <a:t>More accessible </a:t>
            </a:r>
            <a:br>
              <a:rPr lang="en-GB" sz="3600" b="1">
                <a:solidFill>
                  <a:srgbClr val="0070C0"/>
                </a:solidFill>
                <a:latin typeface="Arial"/>
                <a:cs typeface="Arial"/>
              </a:rPr>
            </a:br>
            <a:r>
              <a:rPr lang="en-GB" sz="3600" b="1">
                <a:solidFill>
                  <a:srgbClr val="0070C0"/>
                </a:solidFill>
                <a:latin typeface="Arial"/>
                <a:cs typeface="Arial"/>
              </a:rPr>
              <a:t>communications</a:t>
            </a:r>
            <a:endParaRPr lang="en-US" sz="3600" b="1"/>
          </a:p>
        </p:txBody>
      </p:sp>
    </p:spTree>
    <p:extLst>
      <p:ext uri="{BB962C8B-B14F-4D97-AF65-F5344CB8AC3E}">
        <p14:creationId xmlns:p14="http://schemas.microsoft.com/office/powerpoint/2010/main" val="36317259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EEAD2A-CEC2-3976-E729-A369BE624CE7}"/>
            </a:ext>
          </a:extLst>
        </p:cNvPr>
        <p:cNvGrpSpPr/>
        <p:nvPr/>
      </p:nvGrpSpPr>
      <p:grpSpPr>
        <a:xfrm>
          <a:off x="0" y="0"/>
          <a:ext cx="0" cy="0"/>
          <a:chOff x="0" y="0"/>
          <a:chExt cx="0" cy="0"/>
        </a:xfrm>
      </p:grpSpPr>
      <p:sp>
        <p:nvSpPr>
          <p:cNvPr id="5" name="TextBox 15">
            <a:extLst>
              <a:ext uri="{FF2B5EF4-FFF2-40B4-BE49-F238E27FC236}">
                <a16:creationId xmlns:a16="http://schemas.microsoft.com/office/drawing/2014/main" id="{49DF8287-BC4C-D09A-C425-51505E7E792D}"/>
              </a:ext>
            </a:extLst>
          </p:cNvPr>
          <p:cNvSpPr txBox="1"/>
          <p:nvPr/>
        </p:nvSpPr>
        <p:spPr>
          <a:xfrm>
            <a:off x="3372854" y="1287755"/>
            <a:ext cx="378624"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b="1">
                <a:solidFill>
                  <a:schemeClr val="bg1"/>
                </a:solidFill>
              </a:rPr>
              <a:t>1</a:t>
            </a:r>
          </a:p>
        </p:txBody>
      </p:sp>
      <p:sp>
        <p:nvSpPr>
          <p:cNvPr id="6" name="TextBox 2">
            <a:extLst>
              <a:ext uri="{FF2B5EF4-FFF2-40B4-BE49-F238E27FC236}">
                <a16:creationId xmlns:a16="http://schemas.microsoft.com/office/drawing/2014/main" id="{DD629EED-99C5-7F16-2B85-DFFC9D2A0BD4}"/>
              </a:ext>
            </a:extLst>
          </p:cNvPr>
          <p:cNvSpPr txBox="1"/>
          <p:nvPr/>
        </p:nvSpPr>
        <p:spPr>
          <a:xfrm>
            <a:off x="1264866" y="1397920"/>
            <a:ext cx="4857755" cy="4762842"/>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a:latin typeface="Arial"/>
                <a:cs typeface="Arial"/>
              </a:rPr>
              <a:t>Redesigning the first appointment </a:t>
            </a:r>
            <a:br>
              <a:rPr lang="en-GB" b="1">
                <a:latin typeface="Arial"/>
                <a:cs typeface="Arial"/>
              </a:rPr>
            </a:br>
            <a:r>
              <a:rPr lang="en-GB" b="1">
                <a:latin typeface="Arial"/>
                <a:cs typeface="Arial"/>
              </a:rPr>
              <a:t>letter and leaflet</a:t>
            </a:r>
            <a:br>
              <a:rPr lang="en-GB" sz="1100" b="1">
                <a:latin typeface="Arial"/>
                <a:cs typeface="Arial"/>
              </a:rPr>
            </a:br>
            <a:endParaRPr lang="en-GB" sz="1100" b="1">
              <a:latin typeface="Arial"/>
              <a:cs typeface="Arial"/>
            </a:endParaRPr>
          </a:p>
          <a:p>
            <a:r>
              <a:rPr lang="en-GB" sz="1600">
                <a:latin typeface="Arial"/>
                <a:ea typeface="+mn-lt"/>
                <a:cs typeface="+mn-lt"/>
              </a:rPr>
              <a:t>We've worked with the </a:t>
            </a:r>
            <a:br>
              <a:rPr lang="en-GB" sz="1600">
                <a:latin typeface="Arial"/>
                <a:ea typeface="+mn-lt"/>
                <a:cs typeface="+mn-lt"/>
              </a:rPr>
            </a:br>
            <a:r>
              <a:rPr lang="en-GB" sz="1600">
                <a:latin typeface="Arial"/>
                <a:ea typeface="+mn-lt"/>
                <a:cs typeface="+mn-lt"/>
              </a:rPr>
              <a:t>cardiology service and </a:t>
            </a:r>
            <a:br>
              <a:rPr lang="en-GB" sz="1600">
                <a:latin typeface="Arial"/>
                <a:ea typeface="+mn-lt"/>
                <a:cs typeface="+mn-lt"/>
              </a:rPr>
            </a:br>
            <a:r>
              <a:rPr lang="en-GB" sz="1600">
                <a:latin typeface="Arial"/>
                <a:ea typeface="+mn-lt"/>
                <a:cs typeface="+mn-lt"/>
              </a:rPr>
              <a:t>patients to redesign the </a:t>
            </a:r>
            <a:br>
              <a:rPr lang="en-GB" sz="1600">
                <a:latin typeface="Arial"/>
                <a:ea typeface="+mn-lt"/>
                <a:cs typeface="+mn-lt"/>
              </a:rPr>
            </a:br>
            <a:r>
              <a:rPr lang="en-GB" sz="1600">
                <a:latin typeface="Arial"/>
                <a:ea typeface="+mn-lt"/>
                <a:cs typeface="+mn-lt"/>
              </a:rPr>
              <a:t>first appointment letter </a:t>
            </a:r>
            <a:br>
              <a:rPr lang="en-GB" sz="1600">
                <a:latin typeface="Arial"/>
                <a:ea typeface="+mn-lt"/>
                <a:cs typeface="+mn-lt"/>
              </a:rPr>
            </a:br>
            <a:r>
              <a:rPr lang="en-GB" sz="1600">
                <a:latin typeface="Arial"/>
                <a:ea typeface="+mn-lt"/>
                <a:cs typeface="+mn-lt"/>
              </a:rPr>
              <a:t>and leaflet, including </a:t>
            </a:r>
            <a:br>
              <a:rPr lang="en-GB" sz="1600">
                <a:latin typeface="Arial"/>
                <a:ea typeface="+mn-lt"/>
                <a:cs typeface="+mn-lt"/>
              </a:rPr>
            </a:br>
            <a:r>
              <a:rPr lang="en-GB" sz="1600">
                <a:latin typeface="Arial"/>
                <a:ea typeface="+mn-lt"/>
                <a:cs typeface="+mn-lt"/>
              </a:rPr>
              <a:t>versions for:</a:t>
            </a:r>
            <a:endParaRPr lang="en-GB" sz="1600">
              <a:latin typeface="Arial"/>
              <a:ea typeface="+mn-lt"/>
              <a:cs typeface="Arial"/>
            </a:endParaRPr>
          </a:p>
          <a:p>
            <a:pPr marL="171450" indent="-171450">
              <a:buFont typeface="Arial" panose="020B0604020202020204" pitchFamily="34" charset="0"/>
              <a:buChar char="•"/>
            </a:pPr>
            <a:r>
              <a:rPr lang="en-GB" sz="1600">
                <a:latin typeface="Arial"/>
                <a:ea typeface="+mn-lt"/>
                <a:cs typeface="+mn-lt"/>
              </a:rPr>
              <a:t>telephone </a:t>
            </a:r>
            <a:br>
              <a:rPr lang="en-GB" sz="1600">
                <a:latin typeface="Arial"/>
                <a:ea typeface="+mn-lt"/>
                <a:cs typeface="+mn-lt"/>
              </a:rPr>
            </a:br>
            <a:r>
              <a:rPr lang="en-GB" sz="1600">
                <a:latin typeface="Arial"/>
                <a:ea typeface="+mn-lt"/>
                <a:cs typeface="+mn-lt"/>
              </a:rPr>
              <a:t>appointments</a:t>
            </a:r>
            <a:endParaRPr lang="en-GB" sz="1600">
              <a:latin typeface="Arial"/>
              <a:ea typeface="+mn-lt"/>
              <a:cs typeface="Arial"/>
            </a:endParaRPr>
          </a:p>
          <a:p>
            <a:pPr marL="171450" indent="-171450">
              <a:buFont typeface="Arial" panose="020B0604020202020204" pitchFamily="34" charset="0"/>
              <a:buChar char="•"/>
            </a:pPr>
            <a:r>
              <a:rPr lang="en-GB" sz="1600">
                <a:latin typeface="Arial"/>
                <a:ea typeface="+mn-lt"/>
                <a:cs typeface="+mn-lt"/>
              </a:rPr>
              <a:t>video </a:t>
            </a:r>
            <a:br>
              <a:rPr lang="en-GB" sz="1600">
                <a:latin typeface="Arial"/>
                <a:ea typeface="+mn-lt"/>
                <a:cs typeface="+mn-lt"/>
              </a:rPr>
            </a:br>
            <a:r>
              <a:rPr lang="en-GB" sz="1600">
                <a:latin typeface="Arial"/>
                <a:ea typeface="+mn-lt"/>
                <a:cs typeface="+mn-lt"/>
              </a:rPr>
              <a:t>appointments</a:t>
            </a:r>
            <a:endParaRPr lang="en-GB" sz="1600">
              <a:latin typeface="Arial"/>
              <a:ea typeface="+mn-lt"/>
              <a:cs typeface="Arial"/>
            </a:endParaRPr>
          </a:p>
          <a:p>
            <a:pPr marL="171450" indent="-171450">
              <a:buFont typeface="Arial" panose="020B0604020202020204" pitchFamily="34" charset="0"/>
              <a:buChar char="•"/>
            </a:pPr>
            <a:r>
              <a:rPr lang="en-GB" sz="1600">
                <a:latin typeface="Arial"/>
                <a:ea typeface="+mn-lt"/>
                <a:cs typeface="+mn-lt"/>
              </a:rPr>
              <a:t>clinic</a:t>
            </a:r>
            <a:br>
              <a:rPr lang="en-GB" sz="1600">
                <a:latin typeface="Arial"/>
                <a:ea typeface="+mn-lt"/>
                <a:cs typeface="+mn-lt"/>
              </a:rPr>
            </a:br>
            <a:r>
              <a:rPr lang="en-GB" sz="1600">
                <a:latin typeface="Arial"/>
                <a:ea typeface="+mn-lt"/>
                <a:cs typeface="+mn-lt"/>
              </a:rPr>
              <a:t>appointments</a:t>
            </a:r>
            <a:endParaRPr lang="en-GB" sz="1600">
              <a:latin typeface="Arial"/>
              <a:ea typeface="+mn-lt"/>
              <a:cs typeface="Arial"/>
            </a:endParaRPr>
          </a:p>
          <a:p>
            <a:pPr marL="471488" lvl="1" indent="-128588">
              <a:buFont typeface="Courier New"/>
              <a:buChar char="o"/>
            </a:pPr>
            <a:endParaRPr lang="en-GB" sz="1100">
              <a:latin typeface="Arial"/>
              <a:ea typeface="+mn-lt"/>
              <a:cs typeface="+mn-lt"/>
            </a:endParaRPr>
          </a:p>
          <a:p>
            <a:pPr lvl="1"/>
            <a:endParaRPr lang="en-GB" sz="1100">
              <a:latin typeface="Arial"/>
              <a:cs typeface="Arial"/>
            </a:endParaRPr>
          </a:p>
          <a:p>
            <a:pPr marL="128588" indent="-128588">
              <a:buFont typeface="Arial"/>
              <a:buChar char="•"/>
            </a:pPr>
            <a:endParaRPr lang="en-GB" sz="1100">
              <a:latin typeface="Arial"/>
              <a:cs typeface="Arial"/>
            </a:endParaRPr>
          </a:p>
          <a:p>
            <a:endParaRPr lang="en-GB" sz="1100">
              <a:latin typeface="Arial"/>
              <a:cs typeface="Arial"/>
            </a:endParaRPr>
          </a:p>
          <a:p>
            <a:r>
              <a:rPr lang="en-GB" sz="1100">
                <a:latin typeface="Arial"/>
                <a:cs typeface="Arial"/>
              </a:rPr>
              <a:t>     </a:t>
            </a:r>
          </a:p>
          <a:p>
            <a:r>
              <a:rPr lang="en-GB" sz="1100">
                <a:latin typeface="Arial"/>
                <a:cs typeface="Arial"/>
              </a:rPr>
              <a:t>    </a:t>
            </a:r>
            <a:endParaRPr lang="en-GB" i="1">
              <a:latin typeface="Aptos" panose="020B0004020202020204"/>
              <a:cs typeface="Arial"/>
            </a:endParaRPr>
          </a:p>
        </p:txBody>
      </p:sp>
      <p:pic>
        <p:nvPicPr>
          <p:cNvPr id="9" name="Picture 8">
            <a:extLst>
              <a:ext uri="{FF2B5EF4-FFF2-40B4-BE49-F238E27FC236}">
                <a16:creationId xmlns:a16="http://schemas.microsoft.com/office/drawing/2014/main" id="{7BAB2BD0-EB1A-66C8-EC7A-20BD5D194ACE}"/>
              </a:ext>
            </a:extLst>
          </p:cNvPr>
          <p:cNvPicPr>
            <a:picLocks noChangeAspect="1"/>
          </p:cNvPicPr>
          <p:nvPr/>
        </p:nvPicPr>
        <p:blipFill>
          <a:blip r:embed="rId3"/>
          <a:stretch>
            <a:fillRect/>
          </a:stretch>
        </p:blipFill>
        <p:spPr>
          <a:xfrm>
            <a:off x="3633092" y="2141114"/>
            <a:ext cx="2596062" cy="3682781"/>
          </a:xfrm>
          <a:prstGeom prst="rect">
            <a:avLst/>
          </a:prstGeom>
          <a:ln>
            <a:noFill/>
          </a:ln>
          <a:effectLst>
            <a:outerShdw blurRad="292100" dist="139700" dir="2700000" algn="tl" rotWithShape="0">
              <a:srgbClr val="333333">
                <a:alpha val="65000"/>
              </a:srgbClr>
            </a:outerShdw>
          </a:effectLst>
        </p:spPr>
      </p:pic>
      <p:sp>
        <p:nvSpPr>
          <p:cNvPr id="12" name="TextBox 2">
            <a:extLst>
              <a:ext uri="{FF2B5EF4-FFF2-40B4-BE49-F238E27FC236}">
                <a16:creationId xmlns:a16="http://schemas.microsoft.com/office/drawing/2014/main" id="{CF6F62D6-5E26-B7B5-902B-8B03E3E85122}"/>
              </a:ext>
            </a:extLst>
          </p:cNvPr>
          <p:cNvSpPr txBox="1"/>
          <p:nvPr/>
        </p:nvSpPr>
        <p:spPr>
          <a:xfrm>
            <a:off x="6840048" y="1390198"/>
            <a:ext cx="4510709" cy="1054135"/>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a:latin typeface="Arial"/>
                <a:cs typeface="Arial"/>
              </a:rPr>
              <a:t>Better location information in appointment letters</a:t>
            </a:r>
            <a:br>
              <a:rPr lang="en-GB" sz="1100" b="1">
                <a:latin typeface="Arial"/>
                <a:cs typeface="Arial"/>
              </a:rPr>
            </a:br>
            <a:r>
              <a:rPr lang="en-GB" sz="1400">
                <a:latin typeface="Arial"/>
                <a:cs typeface="Arial"/>
              </a:rPr>
              <a:t>We’re working to align letters with our new wayfinding approach, including directions. </a:t>
            </a:r>
          </a:p>
        </p:txBody>
      </p:sp>
      <p:sp>
        <p:nvSpPr>
          <p:cNvPr id="17" name="Oval 16">
            <a:extLst>
              <a:ext uri="{FF2B5EF4-FFF2-40B4-BE49-F238E27FC236}">
                <a16:creationId xmlns:a16="http://schemas.microsoft.com/office/drawing/2014/main" id="{C04A9C02-7EB1-10FC-EB5E-CF6FC5B83D46}"/>
              </a:ext>
            </a:extLst>
          </p:cNvPr>
          <p:cNvSpPr/>
          <p:nvPr/>
        </p:nvSpPr>
        <p:spPr>
          <a:xfrm>
            <a:off x="6416425" y="1453305"/>
            <a:ext cx="317090" cy="317090"/>
          </a:xfrm>
          <a:prstGeom prst="ellipse">
            <a:avLst/>
          </a:prstGeom>
          <a:solidFill>
            <a:srgbClr val="33007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2</a:t>
            </a:r>
          </a:p>
        </p:txBody>
      </p:sp>
      <p:sp>
        <p:nvSpPr>
          <p:cNvPr id="18" name="Oval 17">
            <a:extLst>
              <a:ext uri="{FF2B5EF4-FFF2-40B4-BE49-F238E27FC236}">
                <a16:creationId xmlns:a16="http://schemas.microsoft.com/office/drawing/2014/main" id="{8784B6C0-663C-A3F3-6516-6E8CC08264DD}"/>
              </a:ext>
            </a:extLst>
          </p:cNvPr>
          <p:cNvSpPr/>
          <p:nvPr/>
        </p:nvSpPr>
        <p:spPr>
          <a:xfrm>
            <a:off x="841243" y="1453305"/>
            <a:ext cx="317090" cy="317090"/>
          </a:xfrm>
          <a:prstGeom prst="ellipse">
            <a:avLst/>
          </a:prstGeom>
          <a:solidFill>
            <a:srgbClr val="33007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1</a:t>
            </a:r>
          </a:p>
        </p:txBody>
      </p:sp>
      <p:sp>
        <p:nvSpPr>
          <p:cNvPr id="19" name="Oval 18">
            <a:extLst>
              <a:ext uri="{FF2B5EF4-FFF2-40B4-BE49-F238E27FC236}">
                <a16:creationId xmlns:a16="http://schemas.microsoft.com/office/drawing/2014/main" id="{65A739DF-1A0A-7B9D-60B7-3F5A6E1DF11C}"/>
              </a:ext>
            </a:extLst>
          </p:cNvPr>
          <p:cNvSpPr/>
          <p:nvPr/>
        </p:nvSpPr>
        <p:spPr>
          <a:xfrm>
            <a:off x="6416425" y="2567435"/>
            <a:ext cx="317090" cy="317090"/>
          </a:xfrm>
          <a:prstGeom prst="ellipse">
            <a:avLst/>
          </a:prstGeom>
          <a:solidFill>
            <a:srgbClr val="33007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3</a:t>
            </a:r>
          </a:p>
        </p:txBody>
      </p:sp>
      <p:sp>
        <p:nvSpPr>
          <p:cNvPr id="20" name="Oval 19">
            <a:extLst>
              <a:ext uri="{FF2B5EF4-FFF2-40B4-BE49-F238E27FC236}">
                <a16:creationId xmlns:a16="http://schemas.microsoft.com/office/drawing/2014/main" id="{072BBCA7-19AF-8070-10FB-721D5312A7CF}"/>
              </a:ext>
            </a:extLst>
          </p:cNvPr>
          <p:cNvSpPr/>
          <p:nvPr/>
        </p:nvSpPr>
        <p:spPr>
          <a:xfrm>
            <a:off x="6416425" y="5033991"/>
            <a:ext cx="317090" cy="317090"/>
          </a:xfrm>
          <a:prstGeom prst="ellipse">
            <a:avLst/>
          </a:prstGeom>
          <a:solidFill>
            <a:srgbClr val="33007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4</a:t>
            </a:r>
          </a:p>
        </p:txBody>
      </p:sp>
      <p:sp>
        <p:nvSpPr>
          <p:cNvPr id="21" name="TextBox 2">
            <a:extLst>
              <a:ext uri="{FF2B5EF4-FFF2-40B4-BE49-F238E27FC236}">
                <a16:creationId xmlns:a16="http://schemas.microsoft.com/office/drawing/2014/main" id="{EA4516A4-241F-B2CB-C1B1-371803690A76}"/>
              </a:ext>
            </a:extLst>
          </p:cNvPr>
          <p:cNvSpPr txBox="1"/>
          <p:nvPr/>
        </p:nvSpPr>
        <p:spPr>
          <a:xfrm>
            <a:off x="6820292" y="2524584"/>
            <a:ext cx="4647183" cy="2516073"/>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a:latin typeface="Arial"/>
                <a:cs typeface="Arial"/>
              </a:rPr>
              <a:t>Helping patients update their contact details so we can stay in touch</a:t>
            </a:r>
          </a:p>
          <a:p>
            <a:r>
              <a:rPr lang="en-GB" sz="1400">
                <a:latin typeface="Arial"/>
                <a:cs typeface="Arial"/>
              </a:rPr>
              <a:t>We are raising awareness of how patients can best update their email address and telephone number on the NHS spine. We are advising that they use the NHS app, or communicate the changes to their GP, particularly if they need to update their postal address. We are also exploring how we might best update the spine ourselves without causing additional issues such as incorrect updates.</a:t>
            </a:r>
          </a:p>
          <a:p>
            <a:r>
              <a:rPr lang="en-GB" sz="1100">
                <a:latin typeface="Arial"/>
                <a:cs typeface="Arial"/>
              </a:rPr>
              <a:t>    </a:t>
            </a:r>
          </a:p>
        </p:txBody>
      </p:sp>
      <p:sp>
        <p:nvSpPr>
          <p:cNvPr id="22" name="TextBox 2">
            <a:extLst>
              <a:ext uri="{FF2B5EF4-FFF2-40B4-BE49-F238E27FC236}">
                <a16:creationId xmlns:a16="http://schemas.microsoft.com/office/drawing/2014/main" id="{8D09894F-67BC-F753-5208-2AC66ED76962}"/>
              </a:ext>
            </a:extLst>
          </p:cNvPr>
          <p:cNvSpPr txBox="1"/>
          <p:nvPr/>
        </p:nvSpPr>
        <p:spPr>
          <a:xfrm>
            <a:off x="6840048" y="5007076"/>
            <a:ext cx="4627427" cy="992579"/>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a:latin typeface="Arial"/>
                <a:cs typeface="Arial"/>
              </a:rPr>
              <a:t>Clinical outcome letters</a:t>
            </a:r>
            <a:br>
              <a:rPr lang="en-GB" sz="1100" b="1">
                <a:latin typeface="Arial"/>
                <a:cs typeface="Arial"/>
              </a:rPr>
            </a:br>
            <a:r>
              <a:rPr lang="en-GB" sz="1400">
                <a:latin typeface="Arial"/>
                <a:cs typeface="Arial"/>
              </a:rPr>
              <a:t>We are working across the North West London Acute Provider Collaborative to improve clinical outcome letter templates, for patients and GPs. </a:t>
            </a:r>
            <a:r>
              <a:rPr lang="en-GB" sz="1100">
                <a:latin typeface="Arial"/>
                <a:cs typeface="Arial"/>
              </a:rPr>
              <a:t>   </a:t>
            </a:r>
          </a:p>
        </p:txBody>
      </p:sp>
      <p:grpSp>
        <p:nvGrpSpPr>
          <p:cNvPr id="7" name="Group 12">
            <a:extLst>
              <a:ext uri="{FF2B5EF4-FFF2-40B4-BE49-F238E27FC236}">
                <a16:creationId xmlns:a16="http://schemas.microsoft.com/office/drawing/2014/main" id="{7A2CC539-8A69-BE6D-EAE9-22A64F78F135}"/>
              </a:ext>
            </a:extLst>
          </p:cNvPr>
          <p:cNvGrpSpPr/>
          <p:nvPr/>
        </p:nvGrpSpPr>
        <p:grpSpPr>
          <a:xfrm>
            <a:off x="600896" y="5381241"/>
            <a:ext cx="1221407" cy="1236827"/>
            <a:chOff x="0" y="0"/>
            <a:chExt cx="812800" cy="812800"/>
          </a:xfrm>
        </p:grpSpPr>
        <p:sp>
          <p:nvSpPr>
            <p:cNvPr id="4" name="Freeform 13">
              <a:extLst>
                <a:ext uri="{FF2B5EF4-FFF2-40B4-BE49-F238E27FC236}">
                  <a16:creationId xmlns:a16="http://schemas.microsoft.com/office/drawing/2014/main" id="{9E12A344-0784-AE5A-D378-9BACBE0F541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174884" t="-111722" r="-298156" b="-110221"/>
              </a:stretch>
            </a:blipFill>
            <a:ln>
              <a:solidFill>
                <a:srgbClr val="005EB8"/>
              </a:solidFill>
              <a:prstDash val="dash"/>
            </a:ln>
          </p:spPr>
          <p:txBody>
            <a:bodyPr/>
            <a:lstStyle/>
            <a:p>
              <a:endParaRPr lang="en-GB"/>
            </a:p>
          </p:txBody>
        </p:sp>
      </p:grpSp>
      <p:sp>
        <p:nvSpPr>
          <p:cNvPr id="13" name="TextBox 12">
            <a:extLst>
              <a:ext uri="{FF2B5EF4-FFF2-40B4-BE49-F238E27FC236}">
                <a16:creationId xmlns:a16="http://schemas.microsoft.com/office/drawing/2014/main" id="{241DD3B8-D164-9EC6-E807-860071D9AC7F}"/>
              </a:ext>
            </a:extLst>
          </p:cNvPr>
          <p:cNvSpPr txBox="1"/>
          <p:nvPr/>
        </p:nvSpPr>
        <p:spPr>
          <a:xfrm>
            <a:off x="1928836" y="6125336"/>
            <a:ext cx="1012325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a:solidFill>
                  <a:schemeClr val="accent1"/>
                </a:solidFill>
                <a:latin typeface="Arial"/>
                <a:cs typeface="Segoe UI"/>
              </a:rPr>
              <a:t>“As a GP, </a:t>
            </a:r>
            <a:r>
              <a:rPr lang="en-US" sz="2000" b="1">
                <a:solidFill>
                  <a:schemeClr val="accent1"/>
                </a:solidFill>
                <a:latin typeface="Arial"/>
                <a:cs typeface="Segoe UI"/>
              </a:rPr>
              <a:t>​</a:t>
            </a:r>
            <a:r>
              <a:rPr lang="en-GB" sz="2000" b="1">
                <a:solidFill>
                  <a:schemeClr val="accent1"/>
                </a:solidFill>
                <a:latin typeface="Arial"/>
                <a:cs typeface="Segoe UI"/>
              </a:rPr>
              <a:t>I need to remain informed about my patient by the hospital. </a:t>
            </a:r>
            <a:r>
              <a:rPr lang="en-US" sz="2000" b="1">
                <a:solidFill>
                  <a:schemeClr val="accent1"/>
                </a:solidFill>
                <a:latin typeface="Arial"/>
                <a:cs typeface="Segoe UI"/>
              </a:rPr>
              <a:t>​</a:t>
            </a:r>
            <a:br>
              <a:rPr lang="en-US" sz="2000" b="1">
                <a:solidFill>
                  <a:schemeClr val="accent1"/>
                </a:solidFill>
                <a:latin typeface="Arial"/>
                <a:cs typeface="Segoe UI"/>
              </a:rPr>
            </a:br>
            <a:r>
              <a:rPr lang="en-GB" sz="2000" b="1">
                <a:solidFill>
                  <a:schemeClr val="accent1"/>
                </a:solidFill>
                <a:latin typeface="Arial"/>
                <a:cs typeface="Segoe UI"/>
              </a:rPr>
              <a:t>So that I can fulfil the role patients expect of me as a point of contact.”</a:t>
            </a:r>
            <a:endParaRPr lang="en-US" sz="2000" b="1">
              <a:solidFill>
                <a:schemeClr val="accent1"/>
              </a:solidFill>
              <a:latin typeface="Arial"/>
              <a:cs typeface="Arial" panose="020B0604020202020204"/>
            </a:endParaRPr>
          </a:p>
        </p:txBody>
      </p:sp>
      <p:sp>
        <p:nvSpPr>
          <p:cNvPr id="3" name="Title 1">
            <a:extLst>
              <a:ext uri="{FF2B5EF4-FFF2-40B4-BE49-F238E27FC236}">
                <a16:creationId xmlns:a16="http://schemas.microsoft.com/office/drawing/2014/main" id="{F95EFD28-FC57-47FA-D73B-3782F82528EC}"/>
              </a:ext>
            </a:extLst>
          </p:cNvPr>
          <p:cNvSpPr txBox="1">
            <a:spLocks/>
          </p:cNvSpPr>
          <p:nvPr/>
        </p:nvSpPr>
        <p:spPr>
          <a:xfrm>
            <a:off x="412585" y="285395"/>
            <a:ext cx="440856" cy="903604"/>
          </a:xfrm>
          <a:prstGeom prst="rect">
            <a:avLst/>
          </a:prstGeom>
        </p:spPr>
        <p:txBody>
          <a:bodyPr vert="horz" lIns="0" tIns="0" rIns="91440" bIns="46800" rtlCol="0" anchor="t" anchorCtr="0">
            <a:noAutofit/>
          </a:bodyPr>
          <a:lstStyle>
            <a:lvl1pPr algn="l" defTabSz="685800" rtl="0" eaLnBrk="1" latinLnBrk="0" hangingPunct="1">
              <a:lnSpc>
                <a:spcPct val="90000"/>
              </a:lnSpc>
              <a:spcBef>
                <a:spcPct val="0"/>
              </a:spcBef>
              <a:buNone/>
              <a:defRPr sz="2800" kern="1200">
                <a:solidFill>
                  <a:schemeClr val="tx2"/>
                </a:solidFill>
                <a:latin typeface="Arial" panose="020B0604020202020204" pitchFamily="34" charset="0"/>
                <a:ea typeface="+mj-ea"/>
                <a:cs typeface="Arial" panose="020B0604020202020204" pitchFamily="34" charset="0"/>
              </a:defRPr>
            </a:lvl1pPr>
          </a:lstStyle>
          <a:p>
            <a:r>
              <a:rPr lang="en-US" sz="3600" b="1">
                <a:solidFill>
                  <a:srgbClr val="40B6E6"/>
                </a:solidFill>
              </a:rPr>
              <a:t>4</a:t>
            </a:r>
          </a:p>
        </p:txBody>
      </p:sp>
      <p:sp>
        <p:nvSpPr>
          <p:cNvPr id="8" name="Title 1">
            <a:extLst>
              <a:ext uri="{FF2B5EF4-FFF2-40B4-BE49-F238E27FC236}">
                <a16:creationId xmlns:a16="http://schemas.microsoft.com/office/drawing/2014/main" id="{2C988C28-F562-CDFE-38AA-3827E1D91817}"/>
              </a:ext>
            </a:extLst>
          </p:cNvPr>
          <p:cNvSpPr txBox="1">
            <a:spLocks/>
          </p:cNvSpPr>
          <p:nvPr/>
        </p:nvSpPr>
        <p:spPr>
          <a:xfrm>
            <a:off x="938882" y="285394"/>
            <a:ext cx="7582431" cy="1067841"/>
          </a:xfrm>
          <a:prstGeom prst="rect">
            <a:avLst/>
          </a:prstGeom>
        </p:spPr>
        <p:txBody>
          <a:bodyPr vert="horz" lIns="0" tIns="0" rIns="91440" bIns="46800" rtlCol="0" anchor="t" anchorCtr="0">
            <a:noAutofit/>
          </a:bodyPr>
          <a:lstStyle>
            <a:lvl1pPr algn="l" defTabSz="685800" rtl="0" eaLnBrk="1" latinLnBrk="0" hangingPunct="1">
              <a:lnSpc>
                <a:spcPct val="90000"/>
              </a:lnSpc>
              <a:spcBef>
                <a:spcPct val="0"/>
              </a:spcBef>
              <a:buNone/>
              <a:defRPr sz="2800" kern="1200">
                <a:solidFill>
                  <a:schemeClr val="tx2"/>
                </a:solidFill>
                <a:latin typeface="Arial" panose="020B0604020202020204" pitchFamily="34" charset="0"/>
                <a:ea typeface="+mj-ea"/>
                <a:cs typeface="Arial" panose="020B0604020202020204" pitchFamily="34" charset="0"/>
              </a:defRPr>
            </a:lvl1pPr>
          </a:lstStyle>
          <a:p>
            <a:r>
              <a:rPr lang="en-GB" sz="3600" b="1">
                <a:solidFill>
                  <a:srgbClr val="0070C0"/>
                </a:solidFill>
                <a:latin typeface="Arial"/>
                <a:cs typeface="Arial"/>
              </a:rPr>
              <a:t>Improving outpatient correspondence</a:t>
            </a:r>
            <a:endParaRPr lang="en-US" sz="3600" b="1"/>
          </a:p>
        </p:txBody>
      </p:sp>
    </p:spTree>
    <p:extLst>
      <p:ext uri="{BB962C8B-B14F-4D97-AF65-F5344CB8AC3E}">
        <p14:creationId xmlns:p14="http://schemas.microsoft.com/office/powerpoint/2010/main" val="2510380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ED39CF-CF4E-3EB3-7A31-FCCA61A26B41}"/>
            </a:ext>
          </a:extLst>
        </p:cNvPr>
        <p:cNvGrpSpPr/>
        <p:nvPr/>
      </p:nvGrpSpPr>
      <p:grpSpPr>
        <a:xfrm>
          <a:off x="0" y="0"/>
          <a:ext cx="0" cy="0"/>
          <a:chOff x="0" y="0"/>
          <a:chExt cx="0" cy="0"/>
        </a:xfrm>
      </p:grpSpPr>
      <p:pic>
        <p:nvPicPr>
          <p:cNvPr id="6" name="Picture 5" descr="A blue sign with white text&#10;&#10;Description automatically generated">
            <a:extLst>
              <a:ext uri="{FF2B5EF4-FFF2-40B4-BE49-F238E27FC236}">
                <a16:creationId xmlns:a16="http://schemas.microsoft.com/office/drawing/2014/main" id="{4033DE9E-A8F7-3081-1482-890626566D8A}"/>
              </a:ext>
            </a:extLst>
          </p:cNvPr>
          <p:cNvPicPr>
            <a:picLocks noChangeAspect="1"/>
          </p:cNvPicPr>
          <p:nvPr/>
        </p:nvPicPr>
        <p:blipFill>
          <a:blip r:embed="rId3">
            <a:alphaModFix/>
          </a:blip>
          <a:srcRect b="2296"/>
          <a:stretch/>
        </p:blipFill>
        <p:spPr>
          <a:xfrm>
            <a:off x="5754401" y="2659474"/>
            <a:ext cx="6437599" cy="4198526"/>
          </a:xfrm>
          <a:prstGeom prst="rect">
            <a:avLst/>
          </a:prstGeom>
        </p:spPr>
      </p:pic>
      <p:grpSp>
        <p:nvGrpSpPr>
          <p:cNvPr id="4" name="Group 6">
            <a:extLst>
              <a:ext uri="{FF2B5EF4-FFF2-40B4-BE49-F238E27FC236}">
                <a16:creationId xmlns:a16="http://schemas.microsoft.com/office/drawing/2014/main" id="{5CF9DE71-3DB7-6656-CFB1-4D19D79B10DC}"/>
              </a:ext>
            </a:extLst>
          </p:cNvPr>
          <p:cNvGrpSpPr/>
          <p:nvPr/>
        </p:nvGrpSpPr>
        <p:grpSpPr>
          <a:xfrm>
            <a:off x="412585" y="1542702"/>
            <a:ext cx="1221417" cy="1116772"/>
            <a:chOff x="0" y="0"/>
            <a:chExt cx="812800" cy="812800"/>
          </a:xfrm>
        </p:grpSpPr>
        <p:sp>
          <p:nvSpPr>
            <p:cNvPr id="7" name="Freeform 7">
              <a:extLst>
                <a:ext uri="{FF2B5EF4-FFF2-40B4-BE49-F238E27FC236}">
                  <a16:creationId xmlns:a16="http://schemas.microsoft.com/office/drawing/2014/main" id="{8AB90942-5089-BB33-51BD-B259D4B8AC54}"/>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387009" t="-131831" r="-304182" b="-213213"/>
              </a:stretch>
            </a:blipFill>
            <a:ln w="12700">
              <a:solidFill>
                <a:srgbClr val="005EB8"/>
              </a:solidFill>
              <a:prstDash val="dash"/>
            </a:ln>
          </p:spPr>
          <p:txBody>
            <a:bodyPr/>
            <a:lstStyle/>
            <a:p>
              <a:endParaRPr lang="en-GB"/>
            </a:p>
          </p:txBody>
        </p:sp>
      </p:grpSp>
      <p:sp>
        <p:nvSpPr>
          <p:cNvPr id="14" name="TextBox 13">
            <a:extLst>
              <a:ext uri="{FF2B5EF4-FFF2-40B4-BE49-F238E27FC236}">
                <a16:creationId xmlns:a16="http://schemas.microsoft.com/office/drawing/2014/main" id="{81E5AA15-A4DE-7E82-692E-81BA3CA6C78F}"/>
              </a:ext>
            </a:extLst>
          </p:cNvPr>
          <p:cNvSpPr txBox="1"/>
          <p:nvPr/>
        </p:nvSpPr>
        <p:spPr>
          <a:xfrm>
            <a:off x="938882" y="3049974"/>
            <a:ext cx="4581114" cy="2862322"/>
          </a:xfrm>
          <a:prstGeom prst="rect">
            <a:avLst/>
          </a:prstGeom>
          <a:noFill/>
        </p:spPr>
        <p:txBody>
          <a:bodyPr wrap="square">
            <a:spAutoFit/>
          </a:bodyPr>
          <a:lstStyle/>
          <a:p>
            <a:r>
              <a:rPr lang="en-GB">
                <a:latin typeface="Arial" panose="020B0604020202020204" pitchFamily="34" charset="0"/>
                <a:cs typeface="Arial" panose="020B0604020202020204" pitchFamily="34" charset="0"/>
              </a:rPr>
              <a:t>We have nearly completed the roll-out of a new signage approach across our complex estate:</a:t>
            </a:r>
          </a:p>
          <a:p>
            <a:pPr marL="285750" indent="-285750">
              <a:buFont typeface="Arial" panose="020B0604020202020204" pitchFamily="34" charset="0"/>
              <a:buChar char="•"/>
            </a:pPr>
            <a:r>
              <a:rPr lang="en-GB">
                <a:latin typeface="Arial" panose="020B0604020202020204" pitchFamily="34" charset="0"/>
                <a:cs typeface="Arial" panose="020B0604020202020204" pitchFamily="34" charset="0"/>
              </a:rPr>
              <a:t>developed with patients and local residents, including a special focus on accessibility and inclusion needs</a:t>
            </a:r>
          </a:p>
          <a:p>
            <a:pPr marL="285750" indent="-285750">
              <a:buFont typeface="Arial" panose="020B0604020202020204" pitchFamily="34" charset="0"/>
              <a:buChar char="•"/>
            </a:pPr>
            <a:r>
              <a:rPr lang="en-GB">
                <a:latin typeface="Arial" panose="020B0604020202020204" pitchFamily="34" charset="0"/>
                <a:cs typeface="Arial" panose="020B0604020202020204" pitchFamily="34" charset="0"/>
              </a:rPr>
              <a:t>we will continue to make improvements including zoning outpatient areas to make it easier to navigate.</a:t>
            </a:r>
          </a:p>
          <a:p>
            <a:pPr marL="285750" indent="-285750">
              <a:buFont typeface="Arial" panose="020B0604020202020204" pitchFamily="34" charset="0"/>
              <a:buChar char="•"/>
            </a:pPr>
            <a:endParaRPr lang="en-GB"/>
          </a:p>
        </p:txBody>
      </p:sp>
      <p:sp>
        <p:nvSpPr>
          <p:cNvPr id="5" name="TextBox 5">
            <a:extLst>
              <a:ext uri="{FF2B5EF4-FFF2-40B4-BE49-F238E27FC236}">
                <a16:creationId xmlns:a16="http://schemas.microsoft.com/office/drawing/2014/main" id="{4ED40F1A-A201-F757-267C-8FB2BD5FD091}"/>
              </a:ext>
            </a:extLst>
          </p:cNvPr>
          <p:cNvSpPr txBox="1"/>
          <p:nvPr/>
        </p:nvSpPr>
        <p:spPr>
          <a:xfrm>
            <a:off x="1873770" y="1592510"/>
            <a:ext cx="8802155" cy="684803"/>
          </a:xfrm>
          <a:prstGeom prst="rect">
            <a:avLst/>
          </a:prstGeom>
          <a:noFill/>
        </p:spPr>
        <p:txBody>
          <a:bodyPr wrap="square" lIns="68580" tIns="34290" rIns="68580" bIns="3429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000" b="1">
                <a:solidFill>
                  <a:schemeClr val="accent1"/>
                </a:solidFill>
                <a:latin typeface="Arial"/>
                <a:cs typeface="Arial"/>
              </a:rPr>
              <a:t>”I want to be able to understand communications from the hospital myself, especially to know how and when to come to my appointment.”</a:t>
            </a:r>
            <a:endParaRPr lang="en-GB" sz="2000">
              <a:solidFill>
                <a:schemeClr val="accent1"/>
              </a:solidFill>
              <a:latin typeface="+mj-lt"/>
            </a:endParaRPr>
          </a:p>
        </p:txBody>
      </p:sp>
      <p:sp>
        <p:nvSpPr>
          <p:cNvPr id="3" name="Title 1">
            <a:extLst>
              <a:ext uri="{FF2B5EF4-FFF2-40B4-BE49-F238E27FC236}">
                <a16:creationId xmlns:a16="http://schemas.microsoft.com/office/drawing/2014/main" id="{44395C55-41F2-4786-C090-63CEC657BAF4}"/>
              </a:ext>
            </a:extLst>
          </p:cNvPr>
          <p:cNvSpPr txBox="1">
            <a:spLocks/>
          </p:cNvSpPr>
          <p:nvPr/>
        </p:nvSpPr>
        <p:spPr>
          <a:xfrm>
            <a:off x="412585" y="285395"/>
            <a:ext cx="440856" cy="903604"/>
          </a:xfrm>
          <a:prstGeom prst="rect">
            <a:avLst/>
          </a:prstGeom>
        </p:spPr>
        <p:txBody>
          <a:bodyPr vert="horz" lIns="0" tIns="0" rIns="91440" bIns="46800" rtlCol="0" anchor="t" anchorCtr="0">
            <a:noAutofit/>
          </a:bodyPr>
          <a:lstStyle>
            <a:lvl1pPr algn="l" defTabSz="685800" rtl="0" eaLnBrk="1" latinLnBrk="0" hangingPunct="1">
              <a:lnSpc>
                <a:spcPct val="90000"/>
              </a:lnSpc>
              <a:spcBef>
                <a:spcPct val="0"/>
              </a:spcBef>
              <a:buNone/>
              <a:defRPr sz="2800" kern="1200">
                <a:solidFill>
                  <a:schemeClr val="tx2"/>
                </a:solidFill>
                <a:latin typeface="Arial" panose="020B0604020202020204" pitchFamily="34" charset="0"/>
                <a:ea typeface="+mj-ea"/>
                <a:cs typeface="Arial" panose="020B0604020202020204" pitchFamily="34" charset="0"/>
              </a:defRPr>
            </a:lvl1pPr>
          </a:lstStyle>
          <a:p>
            <a:r>
              <a:rPr lang="en-US" sz="3600" b="1">
                <a:solidFill>
                  <a:srgbClr val="40B6E6"/>
                </a:solidFill>
              </a:rPr>
              <a:t>5</a:t>
            </a:r>
          </a:p>
        </p:txBody>
      </p:sp>
      <p:sp>
        <p:nvSpPr>
          <p:cNvPr id="8" name="Title 1">
            <a:extLst>
              <a:ext uri="{FF2B5EF4-FFF2-40B4-BE49-F238E27FC236}">
                <a16:creationId xmlns:a16="http://schemas.microsoft.com/office/drawing/2014/main" id="{32CBC470-C993-FA11-99BA-AFD8A6AD42BA}"/>
              </a:ext>
            </a:extLst>
          </p:cNvPr>
          <p:cNvSpPr txBox="1">
            <a:spLocks/>
          </p:cNvSpPr>
          <p:nvPr/>
        </p:nvSpPr>
        <p:spPr>
          <a:xfrm>
            <a:off x="938882" y="285394"/>
            <a:ext cx="7582431" cy="1067841"/>
          </a:xfrm>
          <a:prstGeom prst="rect">
            <a:avLst/>
          </a:prstGeom>
        </p:spPr>
        <p:txBody>
          <a:bodyPr vert="horz" lIns="0" tIns="0" rIns="91440" bIns="46800" rtlCol="0" anchor="t" anchorCtr="0">
            <a:noAutofit/>
          </a:bodyPr>
          <a:lstStyle>
            <a:lvl1pPr algn="l" defTabSz="685800" rtl="0" eaLnBrk="1" latinLnBrk="0" hangingPunct="1">
              <a:lnSpc>
                <a:spcPct val="90000"/>
              </a:lnSpc>
              <a:spcBef>
                <a:spcPct val="0"/>
              </a:spcBef>
              <a:buNone/>
              <a:defRPr sz="2800" kern="1200">
                <a:solidFill>
                  <a:schemeClr val="tx2"/>
                </a:solidFill>
                <a:latin typeface="Arial" panose="020B0604020202020204" pitchFamily="34" charset="0"/>
                <a:ea typeface="+mj-ea"/>
                <a:cs typeface="Arial" panose="020B0604020202020204" pitchFamily="34" charset="0"/>
              </a:defRPr>
            </a:lvl1pPr>
          </a:lstStyle>
          <a:p>
            <a:r>
              <a:rPr lang="en-GB" sz="3600" b="1">
                <a:solidFill>
                  <a:srgbClr val="0070C0"/>
                </a:solidFill>
                <a:latin typeface="Arial"/>
                <a:cs typeface="Arial"/>
              </a:rPr>
              <a:t>Wayfinding </a:t>
            </a:r>
            <a:br>
              <a:rPr lang="en-GB" sz="3600" b="1">
                <a:solidFill>
                  <a:srgbClr val="0070C0"/>
                </a:solidFill>
                <a:latin typeface="Arial"/>
                <a:cs typeface="Arial"/>
              </a:rPr>
            </a:br>
            <a:r>
              <a:rPr lang="en-GB" sz="3600" b="1">
                <a:solidFill>
                  <a:srgbClr val="0070C0"/>
                </a:solidFill>
                <a:latin typeface="Arial"/>
                <a:cs typeface="Arial"/>
              </a:rPr>
              <a:t>improvements</a:t>
            </a:r>
            <a:endParaRPr lang="en-US" sz="3600" b="1"/>
          </a:p>
        </p:txBody>
      </p:sp>
    </p:spTree>
    <p:extLst>
      <p:ext uri="{BB962C8B-B14F-4D97-AF65-F5344CB8AC3E}">
        <p14:creationId xmlns:p14="http://schemas.microsoft.com/office/powerpoint/2010/main" val="29345217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7F43A9-23F8-BBD6-2E4D-4355FE1EED80}"/>
            </a:ext>
          </a:extLst>
        </p:cNvPr>
        <p:cNvGrpSpPr/>
        <p:nvPr/>
      </p:nvGrpSpPr>
      <p:grpSpPr>
        <a:xfrm>
          <a:off x="0" y="0"/>
          <a:ext cx="0" cy="0"/>
          <a:chOff x="0" y="0"/>
          <a:chExt cx="0" cy="0"/>
        </a:xfrm>
      </p:grpSpPr>
      <p:grpSp>
        <p:nvGrpSpPr>
          <p:cNvPr id="11" name="Group 10">
            <a:extLst>
              <a:ext uri="{FF2B5EF4-FFF2-40B4-BE49-F238E27FC236}">
                <a16:creationId xmlns:a16="http://schemas.microsoft.com/office/drawing/2014/main" id="{8AF48CB2-071A-8940-21F5-C2A85E09006F}"/>
              </a:ext>
            </a:extLst>
          </p:cNvPr>
          <p:cNvGrpSpPr/>
          <p:nvPr/>
        </p:nvGrpSpPr>
        <p:grpSpPr>
          <a:xfrm>
            <a:off x="938882" y="1609517"/>
            <a:ext cx="9939299" cy="1751822"/>
            <a:chOff x="1908246" y="1497202"/>
            <a:chExt cx="9939299" cy="1751822"/>
          </a:xfrm>
        </p:grpSpPr>
        <p:grpSp>
          <p:nvGrpSpPr>
            <p:cNvPr id="47" name="Group 46">
              <a:extLst>
                <a:ext uri="{FF2B5EF4-FFF2-40B4-BE49-F238E27FC236}">
                  <a16:creationId xmlns:a16="http://schemas.microsoft.com/office/drawing/2014/main" id="{351252EA-E465-D06E-63D6-021640019483}"/>
                </a:ext>
              </a:extLst>
            </p:cNvPr>
            <p:cNvGrpSpPr/>
            <p:nvPr/>
          </p:nvGrpSpPr>
          <p:grpSpPr>
            <a:xfrm>
              <a:off x="7510113" y="1497202"/>
              <a:ext cx="1336018" cy="1333864"/>
              <a:chOff x="6165966" y="1486847"/>
              <a:chExt cx="1336018" cy="1333864"/>
            </a:xfrm>
          </p:grpSpPr>
          <p:sp>
            <p:nvSpPr>
              <p:cNvPr id="22" name="TextBox 21">
                <a:extLst>
                  <a:ext uri="{FF2B5EF4-FFF2-40B4-BE49-F238E27FC236}">
                    <a16:creationId xmlns:a16="http://schemas.microsoft.com/office/drawing/2014/main" id="{4EFB0B83-25FB-56A9-8951-32BB8AF430B1}"/>
                  </a:ext>
                </a:extLst>
              </p:cNvPr>
              <p:cNvSpPr txBox="1"/>
              <p:nvPr/>
            </p:nvSpPr>
            <p:spPr>
              <a:xfrm>
                <a:off x="6165966" y="2512934"/>
                <a:ext cx="1336018" cy="307777"/>
              </a:xfrm>
              <a:prstGeom prst="rect">
                <a:avLst/>
              </a:prstGeom>
              <a:noFill/>
            </p:spPr>
            <p:txBody>
              <a:bodyPr wrap="square">
                <a:spAutoFit/>
              </a:bodyPr>
              <a:lstStyle/>
              <a:p>
                <a:pPr algn="ctr"/>
                <a:r>
                  <a:rPr lang="en-GB" sz="1400" b="1">
                    <a:solidFill>
                      <a:prstClr val="black"/>
                    </a:solidFill>
                    <a:latin typeface="Arial" panose="020B0604020202020204" pitchFamily="34" charset="0"/>
                    <a:cs typeface="Arial" panose="020B0604020202020204" pitchFamily="34" charset="0"/>
                    <a:sym typeface="Proxima Nova"/>
                  </a:rPr>
                  <a:t>Treatment</a:t>
                </a:r>
                <a:endParaRPr lang="en-GB" sz="1400"/>
              </a:p>
            </p:txBody>
          </p:sp>
          <p:pic>
            <p:nvPicPr>
              <p:cNvPr id="16" name="Picture 15">
                <a:extLst>
                  <a:ext uri="{FF2B5EF4-FFF2-40B4-BE49-F238E27FC236}">
                    <a16:creationId xmlns:a16="http://schemas.microsoft.com/office/drawing/2014/main" id="{741E57FA-5E43-4C26-8E5A-BCE5768A7B43}"/>
                  </a:ext>
                </a:extLst>
              </p:cNvPr>
              <p:cNvPicPr>
                <a:picLocks noChangeAspect="1"/>
              </p:cNvPicPr>
              <p:nvPr/>
            </p:nvPicPr>
            <p:blipFill>
              <a:blip r:embed="rId3"/>
              <a:stretch>
                <a:fillRect/>
              </a:stretch>
            </p:blipFill>
            <p:spPr>
              <a:xfrm>
                <a:off x="6368365" y="1486847"/>
                <a:ext cx="931220" cy="892648"/>
              </a:xfrm>
              <a:prstGeom prst="rect">
                <a:avLst/>
              </a:prstGeom>
              <a:ln>
                <a:solidFill>
                  <a:schemeClr val="bg1"/>
                </a:solidFill>
              </a:ln>
            </p:spPr>
          </p:pic>
        </p:grpSp>
        <p:grpSp>
          <p:nvGrpSpPr>
            <p:cNvPr id="49" name="Group 48">
              <a:extLst>
                <a:ext uri="{FF2B5EF4-FFF2-40B4-BE49-F238E27FC236}">
                  <a16:creationId xmlns:a16="http://schemas.microsoft.com/office/drawing/2014/main" id="{42EEE6A4-D400-F3D2-E63E-BEB9BC9A8165}"/>
                </a:ext>
              </a:extLst>
            </p:cNvPr>
            <p:cNvGrpSpPr/>
            <p:nvPr/>
          </p:nvGrpSpPr>
          <p:grpSpPr>
            <a:xfrm>
              <a:off x="1908246" y="1497203"/>
              <a:ext cx="1980600" cy="1553847"/>
              <a:chOff x="384246" y="1506994"/>
              <a:chExt cx="1980600" cy="1553847"/>
            </a:xfrm>
          </p:grpSpPr>
          <p:grpSp>
            <p:nvGrpSpPr>
              <p:cNvPr id="7" name="Group 2">
                <a:extLst>
                  <a:ext uri="{FF2B5EF4-FFF2-40B4-BE49-F238E27FC236}">
                    <a16:creationId xmlns:a16="http://schemas.microsoft.com/office/drawing/2014/main" id="{9B697E86-63E6-A397-1961-C55006F9F2CE}"/>
                  </a:ext>
                </a:extLst>
              </p:cNvPr>
              <p:cNvGrpSpPr/>
              <p:nvPr/>
            </p:nvGrpSpPr>
            <p:grpSpPr>
              <a:xfrm>
                <a:off x="586516" y="1520908"/>
                <a:ext cx="824526" cy="824526"/>
                <a:chOff x="0" y="0"/>
                <a:chExt cx="812800" cy="812800"/>
              </a:xfrm>
            </p:grpSpPr>
            <p:sp>
              <p:nvSpPr>
                <p:cNvPr id="4" name="Freeform 3">
                  <a:extLst>
                    <a:ext uri="{FF2B5EF4-FFF2-40B4-BE49-F238E27FC236}">
                      <a16:creationId xmlns:a16="http://schemas.microsoft.com/office/drawing/2014/main" id="{850BF3F1-E13A-6579-3BB8-29D286FCBEE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31128" t="-28268" r="-233600" b="-76891"/>
                  </a:stretch>
                </a:blipFill>
                <a:ln>
                  <a:solidFill>
                    <a:schemeClr val="bg1"/>
                  </a:solidFill>
                </a:ln>
              </p:spPr>
              <p:txBody>
                <a:bodyPr/>
                <a:lstStyle/>
                <a:p>
                  <a:endParaRPr lang="en-GB"/>
                </a:p>
              </p:txBody>
            </p:sp>
          </p:grpSp>
          <p:sp>
            <p:nvSpPr>
              <p:cNvPr id="18" name="TextBox 17">
                <a:extLst>
                  <a:ext uri="{FF2B5EF4-FFF2-40B4-BE49-F238E27FC236}">
                    <a16:creationId xmlns:a16="http://schemas.microsoft.com/office/drawing/2014/main" id="{BEFACE8A-3CEE-9A1B-4EA2-4651EF72204C}"/>
                  </a:ext>
                </a:extLst>
              </p:cNvPr>
              <p:cNvSpPr txBox="1"/>
              <p:nvPr/>
            </p:nvSpPr>
            <p:spPr>
              <a:xfrm>
                <a:off x="384246" y="2512934"/>
                <a:ext cx="1980600" cy="547907"/>
              </a:xfrm>
              <a:prstGeom prst="rect">
                <a:avLst/>
              </a:prstGeom>
              <a:noFill/>
            </p:spPr>
            <p:txBody>
              <a:bodyPr wrap="square">
                <a:spAutoFit/>
              </a:bodyPr>
              <a:lstStyle/>
              <a:p>
                <a:pPr algn="ctr" defTabSz="685800">
                  <a:lnSpc>
                    <a:spcPct val="110000"/>
                  </a:lnSpc>
                  <a:buClr>
                    <a:srgbClr val="000000"/>
                  </a:buClr>
                  <a:buSzPts val="1400"/>
                  <a:defRPr/>
                </a:pPr>
                <a:r>
                  <a:rPr lang="en-GB" sz="1400" b="1">
                    <a:solidFill>
                      <a:prstClr val="black"/>
                    </a:solidFill>
                    <a:latin typeface="Arial" panose="020B0604020202020204" pitchFamily="34" charset="0"/>
                    <a:cs typeface="Arial" panose="020B0604020202020204" pitchFamily="34" charset="0"/>
                    <a:sym typeface="Proxima Nova"/>
                  </a:rPr>
                  <a:t>Getting from GP to specialist</a:t>
                </a:r>
              </a:p>
            </p:txBody>
          </p:sp>
          <p:grpSp>
            <p:nvGrpSpPr>
              <p:cNvPr id="3" name="Group 12">
                <a:extLst>
                  <a:ext uri="{FF2B5EF4-FFF2-40B4-BE49-F238E27FC236}">
                    <a16:creationId xmlns:a16="http://schemas.microsoft.com/office/drawing/2014/main" id="{51212B2E-FFB4-9637-B6A6-86D323B6B64B}"/>
                  </a:ext>
                </a:extLst>
              </p:cNvPr>
              <p:cNvGrpSpPr/>
              <p:nvPr/>
            </p:nvGrpSpPr>
            <p:grpSpPr>
              <a:xfrm>
                <a:off x="1493943" y="1506994"/>
                <a:ext cx="824526" cy="824526"/>
                <a:chOff x="0" y="0"/>
                <a:chExt cx="812800" cy="812800"/>
              </a:xfrm>
            </p:grpSpPr>
            <p:sp>
              <p:nvSpPr>
                <p:cNvPr id="9" name="Freeform 13">
                  <a:extLst>
                    <a:ext uri="{FF2B5EF4-FFF2-40B4-BE49-F238E27FC236}">
                      <a16:creationId xmlns:a16="http://schemas.microsoft.com/office/drawing/2014/main" id="{05219F13-D731-6CA2-7EEF-891911371E0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l="-174884" t="-111722" r="-298156" b="-110221"/>
                  </a:stretch>
                </a:blipFill>
                <a:ln>
                  <a:solidFill>
                    <a:schemeClr val="bg1"/>
                  </a:solidFill>
                </a:ln>
              </p:spPr>
              <p:txBody>
                <a:bodyPr/>
                <a:lstStyle/>
                <a:p>
                  <a:endParaRPr lang="en-GB"/>
                </a:p>
              </p:txBody>
            </p:sp>
          </p:grpSp>
        </p:grpSp>
        <p:grpSp>
          <p:nvGrpSpPr>
            <p:cNvPr id="46" name="Group 45">
              <a:extLst>
                <a:ext uri="{FF2B5EF4-FFF2-40B4-BE49-F238E27FC236}">
                  <a16:creationId xmlns:a16="http://schemas.microsoft.com/office/drawing/2014/main" id="{5934B593-E574-42EE-BBC1-51CC4DF09AE1}"/>
                </a:ext>
              </a:extLst>
            </p:cNvPr>
            <p:cNvGrpSpPr/>
            <p:nvPr/>
          </p:nvGrpSpPr>
          <p:grpSpPr>
            <a:xfrm>
              <a:off x="10049225" y="1497202"/>
              <a:ext cx="1798320" cy="1557806"/>
              <a:chOff x="8525225" y="1503034"/>
              <a:chExt cx="1798320" cy="1557806"/>
            </a:xfrm>
          </p:grpSpPr>
          <p:sp>
            <p:nvSpPr>
              <p:cNvPr id="24" name="TextBox 23">
                <a:extLst>
                  <a:ext uri="{FF2B5EF4-FFF2-40B4-BE49-F238E27FC236}">
                    <a16:creationId xmlns:a16="http://schemas.microsoft.com/office/drawing/2014/main" id="{6E0DBA36-57CA-4FE0-EAA5-02C10BE6EC92}"/>
                  </a:ext>
                </a:extLst>
              </p:cNvPr>
              <p:cNvSpPr txBox="1"/>
              <p:nvPr/>
            </p:nvSpPr>
            <p:spPr>
              <a:xfrm>
                <a:off x="8525225" y="2512933"/>
                <a:ext cx="1798320" cy="547907"/>
              </a:xfrm>
              <a:prstGeom prst="rect">
                <a:avLst/>
              </a:prstGeom>
              <a:noFill/>
            </p:spPr>
            <p:txBody>
              <a:bodyPr wrap="square">
                <a:spAutoFit/>
              </a:bodyPr>
              <a:lstStyle/>
              <a:p>
                <a:pPr algn="ctr" defTabSz="685800">
                  <a:lnSpc>
                    <a:spcPct val="110000"/>
                  </a:lnSpc>
                  <a:buClr>
                    <a:srgbClr val="000000"/>
                  </a:buClr>
                  <a:buSzPts val="1400"/>
                  <a:defRPr/>
                </a:pPr>
                <a:r>
                  <a:rPr lang="en-GB" sz="1400" b="1">
                    <a:solidFill>
                      <a:prstClr val="black"/>
                    </a:solidFill>
                    <a:latin typeface="Arial" panose="020B0604020202020204" pitchFamily="34" charset="0"/>
                    <a:cs typeface="Arial" panose="020B0604020202020204" pitchFamily="34" charset="0"/>
                    <a:sym typeface="Proxima Nova"/>
                  </a:rPr>
                  <a:t>Supporting people </a:t>
                </a:r>
              </a:p>
              <a:p>
                <a:pPr algn="ctr" defTabSz="685800">
                  <a:lnSpc>
                    <a:spcPct val="110000"/>
                  </a:lnSpc>
                  <a:buClr>
                    <a:srgbClr val="000000"/>
                  </a:buClr>
                  <a:buSzPts val="1400"/>
                  <a:defRPr/>
                </a:pPr>
                <a:r>
                  <a:rPr lang="en-GB" sz="1400" b="1">
                    <a:solidFill>
                      <a:prstClr val="black"/>
                    </a:solidFill>
                    <a:latin typeface="Arial" panose="020B0604020202020204" pitchFamily="34" charset="0"/>
                    <a:cs typeface="Arial" panose="020B0604020202020204" pitchFamily="34" charset="0"/>
                    <a:sym typeface="Proxima Nova"/>
                  </a:rPr>
                  <a:t>to live well</a:t>
                </a:r>
              </a:p>
            </p:txBody>
          </p:sp>
          <p:grpSp>
            <p:nvGrpSpPr>
              <p:cNvPr id="21" name="Group 28">
                <a:extLst>
                  <a:ext uri="{FF2B5EF4-FFF2-40B4-BE49-F238E27FC236}">
                    <a16:creationId xmlns:a16="http://schemas.microsoft.com/office/drawing/2014/main" id="{6B24B01C-4906-D573-B427-381BCE177BD2}"/>
                  </a:ext>
                </a:extLst>
              </p:cNvPr>
              <p:cNvGrpSpPr/>
              <p:nvPr/>
            </p:nvGrpSpPr>
            <p:grpSpPr>
              <a:xfrm>
                <a:off x="9011811" y="1503034"/>
                <a:ext cx="825148" cy="825148"/>
                <a:chOff x="1506113" y="0"/>
                <a:chExt cx="812800" cy="812800"/>
              </a:xfrm>
            </p:grpSpPr>
            <p:sp>
              <p:nvSpPr>
                <p:cNvPr id="23" name="Freeform 29">
                  <a:extLst>
                    <a:ext uri="{FF2B5EF4-FFF2-40B4-BE49-F238E27FC236}">
                      <a16:creationId xmlns:a16="http://schemas.microsoft.com/office/drawing/2014/main" id="{B5B30F25-17B4-8F5C-EFB2-C834F11916BA}"/>
                    </a:ext>
                  </a:extLst>
                </p:cNvPr>
                <p:cNvSpPr/>
                <p:nvPr/>
              </p:nvSpPr>
              <p:spPr>
                <a:xfrm>
                  <a:off x="1506113"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l="-167439" t="-106811" r="-230639" b="-73358"/>
                  </a:stretch>
                </a:blipFill>
              </p:spPr>
              <p:txBody>
                <a:bodyPr/>
                <a:lstStyle/>
                <a:p>
                  <a:endParaRPr lang="en-GB"/>
                </a:p>
              </p:txBody>
            </p:sp>
          </p:grpSp>
        </p:grpSp>
        <p:grpSp>
          <p:nvGrpSpPr>
            <p:cNvPr id="48" name="Group 47">
              <a:extLst>
                <a:ext uri="{FF2B5EF4-FFF2-40B4-BE49-F238E27FC236}">
                  <a16:creationId xmlns:a16="http://schemas.microsoft.com/office/drawing/2014/main" id="{08B1E18B-369A-FCB9-0DAE-09988EC66BA8}"/>
                </a:ext>
              </a:extLst>
            </p:cNvPr>
            <p:cNvGrpSpPr/>
            <p:nvPr/>
          </p:nvGrpSpPr>
          <p:grpSpPr>
            <a:xfrm>
              <a:off x="4257495" y="1497202"/>
              <a:ext cx="2487709" cy="1751822"/>
              <a:chOff x="2516849" y="1486847"/>
              <a:chExt cx="2487709" cy="1751822"/>
            </a:xfrm>
          </p:grpSpPr>
          <p:sp>
            <p:nvSpPr>
              <p:cNvPr id="20" name="TextBox 19">
                <a:extLst>
                  <a:ext uri="{FF2B5EF4-FFF2-40B4-BE49-F238E27FC236}">
                    <a16:creationId xmlns:a16="http://schemas.microsoft.com/office/drawing/2014/main" id="{031C3B07-072F-E8C8-42CA-64525B1C4C58}"/>
                  </a:ext>
                </a:extLst>
              </p:cNvPr>
              <p:cNvSpPr txBox="1"/>
              <p:nvPr/>
            </p:nvSpPr>
            <p:spPr>
              <a:xfrm>
                <a:off x="2516849" y="2500005"/>
                <a:ext cx="2487709" cy="738664"/>
              </a:xfrm>
              <a:prstGeom prst="rect">
                <a:avLst/>
              </a:prstGeom>
              <a:noFill/>
            </p:spPr>
            <p:txBody>
              <a:bodyPr wrap="square">
                <a:spAutoFit/>
              </a:bodyPr>
              <a:lstStyle/>
              <a:p>
                <a:pPr lvl="0" algn="ctr">
                  <a:buClr>
                    <a:srgbClr val="000000"/>
                  </a:buClr>
                  <a:buSzPts val="1400"/>
                  <a:defRPr/>
                </a:pPr>
                <a:r>
                  <a:rPr lang="en-GB" sz="1400" b="1">
                    <a:latin typeface="Arial" panose="020B0604020202020204" pitchFamily="34" charset="0"/>
                    <a:cs typeface="Arial" panose="020B0604020202020204" pitchFamily="34" charset="0"/>
                    <a:sym typeface="Proxima Nova"/>
                  </a:rPr>
                  <a:t>Getting to diagnosis </a:t>
                </a:r>
              </a:p>
              <a:p>
                <a:pPr lvl="0" algn="ctr">
                  <a:buClr>
                    <a:srgbClr val="000000"/>
                  </a:buClr>
                  <a:buSzPts val="1400"/>
                  <a:defRPr/>
                </a:pPr>
                <a:r>
                  <a:rPr lang="en-GB" sz="1400" b="1">
                    <a:latin typeface="Arial" panose="020B0604020202020204" pitchFamily="34" charset="0"/>
                    <a:cs typeface="Arial" panose="020B0604020202020204" pitchFamily="34" charset="0"/>
                    <a:sym typeface="Proxima Nova"/>
                  </a:rPr>
                  <a:t>and shared decision making</a:t>
                </a:r>
              </a:p>
            </p:txBody>
          </p:sp>
          <p:grpSp>
            <p:nvGrpSpPr>
              <p:cNvPr id="29" name="Group 30">
                <a:extLst>
                  <a:ext uri="{FF2B5EF4-FFF2-40B4-BE49-F238E27FC236}">
                    <a16:creationId xmlns:a16="http://schemas.microsoft.com/office/drawing/2014/main" id="{A19EF0C5-32AB-28E5-2282-1379487D0899}"/>
                  </a:ext>
                </a:extLst>
              </p:cNvPr>
              <p:cNvGrpSpPr/>
              <p:nvPr/>
            </p:nvGrpSpPr>
            <p:grpSpPr>
              <a:xfrm>
                <a:off x="3322740" y="1486847"/>
                <a:ext cx="824526" cy="824526"/>
                <a:chOff x="177324" y="0"/>
                <a:chExt cx="812800" cy="812800"/>
              </a:xfrm>
            </p:grpSpPr>
            <p:sp>
              <p:nvSpPr>
                <p:cNvPr id="30" name="Freeform 31">
                  <a:extLst>
                    <a:ext uri="{FF2B5EF4-FFF2-40B4-BE49-F238E27FC236}">
                      <a16:creationId xmlns:a16="http://schemas.microsoft.com/office/drawing/2014/main" id="{5EABB214-E961-F44E-D66A-2EE6A22D0D17}"/>
                    </a:ext>
                  </a:extLst>
                </p:cNvPr>
                <p:cNvSpPr/>
                <p:nvPr/>
              </p:nvSpPr>
              <p:spPr>
                <a:xfrm>
                  <a:off x="177324"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l="-141240" t="-72967" r="-244457" b="-100237"/>
                  </a:stretch>
                </a:blipFill>
              </p:spPr>
              <p:txBody>
                <a:bodyPr/>
                <a:lstStyle/>
                <a:p>
                  <a:endParaRPr lang="en-GB"/>
                </a:p>
              </p:txBody>
            </p:sp>
          </p:grpSp>
        </p:grpSp>
      </p:grpSp>
      <p:sp>
        <p:nvSpPr>
          <p:cNvPr id="32" name="Oval 31">
            <a:extLst>
              <a:ext uri="{FF2B5EF4-FFF2-40B4-BE49-F238E27FC236}">
                <a16:creationId xmlns:a16="http://schemas.microsoft.com/office/drawing/2014/main" id="{C4B7CE2D-E1D1-3198-0E20-99CFA707747A}"/>
              </a:ext>
            </a:extLst>
          </p:cNvPr>
          <p:cNvSpPr/>
          <p:nvPr/>
        </p:nvSpPr>
        <p:spPr>
          <a:xfrm>
            <a:off x="991876" y="4283040"/>
            <a:ext cx="317090" cy="317090"/>
          </a:xfrm>
          <a:prstGeom prst="ellipse">
            <a:avLst/>
          </a:prstGeom>
          <a:solidFill>
            <a:srgbClr val="33007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2</a:t>
            </a:r>
          </a:p>
        </p:txBody>
      </p:sp>
      <p:sp>
        <p:nvSpPr>
          <p:cNvPr id="33" name="Oval 32">
            <a:extLst>
              <a:ext uri="{FF2B5EF4-FFF2-40B4-BE49-F238E27FC236}">
                <a16:creationId xmlns:a16="http://schemas.microsoft.com/office/drawing/2014/main" id="{5832B42E-9345-A185-7158-F52A12598289}"/>
              </a:ext>
            </a:extLst>
          </p:cNvPr>
          <p:cNvSpPr/>
          <p:nvPr/>
        </p:nvSpPr>
        <p:spPr>
          <a:xfrm>
            <a:off x="991876" y="3543006"/>
            <a:ext cx="317090" cy="317090"/>
          </a:xfrm>
          <a:prstGeom prst="ellipse">
            <a:avLst/>
          </a:prstGeom>
          <a:solidFill>
            <a:srgbClr val="33007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1</a:t>
            </a:r>
          </a:p>
        </p:txBody>
      </p:sp>
      <p:sp>
        <p:nvSpPr>
          <p:cNvPr id="34" name="Oval 33">
            <a:extLst>
              <a:ext uri="{FF2B5EF4-FFF2-40B4-BE49-F238E27FC236}">
                <a16:creationId xmlns:a16="http://schemas.microsoft.com/office/drawing/2014/main" id="{263F6A93-810A-9EBD-A051-672F1DEF8FCC}"/>
              </a:ext>
            </a:extLst>
          </p:cNvPr>
          <p:cNvSpPr/>
          <p:nvPr/>
        </p:nvSpPr>
        <p:spPr>
          <a:xfrm>
            <a:off x="991876" y="4982745"/>
            <a:ext cx="317090" cy="317090"/>
          </a:xfrm>
          <a:prstGeom prst="ellipse">
            <a:avLst/>
          </a:prstGeom>
          <a:solidFill>
            <a:srgbClr val="33007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t>3</a:t>
            </a:r>
          </a:p>
        </p:txBody>
      </p:sp>
      <p:sp>
        <p:nvSpPr>
          <p:cNvPr id="35" name="TextBox 34">
            <a:extLst>
              <a:ext uri="{FF2B5EF4-FFF2-40B4-BE49-F238E27FC236}">
                <a16:creationId xmlns:a16="http://schemas.microsoft.com/office/drawing/2014/main" id="{22A0DB73-4F93-390F-57A9-70872E8A2B8C}"/>
              </a:ext>
            </a:extLst>
          </p:cNvPr>
          <p:cNvSpPr txBox="1"/>
          <p:nvPr/>
        </p:nvSpPr>
        <p:spPr>
          <a:xfrm>
            <a:off x="1523042" y="3524253"/>
            <a:ext cx="3584337" cy="369332"/>
          </a:xfrm>
          <a:prstGeom prst="rect">
            <a:avLst/>
          </a:prstGeom>
          <a:noFill/>
        </p:spPr>
        <p:txBody>
          <a:bodyPr wrap="square">
            <a:spAutoFit/>
          </a:bodyPr>
          <a:lstStyle/>
          <a:p>
            <a:r>
              <a:rPr lang="en-GB">
                <a:latin typeface="Arial" panose="020B0604020202020204" pitchFamily="34" charset="0"/>
                <a:cs typeface="Arial" panose="020B0604020202020204" pitchFamily="34" charset="0"/>
              </a:rPr>
              <a:t>Patient initiated follow-up</a:t>
            </a:r>
          </a:p>
        </p:txBody>
      </p:sp>
      <p:sp>
        <p:nvSpPr>
          <p:cNvPr id="36" name="TextBox 35">
            <a:extLst>
              <a:ext uri="{FF2B5EF4-FFF2-40B4-BE49-F238E27FC236}">
                <a16:creationId xmlns:a16="http://schemas.microsoft.com/office/drawing/2014/main" id="{19B9CB6F-D7D0-2775-3591-A9C40F81553E}"/>
              </a:ext>
            </a:extLst>
          </p:cNvPr>
          <p:cNvSpPr txBox="1"/>
          <p:nvPr/>
        </p:nvSpPr>
        <p:spPr>
          <a:xfrm>
            <a:off x="1516162" y="4256919"/>
            <a:ext cx="6026900" cy="369332"/>
          </a:xfrm>
          <a:prstGeom prst="rect">
            <a:avLst/>
          </a:prstGeom>
          <a:noFill/>
        </p:spPr>
        <p:txBody>
          <a:bodyPr wrap="square">
            <a:spAutoFit/>
          </a:bodyPr>
          <a:lstStyle/>
          <a:p>
            <a:r>
              <a:rPr lang="en-GB">
                <a:latin typeface="Arial" panose="020B0604020202020204" pitchFamily="34" charset="0"/>
                <a:cs typeface="Arial" panose="020B0604020202020204" pitchFamily="34" charset="0"/>
              </a:rPr>
              <a:t>Aligning with ‘Reforming elective care for patients’ plans</a:t>
            </a:r>
          </a:p>
        </p:txBody>
      </p:sp>
      <p:sp>
        <p:nvSpPr>
          <p:cNvPr id="37" name="TextBox 36">
            <a:extLst>
              <a:ext uri="{FF2B5EF4-FFF2-40B4-BE49-F238E27FC236}">
                <a16:creationId xmlns:a16="http://schemas.microsoft.com/office/drawing/2014/main" id="{96BFD4F9-8F1B-A348-D365-671F1FBBF873}"/>
              </a:ext>
            </a:extLst>
          </p:cNvPr>
          <p:cNvSpPr txBox="1"/>
          <p:nvPr/>
        </p:nvSpPr>
        <p:spPr>
          <a:xfrm>
            <a:off x="1504541" y="4983588"/>
            <a:ext cx="7457996" cy="369332"/>
          </a:xfrm>
          <a:prstGeom prst="rect">
            <a:avLst/>
          </a:prstGeom>
          <a:noFill/>
        </p:spPr>
        <p:txBody>
          <a:bodyPr wrap="square">
            <a:spAutoFit/>
          </a:bodyPr>
          <a:lstStyle/>
          <a:p>
            <a:r>
              <a:rPr lang="en-GB">
                <a:latin typeface="Arial" panose="020B0604020202020204" pitchFamily="34" charset="0"/>
                <a:cs typeface="Arial" panose="020B0604020202020204" pitchFamily="34" charset="0"/>
              </a:rPr>
              <a:t>Trust and North West London Acute Provider Collaborative initiatives</a:t>
            </a:r>
          </a:p>
        </p:txBody>
      </p:sp>
      <p:sp>
        <p:nvSpPr>
          <p:cNvPr id="5" name="Oval 4">
            <a:extLst>
              <a:ext uri="{FF2B5EF4-FFF2-40B4-BE49-F238E27FC236}">
                <a16:creationId xmlns:a16="http://schemas.microsoft.com/office/drawing/2014/main" id="{C1893232-C028-65ED-52FC-70C7B68CF346}"/>
              </a:ext>
            </a:extLst>
          </p:cNvPr>
          <p:cNvSpPr/>
          <p:nvPr/>
        </p:nvSpPr>
        <p:spPr>
          <a:xfrm>
            <a:off x="991876" y="5707007"/>
            <a:ext cx="317090" cy="317090"/>
          </a:xfrm>
          <a:prstGeom prst="ellipse">
            <a:avLst/>
          </a:prstGeom>
          <a:solidFill>
            <a:srgbClr val="33007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cs typeface="Arial"/>
              </a:rPr>
              <a:t>4</a:t>
            </a:r>
          </a:p>
        </p:txBody>
      </p:sp>
      <p:sp>
        <p:nvSpPr>
          <p:cNvPr id="6" name="TextBox 5">
            <a:extLst>
              <a:ext uri="{FF2B5EF4-FFF2-40B4-BE49-F238E27FC236}">
                <a16:creationId xmlns:a16="http://schemas.microsoft.com/office/drawing/2014/main" id="{0E1168F1-DC21-0B7E-CC9D-B5BBB628D627}"/>
              </a:ext>
            </a:extLst>
          </p:cNvPr>
          <p:cNvSpPr txBox="1"/>
          <p:nvPr/>
        </p:nvSpPr>
        <p:spPr>
          <a:xfrm>
            <a:off x="1533116" y="5707488"/>
            <a:ext cx="7903325" cy="923330"/>
          </a:xfrm>
          <a:prstGeom prst="rect">
            <a:avLst/>
          </a:prstGeom>
          <a:noFill/>
        </p:spPr>
        <p:txBody>
          <a:bodyPr wrap="square" lIns="91440" tIns="45720" rIns="91440" bIns="45720" anchor="t">
            <a:spAutoFit/>
          </a:bodyPr>
          <a:lstStyle/>
          <a:p>
            <a:r>
              <a:rPr lang="en-GB">
                <a:latin typeface="Arial" panose="020B0604020202020204" pitchFamily="34" charset="0"/>
                <a:cs typeface="Arial" panose="020B0604020202020204" pitchFamily="34" charset="0"/>
              </a:rPr>
              <a:t>Engagement events with our staff, with some partner input – what are we already doing, what would improve clinical care, patient experience and ensure value in every interaction.</a:t>
            </a:r>
          </a:p>
        </p:txBody>
      </p:sp>
      <p:sp>
        <p:nvSpPr>
          <p:cNvPr id="8" name="Title 1">
            <a:extLst>
              <a:ext uri="{FF2B5EF4-FFF2-40B4-BE49-F238E27FC236}">
                <a16:creationId xmlns:a16="http://schemas.microsoft.com/office/drawing/2014/main" id="{96975D61-FA76-B3EA-E031-B5A15C3E3D94}"/>
              </a:ext>
            </a:extLst>
          </p:cNvPr>
          <p:cNvSpPr txBox="1">
            <a:spLocks/>
          </p:cNvSpPr>
          <p:nvPr/>
        </p:nvSpPr>
        <p:spPr>
          <a:xfrm>
            <a:off x="412585" y="285395"/>
            <a:ext cx="440856" cy="903604"/>
          </a:xfrm>
          <a:prstGeom prst="rect">
            <a:avLst/>
          </a:prstGeom>
        </p:spPr>
        <p:txBody>
          <a:bodyPr vert="horz" lIns="0" tIns="0" rIns="91440" bIns="46800" rtlCol="0" anchor="t" anchorCtr="0">
            <a:noAutofit/>
          </a:bodyPr>
          <a:lstStyle>
            <a:lvl1pPr algn="l" defTabSz="685800" rtl="0" eaLnBrk="1" latinLnBrk="0" hangingPunct="1">
              <a:lnSpc>
                <a:spcPct val="90000"/>
              </a:lnSpc>
              <a:spcBef>
                <a:spcPct val="0"/>
              </a:spcBef>
              <a:buNone/>
              <a:defRPr sz="2800" kern="1200">
                <a:solidFill>
                  <a:schemeClr val="tx2"/>
                </a:solidFill>
                <a:latin typeface="Arial" panose="020B0604020202020204" pitchFamily="34" charset="0"/>
                <a:ea typeface="+mj-ea"/>
                <a:cs typeface="Arial" panose="020B0604020202020204" pitchFamily="34" charset="0"/>
              </a:defRPr>
            </a:lvl1pPr>
          </a:lstStyle>
          <a:p>
            <a:r>
              <a:rPr lang="en-US" sz="3600" b="1">
                <a:solidFill>
                  <a:srgbClr val="40B6E6"/>
                </a:solidFill>
              </a:rPr>
              <a:t>6</a:t>
            </a:r>
          </a:p>
        </p:txBody>
      </p:sp>
      <p:sp>
        <p:nvSpPr>
          <p:cNvPr id="10" name="Title 1">
            <a:extLst>
              <a:ext uri="{FF2B5EF4-FFF2-40B4-BE49-F238E27FC236}">
                <a16:creationId xmlns:a16="http://schemas.microsoft.com/office/drawing/2014/main" id="{E819D67A-F448-6DE4-BCAE-A12B52A9E33E}"/>
              </a:ext>
            </a:extLst>
          </p:cNvPr>
          <p:cNvSpPr txBox="1">
            <a:spLocks/>
          </p:cNvSpPr>
          <p:nvPr/>
        </p:nvSpPr>
        <p:spPr>
          <a:xfrm>
            <a:off x="938882" y="285394"/>
            <a:ext cx="7582431" cy="1067841"/>
          </a:xfrm>
          <a:prstGeom prst="rect">
            <a:avLst/>
          </a:prstGeom>
        </p:spPr>
        <p:txBody>
          <a:bodyPr vert="horz" lIns="0" tIns="0" rIns="91440" bIns="46800" rtlCol="0" anchor="t" anchorCtr="0">
            <a:noAutofit/>
          </a:bodyPr>
          <a:lstStyle>
            <a:lvl1pPr algn="l" defTabSz="685800" rtl="0" eaLnBrk="1" latinLnBrk="0" hangingPunct="1">
              <a:lnSpc>
                <a:spcPct val="90000"/>
              </a:lnSpc>
              <a:spcBef>
                <a:spcPct val="0"/>
              </a:spcBef>
              <a:buNone/>
              <a:defRPr sz="2800" kern="1200">
                <a:solidFill>
                  <a:schemeClr val="tx2"/>
                </a:solidFill>
                <a:latin typeface="Arial" panose="020B0604020202020204" pitchFamily="34" charset="0"/>
                <a:ea typeface="+mj-ea"/>
                <a:cs typeface="Arial" panose="020B0604020202020204" pitchFamily="34" charset="0"/>
              </a:defRPr>
            </a:lvl1pPr>
          </a:lstStyle>
          <a:p>
            <a:r>
              <a:rPr lang="en-GB" sz="3600" b="1">
                <a:solidFill>
                  <a:srgbClr val="0070C0"/>
                </a:solidFill>
                <a:latin typeface="Arial"/>
                <a:cs typeface="Arial"/>
              </a:rPr>
              <a:t>Improving models </a:t>
            </a:r>
            <a:br>
              <a:rPr lang="en-GB" sz="3600" b="1">
                <a:solidFill>
                  <a:srgbClr val="0070C0"/>
                </a:solidFill>
                <a:latin typeface="Arial"/>
                <a:cs typeface="Arial"/>
              </a:rPr>
            </a:br>
            <a:r>
              <a:rPr lang="en-GB" sz="3600" b="1">
                <a:solidFill>
                  <a:srgbClr val="0070C0"/>
                </a:solidFill>
                <a:latin typeface="Arial"/>
                <a:cs typeface="Arial"/>
              </a:rPr>
              <a:t>of care</a:t>
            </a:r>
            <a:endParaRPr lang="en-US" sz="3600" b="1"/>
          </a:p>
        </p:txBody>
      </p:sp>
    </p:spTree>
    <p:extLst>
      <p:ext uri="{BB962C8B-B14F-4D97-AF65-F5344CB8AC3E}">
        <p14:creationId xmlns:p14="http://schemas.microsoft.com/office/powerpoint/2010/main" val="6660770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0100B023-2F9C-8357-4264-D171295F4C13}"/>
              </a:ext>
            </a:extLst>
          </p:cNvPr>
          <p:cNvSpPr txBox="1"/>
          <p:nvPr/>
        </p:nvSpPr>
        <p:spPr>
          <a:xfrm>
            <a:off x="938882" y="1988610"/>
            <a:ext cx="9209459" cy="1938992"/>
          </a:xfrm>
          <a:prstGeom prst="rect">
            <a:avLst/>
          </a:prstGeom>
          <a:noFill/>
        </p:spPr>
        <p:txBody>
          <a:bodyPr wrap="square">
            <a:spAutoFit/>
          </a:bodyPr>
          <a:lstStyle/>
          <a:p>
            <a:pPr marL="342900" indent="-342900">
              <a:buFont typeface="Arial" panose="020B0604020202020204" pitchFamily="34" charset="0"/>
              <a:buChar char="•"/>
            </a:pPr>
            <a:r>
              <a:rPr lang="en-GB" sz="2400">
                <a:latin typeface="Arial" panose="020B0604020202020204" pitchFamily="34" charset="0"/>
                <a:cs typeface="Arial" panose="020B0604020202020204" pitchFamily="34" charset="0"/>
              </a:rPr>
              <a:t>Questions, comments on our overall approach</a:t>
            </a:r>
          </a:p>
          <a:p>
            <a:endParaRPr lang="en-GB" sz="240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400">
                <a:latin typeface="Arial" panose="020B0604020202020204" pitchFamily="34" charset="0"/>
                <a:cs typeface="Arial" panose="020B0604020202020204" pitchFamily="34" charset="0"/>
              </a:rPr>
              <a:t>Question, comments on live initiatives and links to your issues</a:t>
            </a:r>
          </a:p>
          <a:p>
            <a:endParaRPr lang="en-GB" sz="240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400">
                <a:latin typeface="Arial" panose="020B0604020202020204" pitchFamily="34" charset="0"/>
                <a:cs typeface="Arial" panose="020B0604020202020204" pitchFamily="34" charset="0"/>
              </a:rPr>
              <a:t>How can best involve more primary care colleagues?</a:t>
            </a:r>
          </a:p>
        </p:txBody>
      </p:sp>
      <p:sp>
        <p:nvSpPr>
          <p:cNvPr id="3" name="Title 1">
            <a:extLst>
              <a:ext uri="{FF2B5EF4-FFF2-40B4-BE49-F238E27FC236}">
                <a16:creationId xmlns:a16="http://schemas.microsoft.com/office/drawing/2014/main" id="{9AF2F3ED-1E68-CE47-3DDE-AB2D49D05D25}"/>
              </a:ext>
            </a:extLst>
          </p:cNvPr>
          <p:cNvSpPr txBox="1">
            <a:spLocks/>
          </p:cNvSpPr>
          <p:nvPr/>
        </p:nvSpPr>
        <p:spPr>
          <a:xfrm>
            <a:off x="412585" y="285395"/>
            <a:ext cx="440856" cy="903604"/>
          </a:xfrm>
          <a:prstGeom prst="rect">
            <a:avLst/>
          </a:prstGeom>
        </p:spPr>
        <p:txBody>
          <a:bodyPr vert="horz" lIns="0" tIns="0" rIns="91440" bIns="46800" rtlCol="0" anchor="t" anchorCtr="0">
            <a:noAutofit/>
          </a:bodyPr>
          <a:lstStyle>
            <a:lvl1pPr algn="l" defTabSz="685800" rtl="0" eaLnBrk="1" latinLnBrk="0" hangingPunct="1">
              <a:lnSpc>
                <a:spcPct val="90000"/>
              </a:lnSpc>
              <a:spcBef>
                <a:spcPct val="0"/>
              </a:spcBef>
              <a:buNone/>
              <a:defRPr sz="2800" kern="1200">
                <a:solidFill>
                  <a:schemeClr val="tx2"/>
                </a:solidFill>
                <a:latin typeface="Arial" panose="020B0604020202020204" pitchFamily="34" charset="0"/>
                <a:ea typeface="+mj-ea"/>
                <a:cs typeface="Arial" panose="020B0604020202020204" pitchFamily="34" charset="0"/>
              </a:defRPr>
            </a:lvl1pPr>
          </a:lstStyle>
          <a:p>
            <a:r>
              <a:rPr lang="en-US" sz="3600" b="1">
                <a:solidFill>
                  <a:srgbClr val="40B6E6"/>
                </a:solidFill>
              </a:rPr>
              <a:t> </a:t>
            </a:r>
          </a:p>
        </p:txBody>
      </p:sp>
      <p:sp>
        <p:nvSpPr>
          <p:cNvPr id="4" name="Title 1">
            <a:extLst>
              <a:ext uri="{FF2B5EF4-FFF2-40B4-BE49-F238E27FC236}">
                <a16:creationId xmlns:a16="http://schemas.microsoft.com/office/drawing/2014/main" id="{1DF5DA19-B256-1E66-F2F0-24430429A47E}"/>
              </a:ext>
            </a:extLst>
          </p:cNvPr>
          <p:cNvSpPr txBox="1">
            <a:spLocks/>
          </p:cNvSpPr>
          <p:nvPr/>
        </p:nvSpPr>
        <p:spPr>
          <a:xfrm>
            <a:off x="938882" y="501962"/>
            <a:ext cx="7582431" cy="785417"/>
          </a:xfrm>
          <a:prstGeom prst="rect">
            <a:avLst/>
          </a:prstGeom>
        </p:spPr>
        <p:txBody>
          <a:bodyPr vert="horz" lIns="0" tIns="0" rIns="91440" bIns="46800" rtlCol="0" anchor="t" anchorCtr="0">
            <a:noAutofit/>
          </a:bodyPr>
          <a:lstStyle>
            <a:lvl1pPr algn="l" defTabSz="685800" rtl="0" eaLnBrk="1" latinLnBrk="0" hangingPunct="1">
              <a:lnSpc>
                <a:spcPct val="90000"/>
              </a:lnSpc>
              <a:spcBef>
                <a:spcPct val="0"/>
              </a:spcBef>
              <a:buNone/>
              <a:defRPr sz="2800" kern="1200">
                <a:solidFill>
                  <a:schemeClr val="tx2"/>
                </a:solidFill>
                <a:latin typeface="Arial" panose="020B0604020202020204" pitchFamily="34" charset="0"/>
                <a:ea typeface="+mj-ea"/>
                <a:cs typeface="Arial" panose="020B0604020202020204" pitchFamily="34" charset="0"/>
              </a:defRPr>
            </a:lvl1pPr>
          </a:lstStyle>
          <a:p>
            <a:r>
              <a:rPr lang="en-GB" sz="3600" b="1">
                <a:solidFill>
                  <a:srgbClr val="0070C0"/>
                </a:solidFill>
                <a:latin typeface="Arial"/>
                <a:cs typeface="Arial"/>
              </a:rPr>
              <a:t>Discussion</a:t>
            </a:r>
            <a:endParaRPr lang="en-US" sz="3600" b="1"/>
          </a:p>
        </p:txBody>
      </p:sp>
    </p:spTree>
    <p:extLst>
      <p:ext uri="{BB962C8B-B14F-4D97-AF65-F5344CB8AC3E}">
        <p14:creationId xmlns:p14="http://schemas.microsoft.com/office/powerpoint/2010/main" val="31765479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8B9B63-3A88-ABE6-A9AE-C8A6A5C76A98}"/>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97E0BEC4-C935-18A0-CD98-B66FDA2C7998}"/>
              </a:ext>
            </a:extLst>
          </p:cNvPr>
          <p:cNvSpPr>
            <a:spLocks noGrp="1"/>
          </p:cNvSpPr>
          <p:nvPr>
            <p:ph type="body" idx="1"/>
          </p:nvPr>
        </p:nvSpPr>
        <p:spPr>
          <a:xfrm>
            <a:off x="541861" y="5345018"/>
            <a:ext cx="11475820" cy="339591"/>
          </a:xfrm>
        </p:spPr>
        <p:txBody>
          <a:bodyPr vert="horz" lIns="0" tIns="46800" rIns="0" bIns="45720" rtlCol="0" anchor="t">
            <a:noAutofit/>
          </a:bodyPr>
          <a:lstStyle/>
          <a:p>
            <a:r>
              <a:rPr lang="en-US" sz="2000">
                <a:latin typeface="Arial"/>
                <a:cs typeface="Arial"/>
              </a:rPr>
              <a:t>Joselyn King</a:t>
            </a:r>
          </a:p>
        </p:txBody>
      </p:sp>
      <p:sp>
        <p:nvSpPr>
          <p:cNvPr id="11" name="Title 1">
            <a:extLst>
              <a:ext uri="{FF2B5EF4-FFF2-40B4-BE49-F238E27FC236}">
                <a16:creationId xmlns:a16="http://schemas.microsoft.com/office/drawing/2014/main" id="{58ADA247-E7EF-CAFB-8652-8CA55EF060CF}"/>
              </a:ext>
            </a:extLst>
          </p:cNvPr>
          <p:cNvSpPr>
            <a:spLocks noGrp="1"/>
          </p:cNvSpPr>
          <p:nvPr>
            <p:ph type="title"/>
          </p:nvPr>
        </p:nvSpPr>
        <p:spPr>
          <a:xfrm>
            <a:off x="394447" y="1362636"/>
            <a:ext cx="11508192" cy="3629089"/>
          </a:xfrm>
        </p:spPr>
        <p:txBody>
          <a:bodyPr/>
          <a:lstStyle/>
          <a:p>
            <a:r>
              <a:rPr lang="en-US"/>
              <a:t>GP liaison service update</a:t>
            </a:r>
          </a:p>
        </p:txBody>
      </p:sp>
    </p:spTree>
    <p:extLst>
      <p:ext uri="{BB962C8B-B14F-4D97-AF65-F5344CB8AC3E}">
        <p14:creationId xmlns:p14="http://schemas.microsoft.com/office/powerpoint/2010/main" val="33693017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0AB5E71-9F4A-C82A-F969-A4168F6BD7A5}"/>
              </a:ext>
            </a:extLst>
          </p:cNvPr>
          <p:cNvSpPr>
            <a:spLocks noGrp="1"/>
          </p:cNvSpPr>
          <p:nvPr>
            <p:ph type="pic" sz="quarter" idx="16"/>
          </p:nvPr>
        </p:nvSpPr>
        <p:spPr>
          <a:xfrm>
            <a:off x="386431" y="1429734"/>
            <a:ext cx="11562553" cy="3189000"/>
          </a:xfrm>
          <a:solidFill>
            <a:schemeClr val="accent1">
              <a:alpha val="9529"/>
            </a:schemeClr>
          </a:solidFill>
          <a:ln w="19050">
            <a:noFill/>
          </a:ln>
        </p:spPr>
        <p:txBody>
          <a:bodyPr>
            <a:normAutofit/>
          </a:bodyPr>
          <a:lstStyle/>
          <a:p>
            <a:pPr marL="0" indent="0" algn="ctr">
              <a:buNone/>
            </a:pPr>
            <a:r>
              <a:rPr lang="en-GB" sz="2000" b="1">
                <a:solidFill>
                  <a:schemeClr val="tx2"/>
                </a:solidFill>
              </a:rPr>
              <a:t>GP liaison service contacts</a:t>
            </a:r>
          </a:p>
        </p:txBody>
      </p:sp>
      <p:sp>
        <p:nvSpPr>
          <p:cNvPr id="11" name="TextBox 10">
            <a:extLst>
              <a:ext uri="{FF2B5EF4-FFF2-40B4-BE49-F238E27FC236}">
                <a16:creationId xmlns:a16="http://schemas.microsoft.com/office/drawing/2014/main" id="{2D27C4DD-6E47-14EC-E4C7-8E5E348CE43D}"/>
              </a:ext>
            </a:extLst>
          </p:cNvPr>
          <p:cNvSpPr txBox="1"/>
          <p:nvPr/>
        </p:nvSpPr>
        <p:spPr>
          <a:xfrm>
            <a:off x="4133028" y="1783678"/>
            <a:ext cx="3565232" cy="2938690"/>
          </a:xfrm>
          <a:prstGeom prst="rect">
            <a:avLst/>
          </a:prstGeom>
          <a:noFill/>
          <a:ln w="12700">
            <a:noFill/>
          </a:ln>
        </p:spPr>
        <p:txBody>
          <a:bodyPr wrap="square">
            <a:spAutoFit/>
          </a:bodyPr>
          <a:lstStyle/>
          <a:p>
            <a:pPr>
              <a:lnSpc>
                <a:spcPct val="107000"/>
              </a:lnSpc>
              <a:spcAft>
                <a:spcPts val="571"/>
              </a:spcAft>
            </a:pPr>
            <a:r>
              <a:rPr lang="en-GB" sz="1600" b="1" kern="0">
                <a:solidFill>
                  <a:schemeClr val="tx2"/>
                </a:solidFill>
                <a:latin typeface="Arial" panose="020B0604020202020204" pitchFamily="34" charset="0"/>
                <a:ea typeface="Arial" panose="020B0604020202020204" pitchFamily="34" charset="0"/>
                <a:cs typeface="Arial" panose="020B0604020202020204" pitchFamily="34" charset="0"/>
              </a:rPr>
              <a:t>December 2024</a:t>
            </a:r>
          </a:p>
          <a:p>
            <a:pPr marL="204111" indent="-204111">
              <a:lnSpc>
                <a:spcPct val="107000"/>
              </a:lnSpc>
              <a:spcAft>
                <a:spcPts val="571"/>
              </a:spcAft>
              <a:buFont typeface="Arial" panose="020B0604020202020204" pitchFamily="34" charset="0"/>
              <a:buChar char="•"/>
            </a:pPr>
            <a:r>
              <a:rPr lang="en-GB" sz="1600" kern="0">
                <a:solidFill>
                  <a:srgbClr val="242424"/>
                </a:solidFill>
                <a:latin typeface="Arial" panose="020B0604020202020204" pitchFamily="34" charset="0"/>
                <a:ea typeface="Arial" panose="020B0604020202020204" pitchFamily="34" charset="0"/>
                <a:cs typeface="Arial" panose="020B0604020202020204" pitchFamily="34" charset="0"/>
              </a:rPr>
              <a:t>121 GP practice contacts</a:t>
            </a:r>
          </a:p>
          <a:p>
            <a:pPr marL="204111" indent="-204111">
              <a:lnSpc>
                <a:spcPct val="107000"/>
              </a:lnSpc>
              <a:spcAft>
                <a:spcPts val="571"/>
              </a:spcAft>
              <a:buFont typeface="Arial" panose="020B0604020202020204" pitchFamily="34" charset="0"/>
              <a:buChar char="•"/>
            </a:pPr>
            <a:r>
              <a:rPr lang="en-GB" sz="1600" kern="0">
                <a:solidFill>
                  <a:srgbClr val="242424"/>
                </a:solidFill>
                <a:latin typeface="Arial" panose="020B0604020202020204" pitchFamily="34" charset="0"/>
                <a:ea typeface="Arial" panose="020B0604020202020204" pitchFamily="34" charset="0"/>
                <a:cs typeface="Arial" panose="020B0604020202020204" pitchFamily="34" charset="0"/>
              </a:rPr>
              <a:t>Increasing trend in all categories aside from appointment queries but </a:t>
            </a:r>
            <a:r>
              <a:rPr lang="en-GB" sz="1600" u="sng" kern="0">
                <a:solidFill>
                  <a:srgbClr val="242424"/>
                </a:solidFill>
                <a:latin typeface="Arial" panose="020B0604020202020204" pitchFamily="34" charset="0"/>
                <a:ea typeface="Arial" panose="020B0604020202020204" pitchFamily="34" charset="0"/>
                <a:cs typeface="Arial" panose="020B0604020202020204" pitchFamily="34" charset="0"/>
              </a:rPr>
              <a:t>including referral, clinical correspondence and patient care queries </a:t>
            </a:r>
          </a:p>
          <a:p>
            <a:pPr marL="204111" indent="-204111">
              <a:lnSpc>
                <a:spcPct val="107000"/>
              </a:lnSpc>
              <a:spcAft>
                <a:spcPts val="571"/>
              </a:spcAft>
              <a:buFont typeface="Arial" panose="020B0604020202020204" pitchFamily="34" charset="0"/>
              <a:buChar char="•"/>
            </a:pPr>
            <a:r>
              <a:rPr lang="en-GB" sz="1600" kern="0">
                <a:latin typeface="Arial" panose="020B0604020202020204" pitchFamily="34" charset="0"/>
                <a:ea typeface="Arial" panose="020B0604020202020204" pitchFamily="34" charset="0"/>
                <a:cs typeface="Arial" panose="020B0604020202020204" pitchFamily="34" charset="0"/>
              </a:rPr>
              <a:t>Top three topics this month are clinical correspondence, patient care and referrals</a:t>
            </a:r>
            <a:endParaRPr lang="en-GB" sz="1600">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DBD5969B-4F2F-FB2E-74BA-F49F2AFC500C}"/>
              </a:ext>
            </a:extLst>
          </p:cNvPr>
          <p:cNvPicPr>
            <a:picLocks noChangeAspect="1"/>
          </p:cNvPicPr>
          <p:nvPr/>
        </p:nvPicPr>
        <p:blipFill>
          <a:blip r:embed="rId3"/>
          <a:stretch>
            <a:fillRect/>
          </a:stretch>
        </p:blipFill>
        <p:spPr>
          <a:xfrm>
            <a:off x="7819673" y="1896846"/>
            <a:ext cx="3719579" cy="2583061"/>
          </a:xfrm>
          <a:prstGeom prst="rect">
            <a:avLst/>
          </a:prstGeom>
        </p:spPr>
      </p:pic>
      <p:pic>
        <p:nvPicPr>
          <p:cNvPr id="20" name="Picture 19">
            <a:extLst>
              <a:ext uri="{FF2B5EF4-FFF2-40B4-BE49-F238E27FC236}">
                <a16:creationId xmlns:a16="http://schemas.microsoft.com/office/drawing/2014/main" id="{65F73FCC-6EE5-D8A9-5905-915D294249C3}"/>
              </a:ext>
            </a:extLst>
          </p:cNvPr>
          <p:cNvPicPr>
            <a:picLocks noChangeAspect="1"/>
          </p:cNvPicPr>
          <p:nvPr/>
        </p:nvPicPr>
        <p:blipFill>
          <a:blip r:embed="rId4"/>
          <a:stretch>
            <a:fillRect/>
          </a:stretch>
        </p:blipFill>
        <p:spPr>
          <a:xfrm>
            <a:off x="602089" y="1779506"/>
            <a:ext cx="3315281" cy="2613904"/>
          </a:xfrm>
          <a:prstGeom prst="rect">
            <a:avLst/>
          </a:prstGeom>
        </p:spPr>
      </p:pic>
      <p:sp>
        <p:nvSpPr>
          <p:cNvPr id="22" name="TextBox 21">
            <a:extLst>
              <a:ext uri="{FF2B5EF4-FFF2-40B4-BE49-F238E27FC236}">
                <a16:creationId xmlns:a16="http://schemas.microsoft.com/office/drawing/2014/main" id="{0280869D-8004-5D99-E2DB-53A3C9278F07}"/>
              </a:ext>
            </a:extLst>
          </p:cNvPr>
          <p:cNvSpPr txBox="1"/>
          <p:nvPr/>
        </p:nvSpPr>
        <p:spPr>
          <a:xfrm>
            <a:off x="386431" y="4618734"/>
            <a:ext cx="5591175" cy="1815882"/>
          </a:xfrm>
          <a:prstGeom prst="rect">
            <a:avLst/>
          </a:prstGeom>
          <a:noFill/>
          <a:ln w="19050">
            <a:noFill/>
          </a:ln>
        </p:spPr>
        <p:txBody>
          <a:bodyPr wrap="square" rtlCol="0">
            <a:spAutoFit/>
          </a:bodyPr>
          <a:lstStyle/>
          <a:p>
            <a:r>
              <a:rPr lang="en-GB" sz="1600" b="1">
                <a:solidFill>
                  <a:schemeClr val="tx2"/>
                </a:solidFill>
                <a:latin typeface="Arial" panose="020B0604020202020204" pitchFamily="34" charset="0"/>
                <a:cs typeface="Arial" panose="020B0604020202020204" pitchFamily="34" charset="0"/>
              </a:rPr>
              <a:t>Key issues and queries for resolution</a:t>
            </a:r>
          </a:p>
          <a:p>
            <a:endParaRPr lang="en-GB" sz="1600">
              <a:latin typeface="Arial" panose="020B0604020202020204" pitchFamily="34" charset="0"/>
              <a:cs typeface="Arial" panose="020B0604020202020204" pitchFamily="34" charset="0"/>
            </a:endParaRPr>
          </a:p>
          <a:p>
            <a:pPr marL="244933" indent="-244933">
              <a:buFont typeface="Arial" panose="020B0604020202020204" pitchFamily="34" charset="0"/>
              <a:buChar char="•"/>
            </a:pPr>
            <a:r>
              <a:rPr lang="en-GB" sz="1600">
                <a:latin typeface="Arial" panose="020B0604020202020204" pitchFamily="34" charset="0"/>
                <a:cs typeface="Arial" panose="020B0604020202020204" pitchFamily="34" charset="0"/>
              </a:rPr>
              <a:t>ECG appointments at CDCs</a:t>
            </a:r>
          </a:p>
          <a:p>
            <a:pPr marL="244933" indent="-244933">
              <a:buFont typeface="Arial" panose="020B0604020202020204" pitchFamily="34" charset="0"/>
              <a:buChar char="•"/>
            </a:pPr>
            <a:r>
              <a:rPr lang="en-GB" sz="1600">
                <a:latin typeface="Arial" panose="020B0604020202020204" pitchFamily="34" charset="0"/>
                <a:cs typeface="Arial" panose="020B0604020202020204" pitchFamily="34" charset="0"/>
              </a:rPr>
              <a:t>Endoscopy referrals</a:t>
            </a:r>
          </a:p>
          <a:p>
            <a:pPr marL="244933" indent="-244933">
              <a:buFont typeface="Arial" panose="020B0604020202020204" pitchFamily="34" charset="0"/>
              <a:buChar char="•"/>
            </a:pPr>
            <a:r>
              <a:rPr lang="en-GB" sz="1600">
                <a:latin typeface="Arial" panose="020B0604020202020204" pitchFamily="34" charset="0"/>
                <a:cs typeface="Arial" panose="020B0604020202020204" pitchFamily="34" charset="0"/>
              </a:rPr>
              <a:t>Accurx issues</a:t>
            </a:r>
          </a:p>
          <a:p>
            <a:pPr marL="244933" indent="-244933">
              <a:buFont typeface="Arial" panose="020B0604020202020204" pitchFamily="34" charset="0"/>
              <a:buChar char="•"/>
            </a:pPr>
            <a:r>
              <a:rPr lang="en-GB" sz="1600">
                <a:latin typeface="Arial" panose="020B0604020202020204" pitchFamily="34" charset="0"/>
                <a:cs typeface="Arial" panose="020B0604020202020204" pitchFamily="34" charset="0"/>
              </a:rPr>
              <a:t>Audiology access</a:t>
            </a:r>
          </a:p>
          <a:p>
            <a:pPr marL="244933" indent="-244933">
              <a:buFont typeface="Arial" panose="020B0604020202020204" pitchFamily="34" charset="0"/>
              <a:buChar char="•"/>
            </a:pPr>
            <a:endParaRPr lang="en-GB" sz="1600">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03473B7E-CD7A-3EB2-5F11-7F662F2C2437}"/>
              </a:ext>
            </a:extLst>
          </p:cNvPr>
          <p:cNvSpPr txBox="1"/>
          <p:nvPr/>
        </p:nvSpPr>
        <p:spPr>
          <a:xfrm>
            <a:off x="6257925" y="4618734"/>
            <a:ext cx="5591175" cy="1917063"/>
          </a:xfrm>
          <a:prstGeom prst="rect">
            <a:avLst/>
          </a:prstGeom>
          <a:noFill/>
          <a:ln w="19050">
            <a:noFill/>
          </a:ln>
        </p:spPr>
        <p:txBody>
          <a:bodyPr wrap="square" rtlCol="0">
            <a:spAutoFit/>
          </a:bodyPr>
          <a:lstStyle/>
          <a:p>
            <a:r>
              <a:rPr lang="en-GB" sz="1600" b="1">
                <a:solidFill>
                  <a:schemeClr val="tx2"/>
                </a:solidFill>
                <a:latin typeface="Arial" panose="020B0604020202020204" pitchFamily="34" charset="0"/>
                <a:cs typeface="Arial" panose="020B0604020202020204" pitchFamily="34" charset="0"/>
              </a:rPr>
              <a:t>Other actions </a:t>
            </a:r>
          </a:p>
          <a:p>
            <a:endParaRPr lang="en-GB" sz="1600" b="1">
              <a:solidFill>
                <a:schemeClr val="tx2"/>
              </a:solidFill>
              <a:latin typeface="Arial" panose="020B0604020202020204" pitchFamily="34" charset="0"/>
              <a:cs typeface="Arial" panose="020B0604020202020204" pitchFamily="34" charset="0"/>
            </a:endParaRPr>
          </a:p>
          <a:p>
            <a:pPr marL="244933" indent="-244933">
              <a:buFont typeface="Arial" panose="020B0604020202020204" pitchFamily="34" charset="0"/>
              <a:buChar char="•"/>
            </a:pPr>
            <a:r>
              <a:rPr lang="en-GB" sz="1600" kern="0">
                <a:latin typeface="Arial" panose="020B0604020202020204" pitchFamily="34" charset="0"/>
                <a:ea typeface="Arial" panose="020B0604020202020204" pitchFamily="34" charset="0"/>
                <a:cs typeface="Arial" panose="020B0604020202020204" pitchFamily="34" charset="0"/>
              </a:rPr>
              <a:t>Expanding invitations and engagement for GP forum </a:t>
            </a:r>
          </a:p>
          <a:p>
            <a:pPr marL="244933" indent="-244933">
              <a:buFont typeface="Arial" panose="020B0604020202020204" pitchFamily="34" charset="0"/>
              <a:buChar char="•"/>
            </a:pPr>
            <a:r>
              <a:rPr lang="en-GB" sz="1600">
                <a:latin typeface="Arial" panose="020B0604020202020204" pitchFamily="34" charset="0"/>
                <a:cs typeface="Arial" panose="020B0604020202020204" pitchFamily="34" charset="0"/>
              </a:rPr>
              <a:t>Moving to monthly GP bulletins </a:t>
            </a:r>
          </a:p>
          <a:p>
            <a:pPr marL="244933" indent="-244933">
              <a:buFont typeface="Arial" panose="020B0604020202020204" pitchFamily="34" charset="0"/>
              <a:buChar char="•"/>
            </a:pPr>
            <a:r>
              <a:rPr lang="en-GB" sz="1600">
                <a:latin typeface="Arial" panose="020B0604020202020204" pitchFamily="34" charset="0"/>
                <a:cs typeface="Arial" panose="020B0604020202020204" pitchFamily="34" charset="0"/>
              </a:rPr>
              <a:t>Facilitating strategic and key project updates</a:t>
            </a:r>
          </a:p>
          <a:p>
            <a:pPr marL="244933" indent="-244933">
              <a:buFont typeface="Arial" panose="020B0604020202020204" pitchFamily="34" charset="0"/>
              <a:buChar char="•"/>
            </a:pPr>
            <a:endParaRPr lang="en-GB" sz="1286"/>
          </a:p>
          <a:p>
            <a:pPr marL="244933" indent="-244933">
              <a:buFont typeface="Arial" panose="020B0604020202020204" pitchFamily="34" charset="0"/>
              <a:buChar char="•"/>
            </a:pPr>
            <a:endParaRPr lang="en-GB" sz="1286"/>
          </a:p>
          <a:p>
            <a:pPr marL="244933" indent="-244933">
              <a:buFont typeface="Arial" panose="020B0604020202020204" pitchFamily="34" charset="0"/>
              <a:buChar char="•"/>
            </a:pPr>
            <a:endParaRPr lang="en-GB" sz="1286"/>
          </a:p>
        </p:txBody>
      </p:sp>
      <p:sp>
        <p:nvSpPr>
          <p:cNvPr id="4" name="Title 1">
            <a:extLst>
              <a:ext uri="{FF2B5EF4-FFF2-40B4-BE49-F238E27FC236}">
                <a16:creationId xmlns:a16="http://schemas.microsoft.com/office/drawing/2014/main" id="{3FFF8E09-7EB0-0903-D35A-2CE401070B00}"/>
              </a:ext>
            </a:extLst>
          </p:cNvPr>
          <p:cNvSpPr txBox="1">
            <a:spLocks/>
          </p:cNvSpPr>
          <p:nvPr/>
        </p:nvSpPr>
        <p:spPr>
          <a:xfrm>
            <a:off x="386432" y="261683"/>
            <a:ext cx="7582431" cy="903603"/>
          </a:xfrm>
          <a:prstGeom prst="rect">
            <a:avLst/>
          </a:prstGeom>
        </p:spPr>
        <p:txBody>
          <a:bodyPr vert="horz" lIns="0" tIns="0" rIns="91440" bIns="46800" rtlCol="0" anchor="t" anchorCtr="0">
            <a:noAutofit/>
          </a:bodyPr>
          <a:lstStyle>
            <a:lvl1pPr algn="l" defTabSz="685800" rtl="0" eaLnBrk="1" latinLnBrk="0" hangingPunct="1">
              <a:lnSpc>
                <a:spcPct val="90000"/>
              </a:lnSpc>
              <a:spcBef>
                <a:spcPct val="0"/>
              </a:spcBef>
              <a:buNone/>
              <a:defRPr sz="2800" kern="1200">
                <a:solidFill>
                  <a:schemeClr val="tx2"/>
                </a:solidFill>
                <a:latin typeface="Arial" panose="020B0604020202020204" pitchFamily="34" charset="0"/>
                <a:ea typeface="+mj-ea"/>
                <a:cs typeface="Arial" panose="020B0604020202020204" pitchFamily="34" charset="0"/>
              </a:defRPr>
            </a:lvl1pPr>
          </a:lstStyle>
          <a:p>
            <a:r>
              <a:rPr lang="en-GB" sz="3600" b="1">
                <a:solidFill>
                  <a:srgbClr val="0070C0"/>
                </a:solidFill>
                <a:latin typeface="Arial"/>
                <a:cs typeface="Arial"/>
              </a:rPr>
              <a:t>Reactive issues, </a:t>
            </a:r>
            <a:br>
              <a:rPr lang="en-GB" sz="3600" b="1">
                <a:solidFill>
                  <a:srgbClr val="0070C0"/>
                </a:solidFill>
                <a:latin typeface="Arial"/>
                <a:cs typeface="Arial"/>
              </a:rPr>
            </a:br>
            <a:r>
              <a:rPr lang="en-GB" sz="3600" b="1">
                <a:solidFill>
                  <a:srgbClr val="0070C0"/>
                </a:solidFill>
                <a:latin typeface="Arial"/>
                <a:cs typeface="Arial"/>
              </a:rPr>
              <a:t>themes and resolutions</a:t>
            </a:r>
            <a:endParaRPr lang="en-US" sz="3600" b="1"/>
          </a:p>
        </p:txBody>
      </p:sp>
    </p:spTree>
    <p:extLst>
      <p:ext uri="{BB962C8B-B14F-4D97-AF65-F5344CB8AC3E}">
        <p14:creationId xmlns:p14="http://schemas.microsoft.com/office/powerpoint/2010/main" val="17561759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2B3148-4210-098A-7A8F-590F7946773E}"/>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F0BA1ADD-C50F-1FB6-1857-58593452F28E}"/>
              </a:ext>
            </a:extLst>
          </p:cNvPr>
          <p:cNvSpPr>
            <a:spLocks noGrp="1"/>
          </p:cNvSpPr>
          <p:nvPr>
            <p:ph type="body" idx="1"/>
          </p:nvPr>
        </p:nvSpPr>
        <p:spPr>
          <a:xfrm>
            <a:off x="541861" y="5345018"/>
            <a:ext cx="11475820" cy="339591"/>
          </a:xfrm>
        </p:spPr>
        <p:txBody>
          <a:bodyPr vert="horz" lIns="0" tIns="46800" rIns="0" bIns="45720" rtlCol="0" anchor="t">
            <a:noAutofit/>
          </a:bodyPr>
          <a:lstStyle/>
          <a:p>
            <a:r>
              <a:rPr lang="en-US" sz="2000">
                <a:latin typeface="Arial"/>
                <a:cs typeface="Arial"/>
              </a:rPr>
              <a:t>Martina Dinneen</a:t>
            </a:r>
          </a:p>
          <a:p>
            <a:endParaRPr lang="en-US" sz="2000">
              <a:latin typeface="Arial"/>
              <a:cs typeface="Arial"/>
            </a:endParaRPr>
          </a:p>
        </p:txBody>
      </p:sp>
      <p:sp>
        <p:nvSpPr>
          <p:cNvPr id="11" name="Title 1">
            <a:extLst>
              <a:ext uri="{FF2B5EF4-FFF2-40B4-BE49-F238E27FC236}">
                <a16:creationId xmlns:a16="http://schemas.microsoft.com/office/drawing/2014/main" id="{B6559812-D445-699A-8C4F-D12DCE1B3C0B}"/>
              </a:ext>
            </a:extLst>
          </p:cNvPr>
          <p:cNvSpPr>
            <a:spLocks noGrp="1"/>
          </p:cNvSpPr>
          <p:nvPr>
            <p:ph type="title"/>
          </p:nvPr>
        </p:nvSpPr>
        <p:spPr>
          <a:xfrm>
            <a:off x="394447" y="1362636"/>
            <a:ext cx="11508192" cy="3629089"/>
          </a:xfrm>
        </p:spPr>
        <p:txBody>
          <a:bodyPr/>
          <a:lstStyle/>
          <a:p>
            <a:r>
              <a:rPr lang="en-US"/>
              <a:t>Update on system interface </a:t>
            </a:r>
            <a:r>
              <a:rPr lang="en-US" err="1"/>
              <a:t>programme</a:t>
            </a:r>
            <a:endParaRPr lang="en-US"/>
          </a:p>
        </p:txBody>
      </p:sp>
    </p:spTree>
    <p:extLst>
      <p:ext uri="{BB962C8B-B14F-4D97-AF65-F5344CB8AC3E}">
        <p14:creationId xmlns:p14="http://schemas.microsoft.com/office/powerpoint/2010/main" val="41440483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7311D20-8072-399F-F33B-973A401E9159}"/>
              </a:ext>
            </a:extLst>
          </p:cNvPr>
          <p:cNvSpPr>
            <a:spLocks noGrp="1"/>
          </p:cNvSpPr>
          <p:nvPr>
            <p:ph idx="1"/>
          </p:nvPr>
        </p:nvSpPr>
        <p:spPr/>
        <p:txBody>
          <a:bodyPr vert="horz" lIns="91440" tIns="45720" rIns="91440" bIns="45720" rtlCol="0" anchor="t">
            <a:normAutofit/>
          </a:bodyPr>
          <a:lstStyle/>
          <a:p>
            <a:pPr>
              <a:lnSpc>
                <a:spcPct val="150000"/>
              </a:lnSpc>
            </a:pPr>
            <a:r>
              <a:rPr lang="en-GB" b="1" dirty="0">
                <a:latin typeface="Arial"/>
                <a:cs typeface="Arial"/>
              </a:rPr>
              <a:t>Welcome</a:t>
            </a:r>
            <a:r>
              <a:rPr lang="en-GB" dirty="0">
                <a:latin typeface="Arial"/>
                <a:cs typeface="Arial"/>
              </a:rPr>
              <a:t> </a:t>
            </a:r>
            <a:endParaRPr lang="en-US" dirty="0"/>
          </a:p>
          <a:p>
            <a:pPr>
              <a:lnSpc>
                <a:spcPct val="100000"/>
              </a:lnSpc>
            </a:pPr>
            <a:r>
              <a:rPr lang="en-GB" b="1">
                <a:latin typeface="Arial"/>
                <a:cs typeface="Arial"/>
              </a:rPr>
              <a:t>Outpatient improvement and transformation programme </a:t>
            </a:r>
            <a:endParaRPr lang="en-GB"/>
          </a:p>
          <a:p>
            <a:pPr>
              <a:lnSpc>
                <a:spcPct val="150000"/>
              </a:lnSpc>
            </a:pPr>
            <a:r>
              <a:rPr lang="en-GB" b="1">
                <a:latin typeface="Arial"/>
                <a:cs typeface="Arial"/>
              </a:rPr>
              <a:t>Reactive issues, themes and resolutions </a:t>
            </a:r>
            <a:endParaRPr lang="en-GB">
              <a:latin typeface="Arial"/>
              <a:cs typeface="Arial"/>
            </a:endParaRPr>
          </a:p>
          <a:p>
            <a:pPr>
              <a:lnSpc>
                <a:spcPct val="150000"/>
              </a:lnSpc>
            </a:pPr>
            <a:r>
              <a:rPr lang="en-GB" b="1">
                <a:latin typeface="Arial"/>
                <a:cs typeface="Arial"/>
              </a:rPr>
              <a:t>System interface updates </a:t>
            </a:r>
            <a:endParaRPr lang="en-GB">
              <a:latin typeface="Arial"/>
              <a:cs typeface="Arial"/>
            </a:endParaRPr>
          </a:p>
          <a:p>
            <a:pPr lvl="1"/>
            <a:endParaRPr lang="en-GB">
              <a:latin typeface="Arial"/>
              <a:cs typeface="Arial"/>
            </a:endParaRPr>
          </a:p>
          <a:p>
            <a:pPr lvl="1"/>
            <a:endParaRPr lang="en-GB">
              <a:latin typeface="Arial"/>
              <a:cs typeface="Arial"/>
            </a:endParaRPr>
          </a:p>
          <a:p>
            <a:pPr lvl="1"/>
            <a:endParaRPr lang="en-GB">
              <a:latin typeface="Arial"/>
              <a:cs typeface="Arial"/>
            </a:endParaRPr>
          </a:p>
        </p:txBody>
      </p:sp>
      <p:sp>
        <p:nvSpPr>
          <p:cNvPr id="2" name="Title 1">
            <a:extLst>
              <a:ext uri="{FF2B5EF4-FFF2-40B4-BE49-F238E27FC236}">
                <a16:creationId xmlns:a16="http://schemas.microsoft.com/office/drawing/2014/main" id="{AF44C36C-18F7-FFBB-B324-21755D6DF508}"/>
              </a:ext>
            </a:extLst>
          </p:cNvPr>
          <p:cNvSpPr txBox="1">
            <a:spLocks/>
          </p:cNvSpPr>
          <p:nvPr/>
        </p:nvSpPr>
        <p:spPr>
          <a:xfrm>
            <a:off x="412585" y="285395"/>
            <a:ext cx="440856" cy="903604"/>
          </a:xfrm>
          <a:prstGeom prst="rect">
            <a:avLst/>
          </a:prstGeom>
        </p:spPr>
        <p:txBody>
          <a:bodyPr vert="horz" lIns="0" tIns="0" rIns="91440" bIns="46800" rtlCol="0" anchor="t" anchorCtr="0">
            <a:noAutofit/>
          </a:bodyPr>
          <a:lstStyle>
            <a:lvl1pPr algn="l" defTabSz="685800" rtl="0" eaLnBrk="1" latinLnBrk="0" hangingPunct="1">
              <a:lnSpc>
                <a:spcPct val="90000"/>
              </a:lnSpc>
              <a:spcBef>
                <a:spcPct val="0"/>
              </a:spcBef>
              <a:buNone/>
              <a:defRPr sz="2800" kern="1200">
                <a:solidFill>
                  <a:schemeClr val="tx2"/>
                </a:solidFill>
                <a:latin typeface="Arial" panose="020B0604020202020204" pitchFamily="34" charset="0"/>
                <a:ea typeface="+mj-ea"/>
                <a:cs typeface="Arial" panose="020B0604020202020204" pitchFamily="34" charset="0"/>
              </a:defRPr>
            </a:lvl1pPr>
          </a:lstStyle>
          <a:p>
            <a:endParaRPr lang="en-US" sz="4000" b="1">
              <a:solidFill>
                <a:srgbClr val="40B6E6"/>
              </a:solidFill>
            </a:endParaRPr>
          </a:p>
        </p:txBody>
      </p:sp>
      <p:sp>
        <p:nvSpPr>
          <p:cNvPr id="4" name="Title 1">
            <a:extLst>
              <a:ext uri="{FF2B5EF4-FFF2-40B4-BE49-F238E27FC236}">
                <a16:creationId xmlns:a16="http://schemas.microsoft.com/office/drawing/2014/main" id="{EC51AC41-D515-CF3A-F417-DF604EB78485}"/>
              </a:ext>
            </a:extLst>
          </p:cNvPr>
          <p:cNvSpPr txBox="1">
            <a:spLocks/>
          </p:cNvSpPr>
          <p:nvPr/>
        </p:nvSpPr>
        <p:spPr>
          <a:xfrm>
            <a:off x="938882" y="465275"/>
            <a:ext cx="7582431" cy="614016"/>
          </a:xfrm>
          <a:prstGeom prst="rect">
            <a:avLst/>
          </a:prstGeom>
        </p:spPr>
        <p:txBody>
          <a:bodyPr vert="horz" lIns="0" tIns="0" rIns="91440" bIns="46800" rtlCol="0" anchor="t" anchorCtr="0">
            <a:noAutofit/>
          </a:bodyPr>
          <a:lstStyle>
            <a:lvl1pPr algn="l" defTabSz="685800" rtl="0" eaLnBrk="1" latinLnBrk="0" hangingPunct="1">
              <a:lnSpc>
                <a:spcPct val="90000"/>
              </a:lnSpc>
              <a:spcBef>
                <a:spcPct val="0"/>
              </a:spcBef>
              <a:buNone/>
              <a:defRPr sz="2800" kern="1200">
                <a:solidFill>
                  <a:schemeClr val="tx2"/>
                </a:solidFill>
                <a:latin typeface="Arial" panose="020B0604020202020204" pitchFamily="34" charset="0"/>
                <a:ea typeface="+mj-ea"/>
                <a:cs typeface="Arial" panose="020B0604020202020204" pitchFamily="34" charset="0"/>
              </a:defRPr>
            </a:lvl1pPr>
          </a:lstStyle>
          <a:p>
            <a:r>
              <a:rPr lang="en-GB" sz="3600" b="1">
                <a:solidFill>
                  <a:srgbClr val="0070C0"/>
                </a:solidFill>
                <a:latin typeface="Arial"/>
                <a:cs typeface="Arial"/>
              </a:rPr>
              <a:t>Agenda</a:t>
            </a:r>
            <a:endParaRPr lang="en-US" sz="3600" b="1"/>
          </a:p>
        </p:txBody>
      </p:sp>
    </p:spTree>
    <p:extLst>
      <p:ext uri="{BB962C8B-B14F-4D97-AF65-F5344CB8AC3E}">
        <p14:creationId xmlns:p14="http://schemas.microsoft.com/office/powerpoint/2010/main" val="41849840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9F82CF-EF9C-66BE-B2D7-36B0E21FEB8A}"/>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378FDA27-A503-146B-4403-D7B0862B7B16}"/>
              </a:ext>
            </a:extLst>
          </p:cNvPr>
          <p:cNvSpPr txBox="1">
            <a:spLocks/>
          </p:cNvSpPr>
          <p:nvPr/>
        </p:nvSpPr>
        <p:spPr>
          <a:xfrm>
            <a:off x="386432" y="261683"/>
            <a:ext cx="7582431" cy="903603"/>
          </a:xfrm>
          <a:prstGeom prst="rect">
            <a:avLst/>
          </a:prstGeom>
        </p:spPr>
        <p:txBody>
          <a:bodyPr vert="horz" lIns="0" tIns="0" rIns="91440" bIns="46800" rtlCol="0" anchor="t" anchorCtr="0">
            <a:noAutofit/>
          </a:bodyPr>
          <a:lstStyle>
            <a:lvl1pPr algn="l" defTabSz="685800" rtl="0" eaLnBrk="1" latinLnBrk="0" hangingPunct="1">
              <a:lnSpc>
                <a:spcPct val="90000"/>
              </a:lnSpc>
              <a:spcBef>
                <a:spcPct val="0"/>
              </a:spcBef>
              <a:buNone/>
              <a:defRPr sz="2800" kern="1200">
                <a:solidFill>
                  <a:schemeClr val="tx2"/>
                </a:solidFill>
                <a:latin typeface="Arial" panose="020B0604020202020204" pitchFamily="34" charset="0"/>
                <a:ea typeface="+mj-ea"/>
                <a:cs typeface="Arial" panose="020B0604020202020204" pitchFamily="34" charset="0"/>
              </a:defRPr>
            </a:lvl1pPr>
          </a:lstStyle>
          <a:p>
            <a:r>
              <a:rPr lang="en-GB" sz="3600" b="1">
                <a:solidFill>
                  <a:srgbClr val="0070C0"/>
                </a:solidFill>
                <a:latin typeface="Arial"/>
                <a:cs typeface="Arial"/>
              </a:rPr>
              <a:t>System interface </a:t>
            </a:r>
            <a:br>
              <a:rPr lang="en-GB" sz="3600" b="1">
                <a:solidFill>
                  <a:srgbClr val="0070C0"/>
                </a:solidFill>
                <a:latin typeface="Arial"/>
                <a:cs typeface="Arial"/>
              </a:rPr>
            </a:br>
            <a:r>
              <a:rPr lang="en-GB" sz="3600" b="1">
                <a:solidFill>
                  <a:srgbClr val="0070C0"/>
                </a:solidFill>
                <a:latin typeface="Arial"/>
                <a:cs typeface="Arial"/>
              </a:rPr>
              <a:t>focus areas</a:t>
            </a:r>
            <a:endParaRPr lang="en-US" sz="3600" b="1"/>
          </a:p>
        </p:txBody>
      </p:sp>
      <p:pic>
        <p:nvPicPr>
          <p:cNvPr id="5" name="Content Placeholder 3">
            <a:extLst>
              <a:ext uri="{FF2B5EF4-FFF2-40B4-BE49-F238E27FC236}">
                <a16:creationId xmlns:a16="http://schemas.microsoft.com/office/drawing/2014/main" id="{C9AB4C72-E00C-6B56-7740-0C927AE85EA8}"/>
              </a:ext>
            </a:extLst>
          </p:cNvPr>
          <p:cNvPicPr>
            <a:picLocks noChangeAspect="1"/>
          </p:cNvPicPr>
          <p:nvPr/>
        </p:nvPicPr>
        <p:blipFill>
          <a:blip r:embed="rId3"/>
          <a:stretch>
            <a:fillRect/>
          </a:stretch>
        </p:blipFill>
        <p:spPr>
          <a:xfrm>
            <a:off x="1671918" y="1661525"/>
            <a:ext cx="8848164" cy="4805589"/>
          </a:xfrm>
          <a:prstGeom prst="rect">
            <a:avLst/>
          </a:prstGeom>
        </p:spPr>
      </p:pic>
    </p:spTree>
    <p:extLst>
      <p:ext uri="{BB962C8B-B14F-4D97-AF65-F5344CB8AC3E}">
        <p14:creationId xmlns:p14="http://schemas.microsoft.com/office/powerpoint/2010/main" val="336752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7EA5A0-A2AB-BE5A-8797-4702214A7A7C}"/>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273B165B-BE34-E43E-DB48-0458D18ABF7E}"/>
              </a:ext>
            </a:extLst>
          </p:cNvPr>
          <p:cNvSpPr txBox="1">
            <a:spLocks/>
          </p:cNvSpPr>
          <p:nvPr/>
        </p:nvSpPr>
        <p:spPr>
          <a:xfrm>
            <a:off x="386432" y="521176"/>
            <a:ext cx="7582431" cy="838068"/>
          </a:xfrm>
          <a:prstGeom prst="rect">
            <a:avLst/>
          </a:prstGeom>
        </p:spPr>
        <p:txBody>
          <a:bodyPr vert="horz" lIns="0" tIns="0" rIns="91440" bIns="46800" rtlCol="0" anchor="t" anchorCtr="0">
            <a:noAutofit/>
          </a:bodyPr>
          <a:lstStyle>
            <a:lvl1pPr algn="l" defTabSz="685800" rtl="0" eaLnBrk="1" latinLnBrk="0" hangingPunct="1">
              <a:lnSpc>
                <a:spcPct val="90000"/>
              </a:lnSpc>
              <a:spcBef>
                <a:spcPct val="0"/>
              </a:spcBef>
              <a:buNone/>
              <a:defRPr sz="2800" kern="1200">
                <a:solidFill>
                  <a:schemeClr val="tx2"/>
                </a:solidFill>
                <a:latin typeface="Arial" panose="020B0604020202020204" pitchFamily="34" charset="0"/>
                <a:ea typeface="+mj-ea"/>
                <a:cs typeface="Arial" panose="020B0604020202020204" pitchFamily="34" charset="0"/>
              </a:defRPr>
            </a:lvl1pPr>
          </a:lstStyle>
          <a:p>
            <a:r>
              <a:rPr lang="en-GB" sz="3600" b="1">
                <a:solidFill>
                  <a:srgbClr val="0070C0"/>
                </a:solidFill>
                <a:latin typeface="Arial"/>
                <a:cs typeface="Arial"/>
              </a:rPr>
              <a:t>Discuss points</a:t>
            </a:r>
            <a:endParaRPr lang="en-US" sz="3600" b="1"/>
          </a:p>
        </p:txBody>
      </p:sp>
      <p:pic>
        <p:nvPicPr>
          <p:cNvPr id="109" name="Picture 108" descr="A close-up of a few steps&#10;&#10;AI-generated content may be incorrect.">
            <a:extLst>
              <a:ext uri="{FF2B5EF4-FFF2-40B4-BE49-F238E27FC236}">
                <a16:creationId xmlns:a16="http://schemas.microsoft.com/office/drawing/2014/main" id="{4614D368-C9A8-F701-6C7A-F1CE6CC66D71}"/>
              </a:ext>
            </a:extLst>
          </p:cNvPr>
          <p:cNvPicPr>
            <a:picLocks noChangeAspect="1"/>
          </p:cNvPicPr>
          <p:nvPr/>
        </p:nvPicPr>
        <p:blipFill>
          <a:blip r:embed="rId3"/>
          <a:stretch>
            <a:fillRect/>
          </a:stretch>
        </p:blipFill>
        <p:spPr>
          <a:xfrm>
            <a:off x="1764574" y="1573953"/>
            <a:ext cx="8675837" cy="4876979"/>
          </a:xfrm>
          <a:prstGeom prst="rect">
            <a:avLst/>
          </a:prstGeom>
        </p:spPr>
      </p:pic>
    </p:spTree>
    <p:extLst>
      <p:ext uri="{BB962C8B-B14F-4D97-AF65-F5344CB8AC3E}">
        <p14:creationId xmlns:p14="http://schemas.microsoft.com/office/powerpoint/2010/main" val="15257753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A8A4C8-296A-1EC8-0A1E-BE884D160644}"/>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2B73AC30-70F6-959A-B42B-65FC8FB49417}"/>
              </a:ext>
            </a:extLst>
          </p:cNvPr>
          <p:cNvSpPr txBox="1">
            <a:spLocks/>
          </p:cNvSpPr>
          <p:nvPr/>
        </p:nvSpPr>
        <p:spPr>
          <a:xfrm>
            <a:off x="386432" y="521176"/>
            <a:ext cx="7582431" cy="838068"/>
          </a:xfrm>
          <a:prstGeom prst="rect">
            <a:avLst/>
          </a:prstGeom>
        </p:spPr>
        <p:txBody>
          <a:bodyPr vert="horz" lIns="0" tIns="0" rIns="91440" bIns="46800" rtlCol="0" anchor="t" anchorCtr="0">
            <a:noAutofit/>
          </a:bodyPr>
          <a:lstStyle>
            <a:lvl1pPr algn="l" defTabSz="685800" rtl="0" eaLnBrk="1" latinLnBrk="0" hangingPunct="1">
              <a:lnSpc>
                <a:spcPct val="90000"/>
              </a:lnSpc>
              <a:spcBef>
                <a:spcPct val="0"/>
              </a:spcBef>
              <a:buNone/>
              <a:defRPr sz="2800" kern="1200">
                <a:solidFill>
                  <a:schemeClr val="tx2"/>
                </a:solidFill>
                <a:latin typeface="Arial" panose="020B0604020202020204" pitchFamily="34" charset="0"/>
                <a:ea typeface="+mj-ea"/>
                <a:cs typeface="Arial" panose="020B0604020202020204" pitchFamily="34" charset="0"/>
              </a:defRPr>
            </a:lvl1pPr>
          </a:lstStyle>
          <a:p>
            <a:r>
              <a:rPr lang="en-GB" sz="3600" b="1">
                <a:solidFill>
                  <a:srgbClr val="0070C0"/>
                </a:solidFill>
                <a:latin typeface="Arial"/>
                <a:cs typeface="Arial"/>
              </a:rPr>
              <a:t>Update on actions</a:t>
            </a:r>
            <a:endParaRPr lang="en-US" sz="3600" b="1"/>
          </a:p>
        </p:txBody>
      </p:sp>
      <p:graphicFrame>
        <p:nvGraphicFramePr>
          <p:cNvPr id="2" name="Content Placeholder 4">
            <a:extLst>
              <a:ext uri="{FF2B5EF4-FFF2-40B4-BE49-F238E27FC236}">
                <a16:creationId xmlns:a16="http://schemas.microsoft.com/office/drawing/2014/main" id="{9E72B57F-E2D3-6071-4712-AD172D3E1305}"/>
              </a:ext>
            </a:extLst>
          </p:cNvPr>
          <p:cNvGraphicFramePr>
            <a:graphicFrameLocks/>
          </p:cNvGraphicFramePr>
          <p:nvPr>
            <p:extLst>
              <p:ext uri="{D42A27DB-BD31-4B8C-83A1-F6EECF244321}">
                <p14:modId xmlns:p14="http://schemas.microsoft.com/office/powerpoint/2010/main" val="2236767320"/>
              </p:ext>
            </p:extLst>
          </p:nvPr>
        </p:nvGraphicFramePr>
        <p:xfrm>
          <a:off x="386432" y="1487988"/>
          <a:ext cx="11525483" cy="5171214"/>
        </p:xfrm>
        <a:graphic>
          <a:graphicData uri="http://schemas.openxmlformats.org/drawingml/2006/table">
            <a:tbl>
              <a:tblPr firstRow="1" bandRow="1">
                <a:tableStyleId>{69012ECD-51FC-41F1-AA8D-1B2483CD663E}</a:tableStyleId>
              </a:tblPr>
              <a:tblGrid>
                <a:gridCol w="479335">
                  <a:extLst>
                    <a:ext uri="{9D8B030D-6E8A-4147-A177-3AD203B41FA5}">
                      <a16:colId xmlns:a16="http://schemas.microsoft.com/office/drawing/2014/main" val="671179259"/>
                    </a:ext>
                  </a:extLst>
                </a:gridCol>
                <a:gridCol w="4961958">
                  <a:extLst>
                    <a:ext uri="{9D8B030D-6E8A-4147-A177-3AD203B41FA5}">
                      <a16:colId xmlns:a16="http://schemas.microsoft.com/office/drawing/2014/main" val="3798833189"/>
                    </a:ext>
                  </a:extLst>
                </a:gridCol>
                <a:gridCol w="6084190">
                  <a:extLst>
                    <a:ext uri="{9D8B030D-6E8A-4147-A177-3AD203B41FA5}">
                      <a16:colId xmlns:a16="http://schemas.microsoft.com/office/drawing/2014/main" val="2923972936"/>
                    </a:ext>
                  </a:extLst>
                </a:gridCol>
              </a:tblGrid>
              <a:tr h="225974">
                <a:tc>
                  <a:txBody>
                    <a:bodyPr/>
                    <a:lstStyle/>
                    <a:p>
                      <a:r>
                        <a:rPr lang="en-GB" sz="1300">
                          <a:latin typeface="Arial" panose="020B0604020202020204" pitchFamily="34" charset="0"/>
                          <a:cs typeface="Arial" panose="020B0604020202020204" pitchFamily="34" charset="0"/>
                        </a:rPr>
                        <a:t>No</a:t>
                      </a:r>
                    </a:p>
                  </a:txBody>
                  <a:tcPr marL="56026" marR="56026" marT="28013" marB="28013"/>
                </a:tc>
                <a:tc>
                  <a:txBody>
                    <a:bodyPr/>
                    <a:lstStyle/>
                    <a:p>
                      <a:r>
                        <a:rPr lang="en-GB" sz="1300">
                          <a:latin typeface="Arial" panose="020B0604020202020204" pitchFamily="34" charset="0"/>
                          <a:cs typeface="Arial" panose="020B0604020202020204" pitchFamily="34" charset="0"/>
                        </a:rPr>
                        <a:t>Action</a:t>
                      </a:r>
                    </a:p>
                  </a:txBody>
                  <a:tcPr marL="56026" marR="56026" marT="28013" marB="28013"/>
                </a:tc>
                <a:tc>
                  <a:txBody>
                    <a:bodyPr/>
                    <a:lstStyle/>
                    <a:p>
                      <a:r>
                        <a:rPr lang="en-GB" sz="1300">
                          <a:latin typeface="Arial" panose="020B0604020202020204" pitchFamily="34" charset="0"/>
                          <a:cs typeface="Arial" panose="020B0604020202020204" pitchFamily="34" charset="0"/>
                        </a:rPr>
                        <a:t>Update</a:t>
                      </a:r>
                    </a:p>
                  </a:txBody>
                  <a:tcPr marL="56026" marR="56026" marT="28013" marB="28013"/>
                </a:tc>
                <a:extLst>
                  <a:ext uri="{0D108BD9-81ED-4DB2-BD59-A6C34878D82A}">
                    <a16:rowId xmlns:a16="http://schemas.microsoft.com/office/drawing/2014/main" val="3831070068"/>
                  </a:ext>
                </a:extLst>
              </a:tr>
              <a:tr h="1415606">
                <a:tc>
                  <a:txBody>
                    <a:bodyPr/>
                    <a:lstStyle/>
                    <a:p>
                      <a:pPr marL="0" indent="0">
                        <a:buFont typeface="Arial" panose="020B0604020202020204" pitchFamily="34" charset="0"/>
                        <a:buNone/>
                      </a:pPr>
                      <a:r>
                        <a:rPr lang="en-GB" sz="1300">
                          <a:latin typeface="Arial" panose="020B0604020202020204" pitchFamily="34" charset="0"/>
                          <a:cs typeface="Arial" panose="020B0604020202020204" pitchFamily="34" charset="0"/>
                        </a:rPr>
                        <a:t>1</a:t>
                      </a:r>
                    </a:p>
                  </a:txBody>
                  <a:tcPr marL="56026" marR="56026" marT="28013" marB="28013"/>
                </a:tc>
                <a:tc>
                  <a:txBody>
                    <a:bodyPr/>
                    <a:lstStyle/>
                    <a:p>
                      <a:pPr marL="0" marR="0" lvl="0" indent="0" algn="l" defTabSz="960120" rtl="0" eaLnBrk="1" fontAlgn="auto" latinLnBrk="0" hangingPunct="1">
                        <a:lnSpc>
                          <a:spcPct val="100000"/>
                        </a:lnSpc>
                        <a:spcBef>
                          <a:spcPts val="0"/>
                        </a:spcBef>
                        <a:spcAft>
                          <a:spcPts val="0"/>
                        </a:spcAft>
                        <a:buClrTx/>
                        <a:buSzTx/>
                        <a:buFontTx/>
                        <a:buNone/>
                        <a:tabLst/>
                        <a:defRPr/>
                      </a:pPr>
                      <a:r>
                        <a:rPr lang="en-GB" sz="1300">
                          <a:solidFill>
                            <a:srgbClr val="1A1F3E"/>
                          </a:solidFill>
                          <a:latin typeface="Arial" panose="020B0604020202020204" pitchFamily="34" charset="0"/>
                          <a:cs typeface="Arial" panose="020B0604020202020204" pitchFamily="34" charset="0"/>
                        </a:rPr>
                        <a:t>Collate all activity across ICHT primary and secondary interface.</a:t>
                      </a:r>
                    </a:p>
                    <a:p>
                      <a:endParaRPr lang="en-GB" sz="130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1300" kern="1200">
                          <a:solidFill>
                            <a:schemeClr val="dk1"/>
                          </a:solidFill>
                          <a:effectLst/>
                          <a:latin typeface="Arial" panose="020B0604020202020204" pitchFamily="34" charset="0"/>
                          <a:cs typeface="Arial" panose="020B0604020202020204" pitchFamily="34" charset="0"/>
                        </a:rPr>
                        <a:t>PODs by specialty, GP practice, PCN, </a:t>
                      </a:r>
                      <a:br>
                        <a:rPr lang="en-GB" sz="1300" kern="1200">
                          <a:solidFill>
                            <a:schemeClr val="dk1"/>
                          </a:solidFill>
                          <a:effectLst/>
                          <a:latin typeface="Arial" panose="020B0604020202020204" pitchFamily="34" charset="0"/>
                          <a:cs typeface="Arial" panose="020B0604020202020204" pitchFamily="34" charset="0"/>
                        </a:rPr>
                      </a:br>
                      <a:r>
                        <a:rPr lang="en-GB" sz="1300" kern="1200">
                          <a:solidFill>
                            <a:schemeClr val="dk1"/>
                          </a:solidFill>
                          <a:effectLst/>
                          <a:latin typeface="Arial" panose="020B0604020202020204" pitchFamily="34" charset="0"/>
                          <a:cs typeface="Arial" panose="020B0604020202020204" pitchFamily="34" charset="0"/>
                        </a:rPr>
                        <a:t>borough by hospital in ICHT </a:t>
                      </a:r>
                    </a:p>
                    <a:p>
                      <a:pPr marL="342900" indent="-342900">
                        <a:buFont typeface="Arial" panose="020B0604020202020204" pitchFamily="34" charset="0"/>
                        <a:buChar char="•"/>
                      </a:pPr>
                      <a:r>
                        <a:rPr lang="en-GB" sz="1300" kern="1200">
                          <a:solidFill>
                            <a:schemeClr val="dk1"/>
                          </a:solidFill>
                          <a:effectLst/>
                          <a:latin typeface="Arial" panose="020B0604020202020204" pitchFamily="34" charset="0"/>
                          <a:cs typeface="Arial" panose="020B0604020202020204" pitchFamily="34" charset="0"/>
                        </a:rPr>
                        <a:t>Digital traffic</a:t>
                      </a:r>
                      <a:r>
                        <a:rPr lang="en-GB" sz="1300" b="0">
                          <a:latin typeface="Arial" panose="020B0604020202020204" pitchFamily="34" charset="0"/>
                          <a:cs typeface="Arial" panose="020B0604020202020204" pitchFamily="34" charset="0"/>
                        </a:rPr>
                        <a:t> – </a:t>
                      </a:r>
                      <a:r>
                        <a:rPr lang="en-GB" sz="1300" kern="1200">
                          <a:solidFill>
                            <a:schemeClr val="dk1"/>
                          </a:solidFill>
                          <a:effectLst/>
                          <a:latin typeface="Arial" panose="020B0604020202020204" pitchFamily="34" charset="0"/>
                          <a:cs typeface="Arial" panose="020B0604020202020204" pitchFamily="34" charset="0"/>
                        </a:rPr>
                        <a:t>apps, eRS &amp; REGO</a:t>
                      </a:r>
                      <a:endParaRPr lang="en-GB" sz="1300">
                        <a:latin typeface="Arial" panose="020B0604020202020204" pitchFamily="34" charset="0"/>
                        <a:cs typeface="Arial" panose="020B0604020202020204" pitchFamily="34" charset="0"/>
                      </a:endParaRPr>
                    </a:p>
                  </a:txBody>
                  <a:tcPr marL="56026" marR="56026" marT="28013" marB="28013"/>
                </a:tc>
                <a:tc>
                  <a:txBody>
                    <a:bodyPr/>
                    <a:lstStyle/>
                    <a:p>
                      <a:pPr marL="0" indent="0">
                        <a:buFont typeface="Arial" panose="020B0604020202020204" pitchFamily="34" charset="0"/>
                        <a:buNone/>
                      </a:pPr>
                      <a:r>
                        <a:rPr lang="en-GB" sz="1300" b="1" kern="1200">
                          <a:solidFill>
                            <a:schemeClr val="dk1"/>
                          </a:solidFill>
                          <a:effectLst/>
                          <a:latin typeface="Arial" panose="020B0604020202020204" pitchFamily="34" charset="0"/>
                          <a:cs typeface="Arial" panose="020B0604020202020204" pitchFamily="34" charset="0"/>
                        </a:rPr>
                        <a:t>Data set compiled</a:t>
                      </a:r>
                      <a:r>
                        <a:rPr lang="en-GB" sz="1300" b="0" kern="1200">
                          <a:solidFill>
                            <a:schemeClr val="dk1"/>
                          </a:solidFill>
                          <a:effectLst/>
                          <a:latin typeface="Arial" panose="020B0604020202020204" pitchFamily="34" charset="0"/>
                          <a:cs typeface="Arial" panose="020B0604020202020204" pitchFamily="34" charset="0"/>
                        </a:rPr>
                        <a:t>. </a:t>
                      </a:r>
                    </a:p>
                    <a:p>
                      <a:pPr marL="0" indent="0">
                        <a:buFont typeface="Arial" panose="020B0604020202020204" pitchFamily="34" charset="0"/>
                        <a:buNone/>
                      </a:pPr>
                      <a:endParaRPr lang="en-GB" sz="1300" b="0" kern="1200">
                        <a:solidFill>
                          <a:schemeClr val="dk1"/>
                        </a:solidFill>
                        <a:effectLst/>
                        <a:latin typeface="Arial" panose="020B0604020202020204" pitchFamily="34" charset="0"/>
                        <a:cs typeface="Arial" panose="020B0604020202020204" pitchFamily="34" charset="0"/>
                      </a:endParaRPr>
                    </a:p>
                    <a:p>
                      <a:pPr marL="0" indent="0">
                        <a:buFont typeface="Arial" panose="020B0604020202020204" pitchFamily="34" charset="0"/>
                        <a:buNone/>
                      </a:pPr>
                      <a:r>
                        <a:rPr lang="en-GB" sz="1300" b="0" kern="1200">
                          <a:solidFill>
                            <a:schemeClr val="dk1"/>
                          </a:solidFill>
                          <a:effectLst/>
                          <a:latin typeface="Arial" panose="020B0604020202020204" pitchFamily="34" charset="0"/>
                          <a:cs typeface="Arial" panose="020B0604020202020204" pitchFamily="34" charset="0"/>
                        </a:rPr>
                        <a:t>Introducing data to clinical, operational, site and transformational teams:  </a:t>
                      </a:r>
                    </a:p>
                    <a:p>
                      <a:pPr marL="285750" indent="-285750">
                        <a:buFont typeface="Arial" panose="020B0604020202020204" pitchFamily="34" charset="0"/>
                        <a:buChar char="•"/>
                      </a:pPr>
                      <a:r>
                        <a:rPr lang="en-GB" sz="1300" b="0" kern="1200">
                          <a:solidFill>
                            <a:schemeClr val="dk1"/>
                          </a:solidFill>
                          <a:effectLst/>
                          <a:latin typeface="Arial" panose="020B0604020202020204" pitchFamily="34" charset="0"/>
                          <a:cs typeface="Arial" panose="020B0604020202020204" pitchFamily="34" charset="0"/>
                        </a:rPr>
                        <a:t>to support relationship building</a:t>
                      </a:r>
                    </a:p>
                    <a:p>
                      <a:pPr marL="285750" indent="-285750">
                        <a:buFont typeface="Arial" panose="020B0604020202020204" pitchFamily="34" charset="0"/>
                        <a:buChar char="•"/>
                      </a:pPr>
                      <a:r>
                        <a:rPr lang="en-GB" sz="1300" b="0" kern="1200">
                          <a:solidFill>
                            <a:schemeClr val="dk1"/>
                          </a:solidFill>
                          <a:effectLst/>
                          <a:latin typeface="Arial" panose="020B0604020202020204" pitchFamily="34" charset="0"/>
                          <a:cs typeface="Arial" panose="020B0604020202020204" pitchFamily="34" charset="0"/>
                        </a:rPr>
                        <a:t>to identify and connect with primary care stakeholders </a:t>
                      </a:r>
                    </a:p>
                    <a:p>
                      <a:pPr marL="285750" indent="-285750">
                        <a:buFont typeface="Arial" panose="020B0604020202020204" pitchFamily="34" charset="0"/>
                        <a:buChar char="•"/>
                      </a:pPr>
                      <a:r>
                        <a:rPr lang="en-GB" sz="1300" b="0" kern="1200">
                          <a:solidFill>
                            <a:schemeClr val="dk1"/>
                          </a:solidFill>
                          <a:effectLst/>
                          <a:latin typeface="Arial" panose="020B0604020202020204" pitchFamily="34" charset="0"/>
                          <a:cs typeface="Arial" panose="020B0604020202020204" pitchFamily="34" charset="0"/>
                        </a:rPr>
                        <a:t>to raise awareness of scale and size of ICHT the system interface. </a:t>
                      </a:r>
                      <a:endParaRPr lang="en-GB" sz="1300" b="0" kern="1200">
                        <a:solidFill>
                          <a:schemeClr val="dk1"/>
                        </a:solidFill>
                        <a:effectLst/>
                        <a:latin typeface="Arial" panose="020B0604020202020204" pitchFamily="34" charset="0"/>
                        <a:ea typeface="+mn-ea"/>
                        <a:cs typeface="Arial" panose="020B0604020202020204" pitchFamily="34" charset="0"/>
                      </a:endParaRPr>
                    </a:p>
                  </a:txBody>
                  <a:tcPr marL="56026" marR="56026" marT="28013" marB="28013"/>
                </a:tc>
                <a:extLst>
                  <a:ext uri="{0D108BD9-81ED-4DB2-BD59-A6C34878D82A}">
                    <a16:rowId xmlns:a16="http://schemas.microsoft.com/office/drawing/2014/main" val="1650591131"/>
                  </a:ext>
                </a:extLst>
              </a:tr>
              <a:tr h="565869">
                <a:tc>
                  <a:txBody>
                    <a:bodyPr/>
                    <a:lstStyle/>
                    <a:p>
                      <a:pPr marL="0" marR="0" lvl="0" indent="0" algn="l" defTabSz="960120" rtl="0" eaLnBrk="1" fontAlgn="auto" latinLnBrk="0" hangingPunct="1">
                        <a:lnSpc>
                          <a:spcPct val="100000"/>
                        </a:lnSpc>
                        <a:spcBef>
                          <a:spcPts val="0"/>
                        </a:spcBef>
                        <a:spcAft>
                          <a:spcPts val="0"/>
                        </a:spcAft>
                        <a:buClrTx/>
                        <a:buSzTx/>
                        <a:buFontTx/>
                        <a:buNone/>
                        <a:tabLst/>
                        <a:defRPr/>
                      </a:pPr>
                      <a:r>
                        <a:rPr lang="en-GB" sz="1300">
                          <a:solidFill>
                            <a:srgbClr val="1A1F3E"/>
                          </a:solidFill>
                          <a:latin typeface="Arial" panose="020B0604020202020204" pitchFamily="34" charset="0"/>
                          <a:cs typeface="Arial" panose="020B0604020202020204" pitchFamily="34" charset="0"/>
                        </a:rPr>
                        <a:t>2</a:t>
                      </a:r>
                    </a:p>
                  </a:txBody>
                  <a:tcPr marL="56026" marR="56026" marT="28013" marB="28013"/>
                </a:tc>
                <a:tc>
                  <a:txBody>
                    <a:bodyPr/>
                    <a:lstStyle/>
                    <a:p>
                      <a:pPr marL="0" marR="0" lvl="0" indent="0" algn="l" defTabSz="960120" rtl="0" eaLnBrk="1" fontAlgn="auto" latinLnBrk="0" hangingPunct="1">
                        <a:lnSpc>
                          <a:spcPct val="100000"/>
                        </a:lnSpc>
                        <a:spcBef>
                          <a:spcPts val="0"/>
                        </a:spcBef>
                        <a:spcAft>
                          <a:spcPts val="0"/>
                        </a:spcAft>
                        <a:buClrTx/>
                        <a:buSzTx/>
                        <a:buFontTx/>
                        <a:buNone/>
                        <a:tabLst/>
                        <a:defRPr/>
                      </a:pPr>
                      <a:r>
                        <a:rPr lang="en-GB" sz="1300">
                          <a:solidFill>
                            <a:srgbClr val="1A1F3E"/>
                          </a:solidFill>
                          <a:latin typeface="Arial" panose="020B0604020202020204" pitchFamily="34" charset="0"/>
                          <a:cs typeface="Arial" panose="020B0604020202020204" pitchFamily="34" charset="0"/>
                        </a:rPr>
                        <a:t>Proactively invite feedback from GP practices to identify themes and take immediate actions.</a:t>
                      </a:r>
                    </a:p>
                  </a:txBody>
                  <a:tcPr marL="56026" marR="56026" marT="28013" marB="28013"/>
                </a:tc>
                <a:tc>
                  <a:txBody>
                    <a:bodyPr/>
                    <a:lstStyle/>
                    <a:p>
                      <a:pPr marL="0" indent="0">
                        <a:buFont typeface="Arial" panose="020B0604020202020204" pitchFamily="34" charset="0"/>
                        <a:buNone/>
                      </a:pPr>
                      <a:r>
                        <a:rPr lang="en-GB" sz="1300" b="0" u="none">
                          <a:latin typeface="Arial" panose="020B0604020202020204" pitchFamily="34" charset="0"/>
                          <a:cs typeface="Arial" panose="020B0604020202020204" pitchFamily="34" charset="0"/>
                        </a:rPr>
                        <a:t>Now </a:t>
                      </a:r>
                      <a:r>
                        <a:rPr lang="en-GB" sz="1300" b="1" u="none">
                          <a:latin typeface="Arial" panose="020B0604020202020204" pitchFamily="34" charset="0"/>
                          <a:cs typeface="Arial" panose="020B0604020202020204" pitchFamily="34" charset="0"/>
                        </a:rPr>
                        <a:t>established</a:t>
                      </a:r>
                      <a:r>
                        <a:rPr lang="en-GB" sz="1300" b="0" u="none">
                          <a:latin typeface="Arial" panose="020B0604020202020204" pitchFamily="34" charset="0"/>
                          <a:cs typeface="Arial" panose="020B0604020202020204" pitchFamily="34" charset="0"/>
                        </a:rPr>
                        <a:t> as standing agenda item for the forum.</a:t>
                      </a:r>
                    </a:p>
                    <a:p>
                      <a:pPr marL="0" indent="0">
                        <a:buFont typeface="Arial" panose="020B0604020202020204" pitchFamily="34" charset="0"/>
                        <a:buNone/>
                      </a:pPr>
                      <a:endParaRPr lang="en-GB" sz="1300" b="0" u="none">
                        <a:latin typeface="Arial" panose="020B0604020202020204" pitchFamily="34" charset="0"/>
                        <a:cs typeface="Arial" panose="020B0604020202020204" pitchFamily="34" charset="0"/>
                      </a:endParaRPr>
                    </a:p>
                    <a:p>
                      <a:pPr marL="0" indent="0">
                        <a:buFont typeface="Arial" panose="020B0604020202020204" pitchFamily="34" charset="0"/>
                        <a:buNone/>
                      </a:pPr>
                      <a:r>
                        <a:rPr lang="en-GB" sz="1300" b="0" u="none">
                          <a:latin typeface="Arial" panose="020B0604020202020204" pitchFamily="34" charset="0"/>
                          <a:cs typeface="Arial" panose="020B0604020202020204" pitchFamily="34" charset="0"/>
                        </a:rPr>
                        <a:t>Led by Joselyn King – Trust </a:t>
                      </a:r>
                      <a:r>
                        <a:rPr lang="en-GB" sz="1300" b="0" kern="1200">
                          <a:solidFill>
                            <a:schemeClr val="dk1"/>
                          </a:solidFill>
                          <a:effectLst/>
                          <a:latin typeface="Arial" panose="020B0604020202020204" pitchFamily="34" charset="0"/>
                          <a:cs typeface="Arial" panose="020B0604020202020204" pitchFamily="34" charset="0"/>
                        </a:rPr>
                        <a:t>Head of GP Partnerships </a:t>
                      </a:r>
                      <a:endParaRPr lang="en-GB" sz="1300" b="0" i="0" u="none">
                        <a:latin typeface="Arial" panose="020B0604020202020204" pitchFamily="34" charset="0"/>
                        <a:cs typeface="Arial" panose="020B0604020202020204" pitchFamily="34" charset="0"/>
                      </a:endParaRPr>
                    </a:p>
                  </a:txBody>
                  <a:tcPr marL="56026" marR="56026" marT="28013" marB="28013"/>
                </a:tc>
                <a:extLst>
                  <a:ext uri="{0D108BD9-81ED-4DB2-BD59-A6C34878D82A}">
                    <a16:rowId xmlns:a16="http://schemas.microsoft.com/office/drawing/2014/main" val="459804326"/>
                  </a:ext>
                </a:extLst>
              </a:tr>
              <a:tr h="1013063">
                <a:tc>
                  <a:txBody>
                    <a:bodyPr/>
                    <a:lstStyle/>
                    <a:p>
                      <a:pPr marL="0" marR="0" lvl="0" indent="0" algn="l" defTabSz="960120" rtl="0" eaLnBrk="1" fontAlgn="auto" latinLnBrk="0" hangingPunct="1">
                        <a:lnSpc>
                          <a:spcPct val="100000"/>
                        </a:lnSpc>
                        <a:spcBef>
                          <a:spcPts val="0"/>
                        </a:spcBef>
                        <a:spcAft>
                          <a:spcPts val="0"/>
                        </a:spcAft>
                        <a:buClrTx/>
                        <a:buSzTx/>
                        <a:buFontTx/>
                        <a:buNone/>
                        <a:tabLst/>
                        <a:defRPr/>
                      </a:pPr>
                      <a:r>
                        <a:rPr lang="en-GB" sz="1300" b="0">
                          <a:effectLst/>
                          <a:latin typeface="Arial" panose="020B0604020202020204" pitchFamily="34" charset="0"/>
                          <a:cs typeface="Arial" panose="020B0604020202020204" pitchFamily="34" charset="0"/>
                        </a:rPr>
                        <a:t>3</a:t>
                      </a:r>
                      <a:endParaRPr lang="en-GB" sz="1300" b="0">
                        <a:effectLst/>
                        <a:latin typeface="Arial" panose="020B0604020202020204" pitchFamily="34" charset="0"/>
                        <a:ea typeface="Times New Roman" panose="02020603050405020304" pitchFamily="18" charset="0"/>
                        <a:cs typeface="Arial" panose="020B0604020202020204" pitchFamily="34" charset="0"/>
                      </a:endParaRPr>
                    </a:p>
                  </a:txBody>
                  <a:tcPr marL="56026" marR="56026" marT="28013" marB="28013"/>
                </a:tc>
                <a:tc>
                  <a:txBody>
                    <a:bodyPr/>
                    <a:lstStyle/>
                    <a:p>
                      <a:pPr marL="0" marR="0" lvl="0" indent="0" algn="l" defTabSz="960120" rtl="0" eaLnBrk="1" fontAlgn="auto" latinLnBrk="0" hangingPunct="1">
                        <a:lnSpc>
                          <a:spcPct val="100000"/>
                        </a:lnSpc>
                        <a:spcBef>
                          <a:spcPts val="0"/>
                        </a:spcBef>
                        <a:spcAft>
                          <a:spcPts val="0"/>
                        </a:spcAft>
                        <a:buClrTx/>
                        <a:buSzTx/>
                        <a:buFontTx/>
                        <a:buNone/>
                        <a:tabLst/>
                        <a:defRPr/>
                      </a:pPr>
                      <a:r>
                        <a:rPr lang="en-GB" sz="1300" b="0">
                          <a:solidFill>
                            <a:srgbClr val="1A1F3E"/>
                          </a:solidFill>
                          <a:effectLst/>
                          <a:latin typeface="Arial" panose="020B0604020202020204" pitchFamily="34" charset="0"/>
                          <a:cs typeface="Arial" panose="020B0604020202020204" pitchFamily="34" charset="0"/>
                        </a:rPr>
                        <a:t>Strengthening authority and engagement at the GP and hospital forum.</a:t>
                      </a:r>
                      <a:endParaRPr lang="en-GB" sz="1300" b="0">
                        <a:effectLst/>
                        <a:latin typeface="Arial" panose="020B0604020202020204" pitchFamily="34" charset="0"/>
                        <a:ea typeface="Times New Roman" panose="02020603050405020304" pitchFamily="18" charset="0"/>
                        <a:cs typeface="Arial" panose="020B0604020202020204" pitchFamily="34" charset="0"/>
                      </a:endParaRPr>
                    </a:p>
                  </a:txBody>
                  <a:tcPr marL="56026" marR="56026" marT="28013" marB="28013"/>
                </a:tc>
                <a:tc>
                  <a:txBody>
                    <a:bodyPr/>
                    <a:lstStyle/>
                    <a:p>
                      <a:pPr marL="0" marR="0" lvl="0" indent="0" algn="l" defTabSz="96012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300" b="1">
                          <a:latin typeface="Arial" panose="020B0604020202020204" pitchFamily="34" charset="0"/>
                          <a:cs typeface="Arial" panose="020B0604020202020204" pitchFamily="34" charset="0"/>
                        </a:rPr>
                        <a:t>NWL System</a:t>
                      </a:r>
                      <a:r>
                        <a:rPr lang="en-GB" sz="1300" b="0">
                          <a:latin typeface="Arial" panose="020B0604020202020204" pitchFamily="34" charset="0"/>
                          <a:cs typeface="Arial" panose="020B0604020202020204" pitchFamily="34" charset="0"/>
                        </a:rPr>
                        <a:t> – Formal reporting to NWL System Interface Group established.</a:t>
                      </a:r>
                    </a:p>
                    <a:p>
                      <a:pPr marL="0" marR="0" lvl="0" indent="0" algn="l" defTabSz="96012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300" b="1">
                          <a:latin typeface="Arial" panose="020B0604020202020204" pitchFamily="34" charset="0"/>
                          <a:cs typeface="Arial" panose="020B0604020202020204" pitchFamily="34" charset="0"/>
                        </a:rPr>
                        <a:t>ICHT</a:t>
                      </a:r>
                      <a:r>
                        <a:rPr lang="en-GB" sz="1300" b="0">
                          <a:latin typeface="Arial" panose="020B0604020202020204" pitchFamily="34" charset="0"/>
                          <a:cs typeface="Arial" panose="020B0604020202020204" pitchFamily="34" charset="0"/>
                        </a:rPr>
                        <a:t> – monthly executive lead strategic support  group in design.</a:t>
                      </a:r>
                    </a:p>
                    <a:p>
                      <a:pPr marL="0" marR="0" lvl="0" indent="0" algn="l" defTabSz="96012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300" b="1">
                          <a:latin typeface="Arial" panose="020B0604020202020204" pitchFamily="34" charset="0"/>
                          <a:cs typeface="Arial" panose="020B0604020202020204" pitchFamily="34" charset="0"/>
                        </a:rPr>
                        <a:t>Place</a:t>
                      </a:r>
                      <a:r>
                        <a:rPr lang="en-GB" sz="1300" b="0">
                          <a:latin typeface="Arial" panose="020B0604020202020204" pitchFamily="34" charset="0"/>
                          <a:cs typeface="Arial" panose="020B0604020202020204" pitchFamily="34" charset="0"/>
                        </a:rPr>
                        <a:t> – reviewing and strengthening contact with GPs through forum, digital and  human communication channels.</a:t>
                      </a:r>
                      <a:endParaRPr lang="en-GB" sz="1300" b="0" i="0">
                        <a:latin typeface="Arial" panose="020B0604020202020204" pitchFamily="34" charset="0"/>
                        <a:cs typeface="Arial" panose="020B0604020202020204" pitchFamily="34" charset="0"/>
                      </a:endParaRPr>
                    </a:p>
                  </a:txBody>
                  <a:tcPr marL="56026" marR="56026" marT="28013" marB="28013"/>
                </a:tc>
                <a:extLst>
                  <a:ext uri="{0D108BD9-81ED-4DB2-BD59-A6C34878D82A}">
                    <a16:rowId xmlns:a16="http://schemas.microsoft.com/office/drawing/2014/main" val="2565327783"/>
                  </a:ext>
                </a:extLst>
              </a:tr>
              <a:tr h="735816">
                <a:tc>
                  <a:txBody>
                    <a:bodyPr/>
                    <a:lstStyle/>
                    <a:p>
                      <a:pPr marL="0" marR="0" lvl="0" indent="0" algn="l" defTabSz="960120" rtl="0" eaLnBrk="1" fontAlgn="auto" latinLnBrk="0" hangingPunct="1">
                        <a:lnSpc>
                          <a:spcPct val="100000"/>
                        </a:lnSpc>
                        <a:spcBef>
                          <a:spcPts val="0"/>
                        </a:spcBef>
                        <a:spcAft>
                          <a:spcPts val="0"/>
                        </a:spcAft>
                        <a:buClrTx/>
                        <a:buSzTx/>
                        <a:buFontTx/>
                        <a:buNone/>
                        <a:tabLst/>
                        <a:defRPr/>
                      </a:pPr>
                      <a:r>
                        <a:rPr lang="en-GB" sz="1300">
                          <a:effectLst/>
                          <a:latin typeface="Arial" panose="020B0604020202020204" pitchFamily="34" charset="0"/>
                          <a:cs typeface="Arial" panose="020B0604020202020204" pitchFamily="34" charset="0"/>
                        </a:rPr>
                        <a:t>4</a:t>
                      </a:r>
                      <a:endParaRPr lang="en-GB" sz="1300">
                        <a:effectLst/>
                        <a:latin typeface="Arial" panose="020B0604020202020204" pitchFamily="34" charset="0"/>
                        <a:ea typeface="Times New Roman" panose="02020603050405020304" pitchFamily="18" charset="0"/>
                        <a:cs typeface="Arial" panose="020B0604020202020204" pitchFamily="34" charset="0"/>
                      </a:endParaRPr>
                    </a:p>
                  </a:txBody>
                  <a:tcPr marL="56026" marR="56026" marT="28013" marB="28013"/>
                </a:tc>
                <a:tc>
                  <a:txBody>
                    <a:bodyPr/>
                    <a:lstStyle/>
                    <a:p>
                      <a:pPr marL="0" marR="0" lvl="0" indent="0" algn="l" defTabSz="960120" rtl="0" eaLnBrk="1" fontAlgn="auto" latinLnBrk="0" hangingPunct="1">
                        <a:lnSpc>
                          <a:spcPct val="100000"/>
                        </a:lnSpc>
                        <a:spcBef>
                          <a:spcPts val="0"/>
                        </a:spcBef>
                        <a:spcAft>
                          <a:spcPts val="0"/>
                        </a:spcAft>
                        <a:buClrTx/>
                        <a:buSzTx/>
                        <a:buFontTx/>
                        <a:buNone/>
                        <a:tabLst/>
                        <a:defRPr/>
                      </a:pPr>
                      <a:r>
                        <a:rPr lang="en-GB" sz="1300">
                          <a:solidFill>
                            <a:srgbClr val="1A1F3E"/>
                          </a:solidFill>
                          <a:effectLst/>
                          <a:latin typeface="Arial" panose="020B0604020202020204" pitchFamily="34" charset="0"/>
                          <a:cs typeface="Arial" panose="020B0604020202020204" pitchFamily="34" charset="0"/>
                        </a:rPr>
                        <a:t>Provide more direct contact points for </a:t>
                      </a:r>
                      <a:r>
                        <a:rPr lang="en-GB" sz="1300" u="sng">
                          <a:solidFill>
                            <a:srgbClr val="1A1F3E"/>
                          </a:solidFill>
                          <a:effectLst/>
                          <a:latin typeface="Arial" panose="020B0604020202020204" pitchFamily="34" charset="0"/>
                          <a:cs typeface="Arial" panose="020B0604020202020204" pitchFamily="34" charset="0"/>
                        </a:rPr>
                        <a:t>specialty, directorate and divisional leads</a:t>
                      </a:r>
                      <a:r>
                        <a:rPr lang="en-GB" sz="1300" u="none">
                          <a:solidFill>
                            <a:srgbClr val="1A1F3E"/>
                          </a:solidFill>
                          <a:effectLst/>
                          <a:latin typeface="Arial" panose="020B0604020202020204" pitchFamily="34" charset="0"/>
                          <a:cs typeface="Arial" panose="020B0604020202020204" pitchFamily="34" charset="0"/>
                        </a:rPr>
                        <a:t> </a:t>
                      </a:r>
                      <a:r>
                        <a:rPr lang="en-GB" sz="1300">
                          <a:solidFill>
                            <a:srgbClr val="1A1F3E"/>
                          </a:solidFill>
                          <a:effectLst/>
                          <a:latin typeface="Arial" panose="020B0604020202020204" pitchFamily="34" charset="0"/>
                          <a:cs typeface="Arial" panose="020B0604020202020204" pitchFamily="34" charset="0"/>
                        </a:rPr>
                        <a:t>ahead of  the outpatient booking line, GP liaison and the eRS email account.</a:t>
                      </a:r>
                      <a:endParaRPr lang="en-GB" sz="1300">
                        <a:effectLst/>
                        <a:latin typeface="Arial" panose="020B0604020202020204" pitchFamily="34" charset="0"/>
                        <a:ea typeface="Times New Roman" panose="02020603050405020304" pitchFamily="18" charset="0"/>
                        <a:cs typeface="Arial" panose="020B0604020202020204" pitchFamily="34" charset="0"/>
                      </a:endParaRPr>
                    </a:p>
                  </a:txBody>
                  <a:tcPr marL="56026" marR="56026" marT="28013" marB="28013"/>
                </a:tc>
                <a:tc>
                  <a:txBody>
                    <a:bodyPr/>
                    <a:lstStyle/>
                    <a:p>
                      <a:r>
                        <a:rPr lang="en-GB" sz="1300" b="1">
                          <a:latin typeface="Arial" panose="020B0604020202020204" pitchFamily="34" charset="0"/>
                          <a:cs typeface="Arial" panose="020B0604020202020204" pitchFamily="34" charset="0"/>
                        </a:rPr>
                        <a:t>In progress – compiled with 75% validated.</a:t>
                      </a:r>
                      <a:endParaRPr lang="en-GB" sz="1300" b="1" i="0">
                        <a:latin typeface="Arial" panose="020B0604020202020204" pitchFamily="34" charset="0"/>
                        <a:cs typeface="Arial" panose="020B0604020202020204" pitchFamily="34" charset="0"/>
                      </a:endParaRPr>
                    </a:p>
                  </a:txBody>
                  <a:tcPr marL="56026" marR="56026" marT="28013" marB="28013"/>
                </a:tc>
                <a:extLst>
                  <a:ext uri="{0D108BD9-81ED-4DB2-BD59-A6C34878D82A}">
                    <a16:rowId xmlns:a16="http://schemas.microsoft.com/office/drawing/2014/main" val="2528626309"/>
                  </a:ext>
                </a:extLst>
              </a:tr>
              <a:tr h="565869">
                <a:tc>
                  <a:txBody>
                    <a:bodyPr/>
                    <a:lstStyle/>
                    <a:p>
                      <a:pPr marL="0" marR="0" lvl="0" indent="0" algn="l" defTabSz="960120" rtl="0" eaLnBrk="1" fontAlgn="auto" latinLnBrk="0" hangingPunct="1">
                        <a:lnSpc>
                          <a:spcPct val="100000"/>
                        </a:lnSpc>
                        <a:spcBef>
                          <a:spcPts val="0"/>
                        </a:spcBef>
                        <a:spcAft>
                          <a:spcPts val="0"/>
                        </a:spcAft>
                        <a:buClrTx/>
                        <a:buSzTx/>
                        <a:buFontTx/>
                        <a:buNone/>
                        <a:tabLst/>
                        <a:defRPr/>
                      </a:pPr>
                      <a:r>
                        <a:rPr lang="en-GB" sz="1300">
                          <a:effectLst/>
                          <a:latin typeface="Arial" panose="020B0604020202020204" pitchFamily="34" charset="0"/>
                          <a:cs typeface="Arial" panose="020B0604020202020204" pitchFamily="34" charset="0"/>
                        </a:rPr>
                        <a:t>5</a:t>
                      </a:r>
                      <a:endParaRPr lang="en-GB" sz="1300">
                        <a:effectLst/>
                        <a:latin typeface="Arial" panose="020B0604020202020204" pitchFamily="34" charset="0"/>
                        <a:ea typeface="Times New Roman" panose="02020603050405020304" pitchFamily="18" charset="0"/>
                        <a:cs typeface="Arial" panose="020B0604020202020204" pitchFamily="34" charset="0"/>
                      </a:endParaRPr>
                    </a:p>
                  </a:txBody>
                  <a:tcPr marL="56026" marR="56026" marT="28013" marB="28013"/>
                </a:tc>
                <a:tc>
                  <a:txBody>
                    <a:bodyPr/>
                    <a:lstStyle/>
                    <a:p>
                      <a:pPr marL="0" marR="0" lvl="0" indent="0" algn="l" defTabSz="960120" rtl="0" eaLnBrk="1" fontAlgn="auto" latinLnBrk="0" hangingPunct="1">
                        <a:lnSpc>
                          <a:spcPct val="100000"/>
                        </a:lnSpc>
                        <a:spcBef>
                          <a:spcPts val="0"/>
                        </a:spcBef>
                        <a:spcAft>
                          <a:spcPts val="0"/>
                        </a:spcAft>
                        <a:buClrTx/>
                        <a:buSzTx/>
                        <a:buFontTx/>
                        <a:buNone/>
                        <a:tabLst/>
                        <a:defRPr/>
                      </a:pPr>
                      <a:r>
                        <a:rPr lang="en-GB" sz="1300">
                          <a:solidFill>
                            <a:srgbClr val="1A1F3E"/>
                          </a:solidFill>
                          <a:effectLst/>
                          <a:latin typeface="Arial" panose="020B0604020202020204" pitchFamily="34" charset="0"/>
                          <a:cs typeface="Arial" panose="020B0604020202020204" pitchFamily="34" charset="0"/>
                        </a:rPr>
                        <a:t>Identify intersections and dependencies of system interface deliverables with ICHT programmes and NWL APC programmes.</a:t>
                      </a:r>
                      <a:endParaRPr lang="en-GB" sz="1300">
                        <a:effectLst/>
                        <a:latin typeface="Arial" panose="020B0604020202020204" pitchFamily="34" charset="0"/>
                        <a:ea typeface="Times New Roman" panose="02020603050405020304" pitchFamily="18" charset="0"/>
                        <a:cs typeface="Arial" panose="020B0604020202020204" pitchFamily="34" charset="0"/>
                      </a:endParaRPr>
                    </a:p>
                  </a:txBody>
                  <a:tcPr marL="56026" marR="56026" marT="28013" marB="28013"/>
                </a:tc>
                <a:tc>
                  <a:txBody>
                    <a:bodyPr/>
                    <a:lstStyle/>
                    <a:p>
                      <a:pPr marL="0" indent="0">
                        <a:buFont typeface="Arial" panose="020B0604020202020204" pitchFamily="34" charset="0"/>
                        <a:buNone/>
                      </a:pPr>
                      <a:r>
                        <a:rPr lang="en-GB" sz="1300" b="1">
                          <a:latin typeface="Arial" panose="020B0604020202020204" pitchFamily="34" charset="0"/>
                          <a:cs typeface="Arial" panose="020B0604020202020204" pitchFamily="34" charset="0"/>
                        </a:rPr>
                        <a:t>Scoping complete. </a:t>
                      </a:r>
                      <a:r>
                        <a:rPr lang="en-GB" sz="1300" b="0">
                          <a:latin typeface="Arial" panose="020B0604020202020204" pitchFamily="34" charset="0"/>
                          <a:cs typeface="Arial" panose="020B0604020202020204" pitchFamily="34" charset="0"/>
                        </a:rPr>
                        <a:t>System interface deliverables embedding in ICHT Outpatient Improvement Programme and NWL APC Digital Transformation Programme.</a:t>
                      </a:r>
                    </a:p>
                  </a:txBody>
                  <a:tcPr marL="56026" marR="56026" marT="28013" marB="28013"/>
                </a:tc>
                <a:extLst>
                  <a:ext uri="{0D108BD9-81ED-4DB2-BD59-A6C34878D82A}">
                    <a16:rowId xmlns:a16="http://schemas.microsoft.com/office/drawing/2014/main" val="3114599110"/>
                  </a:ext>
                </a:extLst>
              </a:tr>
              <a:tr h="536328">
                <a:tc>
                  <a:txBody>
                    <a:bodyPr/>
                    <a:lstStyle/>
                    <a:p>
                      <a:pPr marL="0" marR="0" lvl="0" indent="0" algn="l" defTabSz="960120" rtl="0" eaLnBrk="1" fontAlgn="auto" latinLnBrk="0" hangingPunct="1">
                        <a:lnSpc>
                          <a:spcPct val="100000"/>
                        </a:lnSpc>
                        <a:spcBef>
                          <a:spcPts val="0"/>
                        </a:spcBef>
                        <a:spcAft>
                          <a:spcPts val="0"/>
                        </a:spcAft>
                        <a:buClrTx/>
                        <a:buSzTx/>
                        <a:buFontTx/>
                        <a:buNone/>
                        <a:tabLst/>
                        <a:defRPr/>
                      </a:pPr>
                      <a:r>
                        <a:rPr lang="en-GB" sz="1300">
                          <a:effectLst/>
                          <a:latin typeface="Arial" panose="020B0604020202020204" pitchFamily="34" charset="0"/>
                          <a:cs typeface="Arial" panose="020B0604020202020204" pitchFamily="34" charset="0"/>
                        </a:rPr>
                        <a:t>6</a:t>
                      </a:r>
                      <a:endParaRPr lang="en-GB" sz="1300">
                        <a:effectLst/>
                        <a:latin typeface="Arial" panose="020B0604020202020204" pitchFamily="34" charset="0"/>
                        <a:ea typeface="Times New Roman" panose="02020603050405020304" pitchFamily="18" charset="0"/>
                        <a:cs typeface="Arial" panose="020B0604020202020204" pitchFamily="34" charset="0"/>
                      </a:endParaRPr>
                    </a:p>
                  </a:txBody>
                  <a:tcPr marL="56026" marR="56026" marT="28013" marB="28013"/>
                </a:tc>
                <a:tc>
                  <a:txBody>
                    <a:bodyPr/>
                    <a:lstStyle/>
                    <a:p>
                      <a:pPr marL="0" marR="0" lvl="0" indent="0" algn="l" defTabSz="960120" rtl="0" eaLnBrk="1" fontAlgn="auto" latinLnBrk="0" hangingPunct="1">
                        <a:lnSpc>
                          <a:spcPct val="100000"/>
                        </a:lnSpc>
                        <a:spcBef>
                          <a:spcPts val="0"/>
                        </a:spcBef>
                        <a:spcAft>
                          <a:spcPts val="0"/>
                        </a:spcAft>
                        <a:buClrTx/>
                        <a:buSzTx/>
                        <a:buFontTx/>
                        <a:buNone/>
                        <a:tabLst/>
                        <a:defRPr/>
                      </a:pPr>
                      <a:r>
                        <a:rPr lang="en-GB" sz="1300">
                          <a:latin typeface="Arial" panose="020B0604020202020204" pitchFamily="34" charset="0"/>
                          <a:cs typeface="Arial" panose="020B0604020202020204" pitchFamily="34" charset="0"/>
                        </a:rPr>
                        <a:t>Collate ICHT </a:t>
                      </a:r>
                      <a:r>
                        <a:rPr lang="en-GB" sz="1300" b="0">
                          <a:latin typeface="Arial" panose="020B0604020202020204" pitchFamily="34" charset="0"/>
                          <a:cs typeface="Arial" panose="020B0604020202020204" pitchFamily="34" charset="0"/>
                        </a:rPr>
                        <a:t>– </a:t>
                      </a:r>
                      <a:r>
                        <a:rPr lang="en-GB" sz="1300">
                          <a:latin typeface="Arial" panose="020B0604020202020204" pitchFamily="34" charset="0"/>
                          <a:cs typeface="Arial" panose="020B0604020202020204" pitchFamily="34" charset="0"/>
                        </a:rPr>
                        <a:t>core processes of care delivery plan for ICHT executive and ICHT GP/Hospital forum approval.</a:t>
                      </a:r>
                    </a:p>
                  </a:txBody>
                  <a:tcPr marL="56026" marR="56026" marT="28013" marB="28013"/>
                </a:tc>
                <a:tc>
                  <a:txBody>
                    <a:bodyPr/>
                    <a:lstStyle/>
                    <a:p>
                      <a:pPr marL="0" indent="0">
                        <a:buFont typeface="Arial" panose="020B0604020202020204" pitchFamily="34" charset="0"/>
                        <a:buNone/>
                      </a:pPr>
                      <a:r>
                        <a:rPr lang="en-GB" sz="1300" b="1">
                          <a:latin typeface="Arial" panose="020B0604020202020204" pitchFamily="34" charset="0"/>
                          <a:cs typeface="Arial" panose="020B0604020202020204" pitchFamily="34" charset="0"/>
                        </a:rPr>
                        <a:t>Completed</a:t>
                      </a:r>
                      <a:r>
                        <a:rPr lang="en-GB" sz="1300" b="0">
                          <a:latin typeface="Arial" panose="020B0604020202020204" pitchFamily="34" charset="0"/>
                          <a:cs typeface="Arial" panose="020B0604020202020204" pitchFamily="34" charset="0"/>
                        </a:rPr>
                        <a:t> – </a:t>
                      </a:r>
                      <a:r>
                        <a:rPr lang="en-GB" sz="1300" b="1">
                          <a:latin typeface="Arial" panose="020B0604020202020204" pitchFamily="34" charset="0"/>
                          <a:cs typeface="Arial" panose="020B0604020202020204" pitchFamily="34" charset="0"/>
                        </a:rPr>
                        <a:t>summarised in next slide. </a:t>
                      </a:r>
                    </a:p>
                  </a:txBody>
                  <a:tcPr marL="56026" marR="56026" marT="28013" marB="28013"/>
                </a:tc>
                <a:extLst>
                  <a:ext uri="{0D108BD9-81ED-4DB2-BD59-A6C34878D82A}">
                    <a16:rowId xmlns:a16="http://schemas.microsoft.com/office/drawing/2014/main" val="323379128"/>
                  </a:ext>
                </a:extLst>
              </a:tr>
            </a:tbl>
          </a:graphicData>
        </a:graphic>
      </p:graphicFrame>
    </p:spTree>
    <p:extLst>
      <p:ext uri="{BB962C8B-B14F-4D97-AF65-F5344CB8AC3E}">
        <p14:creationId xmlns:p14="http://schemas.microsoft.com/office/powerpoint/2010/main" val="20540600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C0A8FB-292A-77F3-CBD5-A9B78EA219B3}"/>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8FD2B633-97E7-20C5-088E-D7B3FE498377}"/>
              </a:ext>
            </a:extLst>
          </p:cNvPr>
          <p:cNvSpPr txBox="1">
            <a:spLocks/>
          </p:cNvSpPr>
          <p:nvPr/>
        </p:nvSpPr>
        <p:spPr>
          <a:xfrm>
            <a:off x="386432" y="261683"/>
            <a:ext cx="7582431" cy="903603"/>
          </a:xfrm>
          <a:prstGeom prst="rect">
            <a:avLst/>
          </a:prstGeom>
        </p:spPr>
        <p:txBody>
          <a:bodyPr vert="horz" lIns="0" tIns="0" rIns="91440" bIns="46800" rtlCol="0" anchor="t" anchorCtr="0">
            <a:noAutofit/>
          </a:bodyPr>
          <a:lstStyle>
            <a:lvl1pPr algn="l" defTabSz="685800" rtl="0" eaLnBrk="1" latinLnBrk="0" hangingPunct="1">
              <a:lnSpc>
                <a:spcPct val="90000"/>
              </a:lnSpc>
              <a:spcBef>
                <a:spcPct val="0"/>
              </a:spcBef>
              <a:buNone/>
              <a:defRPr sz="2800" kern="1200">
                <a:solidFill>
                  <a:schemeClr val="tx2"/>
                </a:solidFill>
                <a:latin typeface="Arial" panose="020B0604020202020204" pitchFamily="34" charset="0"/>
                <a:ea typeface="+mj-ea"/>
                <a:cs typeface="Arial" panose="020B0604020202020204" pitchFamily="34" charset="0"/>
              </a:defRPr>
            </a:lvl1pPr>
          </a:lstStyle>
          <a:p>
            <a:r>
              <a:rPr lang="en-GB" sz="3600" b="1">
                <a:solidFill>
                  <a:srgbClr val="0070C0"/>
                </a:solidFill>
                <a:latin typeface="Arial"/>
                <a:cs typeface="Arial"/>
              </a:rPr>
              <a:t>System interface </a:t>
            </a:r>
            <a:br>
              <a:rPr lang="en-GB" sz="3600" b="1">
                <a:solidFill>
                  <a:srgbClr val="0070C0"/>
                </a:solidFill>
                <a:latin typeface="Arial"/>
                <a:cs typeface="Arial"/>
              </a:rPr>
            </a:br>
            <a:r>
              <a:rPr lang="en-GB" sz="3600" b="1">
                <a:solidFill>
                  <a:srgbClr val="0070C0"/>
                </a:solidFill>
                <a:latin typeface="Arial"/>
                <a:cs typeface="Arial"/>
              </a:rPr>
              <a:t>deliverables roadmap</a:t>
            </a:r>
            <a:endParaRPr lang="en-US" sz="3600" b="1"/>
          </a:p>
        </p:txBody>
      </p:sp>
      <p:graphicFrame>
        <p:nvGraphicFramePr>
          <p:cNvPr id="8" name="Table 7">
            <a:extLst>
              <a:ext uri="{FF2B5EF4-FFF2-40B4-BE49-F238E27FC236}">
                <a16:creationId xmlns:a16="http://schemas.microsoft.com/office/drawing/2014/main" id="{123647D5-713B-11DB-59AB-C1B90F572880}"/>
              </a:ext>
            </a:extLst>
          </p:cNvPr>
          <p:cNvGraphicFramePr>
            <a:graphicFrameLocks noGrp="1"/>
          </p:cNvGraphicFramePr>
          <p:nvPr>
            <p:extLst>
              <p:ext uri="{D42A27DB-BD31-4B8C-83A1-F6EECF244321}">
                <p14:modId xmlns:p14="http://schemas.microsoft.com/office/powerpoint/2010/main" val="4101597787"/>
              </p:ext>
            </p:extLst>
          </p:nvPr>
        </p:nvGraphicFramePr>
        <p:xfrm>
          <a:off x="386432" y="1590364"/>
          <a:ext cx="11500769" cy="5030110"/>
        </p:xfrm>
        <a:graphic>
          <a:graphicData uri="http://schemas.openxmlformats.org/drawingml/2006/table">
            <a:tbl>
              <a:tblPr>
                <a:tableStyleId>{5C22544A-7EE6-4342-B048-85BDC9FD1C3A}</a:tableStyleId>
              </a:tblPr>
              <a:tblGrid>
                <a:gridCol w="1798538">
                  <a:extLst>
                    <a:ext uri="{9D8B030D-6E8A-4147-A177-3AD203B41FA5}">
                      <a16:colId xmlns:a16="http://schemas.microsoft.com/office/drawing/2014/main" val="1102802930"/>
                    </a:ext>
                  </a:extLst>
                </a:gridCol>
                <a:gridCol w="2402465">
                  <a:extLst>
                    <a:ext uri="{9D8B030D-6E8A-4147-A177-3AD203B41FA5}">
                      <a16:colId xmlns:a16="http://schemas.microsoft.com/office/drawing/2014/main" val="648701043"/>
                    </a:ext>
                  </a:extLst>
                </a:gridCol>
                <a:gridCol w="2617781">
                  <a:extLst>
                    <a:ext uri="{9D8B030D-6E8A-4147-A177-3AD203B41FA5}">
                      <a16:colId xmlns:a16="http://schemas.microsoft.com/office/drawing/2014/main" val="2389286528"/>
                    </a:ext>
                  </a:extLst>
                </a:gridCol>
                <a:gridCol w="3106737">
                  <a:extLst>
                    <a:ext uri="{9D8B030D-6E8A-4147-A177-3AD203B41FA5}">
                      <a16:colId xmlns:a16="http://schemas.microsoft.com/office/drawing/2014/main" val="1150943357"/>
                    </a:ext>
                  </a:extLst>
                </a:gridCol>
                <a:gridCol w="1575248">
                  <a:extLst>
                    <a:ext uri="{9D8B030D-6E8A-4147-A177-3AD203B41FA5}">
                      <a16:colId xmlns:a16="http://schemas.microsoft.com/office/drawing/2014/main" val="4239695135"/>
                    </a:ext>
                  </a:extLst>
                </a:gridCol>
              </a:tblGrid>
              <a:tr h="275230">
                <a:tc>
                  <a:txBody>
                    <a:bodyPr/>
                    <a:lstStyle/>
                    <a:p>
                      <a:pPr algn="l" fontAlgn="t"/>
                      <a:r>
                        <a:rPr lang="en-GB" sz="1400" b="1" u="none" strike="noStrike" dirty="0">
                          <a:solidFill>
                            <a:schemeClr val="bg1"/>
                          </a:solidFill>
                          <a:effectLst/>
                          <a:latin typeface="Arial"/>
                          <a:cs typeface="Arial"/>
                        </a:rPr>
                        <a:t>Deliverables </a:t>
                      </a:r>
                      <a:endParaRPr lang="en-GB" sz="1400" b="1" i="0" u="none" strike="noStrike" dirty="0">
                        <a:solidFill>
                          <a:schemeClr val="bg1"/>
                        </a:solidFill>
                        <a:effectLst/>
                        <a:latin typeface="Arial"/>
                        <a:cs typeface="Arial"/>
                      </a:endParaRPr>
                    </a:p>
                  </a:txBody>
                  <a:tcPr marL="36000" marR="3320" marT="3320" marB="0" anchor="ctr">
                    <a:solidFill>
                      <a:schemeClr val="accent1"/>
                    </a:solidFill>
                  </a:tcPr>
                </a:tc>
                <a:tc>
                  <a:txBody>
                    <a:bodyPr/>
                    <a:lstStyle/>
                    <a:p>
                      <a:pPr algn="l" fontAlgn="t"/>
                      <a:r>
                        <a:rPr lang="en-GB" sz="1400" b="1" u="none" strike="noStrike" dirty="0">
                          <a:solidFill>
                            <a:schemeClr val="bg1"/>
                          </a:solidFill>
                          <a:effectLst/>
                          <a:latin typeface="Arial"/>
                          <a:cs typeface="Arial"/>
                        </a:rPr>
                        <a:t>Scheme name </a:t>
                      </a:r>
                      <a:endParaRPr lang="en-GB" sz="1400" b="1" i="0" u="none" strike="noStrike" dirty="0">
                        <a:solidFill>
                          <a:schemeClr val="bg1"/>
                        </a:solidFill>
                        <a:effectLst/>
                        <a:latin typeface="Arial"/>
                        <a:cs typeface="Arial"/>
                      </a:endParaRPr>
                    </a:p>
                  </a:txBody>
                  <a:tcPr marL="36000" marR="3320" marT="3320" marB="0" anchor="ctr">
                    <a:solidFill>
                      <a:schemeClr val="accent1"/>
                    </a:solidFill>
                  </a:tcPr>
                </a:tc>
                <a:tc>
                  <a:txBody>
                    <a:bodyPr/>
                    <a:lstStyle/>
                    <a:p>
                      <a:pPr algn="l" fontAlgn="t"/>
                      <a:r>
                        <a:rPr lang="en-GB" sz="1400" b="1" u="none" strike="noStrike" dirty="0">
                          <a:solidFill>
                            <a:schemeClr val="bg1"/>
                          </a:solidFill>
                          <a:effectLst/>
                          <a:latin typeface="Arial"/>
                          <a:cs typeface="Arial"/>
                        </a:rPr>
                        <a:t>Delegation </a:t>
                      </a:r>
                      <a:endParaRPr lang="en-GB" sz="1400" b="1" i="0" u="none" strike="noStrike" dirty="0">
                        <a:solidFill>
                          <a:schemeClr val="bg1"/>
                        </a:solidFill>
                        <a:effectLst/>
                        <a:latin typeface="Arial"/>
                        <a:cs typeface="Arial"/>
                      </a:endParaRPr>
                    </a:p>
                  </a:txBody>
                  <a:tcPr marL="36000" marR="3320" marT="3320" marB="0" anchor="ctr">
                    <a:solidFill>
                      <a:schemeClr val="accent1"/>
                    </a:solidFill>
                  </a:tcPr>
                </a:tc>
                <a:tc>
                  <a:txBody>
                    <a:bodyPr/>
                    <a:lstStyle/>
                    <a:p>
                      <a:pPr algn="l" rtl="0" fontAlgn="t"/>
                      <a:r>
                        <a:rPr lang="en-GB" sz="1400" b="1" u="none" strike="noStrike" dirty="0">
                          <a:solidFill>
                            <a:schemeClr val="bg1"/>
                          </a:solidFill>
                          <a:effectLst/>
                          <a:latin typeface="Arial"/>
                          <a:cs typeface="Arial"/>
                        </a:rPr>
                        <a:t>Impact on GP/Hospital interface </a:t>
                      </a:r>
                      <a:endParaRPr lang="en-GB" sz="1400" b="1" i="0" u="none" strike="noStrike" dirty="0">
                        <a:solidFill>
                          <a:schemeClr val="bg1"/>
                        </a:solidFill>
                        <a:effectLst/>
                        <a:latin typeface="Arial"/>
                        <a:cs typeface="Arial"/>
                      </a:endParaRPr>
                    </a:p>
                  </a:txBody>
                  <a:tcPr marL="36000" marR="3320" marT="3320" marB="0" anchor="ctr">
                    <a:solidFill>
                      <a:schemeClr val="accent1"/>
                    </a:solidFill>
                  </a:tcPr>
                </a:tc>
                <a:tc>
                  <a:txBody>
                    <a:bodyPr/>
                    <a:lstStyle/>
                    <a:p>
                      <a:pPr algn="l" fontAlgn="t"/>
                      <a:r>
                        <a:rPr lang="en-GB" sz="1400" b="1" u="none" strike="noStrike" dirty="0">
                          <a:solidFill>
                            <a:schemeClr val="bg1"/>
                          </a:solidFill>
                          <a:effectLst/>
                          <a:latin typeface="Arial"/>
                          <a:cs typeface="Arial"/>
                        </a:rPr>
                        <a:t>Delivery date</a:t>
                      </a:r>
                      <a:endParaRPr lang="en-GB" sz="1400" b="1" i="1" u="none" strike="noStrike" dirty="0">
                        <a:solidFill>
                          <a:schemeClr val="bg1"/>
                        </a:solidFill>
                        <a:effectLst/>
                        <a:latin typeface="Arial"/>
                        <a:cs typeface="Arial"/>
                      </a:endParaRPr>
                    </a:p>
                  </a:txBody>
                  <a:tcPr marL="36000" marR="3320" marT="3320" marB="0" anchor="ctr">
                    <a:solidFill>
                      <a:schemeClr val="accent1"/>
                    </a:solidFill>
                  </a:tcPr>
                </a:tc>
                <a:extLst>
                  <a:ext uri="{0D108BD9-81ED-4DB2-BD59-A6C34878D82A}">
                    <a16:rowId xmlns:a16="http://schemas.microsoft.com/office/drawing/2014/main" val="2238675401"/>
                  </a:ext>
                </a:extLst>
              </a:tr>
              <a:tr h="560188">
                <a:tc rowSpan="2">
                  <a:txBody>
                    <a:bodyPr/>
                    <a:lstStyle/>
                    <a:p>
                      <a:pPr algn="l" fontAlgn="t"/>
                      <a:r>
                        <a:rPr lang="en-GB" sz="1300" b="1" u="none" strike="noStrike" dirty="0">
                          <a:solidFill>
                            <a:srgbClr val="000000"/>
                          </a:solidFill>
                          <a:effectLst/>
                          <a:latin typeface="Arial"/>
                          <a:cs typeface="Arial"/>
                        </a:rPr>
                        <a:t>Onward Referrals</a:t>
                      </a:r>
                      <a:endParaRPr lang="en-GB" sz="1300" b="1" i="0" u="none" strike="noStrike" dirty="0">
                        <a:solidFill>
                          <a:srgbClr val="000000"/>
                        </a:solidFill>
                        <a:effectLst/>
                        <a:latin typeface="Arial"/>
                        <a:cs typeface="Arial"/>
                      </a:endParaRPr>
                    </a:p>
                  </a:txBody>
                  <a:tcPr marL="36000" marR="36000" marT="0" marB="0"/>
                </a:tc>
                <a:tc>
                  <a:txBody>
                    <a:bodyPr/>
                    <a:lstStyle/>
                    <a:p>
                      <a:pPr algn="l" fontAlgn="t"/>
                      <a:r>
                        <a:rPr lang="en-GB" sz="1300" b="0" u="none" strike="noStrike" dirty="0">
                          <a:solidFill>
                            <a:srgbClr val="000000"/>
                          </a:solidFill>
                          <a:effectLst/>
                          <a:latin typeface="Arial"/>
                          <a:cs typeface="Arial"/>
                        </a:rPr>
                        <a:t>Internal Referrals </a:t>
                      </a:r>
                      <a:endParaRPr lang="en-GB" sz="1300" b="0" i="0" u="none" strike="noStrike" dirty="0">
                        <a:solidFill>
                          <a:srgbClr val="000000"/>
                        </a:solidFill>
                        <a:effectLst/>
                        <a:latin typeface="Arial"/>
                        <a:cs typeface="Arial"/>
                      </a:endParaRPr>
                    </a:p>
                  </a:txBody>
                  <a:tcPr marL="36000" marR="36000" marT="0" marB="0"/>
                </a:tc>
                <a:tc>
                  <a:txBody>
                    <a:bodyPr/>
                    <a:lstStyle/>
                    <a:p>
                      <a:pPr algn="l" fontAlgn="t"/>
                      <a:r>
                        <a:rPr lang="en-GB" sz="1300" b="0" u="none" strike="noStrike" dirty="0">
                          <a:solidFill>
                            <a:srgbClr val="000000"/>
                          </a:solidFill>
                          <a:effectLst/>
                          <a:latin typeface="Arial"/>
                          <a:cs typeface="Arial"/>
                        </a:rPr>
                        <a:t>EPR Enhancement  – Transformation &amp; Projects</a:t>
                      </a:r>
                      <a:endParaRPr lang="en-GB" sz="1300" b="0" i="0" u="none" strike="noStrike" dirty="0">
                        <a:solidFill>
                          <a:srgbClr val="000000"/>
                        </a:solidFill>
                        <a:effectLst/>
                        <a:latin typeface="Arial"/>
                        <a:cs typeface="Arial"/>
                      </a:endParaRPr>
                    </a:p>
                  </a:txBody>
                  <a:tcPr marL="36000" marR="36000" marT="0" marB="0"/>
                </a:tc>
                <a:tc>
                  <a:txBody>
                    <a:bodyPr/>
                    <a:lstStyle/>
                    <a:p>
                      <a:pPr algn="l" rtl="0" fontAlgn="t"/>
                      <a:r>
                        <a:rPr lang="en-GB" sz="1300" b="0" u="none" strike="noStrike" dirty="0">
                          <a:solidFill>
                            <a:srgbClr val="000000"/>
                          </a:solidFill>
                          <a:effectLst/>
                          <a:latin typeface="Arial"/>
                          <a:cs typeface="Arial"/>
                        </a:rPr>
                        <a:t>Standardise a digital process informed by users which enables tracking and visibility to hospitals, GPs and patients  -  7 workflows.</a:t>
                      </a:r>
                      <a:endParaRPr lang="en-GB" sz="1300" b="0" i="0" u="none" strike="noStrike" dirty="0">
                        <a:solidFill>
                          <a:srgbClr val="000000"/>
                        </a:solidFill>
                        <a:effectLst/>
                        <a:latin typeface="Arial"/>
                        <a:cs typeface="Arial"/>
                      </a:endParaRPr>
                    </a:p>
                  </a:txBody>
                  <a:tcPr marL="36000" marR="36000" marT="0" marB="0"/>
                </a:tc>
                <a:tc>
                  <a:txBody>
                    <a:bodyPr/>
                    <a:lstStyle/>
                    <a:p>
                      <a:pPr algn="l" fontAlgn="t"/>
                      <a:r>
                        <a:rPr lang="en-GB" sz="1300" b="0" u="none" strike="noStrike" dirty="0">
                          <a:solidFill>
                            <a:srgbClr val="000000"/>
                          </a:solidFill>
                          <a:effectLst/>
                          <a:latin typeface="Arial"/>
                          <a:cs typeface="Arial"/>
                        </a:rPr>
                        <a:t>Q4 25/26</a:t>
                      </a:r>
                      <a:endParaRPr lang="en-GB" sz="1300" b="0" i="1" u="none" strike="noStrike" dirty="0">
                        <a:solidFill>
                          <a:srgbClr val="000000"/>
                        </a:solidFill>
                        <a:effectLst/>
                        <a:latin typeface="Arial"/>
                        <a:cs typeface="Arial"/>
                      </a:endParaRPr>
                    </a:p>
                  </a:txBody>
                  <a:tcPr marL="36000" marR="36000" marT="0" marB="0"/>
                </a:tc>
                <a:extLst>
                  <a:ext uri="{0D108BD9-81ED-4DB2-BD59-A6C34878D82A}">
                    <a16:rowId xmlns:a16="http://schemas.microsoft.com/office/drawing/2014/main" val="2134630140"/>
                  </a:ext>
                </a:extLst>
              </a:tr>
              <a:tr h="246495">
                <a:tc vMerge="1">
                  <a:txBody>
                    <a:bodyPr/>
                    <a:lstStyle/>
                    <a:p>
                      <a:pPr algn="l" fontAlgn="t"/>
                      <a:endParaRPr lang="en-GB" sz="1400" b="1" i="0" u="none" strike="noStrike">
                        <a:solidFill>
                          <a:srgbClr val="000000"/>
                        </a:solidFill>
                        <a:effectLst/>
                        <a:latin typeface="Arial" panose="020B0604020202020204" pitchFamily="34" charset="0"/>
                        <a:cs typeface="Arial" panose="020B0604020202020204" pitchFamily="34" charset="0"/>
                      </a:endParaRPr>
                    </a:p>
                  </a:txBody>
                  <a:tcPr marL="3320" marR="3320" marT="3320" marB="0"/>
                </a:tc>
                <a:tc>
                  <a:txBody>
                    <a:bodyPr/>
                    <a:lstStyle/>
                    <a:p>
                      <a:pPr algn="l" fontAlgn="t"/>
                      <a:r>
                        <a:rPr lang="en-GB" sz="1300" b="0" u="none" strike="noStrike" dirty="0">
                          <a:solidFill>
                            <a:srgbClr val="000000"/>
                          </a:solidFill>
                          <a:effectLst/>
                          <a:latin typeface="Arial"/>
                          <a:cs typeface="Arial"/>
                        </a:rPr>
                        <a:t>Interim Guidance based on best process currently available </a:t>
                      </a:r>
                      <a:endParaRPr lang="en-GB" sz="1300" b="0" i="0" u="none" strike="noStrike" dirty="0">
                        <a:solidFill>
                          <a:srgbClr val="000000"/>
                        </a:solidFill>
                        <a:effectLst/>
                        <a:latin typeface="Arial"/>
                        <a:cs typeface="Arial"/>
                      </a:endParaRPr>
                    </a:p>
                  </a:txBody>
                  <a:tcPr marL="36000" marR="36000" marT="0" marB="0"/>
                </a:tc>
                <a:tc>
                  <a:txBody>
                    <a:bodyPr/>
                    <a:lstStyle/>
                    <a:p>
                      <a:pPr algn="l" fontAlgn="t"/>
                      <a:r>
                        <a:rPr lang="en-GB" sz="1300" b="0" u="none" strike="noStrike" dirty="0">
                          <a:solidFill>
                            <a:srgbClr val="000000"/>
                          </a:solidFill>
                          <a:effectLst/>
                          <a:latin typeface="Arial"/>
                          <a:cs typeface="Arial"/>
                        </a:rPr>
                        <a:t>Unassigned</a:t>
                      </a:r>
                      <a:endParaRPr lang="en-GB" sz="1300" b="0" i="0" u="none" strike="noStrike" dirty="0">
                        <a:solidFill>
                          <a:srgbClr val="000000"/>
                        </a:solidFill>
                        <a:effectLst/>
                        <a:latin typeface="Arial"/>
                        <a:cs typeface="Arial"/>
                      </a:endParaRPr>
                    </a:p>
                  </a:txBody>
                  <a:tcPr marL="36000" marR="36000" marT="0" marB="0"/>
                </a:tc>
                <a:tc>
                  <a:txBody>
                    <a:bodyPr/>
                    <a:lstStyle/>
                    <a:p>
                      <a:pPr algn="l" fontAlgn="t"/>
                      <a:r>
                        <a:rPr lang="en-GB" sz="1300" b="0" u="none" strike="noStrike" dirty="0">
                          <a:solidFill>
                            <a:srgbClr val="000000"/>
                          </a:solidFill>
                          <a:effectLst/>
                          <a:latin typeface="Arial"/>
                          <a:cs typeface="Arial"/>
                        </a:rPr>
                        <a:t>Channel users to best available process available and establish responsible officers and monitoring.</a:t>
                      </a:r>
                      <a:endParaRPr lang="en-GB" sz="1300" b="0" i="0" u="none" strike="noStrike" dirty="0">
                        <a:solidFill>
                          <a:srgbClr val="000000"/>
                        </a:solidFill>
                        <a:effectLst/>
                        <a:latin typeface="Arial"/>
                        <a:cs typeface="Arial"/>
                      </a:endParaRPr>
                    </a:p>
                  </a:txBody>
                  <a:tcPr marL="36000" marR="36000" marT="0" marB="0"/>
                </a:tc>
                <a:tc>
                  <a:txBody>
                    <a:bodyPr/>
                    <a:lstStyle/>
                    <a:p>
                      <a:pPr algn="l" fontAlgn="t"/>
                      <a:r>
                        <a:rPr lang="en-GB" sz="1300" b="0" u="none" strike="noStrike" dirty="0">
                          <a:solidFill>
                            <a:srgbClr val="000000"/>
                          </a:solidFill>
                          <a:effectLst/>
                          <a:latin typeface="Arial"/>
                          <a:cs typeface="Arial"/>
                        </a:rPr>
                        <a:t>Feb 2025</a:t>
                      </a:r>
                      <a:endParaRPr lang="en-GB" sz="1300" b="0" i="1" u="none" strike="noStrike" dirty="0">
                        <a:solidFill>
                          <a:srgbClr val="000000"/>
                        </a:solidFill>
                        <a:effectLst/>
                        <a:latin typeface="Arial"/>
                        <a:cs typeface="Arial"/>
                      </a:endParaRPr>
                    </a:p>
                  </a:txBody>
                  <a:tcPr marL="36000" marR="36000" marT="0" marB="0"/>
                </a:tc>
                <a:extLst>
                  <a:ext uri="{0D108BD9-81ED-4DB2-BD59-A6C34878D82A}">
                    <a16:rowId xmlns:a16="http://schemas.microsoft.com/office/drawing/2014/main" val="682991727"/>
                  </a:ext>
                </a:extLst>
              </a:tr>
              <a:tr h="448718">
                <a:tc rowSpan="7">
                  <a:txBody>
                    <a:bodyPr/>
                    <a:lstStyle/>
                    <a:p>
                      <a:pPr algn="l" fontAlgn="t"/>
                      <a:r>
                        <a:rPr lang="en-GB" sz="1300" b="1" u="none" strike="noStrike" dirty="0">
                          <a:solidFill>
                            <a:srgbClr val="000000"/>
                          </a:solidFill>
                          <a:effectLst/>
                          <a:latin typeface="Arial"/>
                          <a:cs typeface="Arial"/>
                        </a:rPr>
                        <a:t>Complete Care </a:t>
                      </a:r>
                      <a:endParaRPr lang="en-GB" sz="1300" b="1" i="0" u="none" strike="noStrike" dirty="0">
                        <a:solidFill>
                          <a:srgbClr val="000000"/>
                        </a:solidFill>
                        <a:effectLst/>
                        <a:latin typeface="Arial"/>
                        <a:cs typeface="Arial"/>
                      </a:endParaRPr>
                    </a:p>
                  </a:txBody>
                  <a:tcPr marL="36000" marR="36000" marT="0" marB="0"/>
                </a:tc>
                <a:tc>
                  <a:txBody>
                    <a:bodyPr/>
                    <a:lstStyle/>
                    <a:p>
                      <a:pPr algn="l" fontAlgn="t"/>
                      <a:r>
                        <a:rPr lang="en-GB" sz="1300" b="0" u="none" strike="noStrike" dirty="0">
                          <a:solidFill>
                            <a:srgbClr val="000000"/>
                          </a:solidFill>
                          <a:effectLst/>
                          <a:latin typeface="Arial"/>
                          <a:cs typeface="Arial"/>
                        </a:rPr>
                        <a:t>Discharge Workflow (</a:t>
                      </a:r>
                      <a:r>
                        <a:rPr lang="en-GB" sz="1300" b="0" u="none" strike="noStrike" dirty="0" err="1">
                          <a:solidFill>
                            <a:srgbClr val="000000"/>
                          </a:solidFill>
                          <a:effectLst/>
                          <a:latin typeface="Arial"/>
                          <a:cs typeface="Arial"/>
                        </a:rPr>
                        <a:t>mPAGE</a:t>
                      </a:r>
                      <a:r>
                        <a:rPr lang="en-GB" sz="1300" b="0" u="none" strike="noStrike" dirty="0">
                          <a:solidFill>
                            <a:srgbClr val="000000"/>
                          </a:solidFill>
                          <a:effectLst/>
                          <a:latin typeface="Arial"/>
                          <a:cs typeface="Arial"/>
                        </a:rPr>
                        <a:t> 1&amp;2)</a:t>
                      </a:r>
                      <a:endParaRPr lang="en-GB" sz="1300" b="0" i="0" u="none" strike="noStrike" dirty="0">
                        <a:solidFill>
                          <a:srgbClr val="000000"/>
                        </a:solidFill>
                        <a:effectLst/>
                        <a:latin typeface="Arial"/>
                        <a:cs typeface="Arial"/>
                      </a:endParaRPr>
                    </a:p>
                  </a:txBody>
                  <a:tcPr marL="36000" marR="36000" marT="0" marB="0"/>
                </a:tc>
                <a:tc>
                  <a:txBody>
                    <a:bodyPr/>
                    <a:lstStyle/>
                    <a:p>
                      <a:pPr algn="l" fontAlgn="t"/>
                      <a:r>
                        <a:rPr lang="en-GB" sz="1300" b="0" u="none" strike="noStrike" dirty="0">
                          <a:solidFill>
                            <a:srgbClr val="000000"/>
                          </a:solidFill>
                          <a:effectLst/>
                          <a:latin typeface="Arial"/>
                          <a:cs typeface="Arial"/>
                        </a:rPr>
                        <a:t>EPR Enhancement  – Transformation &amp; Projects</a:t>
                      </a:r>
                      <a:endParaRPr lang="en-GB" sz="1300" b="0" i="0" u="none" strike="noStrike" dirty="0">
                        <a:solidFill>
                          <a:srgbClr val="000000"/>
                        </a:solidFill>
                        <a:effectLst/>
                        <a:latin typeface="Arial"/>
                        <a:cs typeface="Arial"/>
                      </a:endParaRPr>
                    </a:p>
                  </a:txBody>
                  <a:tcPr marL="36000" marR="36000" marT="0" marB="0"/>
                </a:tc>
                <a:tc>
                  <a:txBody>
                    <a:bodyPr/>
                    <a:lstStyle/>
                    <a:p>
                      <a:pPr algn="l" fontAlgn="t"/>
                      <a:r>
                        <a:rPr lang="en-GB" sz="1300" b="0" u="none" strike="noStrike" dirty="0">
                          <a:solidFill>
                            <a:srgbClr val="000000"/>
                          </a:solidFill>
                          <a:effectLst/>
                          <a:latin typeface="Arial"/>
                          <a:cs typeface="Arial"/>
                        </a:rPr>
                        <a:t>Improved content, completeness and out bounding of the  discharge letter</a:t>
                      </a:r>
                      <a:br>
                        <a:rPr lang="en-GB" sz="1300" b="0" u="none" strike="noStrike" dirty="0">
                          <a:solidFill>
                            <a:srgbClr val="000000"/>
                          </a:solidFill>
                          <a:effectLst/>
                          <a:latin typeface="Arial"/>
                          <a:cs typeface="Arial"/>
                        </a:rPr>
                      </a:br>
                      <a:endParaRPr lang="en-GB" sz="1300" b="0" i="0" u="none" strike="noStrike" dirty="0">
                        <a:solidFill>
                          <a:srgbClr val="000000"/>
                        </a:solidFill>
                        <a:effectLst/>
                        <a:latin typeface="Arial"/>
                        <a:cs typeface="Arial"/>
                      </a:endParaRPr>
                    </a:p>
                  </a:txBody>
                  <a:tcPr marL="36000" marR="36000" marT="0" marB="0"/>
                </a:tc>
                <a:tc>
                  <a:txBody>
                    <a:bodyPr/>
                    <a:lstStyle/>
                    <a:p>
                      <a:pPr algn="l" fontAlgn="t"/>
                      <a:r>
                        <a:rPr lang="en-GB" sz="1300" b="0" u="none" strike="noStrike" dirty="0">
                          <a:solidFill>
                            <a:srgbClr val="000000"/>
                          </a:solidFill>
                          <a:effectLst/>
                          <a:latin typeface="Arial"/>
                          <a:cs typeface="Arial"/>
                        </a:rPr>
                        <a:t>Q4 25/26</a:t>
                      </a:r>
                      <a:endParaRPr lang="en-GB" sz="1300" b="0" i="1" u="none" strike="noStrike" dirty="0">
                        <a:solidFill>
                          <a:srgbClr val="000000"/>
                        </a:solidFill>
                        <a:effectLst/>
                        <a:latin typeface="Arial"/>
                        <a:cs typeface="Arial"/>
                      </a:endParaRPr>
                    </a:p>
                  </a:txBody>
                  <a:tcPr marL="36000" marR="36000" marT="0" marB="0"/>
                </a:tc>
                <a:extLst>
                  <a:ext uri="{0D108BD9-81ED-4DB2-BD59-A6C34878D82A}">
                    <a16:rowId xmlns:a16="http://schemas.microsoft.com/office/drawing/2014/main" val="1278061369"/>
                  </a:ext>
                </a:extLst>
              </a:tr>
              <a:tr h="234897">
                <a:tc vMerge="1">
                  <a:txBody>
                    <a:bodyPr/>
                    <a:lstStyle/>
                    <a:p>
                      <a:pPr algn="l" fontAlgn="t"/>
                      <a:endParaRPr lang="en-GB" sz="1400" b="1" i="1" u="none" strike="noStrike">
                        <a:solidFill>
                          <a:srgbClr val="000000"/>
                        </a:solidFill>
                        <a:effectLst/>
                        <a:latin typeface="Arial" panose="020B0604020202020204" pitchFamily="34" charset="0"/>
                        <a:cs typeface="Arial" panose="020B0604020202020204" pitchFamily="34" charset="0"/>
                      </a:endParaRPr>
                    </a:p>
                  </a:txBody>
                  <a:tcPr marL="3320" marR="3320" marT="3320" marB="0"/>
                </a:tc>
                <a:tc>
                  <a:txBody>
                    <a:bodyPr/>
                    <a:lstStyle/>
                    <a:p>
                      <a:pPr algn="l" fontAlgn="t"/>
                      <a:r>
                        <a:rPr lang="en-GB" sz="1300" b="0" u="none" strike="noStrike" dirty="0">
                          <a:solidFill>
                            <a:srgbClr val="000000"/>
                          </a:solidFill>
                          <a:effectLst/>
                          <a:latin typeface="Arial"/>
                          <a:cs typeface="Arial"/>
                        </a:rPr>
                        <a:t>Outpatient Electronic Prescribing</a:t>
                      </a:r>
                      <a:endParaRPr lang="en-GB" sz="1300" b="0" i="1" u="none" strike="noStrike" dirty="0">
                        <a:solidFill>
                          <a:srgbClr val="000000"/>
                        </a:solidFill>
                        <a:effectLst/>
                        <a:latin typeface="Arial"/>
                        <a:cs typeface="Arial"/>
                      </a:endParaRPr>
                    </a:p>
                  </a:txBody>
                  <a:tcPr marL="36000" marR="36000" marT="0" marB="0"/>
                </a:tc>
                <a:tc>
                  <a:txBody>
                    <a:bodyPr/>
                    <a:lstStyle/>
                    <a:p>
                      <a:pPr algn="l" fontAlgn="t"/>
                      <a:r>
                        <a:rPr lang="en-GB" sz="1300" b="0" u="none" strike="noStrike" dirty="0">
                          <a:solidFill>
                            <a:srgbClr val="000000"/>
                          </a:solidFill>
                          <a:effectLst/>
                          <a:latin typeface="Arial"/>
                          <a:cs typeface="Arial"/>
                        </a:rPr>
                        <a:t>EPR Enhancement  – Transformation &amp; Projects</a:t>
                      </a:r>
                      <a:endParaRPr lang="en-GB" sz="1300" b="0" i="0" u="none" strike="noStrike" dirty="0">
                        <a:solidFill>
                          <a:srgbClr val="000000"/>
                        </a:solidFill>
                        <a:effectLst/>
                        <a:latin typeface="Arial"/>
                        <a:cs typeface="Arial"/>
                      </a:endParaRPr>
                    </a:p>
                  </a:txBody>
                  <a:tcPr marL="36000" marR="36000" marT="0" marB="0"/>
                </a:tc>
                <a:tc>
                  <a:txBody>
                    <a:bodyPr/>
                    <a:lstStyle/>
                    <a:p>
                      <a:pPr algn="l" fontAlgn="t"/>
                      <a:r>
                        <a:rPr lang="en-GB" sz="1300" b="0" u="none" strike="noStrike" dirty="0">
                          <a:solidFill>
                            <a:srgbClr val="000000"/>
                          </a:solidFill>
                          <a:effectLst/>
                          <a:latin typeface="Arial"/>
                          <a:cs typeface="Arial"/>
                        </a:rPr>
                        <a:t>TBC</a:t>
                      </a:r>
                      <a:endParaRPr lang="en-GB" sz="1300" b="0" i="1" u="none" strike="noStrike" dirty="0">
                        <a:solidFill>
                          <a:srgbClr val="000000"/>
                        </a:solidFill>
                        <a:effectLst/>
                        <a:latin typeface="Arial"/>
                        <a:cs typeface="Arial"/>
                      </a:endParaRPr>
                    </a:p>
                  </a:txBody>
                  <a:tcPr marL="36000" marR="36000" marT="0" marB="0"/>
                </a:tc>
                <a:tc>
                  <a:txBody>
                    <a:bodyPr/>
                    <a:lstStyle/>
                    <a:p>
                      <a:pPr algn="l" fontAlgn="t"/>
                      <a:r>
                        <a:rPr lang="en-GB" sz="1300" b="0" u="none" strike="noStrike" dirty="0">
                          <a:solidFill>
                            <a:srgbClr val="000000"/>
                          </a:solidFill>
                          <a:effectLst/>
                          <a:latin typeface="Arial"/>
                          <a:cs typeface="Arial"/>
                        </a:rPr>
                        <a:t>Q4 25/26</a:t>
                      </a:r>
                      <a:endParaRPr lang="en-GB" sz="1300" b="0" i="1" u="none" strike="noStrike" dirty="0">
                        <a:solidFill>
                          <a:srgbClr val="000000"/>
                        </a:solidFill>
                        <a:effectLst/>
                        <a:latin typeface="Arial"/>
                        <a:cs typeface="Arial"/>
                      </a:endParaRPr>
                    </a:p>
                  </a:txBody>
                  <a:tcPr marL="36000" marR="36000" marT="0" marB="0"/>
                </a:tc>
                <a:extLst>
                  <a:ext uri="{0D108BD9-81ED-4DB2-BD59-A6C34878D82A}">
                    <a16:rowId xmlns:a16="http://schemas.microsoft.com/office/drawing/2014/main" val="3925964695"/>
                  </a:ext>
                </a:extLst>
              </a:tr>
              <a:tr h="234897">
                <a:tc vMerge="1">
                  <a:txBody>
                    <a:bodyPr/>
                    <a:lstStyle/>
                    <a:p>
                      <a:pPr algn="l" fontAlgn="t"/>
                      <a:endParaRPr lang="en-GB" sz="1200" b="0" i="0" u="none" strike="noStrike">
                        <a:solidFill>
                          <a:srgbClr val="000000"/>
                        </a:solidFill>
                        <a:effectLst/>
                        <a:latin typeface="Arial" panose="020B0604020202020204" pitchFamily="34" charset="0"/>
                        <a:cs typeface="Arial" panose="020B0604020202020204" pitchFamily="34" charset="0"/>
                      </a:endParaRPr>
                    </a:p>
                  </a:txBody>
                  <a:tcPr marL="3320" marR="3320" marT="3320" marB="0"/>
                </a:tc>
                <a:tc>
                  <a:txBody>
                    <a:bodyPr/>
                    <a:lstStyle/>
                    <a:p>
                      <a:pPr algn="l" fontAlgn="t"/>
                      <a:r>
                        <a:rPr lang="en-GB" sz="1300" b="0" u="none" strike="noStrike" dirty="0">
                          <a:solidFill>
                            <a:srgbClr val="000000"/>
                          </a:solidFill>
                          <a:effectLst/>
                          <a:latin typeface="Arial"/>
                          <a:cs typeface="Arial"/>
                        </a:rPr>
                        <a:t>eMED3</a:t>
                      </a:r>
                      <a:endParaRPr lang="en-GB" sz="1300" b="0" i="0" u="none" strike="noStrike" dirty="0">
                        <a:solidFill>
                          <a:srgbClr val="000000"/>
                        </a:solidFill>
                        <a:effectLst/>
                        <a:latin typeface="Arial"/>
                        <a:cs typeface="Arial"/>
                      </a:endParaRPr>
                    </a:p>
                  </a:txBody>
                  <a:tcPr marL="36000" marR="36000" marT="0" marB="0"/>
                </a:tc>
                <a:tc>
                  <a:txBody>
                    <a:bodyPr/>
                    <a:lstStyle/>
                    <a:p>
                      <a:pPr algn="l" fontAlgn="t"/>
                      <a:r>
                        <a:rPr lang="en-GB" sz="1300" b="0" u="none" strike="noStrike" dirty="0">
                          <a:solidFill>
                            <a:srgbClr val="000000"/>
                          </a:solidFill>
                          <a:effectLst/>
                          <a:latin typeface="Arial"/>
                          <a:cs typeface="Arial"/>
                        </a:rPr>
                        <a:t>EPR Enhancement  – Transformation &amp; Projects</a:t>
                      </a:r>
                      <a:endParaRPr lang="en-GB" sz="1300" b="0" i="0" u="none" strike="noStrike" dirty="0">
                        <a:solidFill>
                          <a:srgbClr val="000000"/>
                        </a:solidFill>
                        <a:effectLst/>
                        <a:latin typeface="Arial"/>
                        <a:cs typeface="Arial"/>
                      </a:endParaRPr>
                    </a:p>
                  </a:txBody>
                  <a:tcPr marL="36000" marR="36000" marT="0" marB="0"/>
                </a:tc>
                <a:tc>
                  <a:txBody>
                    <a:bodyPr/>
                    <a:lstStyle/>
                    <a:p>
                      <a:pPr algn="l" fontAlgn="t"/>
                      <a:r>
                        <a:rPr lang="en-GB" sz="1300" b="0" u="none" strike="noStrike" dirty="0">
                          <a:solidFill>
                            <a:srgbClr val="000000"/>
                          </a:solidFill>
                          <a:effectLst/>
                          <a:latin typeface="Arial"/>
                          <a:cs typeface="Arial"/>
                        </a:rPr>
                        <a:t>Enable electronic FIT notes</a:t>
                      </a:r>
                      <a:endParaRPr lang="en-GB" sz="1300" b="0" i="0" u="none" strike="noStrike" dirty="0">
                        <a:solidFill>
                          <a:srgbClr val="000000"/>
                        </a:solidFill>
                        <a:effectLst/>
                        <a:latin typeface="Arial"/>
                        <a:cs typeface="Arial"/>
                      </a:endParaRPr>
                    </a:p>
                  </a:txBody>
                  <a:tcPr marL="36000" marR="36000" marT="0" marB="0"/>
                </a:tc>
                <a:tc>
                  <a:txBody>
                    <a:bodyPr/>
                    <a:lstStyle/>
                    <a:p>
                      <a:pPr algn="l" fontAlgn="t"/>
                      <a:r>
                        <a:rPr lang="en-GB" sz="1300" b="0" u="none" strike="noStrike" dirty="0">
                          <a:solidFill>
                            <a:srgbClr val="000000"/>
                          </a:solidFill>
                          <a:effectLst/>
                          <a:latin typeface="Arial"/>
                          <a:cs typeface="Arial"/>
                        </a:rPr>
                        <a:t>Q4 25/26</a:t>
                      </a:r>
                      <a:endParaRPr lang="en-GB" sz="1300" b="0" i="1" u="none" strike="noStrike" dirty="0">
                        <a:solidFill>
                          <a:srgbClr val="000000"/>
                        </a:solidFill>
                        <a:effectLst/>
                        <a:latin typeface="Arial"/>
                        <a:cs typeface="Arial"/>
                      </a:endParaRPr>
                    </a:p>
                  </a:txBody>
                  <a:tcPr marL="36000" marR="36000" marT="0" marB="0"/>
                </a:tc>
                <a:extLst>
                  <a:ext uri="{0D108BD9-81ED-4DB2-BD59-A6C34878D82A}">
                    <a16:rowId xmlns:a16="http://schemas.microsoft.com/office/drawing/2014/main" val="3646199019"/>
                  </a:ext>
                </a:extLst>
              </a:tr>
              <a:tr h="246495">
                <a:tc vMerge="1">
                  <a:txBody>
                    <a:bodyPr/>
                    <a:lstStyle/>
                    <a:p>
                      <a:pPr algn="l" fontAlgn="t"/>
                      <a:endParaRPr lang="en-GB" sz="1200" b="0" i="0" u="none" strike="noStrike">
                        <a:solidFill>
                          <a:srgbClr val="000000"/>
                        </a:solidFill>
                        <a:effectLst/>
                        <a:latin typeface="Arial" panose="020B0604020202020204" pitchFamily="34" charset="0"/>
                        <a:cs typeface="Arial" panose="020B0604020202020204" pitchFamily="34" charset="0"/>
                      </a:endParaRPr>
                    </a:p>
                  </a:txBody>
                  <a:tcPr marL="3320" marR="3320" marT="3320" marB="0"/>
                </a:tc>
                <a:tc>
                  <a:txBody>
                    <a:bodyPr/>
                    <a:lstStyle/>
                    <a:p>
                      <a:pPr algn="l" fontAlgn="t"/>
                      <a:r>
                        <a:rPr lang="en-GB" sz="1300" b="0" u="none" strike="noStrike" dirty="0">
                          <a:solidFill>
                            <a:srgbClr val="000000"/>
                          </a:solidFill>
                          <a:effectLst/>
                          <a:latin typeface="Arial"/>
                          <a:cs typeface="Arial"/>
                        </a:rPr>
                        <a:t>Electronic Prescribing Service </a:t>
                      </a:r>
                      <a:endParaRPr lang="en-GB" sz="1300" b="0" i="0" u="none" strike="noStrike" dirty="0">
                        <a:solidFill>
                          <a:srgbClr val="000000"/>
                        </a:solidFill>
                        <a:effectLst/>
                        <a:latin typeface="Arial"/>
                        <a:cs typeface="Arial"/>
                      </a:endParaRPr>
                    </a:p>
                  </a:txBody>
                  <a:tcPr marL="36000" marR="36000" marT="0" marB="0"/>
                </a:tc>
                <a:tc>
                  <a:txBody>
                    <a:bodyPr/>
                    <a:lstStyle/>
                    <a:p>
                      <a:pPr algn="l" fontAlgn="t"/>
                      <a:r>
                        <a:rPr lang="en-GB" sz="1300" b="0" u="none" strike="noStrike" dirty="0">
                          <a:solidFill>
                            <a:srgbClr val="000000"/>
                          </a:solidFill>
                          <a:effectLst/>
                          <a:latin typeface="Arial"/>
                          <a:cs typeface="Arial"/>
                        </a:rPr>
                        <a:t>Digital Transformation &amp; service led improvement(WCCS)</a:t>
                      </a:r>
                      <a:endParaRPr lang="en-GB" sz="1300" b="0" i="0" u="none" strike="noStrike" dirty="0">
                        <a:solidFill>
                          <a:srgbClr val="000000"/>
                        </a:solidFill>
                        <a:effectLst/>
                        <a:latin typeface="Arial"/>
                        <a:cs typeface="Arial"/>
                      </a:endParaRPr>
                    </a:p>
                  </a:txBody>
                  <a:tcPr marL="36000" marR="36000" marT="0" marB="0"/>
                </a:tc>
                <a:tc>
                  <a:txBody>
                    <a:bodyPr/>
                    <a:lstStyle/>
                    <a:p>
                      <a:pPr algn="l" fontAlgn="t"/>
                      <a:r>
                        <a:rPr lang="en-GB" sz="1300" b="0" u="none" strike="noStrike" dirty="0">
                          <a:solidFill>
                            <a:srgbClr val="000000"/>
                          </a:solidFill>
                          <a:effectLst/>
                          <a:latin typeface="Arial"/>
                          <a:cs typeface="Arial"/>
                        </a:rPr>
                        <a:t>Enable electronic community prescribing </a:t>
                      </a:r>
                      <a:endParaRPr lang="en-GB" sz="1300" b="0" i="0" u="none" strike="noStrike" dirty="0">
                        <a:solidFill>
                          <a:srgbClr val="000000"/>
                        </a:solidFill>
                        <a:effectLst/>
                        <a:latin typeface="Arial"/>
                        <a:cs typeface="Arial"/>
                      </a:endParaRPr>
                    </a:p>
                  </a:txBody>
                  <a:tcPr marL="36000" marR="36000" marT="0" marB="0"/>
                </a:tc>
                <a:tc>
                  <a:txBody>
                    <a:bodyPr/>
                    <a:lstStyle/>
                    <a:p>
                      <a:pPr algn="l" fontAlgn="t"/>
                      <a:r>
                        <a:rPr lang="en-GB" sz="1300" b="0" u="none" strike="noStrike" dirty="0">
                          <a:solidFill>
                            <a:srgbClr val="000000"/>
                          </a:solidFill>
                          <a:effectLst/>
                          <a:latin typeface="Arial"/>
                          <a:cs typeface="Arial"/>
                        </a:rPr>
                        <a:t>Q4 25/26</a:t>
                      </a:r>
                      <a:endParaRPr lang="en-GB" sz="1300" b="0" i="1" u="none" strike="noStrike" dirty="0">
                        <a:solidFill>
                          <a:srgbClr val="000000"/>
                        </a:solidFill>
                        <a:effectLst/>
                        <a:latin typeface="Arial"/>
                        <a:cs typeface="Arial"/>
                      </a:endParaRPr>
                    </a:p>
                  </a:txBody>
                  <a:tcPr marL="36000" marR="36000" marT="0" marB="0"/>
                </a:tc>
                <a:extLst>
                  <a:ext uri="{0D108BD9-81ED-4DB2-BD59-A6C34878D82A}">
                    <a16:rowId xmlns:a16="http://schemas.microsoft.com/office/drawing/2014/main" val="348188003"/>
                  </a:ext>
                </a:extLst>
              </a:tr>
              <a:tr h="337246">
                <a:tc vMerge="1">
                  <a:txBody>
                    <a:bodyPr/>
                    <a:lstStyle/>
                    <a:p>
                      <a:pPr algn="l" fontAlgn="t"/>
                      <a:endParaRPr lang="en-GB" sz="1200" b="0" i="0" u="none" strike="noStrike">
                        <a:solidFill>
                          <a:srgbClr val="000000"/>
                        </a:solidFill>
                        <a:effectLst/>
                        <a:latin typeface="Arial" panose="020B0604020202020204" pitchFamily="34" charset="0"/>
                        <a:cs typeface="Arial" panose="020B0604020202020204" pitchFamily="34" charset="0"/>
                      </a:endParaRPr>
                    </a:p>
                  </a:txBody>
                  <a:tcPr marL="3320" marR="3320" marT="3320" marB="0"/>
                </a:tc>
                <a:tc>
                  <a:txBody>
                    <a:bodyPr/>
                    <a:lstStyle/>
                    <a:p>
                      <a:pPr algn="l" fontAlgn="t"/>
                      <a:r>
                        <a:rPr lang="en-GB" sz="1300" b="0" u="none" strike="noStrike" dirty="0">
                          <a:solidFill>
                            <a:srgbClr val="000000"/>
                          </a:solidFill>
                          <a:effectLst/>
                          <a:latin typeface="Arial"/>
                          <a:cs typeface="Arial"/>
                        </a:rPr>
                        <a:t>CERNER Outpatient Letter Optimisation</a:t>
                      </a:r>
                      <a:endParaRPr lang="en-GB" sz="1300" b="0" i="0" u="none" strike="noStrike" dirty="0">
                        <a:solidFill>
                          <a:srgbClr val="000000"/>
                        </a:solidFill>
                        <a:effectLst/>
                        <a:latin typeface="Arial"/>
                        <a:cs typeface="Arial"/>
                      </a:endParaRPr>
                    </a:p>
                  </a:txBody>
                  <a:tcPr marL="36000" marR="36000" marT="0" marB="0"/>
                </a:tc>
                <a:tc>
                  <a:txBody>
                    <a:bodyPr/>
                    <a:lstStyle/>
                    <a:p>
                      <a:pPr algn="l" fontAlgn="t"/>
                      <a:r>
                        <a:rPr lang="en-GB" sz="1300" b="0" u="none" strike="noStrike" dirty="0">
                          <a:solidFill>
                            <a:srgbClr val="000000"/>
                          </a:solidFill>
                          <a:effectLst/>
                          <a:latin typeface="Arial"/>
                          <a:cs typeface="Arial"/>
                        </a:rPr>
                        <a:t>EPR Enhancement  – Transformation &amp; Projects</a:t>
                      </a:r>
                      <a:endParaRPr lang="en-GB" sz="1300" b="0" i="0" u="none" strike="noStrike" dirty="0">
                        <a:solidFill>
                          <a:srgbClr val="000000"/>
                        </a:solidFill>
                        <a:effectLst/>
                        <a:latin typeface="Arial"/>
                        <a:cs typeface="Arial"/>
                      </a:endParaRPr>
                    </a:p>
                  </a:txBody>
                  <a:tcPr marL="36000" marR="36000" marT="0" marB="0"/>
                </a:tc>
                <a:tc>
                  <a:txBody>
                    <a:bodyPr/>
                    <a:lstStyle/>
                    <a:p>
                      <a:pPr algn="l" fontAlgn="t"/>
                      <a:r>
                        <a:rPr lang="en-GB" sz="1300" b="0" u="none" strike="noStrike" dirty="0">
                          <a:solidFill>
                            <a:schemeClr val="tx1"/>
                          </a:solidFill>
                          <a:effectLst/>
                          <a:latin typeface="Arial"/>
                          <a:cs typeface="Arial"/>
                        </a:rPr>
                        <a:t>Improved content, completeness and out bounding of the outpatient letter</a:t>
                      </a:r>
                      <a:endParaRPr lang="en-GB" sz="1300" b="0" i="0" u="none" strike="noStrike" dirty="0">
                        <a:solidFill>
                          <a:schemeClr val="tx1"/>
                        </a:solidFill>
                        <a:effectLst/>
                        <a:latin typeface="Arial"/>
                        <a:cs typeface="Arial"/>
                      </a:endParaRPr>
                    </a:p>
                  </a:txBody>
                  <a:tcPr marL="36000" marR="36000" marT="0" marB="0"/>
                </a:tc>
                <a:tc>
                  <a:txBody>
                    <a:bodyPr/>
                    <a:lstStyle/>
                    <a:p>
                      <a:pPr algn="l" fontAlgn="t"/>
                      <a:r>
                        <a:rPr lang="en-GB" sz="1300" b="0" u="none" strike="noStrike" dirty="0">
                          <a:solidFill>
                            <a:schemeClr val="tx1"/>
                          </a:solidFill>
                          <a:effectLst/>
                          <a:latin typeface="Arial"/>
                          <a:cs typeface="Arial"/>
                        </a:rPr>
                        <a:t>Q 24/25</a:t>
                      </a:r>
                      <a:endParaRPr lang="en-GB" sz="1300" b="0" i="1" u="none" strike="noStrike" dirty="0">
                        <a:solidFill>
                          <a:schemeClr val="tx1"/>
                        </a:solidFill>
                        <a:effectLst/>
                        <a:latin typeface="Arial"/>
                        <a:cs typeface="Arial"/>
                      </a:endParaRPr>
                    </a:p>
                  </a:txBody>
                  <a:tcPr marL="36000" marR="36000" marT="0" marB="0"/>
                </a:tc>
                <a:extLst>
                  <a:ext uri="{0D108BD9-81ED-4DB2-BD59-A6C34878D82A}">
                    <a16:rowId xmlns:a16="http://schemas.microsoft.com/office/drawing/2014/main" val="1584700491"/>
                  </a:ext>
                </a:extLst>
              </a:tr>
              <a:tr h="337246">
                <a:tc vMerge="1">
                  <a:txBody>
                    <a:bodyPr/>
                    <a:lstStyle/>
                    <a:p>
                      <a:pPr algn="l" fontAlgn="t"/>
                      <a:endParaRPr lang="en-GB" sz="1200" b="0" i="0" u="none" strike="noStrike">
                        <a:solidFill>
                          <a:srgbClr val="000000"/>
                        </a:solidFill>
                        <a:effectLst/>
                        <a:latin typeface="Arial" panose="020B0604020202020204" pitchFamily="34" charset="0"/>
                        <a:cs typeface="Arial" panose="020B0604020202020204" pitchFamily="34" charset="0"/>
                      </a:endParaRPr>
                    </a:p>
                  </a:txBody>
                  <a:tcPr marL="3320" marR="3320" marT="3320" marB="0"/>
                </a:tc>
                <a:tc>
                  <a:txBody>
                    <a:bodyPr/>
                    <a:lstStyle/>
                    <a:p>
                      <a:pPr algn="l" fontAlgn="t"/>
                      <a:r>
                        <a:rPr lang="en-GB" sz="1300" b="0" u="none" strike="noStrike" dirty="0">
                          <a:solidFill>
                            <a:srgbClr val="000000"/>
                          </a:solidFill>
                          <a:effectLst/>
                          <a:latin typeface="Arial"/>
                          <a:cs typeface="Arial"/>
                        </a:rPr>
                        <a:t>Model of Care 2</a:t>
                      </a:r>
                      <a:endParaRPr lang="en-GB" sz="1300" b="0" i="0" u="none" strike="noStrike" dirty="0">
                        <a:solidFill>
                          <a:srgbClr val="000000"/>
                        </a:solidFill>
                        <a:effectLst/>
                        <a:latin typeface="Arial"/>
                        <a:cs typeface="Arial"/>
                      </a:endParaRPr>
                    </a:p>
                  </a:txBody>
                  <a:tcPr marL="36000" marR="36000" marT="0" marB="0"/>
                </a:tc>
                <a:tc>
                  <a:txBody>
                    <a:bodyPr/>
                    <a:lstStyle/>
                    <a:p>
                      <a:pPr algn="l" fontAlgn="t"/>
                      <a:r>
                        <a:rPr lang="fr-FR" sz="1300" b="0" u="none" strike="noStrike" dirty="0" err="1">
                          <a:solidFill>
                            <a:srgbClr val="000000"/>
                          </a:solidFill>
                          <a:effectLst/>
                          <a:latin typeface="Arial"/>
                          <a:cs typeface="Arial"/>
                        </a:rPr>
                        <a:t>Outpatient</a:t>
                      </a:r>
                      <a:r>
                        <a:rPr lang="fr-FR" sz="1300" b="0" u="none" strike="noStrike" dirty="0">
                          <a:solidFill>
                            <a:srgbClr val="000000"/>
                          </a:solidFill>
                          <a:effectLst/>
                          <a:latin typeface="Arial"/>
                          <a:cs typeface="Arial"/>
                        </a:rPr>
                        <a:t> </a:t>
                      </a:r>
                      <a:r>
                        <a:rPr lang="fr-FR" sz="1300" b="0" u="none" strike="noStrike" dirty="0" err="1">
                          <a:solidFill>
                            <a:srgbClr val="000000"/>
                          </a:solidFill>
                          <a:effectLst/>
                          <a:latin typeface="Arial"/>
                          <a:cs typeface="Arial"/>
                        </a:rPr>
                        <a:t>Improvement</a:t>
                      </a:r>
                      <a:r>
                        <a:rPr lang="fr-FR" sz="1300" b="0" u="none" strike="noStrike" dirty="0">
                          <a:solidFill>
                            <a:srgbClr val="000000"/>
                          </a:solidFill>
                          <a:effectLst/>
                          <a:latin typeface="Arial"/>
                          <a:cs typeface="Arial"/>
                        </a:rPr>
                        <a:t> and Transformation Programme </a:t>
                      </a:r>
                      <a:endParaRPr lang="en-GB" sz="1300" b="0" i="0" u="none" strike="noStrike" dirty="0">
                        <a:solidFill>
                          <a:srgbClr val="000000"/>
                        </a:solidFill>
                        <a:effectLst/>
                        <a:latin typeface="Arial"/>
                        <a:cs typeface="Arial"/>
                      </a:endParaRPr>
                    </a:p>
                  </a:txBody>
                  <a:tcPr marL="36000" marR="36000" marT="0" marB="0"/>
                </a:tc>
                <a:tc>
                  <a:txBody>
                    <a:bodyPr/>
                    <a:lstStyle/>
                    <a:p>
                      <a:pPr algn="l" fontAlgn="t"/>
                      <a:r>
                        <a:rPr lang="en-GB" sz="1300" b="0" u="none" strike="noStrike" dirty="0">
                          <a:solidFill>
                            <a:srgbClr val="000000"/>
                          </a:solidFill>
                          <a:effectLst/>
                          <a:latin typeface="Arial"/>
                          <a:cs typeface="Arial"/>
                        </a:rPr>
                        <a:t>Establish end to end pathway care for outpatient/ambulatory care </a:t>
                      </a:r>
                      <a:endParaRPr lang="en-GB" sz="1300" b="0" i="0" u="none" strike="noStrike" dirty="0">
                        <a:solidFill>
                          <a:srgbClr val="000000"/>
                        </a:solidFill>
                        <a:effectLst/>
                        <a:latin typeface="Arial"/>
                        <a:cs typeface="Arial"/>
                      </a:endParaRPr>
                    </a:p>
                  </a:txBody>
                  <a:tcPr marL="36000" marR="36000" marT="0" marB="0"/>
                </a:tc>
                <a:tc>
                  <a:txBody>
                    <a:bodyPr/>
                    <a:lstStyle/>
                    <a:p>
                      <a:pPr algn="l" fontAlgn="t"/>
                      <a:r>
                        <a:rPr lang="en-GB" sz="1300" b="0" u="none" strike="noStrike" dirty="0">
                          <a:solidFill>
                            <a:srgbClr val="000000"/>
                          </a:solidFill>
                          <a:effectLst/>
                          <a:latin typeface="Arial"/>
                          <a:cs typeface="Arial"/>
                        </a:rPr>
                        <a:t>Dependent on business case development </a:t>
                      </a:r>
                      <a:endParaRPr lang="en-GB" sz="1300" b="0" i="1" u="none" strike="noStrike" dirty="0">
                        <a:solidFill>
                          <a:srgbClr val="000000"/>
                        </a:solidFill>
                        <a:effectLst/>
                        <a:latin typeface="Arial"/>
                        <a:cs typeface="Arial"/>
                      </a:endParaRPr>
                    </a:p>
                  </a:txBody>
                  <a:tcPr marL="36000" marR="36000" marT="0" marB="0"/>
                </a:tc>
                <a:extLst>
                  <a:ext uri="{0D108BD9-81ED-4DB2-BD59-A6C34878D82A}">
                    <a16:rowId xmlns:a16="http://schemas.microsoft.com/office/drawing/2014/main" val="848688960"/>
                  </a:ext>
                </a:extLst>
              </a:tr>
              <a:tr h="246495">
                <a:tc vMerge="1">
                  <a:txBody>
                    <a:bodyPr/>
                    <a:lstStyle/>
                    <a:p>
                      <a:pPr algn="l" fontAlgn="t"/>
                      <a:endParaRPr lang="en-GB" sz="1200" b="0" i="0" u="none" strike="noStrike">
                        <a:solidFill>
                          <a:srgbClr val="000000"/>
                        </a:solidFill>
                        <a:effectLst/>
                        <a:latin typeface="Arial" panose="020B0604020202020204" pitchFamily="34" charset="0"/>
                        <a:cs typeface="Arial" panose="020B0604020202020204" pitchFamily="34" charset="0"/>
                      </a:endParaRPr>
                    </a:p>
                  </a:txBody>
                  <a:tcPr marL="3320" marR="3320" marT="3320" marB="0"/>
                </a:tc>
                <a:tc>
                  <a:txBody>
                    <a:bodyPr/>
                    <a:lstStyle/>
                    <a:p>
                      <a:pPr algn="l" fontAlgn="t"/>
                      <a:r>
                        <a:rPr lang="en-GB" sz="1300" b="0" u="none" strike="noStrike" dirty="0">
                          <a:solidFill>
                            <a:srgbClr val="000000"/>
                          </a:solidFill>
                          <a:effectLst/>
                          <a:latin typeface="Arial"/>
                          <a:cs typeface="Arial"/>
                        </a:rPr>
                        <a:t>CERNER Procedure Documentation Standard</a:t>
                      </a:r>
                      <a:endParaRPr lang="en-GB" sz="1300" b="0" i="0" u="none" strike="noStrike" dirty="0">
                        <a:solidFill>
                          <a:srgbClr val="000000"/>
                        </a:solidFill>
                        <a:effectLst/>
                        <a:latin typeface="Arial"/>
                        <a:cs typeface="Arial"/>
                      </a:endParaRPr>
                    </a:p>
                  </a:txBody>
                  <a:tcPr marL="36000" marR="36000" marT="0" marB="0"/>
                </a:tc>
                <a:tc>
                  <a:txBody>
                    <a:bodyPr/>
                    <a:lstStyle/>
                    <a:p>
                      <a:pPr algn="l" fontAlgn="t"/>
                      <a:r>
                        <a:rPr lang="en-GB" sz="1300" b="0" u="none" strike="noStrike" dirty="0">
                          <a:solidFill>
                            <a:srgbClr val="000000"/>
                          </a:solidFill>
                          <a:effectLst/>
                          <a:latin typeface="Arial"/>
                          <a:cs typeface="Arial"/>
                        </a:rPr>
                        <a:t>Unassigned</a:t>
                      </a:r>
                      <a:endParaRPr lang="en-GB" sz="1300" b="0" i="0" u="none" strike="noStrike" dirty="0">
                        <a:solidFill>
                          <a:srgbClr val="000000"/>
                        </a:solidFill>
                        <a:effectLst/>
                        <a:latin typeface="Arial"/>
                        <a:cs typeface="Arial"/>
                      </a:endParaRPr>
                    </a:p>
                  </a:txBody>
                  <a:tcPr marL="36000" marR="36000" marT="0" marB="0"/>
                </a:tc>
                <a:tc>
                  <a:txBody>
                    <a:bodyPr/>
                    <a:lstStyle/>
                    <a:p>
                      <a:pPr algn="l" fontAlgn="t"/>
                      <a:r>
                        <a:rPr lang="en-GB" sz="1300" b="0" u="none" strike="noStrike" dirty="0">
                          <a:solidFill>
                            <a:srgbClr val="000000"/>
                          </a:solidFill>
                          <a:effectLst/>
                          <a:latin typeface="Arial"/>
                          <a:cs typeface="Arial"/>
                        </a:rPr>
                        <a:t>Channel users to best available process available and establish responsible officers and monitoring.</a:t>
                      </a:r>
                      <a:endParaRPr lang="en-GB" sz="1300" b="0" i="0" u="none" strike="noStrike" dirty="0">
                        <a:solidFill>
                          <a:srgbClr val="000000"/>
                        </a:solidFill>
                        <a:effectLst/>
                        <a:latin typeface="Arial"/>
                        <a:cs typeface="Arial"/>
                      </a:endParaRPr>
                    </a:p>
                  </a:txBody>
                  <a:tcPr marL="36000" marR="36000" marT="0" marB="0"/>
                </a:tc>
                <a:tc>
                  <a:txBody>
                    <a:bodyPr/>
                    <a:lstStyle/>
                    <a:p>
                      <a:pPr algn="l" fontAlgn="t"/>
                      <a:r>
                        <a:rPr lang="en-GB" sz="1300" b="0" u="none" strike="noStrike" dirty="0">
                          <a:solidFill>
                            <a:srgbClr val="000000"/>
                          </a:solidFill>
                          <a:effectLst/>
                          <a:latin typeface="Arial"/>
                          <a:cs typeface="Arial"/>
                        </a:rPr>
                        <a:t>31-Jan-25 (slight delay)</a:t>
                      </a:r>
                      <a:endParaRPr lang="en-GB" sz="1300" b="0" i="1" u="none" strike="noStrike" dirty="0">
                        <a:solidFill>
                          <a:srgbClr val="000000"/>
                        </a:solidFill>
                        <a:effectLst/>
                        <a:latin typeface="Arial"/>
                        <a:cs typeface="Arial"/>
                      </a:endParaRPr>
                    </a:p>
                  </a:txBody>
                  <a:tcPr marL="36000" marR="36000" marT="0" marB="0"/>
                </a:tc>
                <a:extLst>
                  <a:ext uri="{0D108BD9-81ED-4DB2-BD59-A6C34878D82A}">
                    <a16:rowId xmlns:a16="http://schemas.microsoft.com/office/drawing/2014/main" val="3473295741"/>
                  </a:ext>
                </a:extLst>
              </a:tr>
            </a:tbl>
          </a:graphicData>
        </a:graphic>
      </p:graphicFrame>
    </p:spTree>
    <p:extLst>
      <p:ext uri="{BB962C8B-B14F-4D97-AF65-F5344CB8AC3E}">
        <p14:creationId xmlns:p14="http://schemas.microsoft.com/office/powerpoint/2010/main" val="22637775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A22EA-0DD7-F77F-CE57-439CE805CA5E}"/>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252B325B-337B-6E75-36F3-326C88F62F53}"/>
              </a:ext>
            </a:extLst>
          </p:cNvPr>
          <p:cNvSpPr txBox="1">
            <a:spLocks/>
          </p:cNvSpPr>
          <p:nvPr/>
        </p:nvSpPr>
        <p:spPr>
          <a:xfrm>
            <a:off x="386432" y="261683"/>
            <a:ext cx="7582431" cy="903603"/>
          </a:xfrm>
          <a:prstGeom prst="rect">
            <a:avLst/>
          </a:prstGeom>
        </p:spPr>
        <p:txBody>
          <a:bodyPr vert="horz" lIns="0" tIns="0" rIns="91440" bIns="46800" rtlCol="0" anchor="t" anchorCtr="0">
            <a:noAutofit/>
          </a:bodyPr>
          <a:lstStyle>
            <a:lvl1pPr algn="l" defTabSz="685800" rtl="0" eaLnBrk="1" latinLnBrk="0" hangingPunct="1">
              <a:lnSpc>
                <a:spcPct val="90000"/>
              </a:lnSpc>
              <a:spcBef>
                <a:spcPct val="0"/>
              </a:spcBef>
              <a:buNone/>
              <a:defRPr sz="2800" kern="1200">
                <a:solidFill>
                  <a:schemeClr val="tx2"/>
                </a:solidFill>
                <a:latin typeface="Arial" panose="020B0604020202020204" pitchFamily="34" charset="0"/>
                <a:ea typeface="+mj-ea"/>
                <a:cs typeface="Arial" panose="020B0604020202020204" pitchFamily="34" charset="0"/>
              </a:defRPr>
            </a:lvl1pPr>
          </a:lstStyle>
          <a:p>
            <a:r>
              <a:rPr lang="en-GB" sz="3600" b="1">
                <a:solidFill>
                  <a:srgbClr val="0070C0"/>
                </a:solidFill>
                <a:latin typeface="Arial"/>
                <a:cs typeface="Arial"/>
              </a:rPr>
              <a:t>System interface </a:t>
            </a:r>
            <a:br>
              <a:rPr lang="en-GB" sz="3600" b="1">
                <a:solidFill>
                  <a:srgbClr val="0070C0"/>
                </a:solidFill>
                <a:latin typeface="Arial"/>
                <a:cs typeface="Arial"/>
              </a:rPr>
            </a:br>
            <a:r>
              <a:rPr lang="en-GB" sz="3600" b="1">
                <a:solidFill>
                  <a:srgbClr val="0070C0"/>
                </a:solidFill>
                <a:latin typeface="Arial"/>
                <a:cs typeface="Arial"/>
              </a:rPr>
              <a:t>deliverables roadmap</a:t>
            </a:r>
            <a:endParaRPr lang="en-US" sz="3600" b="1"/>
          </a:p>
        </p:txBody>
      </p:sp>
      <p:graphicFrame>
        <p:nvGraphicFramePr>
          <p:cNvPr id="8" name="Table 7">
            <a:extLst>
              <a:ext uri="{FF2B5EF4-FFF2-40B4-BE49-F238E27FC236}">
                <a16:creationId xmlns:a16="http://schemas.microsoft.com/office/drawing/2014/main" id="{7A8FD675-266E-9780-F220-AFD2CD5C6EFF}"/>
              </a:ext>
            </a:extLst>
          </p:cNvPr>
          <p:cNvGraphicFramePr>
            <a:graphicFrameLocks noGrp="1"/>
          </p:cNvGraphicFramePr>
          <p:nvPr>
            <p:extLst>
              <p:ext uri="{D42A27DB-BD31-4B8C-83A1-F6EECF244321}">
                <p14:modId xmlns:p14="http://schemas.microsoft.com/office/powerpoint/2010/main" val="4187071524"/>
              </p:ext>
            </p:extLst>
          </p:nvPr>
        </p:nvGraphicFramePr>
        <p:xfrm>
          <a:off x="386432" y="1590364"/>
          <a:ext cx="11500769" cy="4669630"/>
        </p:xfrm>
        <a:graphic>
          <a:graphicData uri="http://schemas.openxmlformats.org/drawingml/2006/table">
            <a:tbl>
              <a:tblPr>
                <a:tableStyleId>{5C22544A-7EE6-4342-B048-85BDC9FD1C3A}</a:tableStyleId>
              </a:tblPr>
              <a:tblGrid>
                <a:gridCol w="1798538">
                  <a:extLst>
                    <a:ext uri="{9D8B030D-6E8A-4147-A177-3AD203B41FA5}">
                      <a16:colId xmlns:a16="http://schemas.microsoft.com/office/drawing/2014/main" val="1102802930"/>
                    </a:ext>
                  </a:extLst>
                </a:gridCol>
                <a:gridCol w="2402465">
                  <a:extLst>
                    <a:ext uri="{9D8B030D-6E8A-4147-A177-3AD203B41FA5}">
                      <a16:colId xmlns:a16="http://schemas.microsoft.com/office/drawing/2014/main" val="648701043"/>
                    </a:ext>
                  </a:extLst>
                </a:gridCol>
                <a:gridCol w="2617781">
                  <a:extLst>
                    <a:ext uri="{9D8B030D-6E8A-4147-A177-3AD203B41FA5}">
                      <a16:colId xmlns:a16="http://schemas.microsoft.com/office/drawing/2014/main" val="2389286528"/>
                    </a:ext>
                  </a:extLst>
                </a:gridCol>
                <a:gridCol w="3106737">
                  <a:extLst>
                    <a:ext uri="{9D8B030D-6E8A-4147-A177-3AD203B41FA5}">
                      <a16:colId xmlns:a16="http://schemas.microsoft.com/office/drawing/2014/main" val="1150943357"/>
                    </a:ext>
                  </a:extLst>
                </a:gridCol>
                <a:gridCol w="1575248">
                  <a:extLst>
                    <a:ext uri="{9D8B030D-6E8A-4147-A177-3AD203B41FA5}">
                      <a16:colId xmlns:a16="http://schemas.microsoft.com/office/drawing/2014/main" val="4239695135"/>
                    </a:ext>
                  </a:extLst>
                </a:gridCol>
              </a:tblGrid>
              <a:tr h="275230">
                <a:tc>
                  <a:txBody>
                    <a:bodyPr/>
                    <a:lstStyle/>
                    <a:p>
                      <a:pPr algn="l" fontAlgn="t"/>
                      <a:r>
                        <a:rPr lang="en-GB" sz="1400" b="1" u="none" strike="noStrike" dirty="0">
                          <a:solidFill>
                            <a:schemeClr val="bg1"/>
                          </a:solidFill>
                          <a:effectLst/>
                          <a:latin typeface="Arial"/>
                          <a:cs typeface="Arial"/>
                        </a:rPr>
                        <a:t>Deliverables </a:t>
                      </a:r>
                      <a:endParaRPr lang="en-GB" sz="1400" b="1" i="0" u="none" strike="noStrike" dirty="0">
                        <a:solidFill>
                          <a:schemeClr val="bg1"/>
                        </a:solidFill>
                        <a:effectLst/>
                        <a:latin typeface="Arial"/>
                        <a:cs typeface="Arial"/>
                      </a:endParaRPr>
                    </a:p>
                  </a:txBody>
                  <a:tcPr marL="36000" marR="3320" marT="3320" marB="0" anchor="ctr">
                    <a:solidFill>
                      <a:schemeClr val="accent1"/>
                    </a:solidFill>
                  </a:tcPr>
                </a:tc>
                <a:tc>
                  <a:txBody>
                    <a:bodyPr/>
                    <a:lstStyle/>
                    <a:p>
                      <a:pPr algn="l" fontAlgn="t"/>
                      <a:r>
                        <a:rPr lang="en-GB" sz="1400" b="1" u="none" strike="noStrike" dirty="0">
                          <a:solidFill>
                            <a:schemeClr val="bg1"/>
                          </a:solidFill>
                          <a:effectLst/>
                          <a:latin typeface="Arial"/>
                          <a:cs typeface="Arial"/>
                        </a:rPr>
                        <a:t>Scheme name </a:t>
                      </a:r>
                      <a:endParaRPr lang="en-GB" sz="1400" b="1" i="0" u="none" strike="noStrike" dirty="0">
                        <a:solidFill>
                          <a:schemeClr val="bg1"/>
                        </a:solidFill>
                        <a:effectLst/>
                        <a:latin typeface="Arial"/>
                        <a:cs typeface="Arial"/>
                      </a:endParaRPr>
                    </a:p>
                  </a:txBody>
                  <a:tcPr marL="36000" marR="3320" marT="3320" marB="0" anchor="ctr">
                    <a:solidFill>
                      <a:schemeClr val="accent1"/>
                    </a:solidFill>
                  </a:tcPr>
                </a:tc>
                <a:tc>
                  <a:txBody>
                    <a:bodyPr/>
                    <a:lstStyle/>
                    <a:p>
                      <a:pPr algn="ctr" fontAlgn="t"/>
                      <a:r>
                        <a:rPr lang="en-GB" sz="1400" b="1" u="none" strike="noStrike" dirty="0">
                          <a:solidFill>
                            <a:schemeClr val="bg1"/>
                          </a:solidFill>
                          <a:effectLst/>
                          <a:latin typeface="Arial"/>
                          <a:cs typeface="Arial"/>
                        </a:rPr>
                        <a:t>Delegation </a:t>
                      </a:r>
                      <a:endParaRPr lang="en-GB" sz="1400" b="1" i="0" u="none" strike="noStrike" dirty="0">
                        <a:solidFill>
                          <a:schemeClr val="bg1"/>
                        </a:solidFill>
                        <a:effectLst/>
                        <a:latin typeface="Arial"/>
                        <a:cs typeface="Arial"/>
                      </a:endParaRPr>
                    </a:p>
                  </a:txBody>
                  <a:tcPr marL="36000" marR="3320" marT="3320" marB="0" anchor="ctr">
                    <a:solidFill>
                      <a:schemeClr val="accent1"/>
                    </a:solidFill>
                  </a:tcPr>
                </a:tc>
                <a:tc>
                  <a:txBody>
                    <a:bodyPr/>
                    <a:lstStyle/>
                    <a:p>
                      <a:pPr algn="l" rtl="0" fontAlgn="t"/>
                      <a:r>
                        <a:rPr lang="en-GB" sz="1400" b="1" u="none" strike="noStrike" dirty="0">
                          <a:solidFill>
                            <a:schemeClr val="bg1"/>
                          </a:solidFill>
                          <a:effectLst/>
                          <a:latin typeface="Arial"/>
                          <a:cs typeface="Arial"/>
                        </a:rPr>
                        <a:t>Impact on GP/Hospital interface </a:t>
                      </a:r>
                      <a:endParaRPr lang="en-GB" sz="1400" b="1" i="0" u="none" strike="noStrike" dirty="0">
                        <a:solidFill>
                          <a:schemeClr val="bg1"/>
                        </a:solidFill>
                        <a:effectLst/>
                        <a:latin typeface="Arial"/>
                        <a:cs typeface="Arial"/>
                      </a:endParaRPr>
                    </a:p>
                  </a:txBody>
                  <a:tcPr marL="36000" marR="3320" marT="3320" marB="0" anchor="ctr">
                    <a:solidFill>
                      <a:schemeClr val="accent1"/>
                    </a:solidFill>
                  </a:tcPr>
                </a:tc>
                <a:tc>
                  <a:txBody>
                    <a:bodyPr/>
                    <a:lstStyle/>
                    <a:p>
                      <a:pPr algn="l" fontAlgn="t"/>
                      <a:r>
                        <a:rPr lang="en-GB" sz="1400" b="1" u="none" strike="noStrike" dirty="0">
                          <a:solidFill>
                            <a:schemeClr val="bg1"/>
                          </a:solidFill>
                          <a:effectLst/>
                          <a:latin typeface="Arial"/>
                          <a:cs typeface="Arial"/>
                        </a:rPr>
                        <a:t>Delivery date</a:t>
                      </a:r>
                      <a:endParaRPr lang="en-GB" sz="1400" b="1" i="1" u="none" strike="noStrike" dirty="0">
                        <a:solidFill>
                          <a:schemeClr val="bg1"/>
                        </a:solidFill>
                        <a:effectLst/>
                        <a:latin typeface="Arial"/>
                        <a:cs typeface="Arial"/>
                      </a:endParaRPr>
                    </a:p>
                  </a:txBody>
                  <a:tcPr marL="36000" marR="3320" marT="3320" marB="0" anchor="ctr">
                    <a:solidFill>
                      <a:schemeClr val="accent1"/>
                    </a:solidFill>
                  </a:tcPr>
                </a:tc>
                <a:extLst>
                  <a:ext uri="{0D108BD9-81ED-4DB2-BD59-A6C34878D82A}">
                    <a16:rowId xmlns:a16="http://schemas.microsoft.com/office/drawing/2014/main" val="2238675401"/>
                  </a:ext>
                </a:extLst>
              </a:tr>
              <a:tr h="337246">
                <a:tc rowSpan="2">
                  <a:txBody>
                    <a:bodyPr/>
                    <a:lstStyle/>
                    <a:p>
                      <a:pPr algn="l" fontAlgn="t"/>
                      <a:r>
                        <a:rPr lang="en-GB" sz="1300" b="1" u="none" strike="noStrike" dirty="0">
                          <a:solidFill>
                            <a:srgbClr val="000000"/>
                          </a:solidFill>
                          <a:effectLst/>
                          <a:latin typeface="Arial"/>
                          <a:cs typeface="Arial"/>
                        </a:rPr>
                        <a:t>Call and recall</a:t>
                      </a:r>
                      <a:endParaRPr lang="en-GB" sz="1300" b="1" i="0" u="none" strike="noStrike" dirty="0">
                        <a:solidFill>
                          <a:srgbClr val="000000"/>
                        </a:solidFill>
                        <a:effectLst/>
                        <a:latin typeface="Arial"/>
                        <a:cs typeface="Arial"/>
                      </a:endParaRPr>
                    </a:p>
                  </a:txBody>
                  <a:tcPr marL="36000" marR="36000" marT="36000" marB="36000"/>
                </a:tc>
                <a:tc>
                  <a:txBody>
                    <a:bodyPr/>
                    <a:lstStyle/>
                    <a:p>
                      <a:pPr algn="l" fontAlgn="t"/>
                      <a:r>
                        <a:rPr lang="en-GB" sz="1300" b="0" u="none" strike="noStrike" dirty="0">
                          <a:solidFill>
                            <a:srgbClr val="000000"/>
                          </a:solidFill>
                          <a:effectLst/>
                          <a:latin typeface="Arial"/>
                          <a:cs typeface="Arial"/>
                        </a:rPr>
                        <a:t>Model of Care 2</a:t>
                      </a:r>
                      <a:endParaRPr lang="en-GB" sz="1300" b="0" i="0" u="none" strike="noStrike" dirty="0">
                        <a:solidFill>
                          <a:srgbClr val="000000"/>
                        </a:solidFill>
                        <a:effectLst/>
                        <a:latin typeface="Arial"/>
                        <a:cs typeface="Arial"/>
                      </a:endParaRPr>
                    </a:p>
                  </a:txBody>
                  <a:tcPr marL="36000" marR="36000" marT="36000" marB="36000"/>
                </a:tc>
                <a:tc>
                  <a:txBody>
                    <a:bodyPr/>
                    <a:lstStyle/>
                    <a:p>
                      <a:pPr algn="l" fontAlgn="t"/>
                      <a:r>
                        <a:rPr lang="fr-FR" sz="1300" b="0" u="none" strike="noStrike" dirty="0" err="1">
                          <a:solidFill>
                            <a:srgbClr val="000000"/>
                          </a:solidFill>
                          <a:effectLst/>
                          <a:latin typeface="Arial"/>
                          <a:cs typeface="Arial"/>
                        </a:rPr>
                        <a:t>Outpatient</a:t>
                      </a:r>
                      <a:r>
                        <a:rPr lang="fr-FR" sz="1300" b="0" u="none" strike="noStrike" dirty="0">
                          <a:solidFill>
                            <a:srgbClr val="000000"/>
                          </a:solidFill>
                          <a:effectLst/>
                          <a:latin typeface="Arial"/>
                          <a:cs typeface="Arial"/>
                        </a:rPr>
                        <a:t> </a:t>
                      </a:r>
                      <a:r>
                        <a:rPr lang="fr-FR" sz="1300" b="0" u="none" strike="noStrike" dirty="0" err="1">
                          <a:solidFill>
                            <a:srgbClr val="000000"/>
                          </a:solidFill>
                          <a:effectLst/>
                          <a:latin typeface="Arial"/>
                          <a:cs typeface="Arial"/>
                        </a:rPr>
                        <a:t>Improvement</a:t>
                      </a:r>
                      <a:r>
                        <a:rPr lang="fr-FR" sz="1300" b="0" u="none" strike="noStrike" dirty="0">
                          <a:solidFill>
                            <a:srgbClr val="000000"/>
                          </a:solidFill>
                          <a:effectLst/>
                          <a:latin typeface="Arial"/>
                          <a:cs typeface="Arial"/>
                        </a:rPr>
                        <a:t> and Transformation Programme </a:t>
                      </a:r>
                      <a:endParaRPr lang="en-GB" sz="1300" b="0" i="0" u="none" strike="noStrike" dirty="0">
                        <a:solidFill>
                          <a:srgbClr val="000000"/>
                        </a:solidFill>
                        <a:effectLst/>
                        <a:latin typeface="Arial"/>
                        <a:cs typeface="Arial"/>
                      </a:endParaRPr>
                    </a:p>
                  </a:txBody>
                  <a:tcPr marL="36000" marR="36000" marT="36000" marB="36000"/>
                </a:tc>
                <a:tc>
                  <a:txBody>
                    <a:bodyPr/>
                    <a:lstStyle/>
                    <a:p>
                      <a:pPr algn="l" fontAlgn="t"/>
                      <a:r>
                        <a:rPr lang="en-GB" sz="1300" b="0" u="none" strike="noStrike" dirty="0">
                          <a:solidFill>
                            <a:srgbClr val="000000"/>
                          </a:solidFill>
                          <a:effectLst/>
                          <a:latin typeface="Arial"/>
                          <a:cs typeface="Arial"/>
                        </a:rPr>
                        <a:t>Establish end to end pathway care for outpatient/ambulatory care. </a:t>
                      </a:r>
                      <a:endParaRPr lang="en-GB" sz="1300" b="0" i="0" u="none" strike="noStrike" dirty="0">
                        <a:solidFill>
                          <a:srgbClr val="000000"/>
                        </a:solidFill>
                        <a:effectLst/>
                        <a:latin typeface="Arial"/>
                        <a:cs typeface="Arial"/>
                      </a:endParaRPr>
                    </a:p>
                  </a:txBody>
                  <a:tcPr marL="36000" marR="36000" marT="36000" marB="36000"/>
                </a:tc>
                <a:tc>
                  <a:txBody>
                    <a:bodyPr/>
                    <a:lstStyle/>
                    <a:p>
                      <a:pPr algn="l" fontAlgn="t"/>
                      <a:r>
                        <a:rPr lang="en-GB" sz="1300" b="0" u="none" strike="noStrike" dirty="0">
                          <a:solidFill>
                            <a:srgbClr val="000000"/>
                          </a:solidFill>
                          <a:effectLst/>
                          <a:latin typeface="Arial"/>
                          <a:cs typeface="Arial"/>
                        </a:rPr>
                        <a:t>Dependent on business case development </a:t>
                      </a:r>
                      <a:endParaRPr lang="en-GB" sz="1300" b="0" i="1" u="none" strike="noStrike" dirty="0">
                        <a:solidFill>
                          <a:srgbClr val="000000"/>
                        </a:solidFill>
                        <a:effectLst/>
                        <a:latin typeface="Arial"/>
                        <a:cs typeface="Arial"/>
                      </a:endParaRPr>
                    </a:p>
                  </a:txBody>
                  <a:tcPr marL="36000" marR="36000" marT="36000" marB="36000"/>
                </a:tc>
                <a:extLst>
                  <a:ext uri="{0D108BD9-81ED-4DB2-BD59-A6C34878D82A}">
                    <a16:rowId xmlns:a16="http://schemas.microsoft.com/office/drawing/2014/main" val="191810765"/>
                  </a:ext>
                </a:extLst>
              </a:tr>
              <a:tr h="246495">
                <a:tc vMerge="1">
                  <a:txBody>
                    <a:bodyPr/>
                    <a:lstStyle/>
                    <a:p>
                      <a:pPr algn="l" fontAlgn="t"/>
                      <a:endParaRPr lang="en-GB" sz="1400" b="1" i="0" u="none" strike="noStrike">
                        <a:solidFill>
                          <a:srgbClr val="000000"/>
                        </a:solidFill>
                        <a:effectLst/>
                        <a:latin typeface="Arial" panose="020B0604020202020204" pitchFamily="34" charset="0"/>
                        <a:cs typeface="Arial" panose="020B0604020202020204" pitchFamily="34" charset="0"/>
                      </a:endParaRPr>
                    </a:p>
                  </a:txBody>
                  <a:tcPr marL="3320" marR="3320" marT="3320" marB="0"/>
                </a:tc>
                <a:tc>
                  <a:txBody>
                    <a:bodyPr/>
                    <a:lstStyle/>
                    <a:p>
                      <a:pPr algn="l" fontAlgn="t"/>
                      <a:r>
                        <a:rPr lang="en-GB" sz="1300" b="0" u="none" strike="noStrike" dirty="0">
                          <a:solidFill>
                            <a:srgbClr val="000000"/>
                          </a:solidFill>
                          <a:effectLst/>
                          <a:latin typeface="Arial"/>
                          <a:cs typeface="Arial"/>
                        </a:rPr>
                        <a:t>Interim Guidance based on best process currently available </a:t>
                      </a:r>
                      <a:endParaRPr lang="en-GB" sz="1300" b="0" i="0" u="none" strike="noStrike" dirty="0">
                        <a:solidFill>
                          <a:srgbClr val="000000"/>
                        </a:solidFill>
                        <a:effectLst/>
                        <a:latin typeface="Arial"/>
                        <a:cs typeface="Arial"/>
                      </a:endParaRPr>
                    </a:p>
                  </a:txBody>
                  <a:tcPr marL="36000" marR="36000" marT="36000" marB="36000"/>
                </a:tc>
                <a:tc>
                  <a:txBody>
                    <a:bodyPr/>
                    <a:lstStyle/>
                    <a:p>
                      <a:pPr algn="l" fontAlgn="t"/>
                      <a:r>
                        <a:rPr lang="en-GB" sz="1300" b="0" u="none" strike="noStrike" dirty="0">
                          <a:solidFill>
                            <a:srgbClr val="000000"/>
                          </a:solidFill>
                          <a:effectLst/>
                          <a:latin typeface="Arial"/>
                          <a:cs typeface="Arial"/>
                        </a:rPr>
                        <a:t>Unassigned</a:t>
                      </a:r>
                      <a:endParaRPr lang="en-GB" sz="1300" b="0" i="0" u="none" strike="noStrike" dirty="0">
                        <a:solidFill>
                          <a:srgbClr val="000000"/>
                        </a:solidFill>
                        <a:effectLst/>
                        <a:latin typeface="Arial"/>
                        <a:cs typeface="Arial"/>
                      </a:endParaRPr>
                    </a:p>
                  </a:txBody>
                  <a:tcPr marL="36000" marR="36000" marT="36000" marB="36000"/>
                </a:tc>
                <a:tc>
                  <a:txBody>
                    <a:bodyPr/>
                    <a:lstStyle/>
                    <a:p>
                      <a:pPr algn="l" fontAlgn="t"/>
                      <a:r>
                        <a:rPr lang="en-GB" sz="1300" b="0" u="none" strike="noStrike" dirty="0">
                          <a:solidFill>
                            <a:srgbClr val="000000"/>
                          </a:solidFill>
                          <a:effectLst/>
                          <a:latin typeface="Arial"/>
                          <a:cs typeface="Arial"/>
                        </a:rPr>
                        <a:t>Channel users to best available process available and establish responsible officers and monitoring.</a:t>
                      </a:r>
                      <a:endParaRPr lang="en-GB" sz="1300" b="0" i="0" u="none" strike="noStrike" dirty="0">
                        <a:solidFill>
                          <a:srgbClr val="000000"/>
                        </a:solidFill>
                        <a:effectLst/>
                        <a:latin typeface="Arial"/>
                        <a:cs typeface="Arial"/>
                      </a:endParaRPr>
                    </a:p>
                  </a:txBody>
                  <a:tcPr marL="36000" marR="36000" marT="36000" marB="36000"/>
                </a:tc>
                <a:tc>
                  <a:txBody>
                    <a:bodyPr/>
                    <a:lstStyle/>
                    <a:p>
                      <a:pPr algn="l" fontAlgn="t"/>
                      <a:r>
                        <a:rPr lang="en-GB" sz="1300" b="0" u="none" strike="noStrike" dirty="0">
                          <a:solidFill>
                            <a:srgbClr val="000000"/>
                          </a:solidFill>
                          <a:effectLst/>
                          <a:latin typeface="Arial"/>
                          <a:cs typeface="Arial"/>
                        </a:rPr>
                        <a:t>28-Feb-25</a:t>
                      </a:r>
                      <a:endParaRPr lang="en-GB" sz="1300" b="0" i="1" u="none" strike="noStrike" dirty="0">
                        <a:solidFill>
                          <a:srgbClr val="000000"/>
                        </a:solidFill>
                        <a:effectLst/>
                        <a:latin typeface="Arial"/>
                        <a:cs typeface="Arial"/>
                      </a:endParaRPr>
                    </a:p>
                  </a:txBody>
                  <a:tcPr marL="36000" marR="36000" marT="36000" marB="36000"/>
                </a:tc>
                <a:extLst>
                  <a:ext uri="{0D108BD9-81ED-4DB2-BD59-A6C34878D82A}">
                    <a16:rowId xmlns:a16="http://schemas.microsoft.com/office/drawing/2014/main" val="1945072408"/>
                  </a:ext>
                </a:extLst>
              </a:tr>
              <a:tr h="234897">
                <a:tc rowSpan="4">
                  <a:txBody>
                    <a:bodyPr/>
                    <a:lstStyle/>
                    <a:p>
                      <a:pPr algn="l" fontAlgn="t"/>
                      <a:r>
                        <a:rPr lang="en-GB" sz="1300" b="1" u="none" strike="noStrike" dirty="0">
                          <a:solidFill>
                            <a:srgbClr val="000000"/>
                          </a:solidFill>
                          <a:effectLst/>
                          <a:latin typeface="Arial"/>
                          <a:cs typeface="Arial"/>
                        </a:rPr>
                        <a:t>Clear points of </a:t>
                      </a:r>
                      <a:br>
                        <a:rPr lang="en-GB" sz="1300" b="1" u="none" strike="noStrike" dirty="0">
                          <a:solidFill>
                            <a:srgbClr val="000000"/>
                          </a:solidFill>
                          <a:effectLst/>
                          <a:latin typeface="Arial"/>
                          <a:cs typeface="Arial"/>
                        </a:rPr>
                      </a:br>
                      <a:r>
                        <a:rPr lang="en-GB" sz="1300" b="1" u="none" strike="noStrike" dirty="0">
                          <a:solidFill>
                            <a:srgbClr val="000000"/>
                          </a:solidFill>
                          <a:effectLst/>
                          <a:latin typeface="Arial"/>
                          <a:cs typeface="Arial"/>
                        </a:rPr>
                        <a:t>contact</a:t>
                      </a:r>
                      <a:endParaRPr lang="en-GB" sz="1300" b="1" i="0" u="none" strike="noStrike" dirty="0">
                        <a:solidFill>
                          <a:srgbClr val="000000"/>
                        </a:solidFill>
                        <a:effectLst/>
                        <a:latin typeface="Arial"/>
                        <a:cs typeface="Arial"/>
                      </a:endParaRPr>
                    </a:p>
                  </a:txBody>
                  <a:tcPr marL="36000" marR="36000" marT="36000" marB="36000"/>
                </a:tc>
                <a:tc>
                  <a:txBody>
                    <a:bodyPr/>
                    <a:lstStyle/>
                    <a:p>
                      <a:pPr algn="l" fontAlgn="t"/>
                      <a:r>
                        <a:rPr lang="en-GB" sz="1300" b="0" u="none" strike="noStrike" dirty="0" err="1">
                          <a:solidFill>
                            <a:srgbClr val="000000"/>
                          </a:solidFill>
                          <a:effectLst/>
                          <a:latin typeface="Arial"/>
                          <a:cs typeface="Arial"/>
                        </a:rPr>
                        <a:t>eRS</a:t>
                      </a:r>
                      <a:r>
                        <a:rPr lang="en-GB" sz="1300" b="0" u="none" strike="noStrike" dirty="0">
                          <a:solidFill>
                            <a:srgbClr val="000000"/>
                          </a:solidFill>
                          <a:effectLst/>
                          <a:latin typeface="Arial"/>
                          <a:cs typeface="Arial"/>
                        </a:rPr>
                        <a:t> healthcare team completion </a:t>
                      </a:r>
                      <a:endParaRPr lang="en-GB" sz="1300" b="0" i="0" u="none" strike="noStrike" dirty="0">
                        <a:solidFill>
                          <a:srgbClr val="000000"/>
                        </a:solidFill>
                        <a:effectLst/>
                        <a:latin typeface="Arial"/>
                        <a:cs typeface="Arial"/>
                      </a:endParaRPr>
                    </a:p>
                  </a:txBody>
                  <a:tcPr marL="36000" marR="36000" marT="36000" marB="36000"/>
                </a:tc>
                <a:tc>
                  <a:txBody>
                    <a:bodyPr/>
                    <a:lstStyle/>
                    <a:p>
                      <a:pPr algn="l" fontAlgn="t"/>
                      <a:r>
                        <a:rPr lang="en-GB" sz="1300" b="0" u="none" strike="noStrike" dirty="0">
                          <a:solidFill>
                            <a:srgbClr val="000000"/>
                          </a:solidFill>
                          <a:effectLst/>
                          <a:latin typeface="Arial"/>
                          <a:cs typeface="Arial"/>
                        </a:rPr>
                        <a:t>Service Led Improvement (WCCS)</a:t>
                      </a:r>
                      <a:br>
                        <a:rPr lang="en-GB" sz="1300" b="0" u="none" strike="noStrike" dirty="0">
                          <a:solidFill>
                            <a:srgbClr val="000000"/>
                          </a:solidFill>
                          <a:effectLst/>
                          <a:latin typeface="Arial"/>
                          <a:cs typeface="Arial"/>
                        </a:rPr>
                      </a:br>
                      <a:endParaRPr lang="en-GB" sz="1300" b="0" i="0" u="none" strike="noStrike" dirty="0">
                        <a:solidFill>
                          <a:srgbClr val="000000"/>
                        </a:solidFill>
                        <a:effectLst/>
                        <a:latin typeface="Arial"/>
                        <a:cs typeface="Arial"/>
                      </a:endParaRPr>
                    </a:p>
                  </a:txBody>
                  <a:tcPr marL="36000" marR="36000" marT="36000" marB="36000"/>
                </a:tc>
                <a:tc>
                  <a:txBody>
                    <a:bodyPr/>
                    <a:lstStyle/>
                    <a:p>
                      <a:pPr algn="l" fontAlgn="t"/>
                      <a:r>
                        <a:rPr lang="en-GB" sz="1300" b="0" u="none" strike="noStrike" dirty="0">
                          <a:solidFill>
                            <a:srgbClr val="000000"/>
                          </a:solidFill>
                          <a:effectLst/>
                          <a:latin typeface="Arial"/>
                          <a:cs typeface="Arial"/>
                        </a:rPr>
                        <a:t>Ensure responsible clinical lead/s are specified on </a:t>
                      </a:r>
                      <a:r>
                        <a:rPr lang="en-GB" sz="1300" b="0" u="none" strike="noStrike" dirty="0" err="1">
                          <a:solidFill>
                            <a:srgbClr val="000000"/>
                          </a:solidFill>
                          <a:effectLst/>
                          <a:latin typeface="Arial"/>
                          <a:cs typeface="Arial"/>
                        </a:rPr>
                        <a:t>eRS</a:t>
                      </a:r>
                      <a:r>
                        <a:rPr lang="en-GB" sz="1300" b="0" u="none" strike="noStrike" dirty="0">
                          <a:solidFill>
                            <a:srgbClr val="000000"/>
                          </a:solidFill>
                          <a:effectLst/>
                          <a:latin typeface="Arial"/>
                          <a:cs typeface="Arial"/>
                        </a:rPr>
                        <a:t>. </a:t>
                      </a:r>
                      <a:endParaRPr lang="en-GB" sz="1300" b="0" i="0" u="none" strike="noStrike" dirty="0">
                        <a:solidFill>
                          <a:srgbClr val="000000"/>
                        </a:solidFill>
                        <a:effectLst/>
                        <a:latin typeface="Arial"/>
                        <a:cs typeface="Arial"/>
                      </a:endParaRPr>
                    </a:p>
                  </a:txBody>
                  <a:tcPr marL="36000" marR="36000" marT="36000" marB="36000"/>
                </a:tc>
                <a:tc>
                  <a:txBody>
                    <a:bodyPr/>
                    <a:lstStyle/>
                    <a:p>
                      <a:pPr algn="l" fontAlgn="t"/>
                      <a:r>
                        <a:rPr lang="en-GB" sz="1300" b="0" u="none" strike="noStrike" dirty="0">
                          <a:solidFill>
                            <a:srgbClr val="000000"/>
                          </a:solidFill>
                          <a:effectLst/>
                          <a:latin typeface="Arial"/>
                          <a:cs typeface="Arial"/>
                        </a:rPr>
                        <a:t>31-Jan-25</a:t>
                      </a:r>
                      <a:endParaRPr lang="en-GB" sz="1300" b="0" i="1" u="none" strike="noStrike" dirty="0">
                        <a:solidFill>
                          <a:srgbClr val="000000"/>
                        </a:solidFill>
                        <a:effectLst/>
                        <a:latin typeface="Arial" panose="020B0604020202020204" pitchFamily="34" charset="0"/>
                        <a:cs typeface="Arial" panose="020B0604020202020204" pitchFamily="34" charset="0"/>
                      </a:endParaRPr>
                    </a:p>
                  </a:txBody>
                  <a:tcPr marL="36000" marR="36000" marT="36000" marB="36000"/>
                </a:tc>
                <a:extLst>
                  <a:ext uri="{0D108BD9-81ED-4DB2-BD59-A6C34878D82A}">
                    <a16:rowId xmlns:a16="http://schemas.microsoft.com/office/drawing/2014/main" val="2446761794"/>
                  </a:ext>
                </a:extLst>
              </a:tr>
              <a:tr h="448718">
                <a:tc vMerge="1">
                  <a:txBody>
                    <a:bodyPr/>
                    <a:lstStyle/>
                    <a:p>
                      <a:pPr algn="l" fontAlgn="t"/>
                      <a:endParaRPr lang="en-GB" sz="1400" b="0" i="0" u="none" strike="noStrike">
                        <a:solidFill>
                          <a:srgbClr val="000000"/>
                        </a:solidFill>
                        <a:effectLst/>
                        <a:latin typeface="Arial" panose="020B0604020202020204" pitchFamily="34" charset="0"/>
                        <a:cs typeface="Arial" panose="020B0604020202020204" pitchFamily="34" charset="0"/>
                      </a:endParaRPr>
                    </a:p>
                  </a:txBody>
                  <a:tcPr marL="3320" marR="3320" marT="3320" marB="0"/>
                </a:tc>
                <a:tc>
                  <a:txBody>
                    <a:bodyPr/>
                    <a:lstStyle/>
                    <a:p>
                      <a:pPr algn="l" fontAlgn="t"/>
                      <a:r>
                        <a:rPr lang="en-GB" sz="1300" b="0" u="none" strike="noStrike" dirty="0">
                          <a:solidFill>
                            <a:srgbClr val="000000"/>
                          </a:solidFill>
                          <a:effectLst/>
                          <a:latin typeface="Arial"/>
                          <a:cs typeface="Arial"/>
                        </a:rPr>
                        <a:t>Internet and URL access – specialty &amp; department contact details </a:t>
                      </a:r>
                      <a:endParaRPr lang="en-GB" sz="1300" b="0" i="0" u="none" strike="noStrike" dirty="0">
                        <a:solidFill>
                          <a:srgbClr val="000000"/>
                        </a:solidFill>
                        <a:effectLst/>
                        <a:latin typeface="Arial"/>
                        <a:cs typeface="Arial"/>
                      </a:endParaRPr>
                    </a:p>
                  </a:txBody>
                  <a:tcPr marL="36000" marR="36000" marT="36000" marB="36000"/>
                </a:tc>
                <a:tc>
                  <a:txBody>
                    <a:bodyPr/>
                    <a:lstStyle/>
                    <a:p>
                      <a:pPr algn="l" fontAlgn="t"/>
                      <a:r>
                        <a:rPr lang="en-GB" sz="1300" b="0" u="none" strike="noStrike" dirty="0">
                          <a:solidFill>
                            <a:srgbClr val="000000"/>
                          </a:solidFill>
                          <a:effectLst/>
                          <a:latin typeface="Arial"/>
                          <a:cs typeface="Arial"/>
                        </a:rPr>
                        <a:t>Service Led Improvement (Comms &amp; Engagement)</a:t>
                      </a:r>
                      <a:endParaRPr lang="en-GB" sz="1300" b="0" i="0" u="none" strike="noStrike" dirty="0">
                        <a:solidFill>
                          <a:srgbClr val="000000"/>
                        </a:solidFill>
                        <a:effectLst/>
                        <a:latin typeface="Arial"/>
                        <a:cs typeface="Arial"/>
                      </a:endParaRPr>
                    </a:p>
                  </a:txBody>
                  <a:tcPr marL="36000" marR="36000" marT="36000" marB="36000"/>
                </a:tc>
                <a:tc>
                  <a:txBody>
                    <a:bodyPr/>
                    <a:lstStyle/>
                    <a:p>
                      <a:pPr algn="l" fontAlgn="t"/>
                      <a:r>
                        <a:rPr lang="en-GB" sz="1300" b="0" u="none" strike="noStrike" dirty="0">
                          <a:solidFill>
                            <a:srgbClr val="000000"/>
                          </a:solidFill>
                          <a:effectLst/>
                          <a:latin typeface="Arial"/>
                          <a:cs typeface="Arial"/>
                        </a:rPr>
                        <a:t>Provide mechanism to contact specialty/department  and/or consultant that is easy to navigate when required. </a:t>
                      </a:r>
                      <a:br>
                        <a:rPr lang="en-GB" sz="1300" b="0" u="none" strike="noStrike" dirty="0">
                          <a:solidFill>
                            <a:srgbClr val="000000"/>
                          </a:solidFill>
                          <a:effectLst/>
                          <a:latin typeface="Arial"/>
                          <a:cs typeface="Arial"/>
                        </a:rPr>
                      </a:br>
                      <a:endParaRPr lang="en-GB" sz="1300" b="0" i="0" u="none" strike="noStrike" dirty="0">
                        <a:solidFill>
                          <a:srgbClr val="000000"/>
                        </a:solidFill>
                        <a:effectLst/>
                        <a:latin typeface="Arial"/>
                        <a:cs typeface="Arial"/>
                      </a:endParaRPr>
                    </a:p>
                  </a:txBody>
                  <a:tcPr marL="36000" marR="36000" marT="36000" marB="36000"/>
                </a:tc>
                <a:tc>
                  <a:txBody>
                    <a:bodyPr/>
                    <a:lstStyle/>
                    <a:p>
                      <a:pPr algn="l" fontAlgn="t"/>
                      <a:r>
                        <a:rPr lang="en-GB" sz="1300" b="0" u="none" strike="noStrike" dirty="0">
                          <a:solidFill>
                            <a:srgbClr val="000000"/>
                          </a:solidFill>
                          <a:effectLst/>
                          <a:latin typeface="Arial"/>
                          <a:cs typeface="Arial"/>
                        </a:rPr>
                        <a:t>31-Mar-25</a:t>
                      </a:r>
                      <a:endParaRPr lang="en-GB" sz="1300" b="0" i="1" u="none" strike="noStrike" dirty="0">
                        <a:solidFill>
                          <a:srgbClr val="000000"/>
                        </a:solidFill>
                        <a:effectLst/>
                        <a:latin typeface="Arial"/>
                        <a:cs typeface="Arial"/>
                      </a:endParaRPr>
                    </a:p>
                  </a:txBody>
                  <a:tcPr marL="36000" marR="36000" marT="36000" marB="36000"/>
                </a:tc>
                <a:extLst>
                  <a:ext uri="{0D108BD9-81ED-4DB2-BD59-A6C34878D82A}">
                    <a16:rowId xmlns:a16="http://schemas.microsoft.com/office/drawing/2014/main" val="3714337097"/>
                  </a:ext>
                </a:extLst>
              </a:tr>
              <a:tr h="448718">
                <a:tc vMerge="1">
                  <a:txBody>
                    <a:bodyPr/>
                    <a:lstStyle/>
                    <a:p>
                      <a:pPr algn="l" fontAlgn="t"/>
                      <a:endParaRPr lang="en-GB" sz="1400" b="0" i="0" u="none" strike="noStrike">
                        <a:solidFill>
                          <a:srgbClr val="000000"/>
                        </a:solidFill>
                        <a:effectLst/>
                        <a:latin typeface="Arial" panose="020B0604020202020204" pitchFamily="34" charset="0"/>
                        <a:cs typeface="Arial" panose="020B0604020202020204" pitchFamily="34" charset="0"/>
                      </a:endParaRPr>
                    </a:p>
                  </a:txBody>
                  <a:tcPr marL="3320" marR="3320" marT="3320" marB="0"/>
                </a:tc>
                <a:tc>
                  <a:txBody>
                    <a:bodyPr/>
                    <a:lstStyle/>
                    <a:p>
                      <a:pPr algn="l" fontAlgn="t"/>
                      <a:r>
                        <a:rPr lang="en-GB" sz="1300" b="0" u="none" strike="noStrike" dirty="0">
                          <a:solidFill>
                            <a:srgbClr val="000000"/>
                          </a:solidFill>
                          <a:effectLst/>
                          <a:latin typeface="Arial"/>
                          <a:cs typeface="Arial"/>
                        </a:rPr>
                        <a:t>Excel – specialty, directorate and divisional leadership contact details </a:t>
                      </a:r>
                      <a:endParaRPr lang="en-GB" sz="1300" b="0" i="0" u="none" strike="noStrike" dirty="0">
                        <a:solidFill>
                          <a:srgbClr val="000000"/>
                        </a:solidFill>
                        <a:effectLst/>
                        <a:latin typeface="Arial"/>
                        <a:cs typeface="Arial"/>
                      </a:endParaRPr>
                    </a:p>
                  </a:txBody>
                  <a:tcPr marL="36000" marR="36000" marT="36000" marB="36000"/>
                </a:tc>
                <a:tc>
                  <a:txBody>
                    <a:bodyPr/>
                    <a:lstStyle/>
                    <a:p>
                      <a:pPr algn="l" fontAlgn="t"/>
                      <a:r>
                        <a:rPr lang="en-GB" sz="1300" b="0" u="none" strike="noStrike" dirty="0">
                          <a:solidFill>
                            <a:srgbClr val="000000"/>
                          </a:solidFill>
                          <a:effectLst/>
                          <a:latin typeface="Arial"/>
                          <a:cs typeface="Arial"/>
                        </a:rPr>
                        <a:t>Service Led Improvement (Comms &amp; Engagement)</a:t>
                      </a:r>
                      <a:endParaRPr lang="en-GB" sz="1300" b="0" i="0" u="none" strike="noStrike" dirty="0">
                        <a:solidFill>
                          <a:srgbClr val="000000"/>
                        </a:solidFill>
                        <a:effectLst/>
                        <a:latin typeface="Arial"/>
                        <a:cs typeface="Arial"/>
                      </a:endParaRPr>
                    </a:p>
                  </a:txBody>
                  <a:tcPr marL="36000" marR="36000" marT="36000" marB="36000"/>
                </a:tc>
                <a:tc>
                  <a:txBody>
                    <a:bodyPr/>
                    <a:lstStyle/>
                    <a:p>
                      <a:pPr algn="l" fontAlgn="t"/>
                      <a:r>
                        <a:rPr lang="en-GB" sz="1300" b="0" u="none" strike="noStrike" dirty="0">
                          <a:solidFill>
                            <a:srgbClr val="000000"/>
                          </a:solidFill>
                          <a:effectLst/>
                          <a:latin typeface="Arial"/>
                          <a:cs typeface="Arial"/>
                        </a:rPr>
                        <a:t>Provide mechanism to contact specialty/department and/or consultant that is easy to navigate when required. </a:t>
                      </a:r>
                      <a:br>
                        <a:rPr lang="en-GB" sz="1300" b="0" u="none" strike="noStrike" dirty="0">
                          <a:solidFill>
                            <a:srgbClr val="000000"/>
                          </a:solidFill>
                          <a:effectLst/>
                          <a:latin typeface="Arial"/>
                          <a:cs typeface="Arial"/>
                        </a:rPr>
                      </a:br>
                      <a:endParaRPr lang="en-GB" sz="1300" b="0" i="0" u="none" strike="noStrike" dirty="0">
                        <a:solidFill>
                          <a:srgbClr val="000000"/>
                        </a:solidFill>
                        <a:effectLst/>
                        <a:latin typeface="Arial"/>
                        <a:cs typeface="Arial"/>
                      </a:endParaRPr>
                    </a:p>
                  </a:txBody>
                  <a:tcPr marL="36000" marR="36000" marT="36000" marB="36000"/>
                </a:tc>
                <a:tc>
                  <a:txBody>
                    <a:bodyPr/>
                    <a:lstStyle/>
                    <a:p>
                      <a:pPr algn="l" fontAlgn="t"/>
                      <a:r>
                        <a:rPr lang="en-GB" sz="1300" b="0" u="none" strike="noStrike" dirty="0">
                          <a:solidFill>
                            <a:srgbClr val="000000"/>
                          </a:solidFill>
                          <a:effectLst/>
                          <a:latin typeface="Arial"/>
                          <a:cs typeface="Arial"/>
                        </a:rPr>
                        <a:t>31-Dec-25</a:t>
                      </a:r>
                      <a:endParaRPr lang="en-GB" sz="1300" b="0" i="1" u="none" strike="noStrike" dirty="0">
                        <a:solidFill>
                          <a:srgbClr val="000000"/>
                        </a:solidFill>
                        <a:effectLst/>
                        <a:latin typeface="Arial"/>
                        <a:cs typeface="Arial"/>
                      </a:endParaRPr>
                    </a:p>
                  </a:txBody>
                  <a:tcPr marL="36000" marR="36000" marT="36000" marB="36000"/>
                </a:tc>
                <a:extLst>
                  <a:ext uri="{0D108BD9-81ED-4DB2-BD59-A6C34878D82A}">
                    <a16:rowId xmlns:a16="http://schemas.microsoft.com/office/drawing/2014/main" val="2436594021"/>
                  </a:ext>
                </a:extLst>
              </a:tr>
              <a:tr h="246495">
                <a:tc vMerge="1">
                  <a:txBody>
                    <a:bodyPr/>
                    <a:lstStyle/>
                    <a:p>
                      <a:pPr algn="l" fontAlgn="t"/>
                      <a:endParaRPr lang="en-GB" sz="1400" b="0" i="0" u="none" strike="noStrike">
                        <a:solidFill>
                          <a:srgbClr val="000000"/>
                        </a:solidFill>
                        <a:effectLst/>
                        <a:latin typeface="Arial" panose="020B0604020202020204" pitchFamily="34" charset="0"/>
                        <a:cs typeface="Arial" panose="020B0604020202020204" pitchFamily="34" charset="0"/>
                      </a:endParaRPr>
                    </a:p>
                  </a:txBody>
                  <a:tcPr marL="3320" marR="3320" marT="3320" marB="0"/>
                </a:tc>
                <a:tc>
                  <a:txBody>
                    <a:bodyPr/>
                    <a:lstStyle/>
                    <a:p>
                      <a:pPr algn="l" fontAlgn="t"/>
                      <a:r>
                        <a:rPr lang="en-GB" sz="1300" b="0" u="none" strike="noStrike" dirty="0">
                          <a:solidFill>
                            <a:srgbClr val="000000"/>
                          </a:solidFill>
                          <a:effectLst/>
                          <a:latin typeface="Arial"/>
                          <a:cs typeface="Arial"/>
                        </a:rPr>
                        <a:t>CERNER Procedure Documentation Standard</a:t>
                      </a:r>
                      <a:endParaRPr lang="en-GB" sz="1300" b="0" i="0" u="none" strike="noStrike" dirty="0">
                        <a:solidFill>
                          <a:srgbClr val="000000"/>
                        </a:solidFill>
                        <a:effectLst/>
                        <a:latin typeface="Arial"/>
                        <a:cs typeface="Arial"/>
                      </a:endParaRPr>
                    </a:p>
                  </a:txBody>
                  <a:tcPr marL="36000" marR="36000" marT="36000" marB="36000"/>
                </a:tc>
                <a:tc>
                  <a:txBody>
                    <a:bodyPr/>
                    <a:lstStyle/>
                    <a:p>
                      <a:pPr algn="l" fontAlgn="t"/>
                      <a:r>
                        <a:rPr lang="en-GB" sz="1300" b="0" u="none" strike="noStrike" dirty="0">
                          <a:solidFill>
                            <a:srgbClr val="000000"/>
                          </a:solidFill>
                          <a:effectLst/>
                          <a:latin typeface="Arial"/>
                          <a:cs typeface="Arial"/>
                        </a:rPr>
                        <a:t>Unassigned</a:t>
                      </a:r>
                      <a:endParaRPr lang="en-GB" sz="1300" b="0" i="0" u="none" strike="noStrike" dirty="0">
                        <a:solidFill>
                          <a:srgbClr val="000000"/>
                        </a:solidFill>
                        <a:effectLst/>
                        <a:latin typeface="Arial"/>
                        <a:cs typeface="Arial"/>
                      </a:endParaRPr>
                    </a:p>
                  </a:txBody>
                  <a:tcPr marL="36000" marR="36000" marT="36000" marB="36000"/>
                </a:tc>
                <a:tc>
                  <a:txBody>
                    <a:bodyPr/>
                    <a:lstStyle/>
                    <a:p>
                      <a:pPr algn="l" fontAlgn="t"/>
                      <a:r>
                        <a:rPr lang="en-GB" sz="1300" b="0" u="none" strike="noStrike" dirty="0">
                          <a:solidFill>
                            <a:srgbClr val="000000"/>
                          </a:solidFill>
                          <a:effectLst/>
                          <a:latin typeface="Arial"/>
                          <a:cs typeface="Arial"/>
                        </a:rPr>
                        <a:t>Channel users to best available process available and establish responsible officers and monitoring.</a:t>
                      </a:r>
                      <a:endParaRPr lang="en-GB" sz="1300" b="0" i="0" u="none" strike="noStrike" dirty="0">
                        <a:solidFill>
                          <a:srgbClr val="000000"/>
                        </a:solidFill>
                        <a:effectLst/>
                        <a:latin typeface="Arial"/>
                        <a:cs typeface="Arial"/>
                      </a:endParaRPr>
                    </a:p>
                  </a:txBody>
                  <a:tcPr marL="36000" marR="36000" marT="36000" marB="36000"/>
                </a:tc>
                <a:tc>
                  <a:txBody>
                    <a:bodyPr/>
                    <a:lstStyle/>
                    <a:p>
                      <a:pPr algn="l" fontAlgn="t"/>
                      <a:r>
                        <a:rPr lang="en-GB" sz="1300" b="0" u="none" strike="noStrike" dirty="0">
                          <a:solidFill>
                            <a:srgbClr val="000000"/>
                          </a:solidFill>
                          <a:effectLst/>
                          <a:latin typeface="Arial"/>
                          <a:cs typeface="Arial"/>
                        </a:rPr>
                        <a:t>31-Jan-25 (slight delay)</a:t>
                      </a:r>
                      <a:endParaRPr lang="en-GB" sz="1300" b="0" i="1" u="none" strike="noStrike" dirty="0">
                        <a:solidFill>
                          <a:srgbClr val="000000"/>
                        </a:solidFill>
                        <a:effectLst/>
                        <a:latin typeface="Arial"/>
                        <a:cs typeface="Arial"/>
                      </a:endParaRPr>
                    </a:p>
                  </a:txBody>
                  <a:tcPr marL="36000" marR="36000" marT="36000" marB="36000"/>
                </a:tc>
                <a:extLst>
                  <a:ext uri="{0D108BD9-81ED-4DB2-BD59-A6C34878D82A}">
                    <a16:rowId xmlns:a16="http://schemas.microsoft.com/office/drawing/2014/main" val="2634656135"/>
                  </a:ext>
                </a:extLst>
              </a:tr>
            </a:tbl>
          </a:graphicData>
        </a:graphic>
      </p:graphicFrame>
    </p:spTree>
    <p:extLst>
      <p:ext uri="{BB962C8B-B14F-4D97-AF65-F5344CB8AC3E}">
        <p14:creationId xmlns:p14="http://schemas.microsoft.com/office/powerpoint/2010/main" val="37350723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35E9DC-D4D1-005A-429C-BB5D4940D525}"/>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A0AB78D7-63F2-6E4C-568F-62F705E8977B}"/>
              </a:ext>
            </a:extLst>
          </p:cNvPr>
          <p:cNvSpPr txBox="1">
            <a:spLocks/>
          </p:cNvSpPr>
          <p:nvPr/>
        </p:nvSpPr>
        <p:spPr>
          <a:xfrm>
            <a:off x="386432" y="261683"/>
            <a:ext cx="7582431" cy="903603"/>
          </a:xfrm>
          <a:prstGeom prst="rect">
            <a:avLst/>
          </a:prstGeom>
        </p:spPr>
        <p:txBody>
          <a:bodyPr vert="horz" lIns="0" tIns="0" rIns="91440" bIns="46800" rtlCol="0" anchor="t" anchorCtr="0">
            <a:noAutofit/>
          </a:bodyPr>
          <a:lstStyle>
            <a:lvl1pPr algn="l" defTabSz="685800" rtl="0" eaLnBrk="1" latinLnBrk="0" hangingPunct="1">
              <a:lnSpc>
                <a:spcPct val="90000"/>
              </a:lnSpc>
              <a:spcBef>
                <a:spcPct val="0"/>
              </a:spcBef>
              <a:buNone/>
              <a:defRPr sz="2800" kern="1200">
                <a:solidFill>
                  <a:schemeClr val="tx2"/>
                </a:solidFill>
                <a:latin typeface="Arial" panose="020B0604020202020204" pitchFamily="34" charset="0"/>
                <a:ea typeface="+mj-ea"/>
                <a:cs typeface="Arial" panose="020B0604020202020204" pitchFamily="34" charset="0"/>
              </a:defRPr>
            </a:lvl1pPr>
          </a:lstStyle>
          <a:p>
            <a:r>
              <a:rPr lang="en-GB" sz="3600" b="1">
                <a:solidFill>
                  <a:srgbClr val="0070C0"/>
                </a:solidFill>
                <a:latin typeface="Arial"/>
                <a:cs typeface="Arial"/>
              </a:rPr>
              <a:t>Three groups of </a:t>
            </a:r>
            <a:br>
              <a:rPr lang="en-GB" sz="3600" b="1">
                <a:solidFill>
                  <a:srgbClr val="0070C0"/>
                </a:solidFill>
                <a:latin typeface="Arial"/>
                <a:cs typeface="Arial"/>
              </a:rPr>
            </a:br>
            <a:r>
              <a:rPr lang="en-GB" sz="3600" b="1">
                <a:solidFill>
                  <a:srgbClr val="0070C0"/>
                </a:solidFill>
                <a:latin typeface="Arial"/>
                <a:cs typeface="Arial"/>
              </a:rPr>
              <a:t>tasks/deliverables</a:t>
            </a:r>
            <a:endParaRPr lang="en-US" sz="3600" b="1"/>
          </a:p>
        </p:txBody>
      </p:sp>
      <p:graphicFrame>
        <p:nvGraphicFramePr>
          <p:cNvPr id="7" name="Table 6">
            <a:extLst>
              <a:ext uri="{FF2B5EF4-FFF2-40B4-BE49-F238E27FC236}">
                <a16:creationId xmlns:a16="http://schemas.microsoft.com/office/drawing/2014/main" id="{0AB58CB0-014C-9A20-9B80-F73782115F92}"/>
              </a:ext>
            </a:extLst>
          </p:cNvPr>
          <p:cNvGraphicFramePr>
            <a:graphicFrameLocks noGrp="1"/>
          </p:cNvGraphicFramePr>
          <p:nvPr/>
        </p:nvGraphicFramePr>
        <p:xfrm>
          <a:off x="8417170" y="1594337"/>
          <a:ext cx="3493906" cy="4032739"/>
        </p:xfrm>
        <a:graphic>
          <a:graphicData uri="http://schemas.openxmlformats.org/drawingml/2006/table">
            <a:tbl>
              <a:tblPr firstRow="1" firstCol="1" bandRow="1">
                <a:tableStyleId>{5C22544A-7EE6-4342-B048-85BDC9FD1C3A}</a:tableStyleId>
              </a:tblPr>
              <a:tblGrid>
                <a:gridCol w="3493906">
                  <a:extLst>
                    <a:ext uri="{9D8B030D-6E8A-4147-A177-3AD203B41FA5}">
                      <a16:colId xmlns:a16="http://schemas.microsoft.com/office/drawing/2014/main" val="1801210246"/>
                    </a:ext>
                  </a:extLst>
                </a:gridCol>
              </a:tblGrid>
              <a:tr h="4032739">
                <a:tc>
                  <a:txBody>
                    <a:bodyPr/>
                    <a:lstStyle/>
                    <a:p>
                      <a:r>
                        <a:rPr lang="en-GB" sz="1700" b="1">
                          <a:effectLst/>
                          <a:latin typeface="Arial" panose="020B0604020202020204" pitchFamily="34" charset="0"/>
                          <a:cs typeface="Arial" panose="020B0604020202020204" pitchFamily="34" charset="0"/>
                        </a:rPr>
                        <a:t>Executive discussion summary 20 December 2024:</a:t>
                      </a:r>
                    </a:p>
                    <a:p>
                      <a:endParaRPr lang="en-GB" sz="1700" b="0">
                        <a:effectLst/>
                        <a:latin typeface="Arial" panose="020B0604020202020204" pitchFamily="34" charset="0"/>
                        <a:cs typeface="Arial" panose="020B0604020202020204" pitchFamily="34" charset="0"/>
                      </a:endParaRPr>
                    </a:p>
                    <a:p>
                      <a:r>
                        <a:rPr lang="en-GB" sz="1700" b="0">
                          <a:effectLst/>
                          <a:latin typeface="Arial" panose="020B0604020202020204" pitchFamily="34" charset="0"/>
                          <a:cs typeface="Arial" panose="020B0604020202020204" pitchFamily="34" charset="0"/>
                        </a:rPr>
                        <a:t>Clear ‘quick win’ opportunities around outpatient correspondence, fit notes and onwards referrals are a behavioural ask of clinical colleagues and we can address speedily (e.g. send out a letter to all consultants from MDO, DDs and Tim to set out what we’re asking for. Potential to audit to see compliance).</a:t>
                      </a:r>
                      <a:endParaRPr lang="en-GB" sz="1700" b="0">
                        <a:effectLst/>
                        <a:latin typeface="Arial" panose="020B0604020202020204" pitchFamily="34" charset="0"/>
                        <a:ea typeface="Calibri" panose="020F0502020204030204" pitchFamily="34" charset="0"/>
                        <a:cs typeface="Arial" panose="020B0604020202020204" pitchFamily="34" charset="0"/>
                      </a:endParaRPr>
                    </a:p>
                  </a:txBody>
                  <a:tcPr marL="144000" marR="144000" marT="72000" marB="72000">
                    <a:solidFill>
                      <a:schemeClr val="accent2">
                        <a:lumMod val="75000"/>
                      </a:schemeClr>
                    </a:solidFill>
                  </a:tcPr>
                </a:tc>
                <a:extLst>
                  <a:ext uri="{0D108BD9-81ED-4DB2-BD59-A6C34878D82A}">
                    <a16:rowId xmlns:a16="http://schemas.microsoft.com/office/drawing/2014/main" val="2458111287"/>
                  </a:ext>
                </a:extLst>
              </a:tr>
            </a:tbl>
          </a:graphicData>
        </a:graphic>
      </p:graphicFrame>
      <p:sp>
        <p:nvSpPr>
          <p:cNvPr id="9" name="TextBox 8">
            <a:extLst>
              <a:ext uri="{FF2B5EF4-FFF2-40B4-BE49-F238E27FC236}">
                <a16:creationId xmlns:a16="http://schemas.microsoft.com/office/drawing/2014/main" id="{4D466070-4846-383A-D5B8-61CDF9B35755}"/>
              </a:ext>
            </a:extLst>
          </p:cNvPr>
          <p:cNvSpPr txBox="1"/>
          <p:nvPr/>
        </p:nvSpPr>
        <p:spPr>
          <a:xfrm>
            <a:off x="386432" y="1594338"/>
            <a:ext cx="8405876" cy="2533963"/>
          </a:xfrm>
          <a:prstGeom prst="rect">
            <a:avLst/>
          </a:prstGeom>
          <a:noFill/>
        </p:spPr>
        <p:txBody>
          <a:bodyPr wrap="square" rtlCol="0">
            <a:spAutoFit/>
          </a:bodyPr>
          <a:lstStyle/>
          <a:p>
            <a:pPr>
              <a:lnSpc>
                <a:spcPct val="150000"/>
              </a:lnSpc>
            </a:pPr>
            <a:r>
              <a:rPr lang="en-GB">
                <a:latin typeface="Arial" panose="020B0604020202020204" pitchFamily="34" charset="0"/>
                <a:cs typeface="Arial" panose="020B0604020202020204" pitchFamily="34" charset="0"/>
              </a:rPr>
              <a:t>ICHT leadership support and prioritisation to provide: </a:t>
            </a:r>
          </a:p>
          <a:p>
            <a:pPr marL="285750" indent="-285750">
              <a:lnSpc>
                <a:spcPct val="150000"/>
              </a:lnSpc>
              <a:buFont typeface="Arial" panose="020B0604020202020204" pitchFamily="34" charset="0"/>
              <a:buChar char="•"/>
            </a:pPr>
            <a:r>
              <a:rPr lang="en-GB">
                <a:latin typeface="Arial" panose="020B0604020202020204" pitchFamily="34" charset="0"/>
                <a:cs typeface="Arial" panose="020B0604020202020204" pitchFamily="34" charset="0"/>
              </a:rPr>
              <a:t>guidance documentation</a:t>
            </a:r>
          </a:p>
          <a:p>
            <a:pPr marL="285750" indent="-285750">
              <a:lnSpc>
                <a:spcPct val="150000"/>
              </a:lnSpc>
              <a:buFont typeface="Arial" panose="020B0604020202020204" pitchFamily="34" charset="0"/>
              <a:buChar char="•"/>
            </a:pPr>
            <a:r>
              <a:rPr lang="en-GB">
                <a:latin typeface="Arial" panose="020B0604020202020204" pitchFamily="34" charset="0"/>
                <a:cs typeface="Arial" panose="020B0604020202020204" pitchFamily="34" charset="0"/>
              </a:rPr>
              <a:t>key resources (e.g., internet contact details)</a:t>
            </a:r>
          </a:p>
          <a:p>
            <a:pPr marL="285750" indent="-285750">
              <a:lnSpc>
                <a:spcPct val="150000"/>
              </a:lnSpc>
              <a:buFont typeface="Arial" panose="020B0604020202020204" pitchFamily="34" charset="0"/>
              <a:buChar char="•"/>
            </a:pPr>
            <a:r>
              <a:rPr lang="en-GB">
                <a:latin typeface="Arial" panose="020B0604020202020204" pitchFamily="34" charset="0"/>
                <a:cs typeface="Arial" panose="020B0604020202020204" pitchFamily="34" charset="0"/>
              </a:rPr>
              <a:t>tools (e.g., outpatient letters and internal referrals)</a:t>
            </a:r>
          </a:p>
          <a:p>
            <a:pPr>
              <a:lnSpc>
                <a:spcPct val="150000"/>
              </a:lnSpc>
            </a:pPr>
            <a:endParaRPr lang="en-GB">
              <a:latin typeface="Arial" panose="020B0604020202020204" pitchFamily="34" charset="0"/>
              <a:cs typeface="Arial" panose="020B0604020202020204" pitchFamily="34" charset="0"/>
            </a:endParaRPr>
          </a:p>
          <a:p>
            <a:pPr>
              <a:lnSpc>
                <a:spcPct val="150000"/>
              </a:lnSpc>
            </a:pPr>
            <a:endParaRPr lang="en-GB">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66745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B0FC5F-85CF-A4A8-E259-53E51B0EAE52}"/>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F71F9743-7D03-77DF-6B94-ACF91AC97054}"/>
              </a:ext>
            </a:extLst>
          </p:cNvPr>
          <p:cNvSpPr txBox="1">
            <a:spLocks/>
          </p:cNvSpPr>
          <p:nvPr/>
        </p:nvSpPr>
        <p:spPr>
          <a:xfrm>
            <a:off x="386432" y="261683"/>
            <a:ext cx="7582431" cy="903603"/>
          </a:xfrm>
          <a:prstGeom prst="rect">
            <a:avLst/>
          </a:prstGeom>
        </p:spPr>
        <p:txBody>
          <a:bodyPr vert="horz" lIns="0" tIns="0" rIns="91440" bIns="46800" rtlCol="0" anchor="t" anchorCtr="0">
            <a:noAutofit/>
          </a:bodyPr>
          <a:lstStyle>
            <a:lvl1pPr algn="l" defTabSz="685800" rtl="0" eaLnBrk="1" latinLnBrk="0" hangingPunct="1">
              <a:lnSpc>
                <a:spcPct val="90000"/>
              </a:lnSpc>
              <a:spcBef>
                <a:spcPct val="0"/>
              </a:spcBef>
              <a:buNone/>
              <a:defRPr sz="2800" kern="1200">
                <a:solidFill>
                  <a:schemeClr val="tx2"/>
                </a:solidFill>
                <a:latin typeface="Arial" panose="020B0604020202020204" pitchFamily="34" charset="0"/>
                <a:ea typeface="+mj-ea"/>
                <a:cs typeface="Arial" panose="020B0604020202020204" pitchFamily="34" charset="0"/>
              </a:defRPr>
            </a:lvl1pPr>
          </a:lstStyle>
          <a:p>
            <a:r>
              <a:rPr lang="en-GB" sz="3600" b="1">
                <a:solidFill>
                  <a:srgbClr val="0070C0"/>
                </a:solidFill>
                <a:latin typeface="Arial"/>
                <a:cs typeface="Arial"/>
              </a:rPr>
              <a:t>Managing the ICHT </a:t>
            </a:r>
            <a:br>
              <a:rPr lang="en-GB" sz="3600" b="1">
                <a:solidFill>
                  <a:srgbClr val="0070C0"/>
                </a:solidFill>
                <a:latin typeface="Arial"/>
                <a:cs typeface="Arial"/>
              </a:rPr>
            </a:br>
            <a:r>
              <a:rPr lang="en-GB" sz="3600" b="1">
                <a:solidFill>
                  <a:srgbClr val="0070C0"/>
                </a:solidFill>
                <a:latin typeface="Arial"/>
                <a:cs typeface="Arial"/>
              </a:rPr>
              <a:t>digital ecosystem</a:t>
            </a:r>
            <a:endParaRPr lang="en-US" sz="3600" b="1"/>
          </a:p>
        </p:txBody>
      </p:sp>
      <p:sp>
        <p:nvSpPr>
          <p:cNvPr id="9" name="TextBox 8">
            <a:extLst>
              <a:ext uri="{FF2B5EF4-FFF2-40B4-BE49-F238E27FC236}">
                <a16:creationId xmlns:a16="http://schemas.microsoft.com/office/drawing/2014/main" id="{6C686A78-E74A-B8DC-AF36-1FD492721AAD}"/>
              </a:ext>
            </a:extLst>
          </p:cNvPr>
          <p:cNvSpPr txBox="1"/>
          <p:nvPr/>
        </p:nvSpPr>
        <p:spPr>
          <a:xfrm>
            <a:off x="4665785" y="1487299"/>
            <a:ext cx="7221415" cy="4385688"/>
          </a:xfrm>
          <a:prstGeom prst="rect">
            <a:avLst/>
          </a:prstGeom>
          <a:noFill/>
        </p:spPr>
        <p:txBody>
          <a:bodyPr wrap="square" rtlCol="0">
            <a:spAutoFit/>
          </a:bodyPr>
          <a:lstStyle/>
          <a:p>
            <a:pPr marL="0" indent="0">
              <a:buNone/>
            </a:pPr>
            <a:r>
              <a:rPr lang="en-US" b="1">
                <a:solidFill>
                  <a:schemeClr val="tx2"/>
                </a:solidFill>
                <a:latin typeface="Arial" panose="020B0604020202020204" pitchFamily="34" charset="0"/>
                <a:ea typeface="Tomorrow Semi Bold" pitchFamily="34" charset="-122"/>
                <a:cs typeface="Arial" panose="020B0604020202020204" pitchFamily="34" charset="0"/>
              </a:rPr>
              <a:t>Finding, fixing and engaging on digital healthcare interface issues and breakdowns</a:t>
            </a:r>
          </a:p>
          <a:p>
            <a:pPr marL="0" indent="0">
              <a:buNone/>
            </a:pPr>
            <a:endParaRPr lang="en-US" sz="1600">
              <a:latin typeface="Arial" panose="020B0604020202020204" pitchFamily="34" charset="0"/>
              <a:cs typeface="Arial" panose="020B0604020202020204" pitchFamily="34" charset="0"/>
            </a:endParaRPr>
          </a:p>
          <a:p>
            <a:pPr marL="0" indent="0">
              <a:lnSpc>
                <a:spcPts val="2520"/>
              </a:lnSpc>
              <a:buNone/>
            </a:pPr>
            <a:r>
              <a:rPr lang="en-US" sz="1600" b="1">
                <a:solidFill>
                  <a:schemeClr val="tx2"/>
                </a:solidFill>
                <a:latin typeface="Arial" panose="020B0604020202020204" pitchFamily="34" charset="0"/>
                <a:ea typeface="Tomorrow Semi Bold" pitchFamily="34" charset="-122"/>
                <a:cs typeface="Arial" panose="020B0604020202020204" pitchFamily="34" charset="0"/>
              </a:rPr>
              <a:t>Gear 1</a:t>
            </a:r>
            <a:r>
              <a:rPr lang="en-US" sz="1600">
                <a:solidFill>
                  <a:srgbClr val="1D1D1B"/>
                </a:solidFill>
                <a:latin typeface="Arial" panose="020B0604020202020204" pitchFamily="34" charset="0"/>
                <a:ea typeface="Tomorrow Semi Bold" pitchFamily="34" charset="-122"/>
                <a:cs typeface="Arial" panose="020B0604020202020204" pitchFamily="34" charset="0"/>
              </a:rPr>
              <a:t>: </a:t>
            </a:r>
            <a:r>
              <a:rPr lang="en-US" sz="1600">
                <a:latin typeface="Arial" panose="020B0604020202020204" pitchFamily="34" charset="0"/>
                <a:ea typeface="Tomorrow Semi Bold" pitchFamily="34" charset="-122"/>
                <a:cs typeface="Arial" panose="020B0604020202020204" pitchFamily="34" charset="0"/>
              </a:rPr>
              <a:t>Identifying and resolving bugs and defects</a:t>
            </a:r>
          </a:p>
          <a:p>
            <a:pPr marL="285750" indent="-285750">
              <a:lnSpc>
                <a:spcPts val="2520"/>
              </a:lnSpc>
              <a:buFont typeface="Arial" panose="020B0604020202020204" pitchFamily="34" charset="0"/>
              <a:buChar char="•"/>
            </a:pPr>
            <a:r>
              <a:rPr lang="en-US" sz="1600">
                <a:latin typeface="Arial" panose="020B0604020202020204" pitchFamily="34" charset="0"/>
                <a:ea typeface="Tomorrow Semi Bold" pitchFamily="34" charset="-122"/>
                <a:cs typeface="Arial" panose="020B0604020202020204" pitchFamily="34" charset="0"/>
              </a:rPr>
              <a:t>proactive detection and swift resolution. </a:t>
            </a:r>
            <a:endParaRPr lang="en-US" sz="1600">
              <a:latin typeface="Arial" panose="020B0604020202020204" pitchFamily="34" charset="0"/>
              <a:cs typeface="Arial" panose="020B0604020202020204" pitchFamily="34" charset="0"/>
            </a:endParaRPr>
          </a:p>
          <a:p>
            <a:pPr marL="0" indent="0">
              <a:lnSpc>
                <a:spcPts val="2520"/>
              </a:lnSpc>
              <a:buNone/>
            </a:pPr>
            <a:endParaRPr lang="en-US" sz="1600">
              <a:latin typeface="Arial" panose="020B0604020202020204" pitchFamily="34" charset="0"/>
              <a:cs typeface="Arial" panose="020B0604020202020204" pitchFamily="34" charset="0"/>
            </a:endParaRPr>
          </a:p>
          <a:p>
            <a:pPr marL="0" indent="0">
              <a:lnSpc>
                <a:spcPts val="2520"/>
              </a:lnSpc>
              <a:buNone/>
            </a:pPr>
            <a:r>
              <a:rPr lang="en-US" sz="1600" b="1">
                <a:solidFill>
                  <a:schemeClr val="tx2"/>
                </a:solidFill>
                <a:latin typeface="Arial" panose="020B0604020202020204" pitchFamily="34" charset="0"/>
                <a:ea typeface="Tomorrow Semi Bold" pitchFamily="34" charset="-122"/>
                <a:cs typeface="Arial" panose="020B0604020202020204" pitchFamily="34" charset="0"/>
              </a:rPr>
              <a:t>Gear 2</a:t>
            </a:r>
            <a:r>
              <a:rPr lang="en-US" sz="1600">
                <a:solidFill>
                  <a:srgbClr val="1D1D1B"/>
                </a:solidFill>
                <a:latin typeface="Arial" panose="020B0604020202020204" pitchFamily="34" charset="0"/>
                <a:ea typeface="Tomorrow Semi Bold" pitchFamily="34" charset="-122"/>
                <a:cs typeface="Arial" panose="020B0604020202020204" pitchFamily="34" charset="0"/>
              </a:rPr>
              <a:t>:  </a:t>
            </a:r>
            <a:r>
              <a:rPr lang="en-US" sz="1600" err="1">
                <a:latin typeface="Arial" panose="020B0604020202020204" pitchFamily="34" charset="0"/>
                <a:ea typeface="Tomorrow Semi Bold" pitchFamily="34" charset="-122"/>
                <a:cs typeface="Arial" panose="020B0604020202020204" pitchFamily="34" charset="0"/>
              </a:rPr>
              <a:t>Optimisation</a:t>
            </a:r>
            <a:r>
              <a:rPr lang="en-US" sz="1600">
                <a:latin typeface="Arial" panose="020B0604020202020204" pitchFamily="34" charset="0"/>
                <a:ea typeface="Tomorrow Semi Bold" pitchFamily="34" charset="-122"/>
                <a:cs typeface="Arial" panose="020B0604020202020204" pitchFamily="34" charset="0"/>
              </a:rPr>
              <a:t> of </a:t>
            </a:r>
            <a:r>
              <a:rPr lang="en-GB" sz="1600">
                <a:latin typeface="Arial" panose="020B0604020202020204" pitchFamily="34" charset="0"/>
                <a:cs typeface="Arial" panose="020B0604020202020204" pitchFamily="34" charset="0"/>
              </a:rPr>
              <a:t>digital skills and application</a:t>
            </a:r>
          </a:p>
          <a:p>
            <a:pPr marL="285750" indent="-285750">
              <a:lnSpc>
                <a:spcPts val="2520"/>
              </a:lnSpc>
              <a:buFont typeface="Arial" panose="020B0604020202020204" pitchFamily="34" charset="0"/>
              <a:buChar char="•"/>
            </a:pPr>
            <a:r>
              <a:rPr lang="en-US" sz="1600">
                <a:latin typeface="Arial" panose="020B0604020202020204" pitchFamily="34" charset="0"/>
                <a:ea typeface="Tomorrow Semi Bold" pitchFamily="34" charset="-122"/>
                <a:cs typeface="Arial" panose="020B0604020202020204" pitchFamily="34" charset="0"/>
              </a:rPr>
              <a:t>educating to improve experience &amp; embedding in operations. </a:t>
            </a:r>
          </a:p>
          <a:p>
            <a:pPr marL="0" indent="0">
              <a:lnSpc>
                <a:spcPts val="2520"/>
              </a:lnSpc>
              <a:buNone/>
            </a:pPr>
            <a:endParaRPr lang="en-US" sz="1600">
              <a:latin typeface="Arial" panose="020B0604020202020204" pitchFamily="34" charset="0"/>
              <a:cs typeface="Arial" panose="020B0604020202020204" pitchFamily="34" charset="0"/>
            </a:endParaRPr>
          </a:p>
          <a:p>
            <a:pPr marL="0" indent="0">
              <a:lnSpc>
                <a:spcPts val="2520"/>
              </a:lnSpc>
              <a:buNone/>
            </a:pPr>
            <a:r>
              <a:rPr lang="en-US" sz="1600" b="1">
                <a:solidFill>
                  <a:schemeClr val="tx2"/>
                </a:solidFill>
                <a:latin typeface="Arial" panose="020B0604020202020204" pitchFamily="34" charset="0"/>
                <a:ea typeface="Tomorrow Semi Bold" pitchFamily="34" charset="-122"/>
                <a:cs typeface="Arial" panose="020B0604020202020204" pitchFamily="34" charset="0"/>
              </a:rPr>
              <a:t>Gear 3</a:t>
            </a:r>
            <a:r>
              <a:rPr lang="en-US" sz="1600">
                <a:solidFill>
                  <a:srgbClr val="1D1D1B"/>
                </a:solidFill>
                <a:latin typeface="Arial" panose="020B0604020202020204" pitchFamily="34" charset="0"/>
                <a:ea typeface="Tomorrow Semi Bold" pitchFamily="34" charset="-122"/>
                <a:cs typeface="Arial" panose="020B0604020202020204" pitchFamily="34" charset="0"/>
              </a:rPr>
              <a:t>: </a:t>
            </a:r>
            <a:r>
              <a:rPr lang="en-US" sz="1600">
                <a:latin typeface="Arial" panose="020B0604020202020204" pitchFamily="34" charset="0"/>
                <a:ea typeface="Tomorrow Semi Bold" pitchFamily="34" charset="-122"/>
                <a:cs typeface="Arial" panose="020B0604020202020204" pitchFamily="34" charset="0"/>
              </a:rPr>
              <a:t>Learning from breakdowns in ICHT digital ecosystem</a:t>
            </a:r>
          </a:p>
          <a:p>
            <a:pPr marL="285750" indent="-285750">
              <a:lnSpc>
                <a:spcPts val="2520"/>
              </a:lnSpc>
              <a:buFont typeface="Arial" panose="020B0604020202020204" pitchFamily="34" charset="0"/>
              <a:buChar char="•"/>
            </a:pPr>
            <a:r>
              <a:rPr lang="en-US" sz="1600">
                <a:latin typeface="Arial" panose="020B0604020202020204" pitchFamily="34" charset="0"/>
                <a:ea typeface="Tomorrow" pitchFamily="34" charset="-122"/>
                <a:cs typeface="Arial" panose="020B0604020202020204" pitchFamily="34" charset="0"/>
              </a:rPr>
              <a:t>analyzing system performance, identifying root causes, implementing corrective actions, documenting lessons learned and best practice, creating frictionless </a:t>
            </a:r>
            <a:r>
              <a:rPr lang="en-US" sz="1600">
                <a:latin typeface="Arial" panose="020B0604020202020204" pitchFamily="34" charset="0"/>
                <a:ea typeface="Tomorrow Semi Bold" pitchFamily="34" charset="-122"/>
                <a:cs typeface="Arial" panose="020B0604020202020204" pitchFamily="34" charset="0"/>
              </a:rPr>
              <a:t>user feedback and potential creation of user communities/networks.</a:t>
            </a:r>
            <a:endParaRPr lang="en-US" sz="1600">
              <a:latin typeface="Arial" panose="020B0604020202020204" pitchFamily="34" charset="0"/>
              <a:cs typeface="Arial" panose="020B0604020202020204" pitchFamily="34" charset="0"/>
            </a:endParaRPr>
          </a:p>
        </p:txBody>
      </p:sp>
      <p:pic>
        <p:nvPicPr>
          <p:cNvPr id="6" name="Image 0" descr="A logo of a company">
            <a:extLst>
              <a:ext uri="{FF2B5EF4-FFF2-40B4-BE49-F238E27FC236}">
                <a16:creationId xmlns:a16="http://schemas.microsoft.com/office/drawing/2014/main" id="{F3985184-C901-06F0-A3AD-9B5CEB5820B2}"/>
              </a:ext>
            </a:extLst>
          </p:cNvPr>
          <p:cNvPicPr>
            <a:picLocks noChangeAspect="1"/>
          </p:cNvPicPr>
          <p:nvPr/>
        </p:nvPicPr>
        <p:blipFill>
          <a:blip r:embed="rId3"/>
          <a:srcRect t="11709" b="12506"/>
          <a:stretch/>
        </p:blipFill>
        <p:spPr>
          <a:xfrm>
            <a:off x="386431" y="1487299"/>
            <a:ext cx="3974553" cy="4954160"/>
          </a:xfrm>
          <a:prstGeom prst="rect">
            <a:avLst/>
          </a:prstGeom>
        </p:spPr>
      </p:pic>
    </p:spTree>
    <p:extLst>
      <p:ext uri="{BB962C8B-B14F-4D97-AF65-F5344CB8AC3E}">
        <p14:creationId xmlns:p14="http://schemas.microsoft.com/office/powerpoint/2010/main" val="24925508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B61966-F28A-8B8A-962F-4189BA80FBD2}"/>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DC5D90E7-DCE5-8CC1-2ED1-3F9DEF633097}"/>
              </a:ext>
            </a:extLst>
          </p:cNvPr>
          <p:cNvSpPr txBox="1">
            <a:spLocks/>
          </p:cNvSpPr>
          <p:nvPr/>
        </p:nvSpPr>
        <p:spPr>
          <a:xfrm>
            <a:off x="386432" y="261683"/>
            <a:ext cx="7582431" cy="903603"/>
          </a:xfrm>
          <a:prstGeom prst="rect">
            <a:avLst/>
          </a:prstGeom>
        </p:spPr>
        <p:txBody>
          <a:bodyPr vert="horz" lIns="0" tIns="0" rIns="91440" bIns="46800" rtlCol="0" anchor="t" anchorCtr="0">
            <a:noAutofit/>
          </a:bodyPr>
          <a:lstStyle>
            <a:lvl1pPr algn="l" defTabSz="685800" rtl="0" eaLnBrk="1" latinLnBrk="0" hangingPunct="1">
              <a:lnSpc>
                <a:spcPct val="90000"/>
              </a:lnSpc>
              <a:spcBef>
                <a:spcPct val="0"/>
              </a:spcBef>
              <a:buNone/>
              <a:defRPr sz="2800" kern="1200">
                <a:solidFill>
                  <a:schemeClr val="tx2"/>
                </a:solidFill>
                <a:latin typeface="Arial" panose="020B0604020202020204" pitchFamily="34" charset="0"/>
                <a:ea typeface="+mj-ea"/>
                <a:cs typeface="Arial" panose="020B0604020202020204" pitchFamily="34" charset="0"/>
              </a:defRPr>
            </a:lvl1pPr>
          </a:lstStyle>
          <a:p>
            <a:r>
              <a:rPr lang="en-GB" sz="3200" b="1" dirty="0">
                <a:solidFill>
                  <a:srgbClr val="0070C0"/>
                </a:solidFill>
                <a:latin typeface="Arial"/>
                <a:cs typeface="Arial"/>
              </a:rPr>
              <a:t>Augment the primary and secondary interface in core business processes</a:t>
            </a:r>
            <a:endParaRPr lang="en-US" sz="3200" b="1" dirty="0"/>
          </a:p>
        </p:txBody>
      </p:sp>
      <p:sp>
        <p:nvSpPr>
          <p:cNvPr id="9" name="TextBox 8">
            <a:extLst>
              <a:ext uri="{FF2B5EF4-FFF2-40B4-BE49-F238E27FC236}">
                <a16:creationId xmlns:a16="http://schemas.microsoft.com/office/drawing/2014/main" id="{B9E288EB-E984-41CF-E581-BFAED2099928}"/>
              </a:ext>
            </a:extLst>
          </p:cNvPr>
          <p:cNvSpPr txBox="1"/>
          <p:nvPr/>
        </p:nvSpPr>
        <p:spPr>
          <a:xfrm>
            <a:off x="386433" y="1487299"/>
            <a:ext cx="5043523" cy="2554545"/>
          </a:xfrm>
          <a:prstGeom prst="rect">
            <a:avLst/>
          </a:prstGeom>
          <a:noFill/>
        </p:spPr>
        <p:txBody>
          <a:bodyPr wrap="square" rtlCol="0">
            <a:spAutoFit/>
          </a:bodyPr>
          <a:lstStyle/>
          <a:p>
            <a:pPr marL="0" indent="0">
              <a:buNone/>
            </a:pPr>
            <a:r>
              <a:rPr lang="en-GB" sz="1600" dirty="0">
                <a:solidFill>
                  <a:schemeClr val="tx2"/>
                </a:solidFill>
                <a:latin typeface="Arial" panose="020B0604020202020204" pitchFamily="34" charset="0"/>
                <a:cs typeface="Arial" panose="020B0604020202020204" pitchFamily="34" charset="0"/>
              </a:rPr>
              <a:t>The aim is to improve patient experience and outcomes, enhance system efficiency, and create a more integrated healthcare ecosystem.</a:t>
            </a:r>
          </a:p>
          <a:p>
            <a:pPr marL="0" indent="0">
              <a:buNone/>
            </a:pPr>
            <a:endParaRPr lang="en-GB" sz="1600" b="1">
              <a:solidFill>
                <a:schemeClr val="tx2"/>
              </a:solidFill>
              <a:latin typeface="Arial" panose="020B0604020202020204" pitchFamily="34" charset="0"/>
              <a:cs typeface="Arial" panose="020B0604020202020204" pitchFamily="34" charset="0"/>
            </a:endParaRPr>
          </a:p>
          <a:p>
            <a:pPr marL="0" indent="0">
              <a:buNone/>
            </a:pPr>
            <a:r>
              <a:rPr lang="en-GB" sz="1600" b="1" dirty="0">
                <a:solidFill>
                  <a:schemeClr val="tx2"/>
                </a:solidFill>
                <a:latin typeface="Arial" panose="020B0604020202020204" pitchFamily="34" charset="0"/>
                <a:cs typeface="Arial" panose="020B0604020202020204" pitchFamily="34" charset="0"/>
              </a:rPr>
              <a:t>The application of consistent principles:</a:t>
            </a:r>
          </a:p>
          <a:p>
            <a:pPr marL="285750" indent="-285750">
              <a:buFont typeface="Arial" panose="020B0604020202020204" pitchFamily="34" charset="0"/>
              <a:buChar char="•"/>
            </a:pPr>
            <a:r>
              <a:rPr lang="en-GB" sz="1600" dirty="0">
                <a:solidFill>
                  <a:schemeClr val="tx2"/>
                </a:solidFill>
                <a:latin typeface="Arial" panose="020B0604020202020204" pitchFamily="34" charset="0"/>
                <a:cs typeface="Arial" panose="020B0604020202020204" pitchFamily="34" charset="0"/>
              </a:rPr>
              <a:t>Stakeholder engagement</a:t>
            </a:r>
          </a:p>
          <a:p>
            <a:pPr marL="285750" indent="-285750">
              <a:buFont typeface="Arial" panose="020B0604020202020204" pitchFamily="34" charset="0"/>
              <a:buChar char="•"/>
            </a:pPr>
            <a:r>
              <a:rPr lang="en-GB" sz="1600" dirty="0">
                <a:solidFill>
                  <a:schemeClr val="tx2"/>
                </a:solidFill>
                <a:latin typeface="Arial" panose="020B0604020202020204" pitchFamily="34" charset="0"/>
                <a:cs typeface="Arial" panose="020B0604020202020204" pitchFamily="34" charset="0"/>
              </a:rPr>
              <a:t>Integrated care delivery</a:t>
            </a:r>
          </a:p>
          <a:p>
            <a:pPr marL="285750" indent="-285750">
              <a:buFont typeface="Arial" panose="020B0604020202020204" pitchFamily="34" charset="0"/>
              <a:buChar char="•"/>
            </a:pPr>
            <a:r>
              <a:rPr lang="en-GB" sz="1600" dirty="0">
                <a:solidFill>
                  <a:schemeClr val="tx2"/>
                </a:solidFill>
                <a:latin typeface="Arial" panose="020B0604020202020204" pitchFamily="34" charset="0"/>
                <a:cs typeface="Arial" panose="020B0604020202020204" pitchFamily="34" charset="0"/>
              </a:rPr>
              <a:t>Data-Driven decision making</a:t>
            </a:r>
          </a:p>
          <a:p>
            <a:pPr marL="285750" indent="-285750">
              <a:buFont typeface="Arial" panose="020B0604020202020204" pitchFamily="34" charset="0"/>
              <a:buChar char="•"/>
            </a:pPr>
            <a:r>
              <a:rPr lang="en-GB" sz="1600" dirty="0">
                <a:solidFill>
                  <a:schemeClr val="tx2"/>
                </a:solidFill>
                <a:latin typeface="Arial" panose="020B0604020202020204" pitchFamily="34" charset="0"/>
                <a:cs typeface="Arial" panose="020B0604020202020204" pitchFamily="34" charset="0"/>
              </a:rPr>
              <a:t>Joint workforce development </a:t>
            </a:r>
          </a:p>
          <a:p>
            <a:pPr marL="285750" indent="-285750">
              <a:buFont typeface="Arial" panose="020B0604020202020204" pitchFamily="34" charset="0"/>
              <a:buChar char="•"/>
            </a:pPr>
            <a:r>
              <a:rPr lang="en-GB" sz="1600" dirty="0">
                <a:solidFill>
                  <a:schemeClr val="tx2"/>
                </a:solidFill>
                <a:latin typeface="Arial" panose="020B0604020202020204" pitchFamily="34" charset="0"/>
                <a:cs typeface="Arial" panose="020B0604020202020204" pitchFamily="34" charset="0"/>
              </a:rPr>
              <a:t>Joint technology and innovation</a:t>
            </a:r>
          </a:p>
        </p:txBody>
      </p:sp>
      <p:sp>
        <p:nvSpPr>
          <p:cNvPr id="7" name="TextBox 6">
            <a:extLst>
              <a:ext uri="{FF2B5EF4-FFF2-40B4-BE49-F238E27FC236}">
                <a16:creationId xmlns:a16="http://schemas.microsoft.com/office/drawing/2014/main" id="{27F800C0-6D1F-63A3-B157-8162AB5A14FD}"/>
              </a:ext>
            </a:extLst>
          </p:cNvPr>
          <p:cNvSpPr txBox="1"/>
          <p:nvPr/>
        </p:nvSpPr>
        <p:spPr>
          <a:xfrm>
            <a:off x="6613735" y="1487299"/>
            <a:ext cx="4863926" cy="1323439"/>
          </a:xfrm>
          <a:prstGeom prst="rect">
            <a:avLst/>
          </a:prstGeom>
          <a:noFill/>
        </p:spPr>
        <p:txBody>
          <a:bodyPr wrap="square" rtlCol="0">
            <a:spAutoFit/>
          </a:bodyPr>
          <a:lstStyle/>
          <a:p>
            <a:pPr marL="0" indent="0">
              <a:buNone/>
            </a:pPr>
            <a:r>
              <a:rPr lang="en-GB" sz="1600" b="1" dirty="0">
                <a:solidFill>
                  <a:schemeClr val="tx2"/>
                </a:solidFill>
                <a:latin typeface="Arial" panose="020B0604020202020204" pitchFamily="34" charset="0"/>
                <a:cs typeface="Arial" panose="020B0604020202020204" pitchFamily="34" charset="0"/>
              </a:rPr>
              <a:t>How do we enable the collaboration and connections that mean teams can play to their specialist strengths but operate as part of the bigger collective? </a:t>
            </a:r>
          </a:p>
          <a:p>
            <a:pPr marL="0" indent="0">
              <a:buNone/>
            </a:pPr>
            <a:endParaRPr lang="en-GB" sz="1600" b="1">
              <a:solidFill>
                <a:schemeClr val="tx2"/>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6213EC59-0C59-0002-075F-D16DA9CCBEB7}"/>
              </a:ext>
            </a:extLst>
          </p:cNvPr>
          <p:cNvSpPr txBox="1"/>
          <p:nvPr/>
        </p:nvSpPr>
        <p:spPr>
          <a:xfrm rot="16200000">
            <a:off x="4859537" y="4553810"/>
            <a:ext cx="3984615" cy="307777"/>
          </a:xfrm>
          <a:prstGeom prst="rect">
            <a:avLst/>
          </a:prstGeom>
          <a:solidFill>
            <a:schemeClr val="accent1"/>
          </a:solidFill>
          <a:ln w="19050">
            <a:solidFill>
              <a:schemeClr val="tx1"/>
            </a:solidFill>
          </a:ln>
        </p:spPr>
        <p:txBody>
          <a:bodyPr wrap="square">
            <a:spAutoFit/>
          </a:bodyPr>
          <a:lstStyle/>
          <a:p>
            <a:pPr algn="ctr" defTabSz="768111">
              <a:defRPr/>
            </a:pPr>
            <a:r>
              <a:rPr lang="en-GB" sz="1400" b="1" dirty="0">
                <a:solidFill>
                  <a:schemeClr val="bg1"/>
                </a:solidFill>
                <a:latin typeface="Arial"/>
              </a:rPr>
              <a:t>Build Trust = Truth + Consistency + Time</a:t>
            </a:r>
            <a:endParaRPr lang="en-GB" sz="1600" b="1" dirty="0">
              <a:solidFill>
                <a:schemeClr val="bg1"/>
              </a:solidFill>
              <a:latin typeface="Arial"/>
            </a:endParaRPr>
          </a:p>
        </p:txBody>
      </p:sp>
      <p:sp>
        <p:nvSpPr>
          <p:cNvPr id="11" name="TextBox 10">
            <a:extLst>
              <a:ext uri="{FF2B5EF4-FFF2-40B4-BE49-F238E27FC236}">
                <a16:creationId xmlns:a16="http://schemas.microsoft.com/office/drawing/2014/main" id="{84E6FAB9-C588-2876-431F-D31B3AC9DC43}"/>
              </a:ext>
            </a:extLst>
          </p:cNvPr>
          <p:cNvSpPr txBox="1"/>
          <p:nvPr/>
        </p:nvSpPr>
        <p:spPr>
          <a:xfrm>
            <a:off x="7089954" y="2715393"/>
            <a:ext cx="4387706" cy="2052091"/>
          </a:xfrm>
          <a:prstGeom prst="rect">
            <a:avLst/>
          </a:prstGeom>
          <a:solidFill>
            <a:schemeClr val="bg2"/>
          </a:solidFill>
          <a:ln w="19050">
            <a:solidFill>
              <a:schemeClr val="tx1"/>
            </a:solidFill>
          </a:ln>
        </p:spPr>
        <p:txBody>
          <a:bodyPr wrap="square" lIns="72000" tIns="36000" rIns="72000" bIns="36000" rtlCol="0">
            <a:spAutoFit/>
          </a:bodyPr>
          <a:lstStyle/>
          <a:p>
            <a:pPr algn="l"/>
            <a:r>
              <a:rPr lang="en-GB" sz="1429" b="1" dirty="0">
                <a:solidFill>
                  <a:srgbClr val="242424"/>
                </a:solidFill>
                <a:latin typeface="Arial" panose="020B0604020202020204" pitchFamily="34" charset="0"/>
                <a:cs typeface="Arial" panose="020B0604020202020204" pitchFamily="34" charset="0"/>
              </a:rPr>
              <a:t>Day to day:</a:t>
            </a:r>
          </a:p>
          <a:p>
            <a:pPr algn="l"/>
            <a:endParaRPr lang="en-GB" sz="1429" b="1">
              <a:solidFill>
                <a:srgbClr val="242424"/>
              </a:solidFill>
              <a:latin typeface="Arial" panose="020B0604020202020204" pitchFamily="34" charset="0"/>
              <a:cs typeface="Arial" panose="020B0604020202020204" pitchFamily="34" charset="0"/>
            </a:endParaRPr>
          </a:p>
          <a:p>
            <a:pPr marL="244933" indent="-244933">
              <a:buFont typeface="Arial" panose="020B0604020202020204" pitchFamily="34" charset="0"/>
              <a:buChar char="•"/>
            </a:pPr>
            <a:r>
              <a:rPr lang="en-GB" sz="1429" dirty="0">
                <a:solidFill>
                  <a:srgbClr val="242424"/>
                </a:solidFill>
                <a:latin typeface="Arial" panose="020B0604020202020204" pitchFamily="34" charset="0"/>
                <a:cs typeface="Arial" panose="020B0604020202020204" pitchFamily="34" charset="0"/>
              </a:rPr>
              <a:t>Responsive problem-solving service for GPs and monitoring for action.</a:t>
            </a:r>
          </a:p>
          <a:p>
            <a:pPr marL="244933" indent="-244933">
              <a:buFont typeface="Arial" panose="020B0604020202020204" pitchFamily="34" charset="0"/>
              <a:buChar char="•"/>
            </a:pPr>
            <a:r>
              <a:rPr lang="en-GB" sz="1429" dirty="0">
                <a:solidFill>
                  <a:srgbClr val="242424"/>
                </a:solidFill>
                <a:latin typeface="Arial" panose="020B0604020202020204" pitchFamily="34" charset="0"/>
                <a:cs typeface="Arial" panose="020B0604020202020204" pitchFamily="34" charset="0"/>
              </a:rPr>
              <a:t>Feedback mechanisms – structured feedback processes on themes.</a:t>
            </a:r>
          </a:p>
          <a:p>
            <a:pPr marL="244933" indent="-244933">
              <a:buFont typeface="Arial" panose="020B0604020202020204" pitchFamily="34" charset="0"/>
              <a:buChar char="•"/>
            </a:pPr>
            <a:r>
              <a:rPr lang="en-GB" sz="1429" dirty="0">
                <a:solidFill>
                  <a:srgbClr val="242424"/>
                </a:solidFill>
                <a:latin typeface="Arial" panose="020B0604020202020204" pitchFamily="34" charset="0"/>
                <a:cs typeface="Arial" panose="020B0604020202020204" pitchFamily="34" charset="0"/>
              </a:rPr>
              <a:t>Clear communication channels</a:t>
            </a:r>
          </a:p>
          <a:p>
            <a:pPr marL="244933" indent="-244933">
              <a:buFont typeface="Arial" panose="020B0604020202020204" pitchFamily="34" charset="0"/>
              <a:buChar char="•"/>
            </a:pPr>
            <a:r>
              <a:rPr lang="en-GB" sz="1429" dirty="0">
                <a:solidFill>
                  <a:srgbClr val="242424"/>
                </a:solidFill>
                <a:latin typeface="Arial" panose="020B0604020202020204" pitchFamily="34" charset="0"/>
                <a:cs typeface="Arial" panose="020B0604020202020204" pitchFamily="34" charset="0"/>
              </a:rPr>
              <a:t>Regular collaborative meetings</a:t>
            </a:r>
          </a:p>
          <a:p>
            <a:pPr marL="244933" indent="-244933">
              <a:buFont typeface="Arial" panose="020B0604020202020204" pitchFamily="34" charset="0"/>
              <a:buChar char="•"/>
            </a:pPr>
            <a:r>
              <a:rPr lang="en-GB" sz="1429" dirty="0">
                <a:solidFill>
                  <a:srgbClr val="242424"/>
                </a:solidFill>
                <a:latin typeface="Arial" panose="020B0604020202020204" pitchFamily="34" charset="0"/>
                <a:cs typeface="Arial" panose="020B0604020202020204" pitchFamily="34" charset="0"/>
              </a:rPr>
              <a:t>Mutual education and training</a:t>
            </a:r>
          </a:p>
        </p:txBody>
      </p:sp>
      <p:sp>
        <p:nvSpPr>
          <p:cNvPr id="12" name="TextBox 11">
            <a:extLst>
              <a:ext uri="{FF2B5EF4-FFF2-40B4-BE49-F238E27FC236}">
                <a16:creationId xmlns:a16="http://schemas.microsoft.com/office/drawing/2014/main" id="{EEAD9447-6DD9-B908-6B44-CC63B786CFD5}"/>
              </a:ext>
            </a:extLst>
          </p:cNvPr>
          <p:cNvSpPr txBox="1"/>
          <p:nvPr/>
        </p:nvSpPr>
        <p:spPr>
          <a:xfrm>
            <a:off x="7089954" y="4867848"/>
            <a:ext cx="4387706" cy="1832159"/>
          </a:xfrm>
          <a:prstGeom prst="rect">
            <a:avLst/>
          </a:prstGeom>
          <a:solidFill>
            <a:schemeClr val="bg2"/>
          </a:solidFill>
          <a:ln w="19050">
            <a:solidFill>
              <a:schemeClr val="tx1"/>
            </a:solidFill>
          </a:ln>
        </p:spPr>
        <p:txBody>
          <a:bodyPr wrap="square" lIns="72000" tIns="36000" rIns="72000" bIns="36000" rtlCol="0">
            <a:spAutoFit/>
          </a:bodyPr>
          <a:lstStyle/>
          <a:p>
            <a:pPr algn="l"/>
            <a:r>
              <a:rPr lang="en-GB" sz="1429" b="1" dirty="0">
                <a:solidFill>
                  <a:srgbClr val="242424"/>
                </a:solidFill>
                <a:latin typeface="Arial" panose="020B0604020202020204" pitchFamily="34" charset="0"/>
                <a:cs typeface="Arial" panose="020B0604020202020204" pitchFamily="34" charset="0"/>
              </a:rPr>
              <a:t>In programmes, projects and changes:</a:t>
            </a:r>
          </a:p>
          <a:p>
            <a:pPr algn="l"/>
            <a:endParaRPr lang="en-GB" sz="1429" b="1">
              <a:solidFill>
                <a:srgbClr val="242424"/>
              </a:solidFill>
              <a:latin typeface="Arial" panose="020B0604020202020204" pitchFamily="34" charset="0"/>
              <a:cs typeface="Arial" panose="020B0604020202020204" pitchFamily="34" charset="0"/>
            </a:endParaRPr>
          </a:p>
          <a:p>
            <a:pPr marL="244933" indent="-244933">
              <a:buFont typeface="Arial" panose="020B0604020202020204" pitchFamily="34" charset="0"/>
              <a:buChar char="•"/>
            </a:pPr>
            <a:r>
              <a:rPr lang="en-GB" sz="1429" dirty="0">
                <a:solidFill>
                  <a:srgbClr val="242424"/>
                </a:solidFill>
                <a:latin typeface="Arial" panose="020B0604020202020204" pitchFamily="34" charset="0"/>
                <a:cs typeface="Arial" panose="020B0604020202020204" pitchFamily="34" charset="0"/>
              </a:rPr>
              <a:t>Harmonise/agree design principles across programmes</a:t>
            </a:r>
          </a:p>
          <a:p>
            <a:pPr marL="244933" indent="-244933">
              <a:buFont typeface="Arial" panose="020B0604020202020204" pitchFamily="34" charset="0"/>
              <a:buChar char="•"/>
            </a:pPr>
            <a:r>
              <a:rPr lang="en-GB" sz="1429" dirty="0">
                <a:solidFill>
                  <a:srgbClr val="242424"/>
                </a:solidFill>
                <a:latin typeface="Arial" panose="020B0604020202020204" pitchFamily="34" charset="0"/>
                <a:cs typeface="Arial" panose="020B0604020202020204" pitchFamily="34" charset="0"/>
              </a:rPr>
              <a:t>Include involvement and engagement plans </a:t>
            </a:r>
          </a:p>
          <a:p>
            <a:pPr marL="244933" indent="-244933">
              <a:buFont typeface="Arial" panose="020B0604020202020204" pitchFamily="34" charset="0"/>
              <a:buChar char="•"/>
            </a:pPr>
            <a:r>
              <a:rPr lang="en-GB" sz="1429" dirty="0">
                <a:solidFill>
                  <a:srgbClr val="242424"/>
                </a:solidFill>
                <a:latin typeface="Arial" panose="020B0604020202020204" pitchFamily="34" charset="0"/>
                <a:cs typeface="Arial" panose="020B0604020202020204" pitchFamily="34" charset="0"/>
              </a:rPr>
              <a:t>Include senior interface/place stakeholders in gateway reviews</a:t>
            </a:r>
          </a:p>
          <a:p>
            <a:pPr marL="244933" indent="-244933">
              <a:buFont typeface="Arial" panose="020B0604020202020204" pitchFamily="34" charset="0"/>
              <a:buChar char="•"/>
            </a:pPr>
            <a:endParaRPr lang="en-GB" sz="1429">
              <a:solidFill>
                <a:srgbClr val="24242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78162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FF29F-C73B-B009-D4C0-72E78655FBE3}"/>
              </a:ext>
            </a:extLst>
          </p:cNvPr>
          <p:cNvSpPr>
            <a:spLocks noGrp="1"/>
          </p:cNvSpPr>
          <p:nvPr>
            <p:ph type="title"/>
          </p:nvPr>
        </p:nvSpPr>
        <p:spPr>
          <a:xfrm>
            <a:off x="737003" y="1574603"/>
            <a:ext cx="3168952" cy="903604"/>
          </a:xfrm>
        </p:spPr>
        <p:txBody>
          <a:bodyPr>
            <a:noAutofit/>
          </a:bodyPr>
          <a:lstStyle/>
          <a:p>
            <a:r>
              <a:rPr lang="en-GB" sz="3600"/>
              <a:t>Thank you </a:t>
            </a:r>
            <a:br>
              <a:rPr lang="en-GB" sz="3600"/>
            </a:br>
            <a:endParaRPr lang="en-GB" sz="3600"/>
          </a:p>
        </p:txBody>
      </p:sp>
      <p:pic>
        <p:nvPicPr>
          <p:cNvPr id="9" name="Picture 8">
            <a:extLst>
              <a:ext uri="{FF2B5EF4-FFF2-40B4-BE49-F238E27FC236}">
                <a16:creationId xmlns:a16="http://schemas.microsoft.com/office/drawing/2014/main" id="{44FCBC14-4F03-9F32-D84C-3C81124721C3}"/>
              </a:ext>
            </a:extLst>
          </p:cNvPr>
          <p:cNvPicPr>
            <a:picLocks noChangeAspect="1"/>
          </p:cNvPicPr>
          <p:nvPr/>
        </p:nvPicPr>
        <p:blipFill>
          <a:blip r:embed="rId3"/>
          <a:stretch>
            <a:fillRect/>
          </a:stretch>
        </p:blipFill>
        <p:spPr>
          <a:xfrm>
            <a:off x="5311158" y="1574603"/>
            <a:ext cx="4806509" cy="4806509"/>
          </a:xfrm>
          <a:prstGeom prst="rect">
            <a:avLst/>
          </a:prstGeom>
        </p:spPr>
      </p:pic>
      <p:sp>
        <p:nvSpPr>
          <p:cNvPr id="10" name="TextBox 9">
            <a:extLst>
              <a:ext uri="{FF2B5EF4-FFF2-40B4-BE49-F238E27FC236}">
                <a16:creationId xmlns:a16="http://schemas.microsoft.com/office/drawing/2014/main" id="{768CD8F4-CBBA-24D2-6C9E-59D51864589A}"/>
              </a:ext>
            </a:extLst>
          </p:cNvPr>
          <p:cNvSpPr txBox="1"/>
          <p:nvPr/>
        </p:nvSpPr>
        <p:spPr>
          <a:xfrm>
            <a:off x="816025" y="2545297"/>
            <a:ext cx="3744685" cy="1938992"/>
          </a:xfrm>
          <a:prstGeom prst="rect">
            <a:avLst/>
          </a:prstGeom>
          <a:noFill/>
        </p:spPr>
        <p:txBody>
          <a:bodyPr wrap="square" rtlCol="0">
            <a:spAutoFit/>
          </a:bodyPr>
          <a:lstStyle/>
          <a:p>
            <a:r>
              <a:rPr lang="en-GB" sz="2400" i="1">
                <a:solidFill>
                  <a:schemeClr val="accent2">
                    <a:lumMod val="75000"/>
                  </a:schemeClr>
                </a:solidFill>
                <a:latin typeface="Arial" panose="020B0604020202020204" pitchFamily="34" charset="0"/>
                <a:cs typeface="Arial" panose="020B0604020202020204" pitchFamily="34" charset="0"/>
              </a:rPr>
              <a:t>Outcome based accountability in the face of a large, complex and ever-changing archipelago!</a:t>
            </a:r>
          </a:p>
        </p:txBody>
      </p:sp>
    </p:spTree>
    <p:extLst>
      <p:ext uri="{BB962C8B-B14F-4D97-AF65-F5344CB8AC3E}">
        <p14:creationId xmlns:p14="http://schemas.microsoft.com/office/powerpoint/2010/main" val="16264842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EA0D217-C5A3-B747-AAA5-3E722E6AB973}"/>
              </a:ext>
            </a:extLst>
          </p:cNvPr>
          <p:cNvSpPr>
            <a:spLocks noGrp="1"/>
          </p:cNvSpPr>
          <p:nvPr>
            <p:ph type="body" idx="1"/>
          </p:nvPr>
        </p:nvSpPr>
        <p:spPr>
          <a:xfrm>
            <a:off x="541861" y="5345018"/>
            <a:ext cx="11475820" cy="339591"/>
          </a:xfrm>
        </p:spPr>
        <p:txBody>
          <a:bodyPr vert="horz" lIns="0" tIns="46800" rIns="0" bIns="45720" rtlCol="0" anchor="t">
            <a:noAutofit/>
          </a:bodyPr>
          <a:lstStyle/>
          <a:p>
            <a:r>
              <a:rPr lang="en-US" sz="2000">
                <a:latin typeface="Arial"/>
                <a:cs typeface="Arial"/>
              </a:rPr>
              <a:t>Dr Amrish Mehta and Dr Benjamin Ellis</a:t>
            </a:r>
          </a:p>
        </p:txBody>
      </p:sp>
      <p:sp>
        <p:nvSpPr>
          <p:cNvPr id="11" name="Title 1">
            <a:extLst>
              <a:ext uri="{FF2B5EF4-FFF2-40B4-BE49-F238E27FC236}">
                <a16:creationId xmlns:a16="http://schemas.microsoft.com/office/drawing/2014/main" id="{5AEB17E0-8A4A-BF4F-BD78-4F19D852C302}"/>
              </a:ext>
            </a:extLst>
          </p:cNvPr>
          <p:cNvSpPr>
            <a:spLocks noGrp="1"/>
          </p:cNvSpPr>
          <p:nvPr>
            <p:ph type="title"/>
          </p:nvPr>
        </p:nvSpPr>
        <p:spPr>
          <a:xfrm>
            <a:off x="394447" y="1362636"/>
            <a:ext cx="11508192" cy="3629089"/>
          </a:xfrm>
        </p:spPr>
        <p:txBody>
          <a:bodyPr/>
          <a:lstStyle/>
          <a:p>
            <a:r>
              <a:rPr lang="en-US"/>
              <a:t>Outpatient improvement and transformation programme update</a:t>
            </a:r>
          </a:p>
        </p:txBody>
      </p:sp>
    </p:spTree>
    <p:extLst>
      <p:ext uri="{BB962C8B-B14F-4D97-AF65-F5344CB8AC3E}">
        <p14:creationId xmlns:p14="http://schemas.microsoft.com/office/powerpoint/2010/main" val="16655141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E81CC66-2E2D-2B5F-9D93-604B4AB3C136}"/>
              </a:ext>
            </a:extLst>
          </p:cNvPr>
          <p:cNvSpPr txBox="1">
            <a:spLocks/>
          </p:cNvSpPr>
          <p:nvPr/>
        </p:nvSpPr>
        <p:spPr>
          <a:xfrm>
            <a:off x="412585" y="285395"/>
            <a:ext cx="440856" cy="903604"/>
          </a:xfrm>
          <a:prstGeom prst="rect">
            <a:avLst/>
          </a:prstGeom>
        </p:spPr>
        <p:txBody>
          <a:bodyPr vert="horz" lIns="0" tIns="0" rIns="91440" bIns="46800" rtlCol="0" anchor="t" anchorCtr="0">
            <a:noAutofit/>
          </a:bodyPr>
          <a:lstStyle>
            <a:lvl1pPr algn="l" defTabSz="685800" rtl="0" eaLnBrk="1" latinLnBrk="0" hangingPunct="1">
              <a:lnSpc>
                <a:spcPct val="90000"/>
              </a:lnSpc>
              <a:spcBef>
                <a:spcPct val="0"/>
              </a:spcBef>
              <a:buNone/>
              <a:defRPr sz="2800" kern="1200">
                <a:solidFill>
                  <a:schemeClr val="tx2"/>
                </a:solidFill>
                <a:latin typeface="Arial" panose="020B0604020202020204" pitchFamily="34" charset="0"/>
                <a:ea typeface="+mj-ea"/>
                <a:cs typeface="Arial" panose="020B0604020202020204" pitchFamily="34" charset="0"/>
              </a:defRPr>
            </a:lvl1pPr>
          </a:lstStyle>
          <a:p>
            <a:endParaRPr lang="en-US" sz="4000" b="1">
              <a:solidFill>
                <a:srgbClr val="40B6E6"/>
              </a:solidFill>
            </a:endParaRPr>
          </a:p>
        </p:txBody>
      </p:sp>
      <p:sp>
        <p:nvSpPr>
          <p:cNvPr id="8" name="Title 1">
            <a:extLst>
              <a:ext uri="{FF2B5EF4-FFF2-40B4-BE49-F238E27FC236}">
                <a16:creationId xmlns:a16="http://schemas.microsoft.com/office/drawing/2014/main" id="{B979EA86-7469-5BD4-3F9C-7A8B4E57790B}"/>
              </a:ext>
            </a:extLst>
          </p:cNvPr>
          <p:cNvSpPr txBox="1">
            <a:spLocks/>
          </p:cNvSpPr>
          <p:nvPr/>
        </p:nvSpPr>
        <p:spPr>
          <a:xfrm>
            <a:off x="938882" y="450285"/>
            <a:ext cx="7582431" cy="661536"/>
          </a:xfrm>
          <a:prstGeom prst="rect">
            <a:avLst/>
          </a:prstGeom>
        </p:spPr>
        <p:txBody>
          <a:bodyPr vert="horz" lIns="0" tIns="0" rIns="91440" bIns="46800" rtlCol="0" anchor="t" anchorCtr="0">
            <a:noAutofit/>
          </a:bodyPr>
          <a:lstStyle>
            <a:lvl1pPr algn="l" defTabSz="685800" rtl="0" eaLnBrk="1" latinLnBrk="0" hangingPunct="1">
              <a:lnSpc>
                <a:spcPct val="90000"/>
              </a:lnSpc>
              <a:spcBef>
                <a:spcPct val="0"/>
              </a:spcBef>
              <a:buNone/>
              <a:defRPr sz="2800" kern="1200">
                <a:solidFill>
                  <a:schemeClr val="tx2"/>
                </a:solidFill>
                <a:latin typeface="Arial" panose="020B0604020202020204" pitchFamily="34" charset="0"/>
                <a:ea typeface="+mj-ea"/>
                <a:cs typeface="Arial" panose="020B0604020202020204" pitchFamily="34" charset="0"/>
              </a:defRPr>
            </a:lvl1pPr>
          </a:lstStyle>
          <a:p>
            <a:r>
              <a:rPr lang="en-GB" sz="3600" b="1">
                <a:solidFill>
                  <a:srgbClr val="0070C0"/>
                </a:solidFill>
                <a:latin typeface="Arial"/>
                <a:cs typeface="Arial"/>
              </a:rPr>
              <a:t>Overview – aims and scope</a:t>
            </a:r>
            <a:endParaRPr lang="en-US" sz="3600" b="1"/>
          </a:p>
        </p:txBody>
      </p:sp>
      <p:sp>
        <p:nvSpPr>
          <p:cNvPr id="11" name="Subtitle 2">
            <a:extLst>
              <a:ext uri="{FF2B5EF4-FFF2-40B4-BE49-F238E27FC236}">
                <a16:creationId xmlns:a16="http://schemas.microsoft.com/office/drawing/2014/main" id="{4E409EF6-0935-F6A7-208D-0A6962B7EBE0}"/>
              </a:ext>
            </a:extLst>
          </p:cNvPr>
          <p:cNvSpPr>
            <a:spLocks noGrp="1"/>
          </p:cNvSpPr>
          <p:nvPr>
            <p:ph idx="1"/>
          </p:nvPr>
        </p:nvSpPr>
        <p:spPr>
          <a:xfrm>
            <a:off x="938882" y="1857735"/>
            <a:ext cx="10348711" cy="4581525"/>
          </a:xfrm>
        </p:spPr>
        <p:txBody>
          <a:bodyPr vert="horz" lIns="0" tIns="46800" rIns="0" bIns="45720" rtlCol="0" anchor="t">
            <a:normAutofit/>
          </a:bodyPr>
          <a:lstStyle/>
          <a:p>
            <a:pPr>
              <a:buNone/>
            </a:pPr>
            <a:r>
              <a:rPr lang="en-GB" sz="2400" b="1">
                <a:solidFill>
                  <a:srgbClr val="231F20"/>
                </a:solidFill>
                <a:latin typeface="Arial"/>
                <a:cs typeface="Arial"/>
              </a:rPr>
              <a:t>Phase 1:</a:t>
            </a:r>
            <a:endParaRPr lang="en-GB" sz="2400" b="1">
              <a:solidFill>
                <a:srgbClr val="000000"/>
              </a:solidFill>
            </a:endParaRPr>
          </a:p>
          <a:p>
            <a:r>
              <a:rPr lang="en-GB" sz="1800">
                <a:solidFill>
                  <a:srgbClr val="231F20"/>
                </a:solidFill>
                <a:latin typeface="Arial"/>
                <a:cs typeface="Arial"/>
              </a:rPr>
              <a:t>Redesigning and standardising end-to-end administrative processes, to better meet individual patient and clinician needs and to make best use of digital technologies.</a:t>
            </a:r>
            <a:endParaRPr lang="en-GB" sz="1800">
              <a:solidFill>
                <a:srgbClr val="231F20"/>
              </a:solidFill>
            </a:endParaRPr>
          </a:p>
          <a:p>
            <a:r>
              <a:rPr lang="en-GB" sz="1800">
                <a:solidFill>
                  <a:srgbClr val="231F20"/>
                </a:solidFill>
                <a:latin typeface="Arial"/>
                <a:cs typeface="Arial"/>
              </a:rPr>
              <a:t>Improving existing models of care, to avoid unnecessary appointments and interactions and to maximise the value of appointments that are booked. </a:t>
            </a:r>
            <a:endParaRPr lang="en-GB" sz="1800">
              <a:solidFill>
                <a:srgbClr val="231F20"/>
              </a:solidFill>
            </a:endParaRPr>
          </a:p>
          <a:p>
            <a:pPr marL="0" indent="0">
              <a:buNone/>
            </a:pPr>
            <a:endParaRPr lang="en-GB" sz="1000">
              <a:solidFill>
                <a:srgbClr val="231F20"/>
              </a:solidFill>
              <a:latin typeface="Arial"/>
              <a:cs typeface="Arial"/>
            </a:endParaRPr>
          </a:p>
          <a:p>
            <a:pPr marL="0" lvl="1" indent="0">
              <a:buNone/>
            </a:pPr>
            <a:r>
              <a:rPr lang="en-GB" sz="2000" b="1">
                <a:solidFill>
                  <a:srgbClr val="231F20"/>
                </a:solidFill>
                <a:latin typeface="Arial"/>
                <a:cs typeface="Arial"/>
              </a:rPr>
              <a:t>Phase 2:</a:t>
            </a:r>
          </a:p>
          <a:p>
            <a:pPr marL="285750" indent="-285750"/>
            <a:r>
              <a:rPr lang="en-GB" sz="1800">
                <a:solidFill>
                  <a:srgbClr val="231F20"/>
                </a:solidFill>
                <a:latin typeface="Arial"/>
                <a:cs typeface="Arial"/>
              </a:rPr>
              <a:t>A more comprehensive redesign of clinical pathways, from diagnosis to treatment to ongoing support, grounded in partnership working and shared decision-making. </a:t>
            </a:r>
            <a:endParaRPr lang="en-GB" sz="1800">
              <a:solidFill>
                <a:srgbClr val="000000"/>
              </a:solidFill>
            </a:endParaRPr>
          </a:p>
          <a:p>
            <a:pPr marL="285750" indent="-285750"/>
            <a:r>
              <a:rPr lang="en-GB" sz="1800">
                <a:solidFill>
                  <a:srgbClr val="231F20"/>
                </a:solidFill>
                <a:latin typeface="Arial"/>
                <a:cs typeface="Arial"/>
              </a:rPr>
              <a:t>Organising and joining-up care around patients’ needs, using all resources as wisely as possible, to offer an even more tailored and responsive service to our diverse communities, and to help improve health as well as healthcare.   </a:t>
            </a:r>
            <a:endParaRPr lang="en-GB" sz="1800"/>
          </a:p>
          <a:p>
            <a:pPr marL="0" indent="0">
              <a:lnSpc>
                <a:spcPct val="150000"/>
              </a:lnSpc>
              <a:buNone/>
            </a:pPr>
            <a:endParaRPr lang="en-GB" sz="1600">
              <a:latin typeface="Arial"/>
              <a:cs typeface="Arial"/>
            </a:endParaRPr>
          </a:p>
        </p:txBody>
      </p:sp>
    </p:spTree>
    <p:extLst>
      <p:ext uri="{BB962C8B-B14F-4D97-AF65-F5344CB8AC3E}">
        <p14:creationId xmlns:p14="http://schemas.microsoft.com/office/powerpoint/2010/main" val="36736597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DF2630-CB18-F965-3EA5-EA24DE3CCF34}"/>
            </a:ext>
          </a:extLst>
        </p:cNvPr>
        <p:cNvGrpSpPr/>
        <p:nvPr/>
      </p:nvGrpSpPr>
      <p:grpSpPr>
        <a:xfrm>
          <a:off x="0" y="0"/>
          <a:ext cx="0" cy="0"/>
          <a:chOff x="0" y="0"/>
          <a:chExt cx="0" cy="0"/>
        </a:xfrm>
      </p:grpSpPr>
      <p:sp>
        <p:nvSpPr>
          <p:cNvPr id="3" name="Oval 2">
            <a:extLst>
              <a:ext uri="{FF2B5EF4-FFF2-40B4-BE49-F238E27FC236}">
                <a16:creationId xmlns:a16="http://schemas.microsoft.com/office/drawing/2014/main" id="{2BA34BA2-2C62-95F1-D689-613D07BE7026}"/>
              </a:ext>
            </a:extLst>
          </p:cNvPr>
          <p:cNvSpPr/>
          <p:nvPr/>
        </p:nvSpPr>
        <p:spPr>
          <a:xfrm>
            <a:off x="1736598" y="4215985"/>
            <a:ext cx="3093620" cy="2978602"/>
          </a:xfrm>
          <a:prstGeom prst="ellipse">
            <a:avLst/>
          </a:prstGeom>
          <a:blipFill>
            <a:blip r:embed="rId2"/>
            <a:stretch>
              <a:fillRect/>
            </a:stretch>
          </a:blipFill>
          <a:ln>
            <a:solidFill>
              <a:srgbClr val="005E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5" name="Oval 4">
            <a:extLst>
              <a:ext uri="{FF2B5EF4-FFF2-40B4-BE49-F238E27FC236}">
                <a16:creationId xmlns:a16="http://schemas.microsoft.com/office/drawing/2014/main" id="{F85D1145-DA24-C5FD-511A-9635BD7528BA}"/>
              </a:ext>
            </a:extLst>
          </p:cNvPr>
          <p:cNvSpPr/>
          <p:nvPr/>
        </p:nvSpPr>
        <p:spPr>
          <a:xfrm>
            <a:off x="4489032" y="4209750"/>
            <a:ext cx="3093620" cy="3093620"/>
          </a:xfrm>
          <a:prstGeom prst="ellipse">
            <a:avLst/>
          </a:prstGeom>
          <a:blipFill>
            <a:blip r:embed="rId3">
              <a:extLst>
                <a:ext uri="{28A0092B-C50C-407E-A947-70E740481C1C}">
                  <a14:useLocalDpi xmlns:a14="http://schemas.microsoft.com/office/drawing/2010/main"/>
                </a:ext>
              </a:extLst>
            </a:blip>
            <a:stretch>
              <a:fillRect/>
            </a:stretch>
          </a:blipFill>
          <a:ln>
            <a:solidFill>
              <a:srgbClr val="005E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6" name="Oval 5">
            <a:extLst>
              <a:ext uri="{FF2B5EF4-FFF2-40B4-BE49-F238E27FC236}">
                <a16:creationId xmlns:a16="http://schemas.microsoft.com/office/drawing/2014/main" id="{D39F9C3B-29F1-3A54-7FBB-3DCA59616DE4}"/>
              </a:ext>
            </a:extLst>
          </p:cNvPr>
          <p:cNvSpPr/>
          <p:nvPr/>
        </p:nvSpPr>
        <p:spPr>
          <a:xfrm>
            <a:off x="7315390" y="4214599"/>
            <a:ext cx="3093620" cy="3093620"/>
          </a:xfrm>
          <a:prstGeom prst="ellipse">
            <a:avLst/>
          </a:prstGeom>
          <a:blipFill>
            <a:blip r:embed="rId4">
              <a:extLst>
                <a:ext uri="{28A0092B-C50C-407E-A947-70E740481C1C}">
                  <a14:useLocalDpi xmlns:a14="http://schemas.microsoft.com/office/drawing/2010/main"/>
                </a:ext>
              </a:extLst>
            </a:blip>
            <a:stretch>
              <a:fillRect/>
            </a:stretch>
          </a:blipFill>
          <a:ln>
            <a:solidFill>
              <a:srgbClr val="005E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4" name="TextBox 3">
            <a:extLst>
              <a:ext uri="{FF2B5EF4-FFF2-40B4-BE49-F238E27FC236}">
                <a16:creationId xmlns:a16="http://schemas.microsoft.com/office/drawing/2014/main" id="{8C302F0C-7258-4F3A-87DA-E6B1B2B2CAF4}"/>
              </a:ext>
            </a:extLst>
          </p:cNvPr>
          <p:cNvSpPr txBox="1"/>
          <p:nvPr/>
        </p:nvSpPr>
        <p:spPr>
          <a:xfrm>
            <a:off x="938882" y="1588596"/>
            <a:ext cx="10528593" cy="2585323"/>
          </a:xfrm>
          <a:prstGeom prst="rect">
            <a:avLst/>
          </a:prstGeom>
          <a:noFill/>
        </p:spPr>
        <p:txBody>
          <a:bodyPr wrap="square" rtlCol="0">
            <a:spAutoFit/>
          </a:bodyPr>
          <a:lstStyle/>
          <a:p>
            <a:pPr marL="285750" indent="-285750">
              <a:buFont typeface="Arial" panose="020B0604020202020204" pitchFamily="34" charset="0"/>
              <a:buChar char="•"/>
            </a:pPr>
            <a:r>
              <a:rPr lang="en-GB">
                <a:latin typeface="Arial" panose="020B0604020202020204" pitchFamily="34" charset="0"/>
                <a:cs typeface="Arial" panose="020B0604020202020204" pitchFamily="34" charset="0"/>
              </a:rPr>
              <a:t>The whole programme is grounded in extensive analysis of existing user insights and additional research with patients, local communities and staff. </a:t>
            </a:r>
          </a:p>
          <a:p>
            <a:endParaRPr lang="en-GB">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a:latin typeface="Arial" panose="020B0604020202020204" pitchFamily="34" charset="0"/>
                <a:cs typeface="Arial" panose="020B0604020202020204" pitchFamily="34" charset="0"/>
              </a:rPr>
              <a:t>The Helix Centre is supporting us on user-focused designed.</a:t>
            </a:r>
          </a:p>
          <a:p>
            <a:pPr marL="285750" indent="-285750">
              <a:buFont typeface="Arial" panose="020B0604020202020204" pitchFamily="34" charset="0"/>
              <a:buChar char="•"/>
            </a:pPr>
            <a:endParaRPr lang="en-GB">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a:latin typeface="Arial" panose="020B0604020202020204" pitchFamily="34" charset="0"/>
                <a:cs typeface="Arial" panose="020B0604020202020204" pitchFamily="34" charset="0"/>
              </a:rPr>
              <a:t>Patients, staff and GP colleagues are involved in various planning and development workshops, testing and governance groups.</a:t>
            </a:r>
          </a:p>
          <a:p>
            <a:pPr marL="285750" indent="-285750">
              <a:buFont typeface="Arial" panose="020B0604020202020204" pitchFamily="34" charset="0"/>
              <a:buChar char="•"/>
            </a:pPr>
            <a:endParaRPr lang="en-GB">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a:latin typeface="Arial" panose="020B0604020202020204" pitchFamily="34" charset="0"/>
                <a:cs typeface="Arial" panose="020B0604020202020204" pitchFamily="34" charset="0"/>
              </a:rPr>
              <a:t>We are committed to doing more to involve all our different ‘users’ and partners.</a:t>
            </a:r>
          </a:p>
        </p:txBody>
      </p:sp>
      <p:sp>
        <p:nvSpPr>
          <p:cNvPr id="7" name="Title 1">
            <a:extLst>
              <a:ext uri="{FF2B5EF4-FFF2-40B4-BE49-F238E27FC236}">
                <a16:creationId xmlns:a16="http://schemas.microsoft.com/office/drawing/2014/main" id="{B891F28D-E2B6-CE18-A4D2-5BCB330394BE}"/>
              </a:ext>
            </a:extLst>
          </p:cNvPr>
          <p:cNvSpPr txBox="1">
            <a:spLocks/>
          </p:cNvSpPr>
          <p:nvPr/>
        </p:nvSpPr>
        <p:spPr>
          <a:xfrm>
            <a:off x="412585" y="285395"/>
            <a:ext cx="440856" cy="903604"/>
          </a:xfrm>
          <a:prstGeom prst="rect">
            <a:avLst/>
          </a:prstGeom>
        </p:spPr>
        <p:txBody>
          <a:bodyPr vert="horz" lIns="0" tIns="0" rIns="91440" bIns="46800" rtlCol="0" anchor="t" anchorCtr="0">
            <a:noAutofit/>
          </a:bodyPr>
          <a:lstStyle>
            <a:lvl1pPr algn="l" defTabSz="685800" rtl="0" eaLnBrk="1" latinLnBrk="0" hangingPunct="1">
              <a:lnSpc>
                <a:spcPct val="90000"/>
              </a:lnSpc>
              <a:spcBef>
                <a:spcPct val="0"/>
              </a:spcBef>
              <a:buNone/>
              <a:defRPr sz="2800" kern="1200">
                <a:solidFill>
                  <a:schemeClr val="tx2"/>
                </a:solidFill>
                <a:latin typeface="Arial" panose="020B0604020202020204" pitchFamily="34" charset="0"/>
                <a:ea typeface="+mj-ea"/>
                <a:cs typeface="Arial" panose="020B0604020202020204" pitchFamily="34" charset="0"/>
              </a:defRPr>
            </a:lvl1pPr>
          </a:lstStyle>
          <a:p>
            <a:endParaRPr lang="en-US" sz="4000" b="1">
              <a:solidFill>
                <a:srgbClr val="40B6E6"/>
              </a:solidFill>
            </a:endParaRPr>
          </a:p>
        </p:txBody>
      </p:sp>
      <p:sp>
        <p:nvSpPr>
          <p:cNvPr id="8" name="Title 1">
            <a:extLst>
              <a:ext uri="{FF2B5EF4-FFF2-40B4-BE49-F238E27FC236}">
                <a16:creationId xmlns:a16="http://schemas.microsoft.com/office/drawing/2014/main" id="{F9148B03-554B-37A1-CA7F-FB3E03A377E1}"/>
              </a:ext>
            </a:extLst>
          </p:cNvPr>
          <p:cNvSpPr txBox="1">
            <a:spLocks/>
          </p:cNvSpPr>
          <p:nvPr/>
        </p:nvSpPr>
        <p:spPr>
          <a:xfrm>
            <a:off x="938882" y="450285"/>
            <a:ext cx="7582431" cy="661536"/>
          </a:xfrm>
          <a:prstGeom prst="rect">
            <a:avLst/>
          </a:prstGeom>
        </p:spPr>
        <p:txBody>
          <a:bodyPr vert="horz" lIns="0" tIns="0" rIns="91440" bIns="46800" rtlCol="0" anchor="t" anchorCtr="0">
            <a:noAutofit/>
          </a:bodyPr>
          <a:lstStyle>
            <a:lvl1pPr algn="l" defTabSz="685800" rtl="0" eaLnBrk="1" latinLnBrk="0" hangingPunct="1">
              <a:lnSpc>
                <a:spcPct val="90000"/>
              </a:lnSpc>
              <a:spcBef>
                <a:spcPct val="0"/>
              </a:spcBef>
              <a:buNone/>
              <a:defRPr sz="2800" kern="1200">
                <a:solidFill>
                  <a:schemeClr val="tx2"/>
                </a:solidFill>
                <a:latin typeface="Arial" panose="020B0604020202020204" pitchFamily="34" charset="0"/>
                <a:ea typeface="+mj-ea"/>
                <a:cs typeface="Arial" panose="020B0604020202020204" pitchFamily="34" charset="0"/>
              </a:defRPr>
            </a:lvl1pPr>
          </a:lstStyle>
          <a:p>
            <a:r>
              <a:rPr lang="en-GB" sz="3600" b="1">
                <a:solidFill>
                  <a:srgbClr val="0070C0"/>
                </a:solidFill>
                <a:latin typeface="Arial"/>
                <a:cs typeface="Arial"/>
              </a:rPr>
              <a:t>Overview – approach</a:t>
            </a:r>
            <a:endParaRPr lang="en-US" sz="3600" b="1"/>
          </a:p>
        </p:txBody>
      </p:sp>
    </p:spTree>
    <p:extLst>
      <p:ext uri="{BB962C8B-B14F-4D97-AF65-F5344CB8AC3E}">
        <p14:creationId xmlns:p14="http://schemas.microsoft.com/office/powerpoint/2010/main" val="28940416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C47605-6E74-8824-3D00-50CBB35BD431}"/>
            </a:ext>
          </a:extLst>
        </p:cNvPr>
        <p:cNvGrpSpPr/>
        <p:nvPr/>
      </p:nvGrpSpPr>
      <p:grpSpPr>
        <a:xfrm>
          <a:off x="0" y="0"/>
          <a:ext cx="0" cy="0"/>
          <a:chOff x="0" y="0"/>
          <a:chExt cx="0" cy="0"/>
        </a:xfrm>
      </p:grpSpPr>
      <p:sp>
        <p:nvSpPr>
          <p:cNvPr id="4" name="Subtitle 2">
            <a:extLst>
              <a:ext uri="{FF2B5EF4-FFF2-40B4-BE49-F238E27FC236}">
                <a16:creationId xmlns:a16="http://schemas.microsoft.com/office/drawing/2014/main" id="{2395B4CE-6A18-C46E-85D3-2AC9D2641089}"/>
              </a:ext>
            </a:extLst>
          </p:cNvPr>
          <p:cNvSpPr>
            <a:spLocks noGrp="1"/>
          </p:cNvSpPr>
          <p:nvPr>
            <p:ph idx="1"/>
          </p:nvPr>
        </p:nvSpPr>
        <p:spPr>
          <a:xfrm>
            <a:off x="938882" y="1321199"/>
            <a:ext cx="9469059" cy="5113486"/>
          </a:xfrm>
        </p:spPr>
        <p:txBody>
          <a:bodyPr vert="horz" lIns="0" tIns="46800" rIns="0" bIns="45720" rtlCol="0" anchor="t">
            <a:normAutofit/>
          </a:bodyPr>
          <a:lstStyle/>
          <a:p>
            <a:pPr marL="0" indent="0">
              <a:lnSpc>
                <a:spcPct val="150000"/>
              </a:lnSpc>
              <a:buNone/>
            </a:pPr>
            <a:r>
              <a:rPr lang="en-GB">
                <a:solidFill>
                  <a:srgbClr val="0070C0"/>
                </a:solidFill>
                <a:latin typeface="Arial"/>
                <a:cs typeface="Arial"/>
              </a:rPr>
              <a:t>1</a:t>
            </a:r>
            <a:r>
              <a:rPr lang="en-GB">
                <a:latin typeface="Arial"/>
                <a:cs typeface="Arial"/>
              </a:rPr>
              <a:t> My choice booking pilot</a:t>
            </a:r>
          </a:p>
          <a:p>
            <a:pPr marL="0" indent="0">
              <a:lnSpc>
                <a:spcPct val="150000"/>
              </a:lnSpc>
              <a:buNone/>
            </a:pPr>
            <a:r>
              <a:rPr lang="en-GB">
                <a:solidFill>
                  <a:srgbClr val="0070C0"/>
                </a:solidFill>
                <a:latin typeface="Arial"/>
                <a:cs typeface="Arial"/>
              </a:rPr>
              <a:t>2 </a:t>
            </a:r>
            <a:r>
              <a:rPr lang="en-GB">
                <a:latin typeface="Arial"/>
                <a:cs typeface="Arial"/>
              </a:rPr>
              <a:t>Digital direct booking pilot</a:t>
            </a:r>
          </a:p>
          <a:p>
            <a:pPr marL="0" indent="0">
              <a:lnSpc>
                <a:spcPct val="150000"/>
              </a:lnSpc>
              <a:buNone/>
            </a:pPr>
            <a:r>
              <a:rPr lang="en-GB">
                <a:solidFill>
                  <a:srgbClr val="0070C0"/>
                </a:solidFill>
                <a:latin typeface="Arial"/>
                <a:cs typeface="Arial"/>
              </a:rPr>
              <a:t>3 </a:t>
            </a:r>
            <a:r>
              <a:rPr lang="en-GB">
                <a:latin typeface="Arial"/>
                <a:cs typeface="Arial"/>
              </a:rPr>
              <a:t>More accessible communications</a:t>
            </a:r>
          </a:p>
          <a:p>
            <a:pPr marL="0" indent="0">
              <a:lnSpc>
                <a:spcPct val="150000"/>
              </a:lnSpc>
              <a:buNone/>
            </a:pPr>
            <a:r>
              <a:rPr lang="en-GB">
                <a:solidFill>
                  <a:srgbClr val="0070C0"/>
                </a:solidFill>
                <a:latin typeface="Arial"/>
                <a:cs typeface="Arial"/>
              </a:rPr>
              <a:t>4 </a:t>
            </a:r>
            <a:r>
              <a:rPr lang="en-GB">
                <a:latin typeface="Arial"/>
                <a:cs typeface="Arial"/>
              </a:rPr>
              <a:t>Improving outpatient correspondence</a:t>
            </a:r>
          </a:p>
          <a:p>
            <a:pPr marL="0" indent="0">
              <a:lnSpc>
                <a:spcPct val="150000"/>
              </a:lnSpc>
              <a:buNone/>
            </a:pPr>
            <a:r>
              <a:rPr lang="en-GB">
                <a:solidFill>
                  <a:srgbClr val="0070C0"/>
                </a:solidFill>
                <a:latin typeface="Arial"/>
                <a:cs typeface="Arial"/>
              </a:rPr>
              <a:t>5 </a:t>
            </a:r>
            <a:r>
              <a:rPr lang="en-GB">
                <a:latin typeface="Arial"/>
                <a:cs typeface="Arial"/>
              </a:rPr>
              <a:t>Improving wayfinding</a:t>
            </a:r>
          </a:p>
          <a:p>
            <a:pPr marL="0" indent="0">
              <a:lnSpc>
                <a:spcPct val="150000"/>
              </a:lnSpc>
              <a:buNone/>
            </a:pPr>
            <a:r>
              <a:rPr lang="en-GB">
                <a:solidFill>
                  <a:srgbClr val="0070C0"/>
                </a:solidFill>
                <a:latin typeface="Arial"/>
                <a:cs typeface="Arial"/>
              </a:rPr>
              <a:t>6 </a:t>
            </a:r>
            <a:r>
              <a:rPr lang="en-GB">
                <a:latin typeface="Arial"/>
                <a:cs typeface="Arial"/>
              </a:rPr>
              <a:t>Improving models of care</a:t>
            </a:r>
          </a:p>
        </p:txBody>
      </p:sp>
      <p:sp>
        <p:nvSpPr>
          <p:cNvPr id="2" name="Title 1">
            <a:extLst>
              <a:ext uri="{FF2B5EF4-FFF2-40B4-BE49-F238E27FC236}">
                <a16:creationId xmlns:a16="http://schemas.microsoft.com/office/drawing/2014/main" id="{4306A87F-2C53-C150-60D5-ACEC3913CB76}"/>
              </a:ext>
            </a:extLst>
          </p:cNvPr>
          <p:cNvSpPr txBox="1">
            <a:spLocks/>
          </p:cNvSpPr>
          <p:nvPr/>
        </p:nvSpPr>
        <p:spPr>
          <a:xfrm>
            <a:off x="412585" y="285395"/>
            <a:ext cx="440856" cy="903604"/>
          </a:xfrm>
          <a:prstGeom prst="rect">
            <a:avLst/>
          </a:prstGeom>
        </p:spPr>
        <p:txBody>
          <a:bodyPr vert="horz" lIns="0" tIns="0" rIns="91440" bIns="46800" rtlCol="0" anchor="t" anchorCtr="0">
            <a:noAutofit/>
          </a:bodyPr>
          <a:lstStyle>
            <a:lvl1pPr algn="l" defTabSz="685800" rtl="0" eaLnBrk="1" latinLnBrk="0" hangingPunct="1">
              <a:lnSpc>
                <a:spcPct val="90000"/>
              </a:lnSpc>
              <a:spcBef>
                <a:spcPct val="0"/>
              </a:spcBef>
              <a:buNone/>
              <a:defRPr sz="2800" kern="1200">
                <a:solidFill>
                  <a:schemeClr val="tx2"/>
                </a:solidFill>
                <a:latin typeface="Arial" panose="020B0604020202020204" pitchFamily="34" charset="0"/>
                <a:ea typeface="+mj-ea"/>
                <a:cs typeface="Arial" panose="020B0604020202020204" pitchFamily="34" charset="0"/>
              </a:defRPr>
            </a:lvl1pPr>
          </a:lstStyle>
          <a:p>
            <a:r>
              <a:rPr lang="en-US" sz="4000" b="1">
                <a:solidFill>
                  <a:srgbClr val="40B6E6"/>
                </a:solidFill>
              </a:rPr>
              <a:t> </a:t>
            </a:r>
          </a:p>
        </p:txBody>
      </p:sp>
      <p:sp>
        <p:nvSpPr>
          <p:cNvPr id="3" name="Title 1">
            <a:extLst>
              <a:ext uri="{FF2B5EF4-FFF2-40B4-BE49-F238E27FC236}">
                <a16:creationId xmlns:a16="http://schemas.microsoft.com/office/drawing/2014/main" id="{2C57B00C-0411-F611-E16F-8085C29B90BF}"/>
              </a:ext>
            </a:extLst>
          </p:cNvPr>
          <p:cNvSpPr txBox="1">
            <a:spLocks/>
          </p:cNvSpPr>
          <p:nvPr/>
        </p:nvSpPr>
        <p:spPr>
          <a:xfrm>
            <a:off x="938882" y="420305"/>
            <a:ext cx="7582431" cy="629006"/>
          </a:xfrm>
          <a:prstGeom prst="rect">
            <a:avLst/>
          </a:prstGeom>
        </p:spPr>
        <p:txBody>
          <a:bodyPr vert="horz" lIns="0" tIns="0" rIns="91440" bIns="46800" rtlCol="0" anchor="t" anchorCtr="0">
            <a:noAutofit/>
          </a:bodyPr>
          <a:lstStyle>
            <a:lvl1pPr algn="l" defTabSz="685800" rtl="0" eaLnBrk="1" latinLnBrk="0" hangingPunct="1">
              <a:lnSpc>
                <a:spcPct val="90000"/>
              </a:lnSpc>
              <a:spcBef>
                <a:spcPct val="0"/>
              </a:spcBef>
              <a:buNone/>
              <a:defRPr sz="2800" kern="1200">
                <a:solidFill>
                  <a:schemeClr val="tx2"/>
                </a:solidFill>
                <a:latin typeface="Arial" panose="020B0604020202020204" pitchFamily="34" charset="0"/>
                <a:ea typeface="+mj-ea"/>
                <a:cs typeface="Arial" panose="020B0604020202020204" pitchFamily="34" charset="0"/>
              </a:defRPr>
            </a:lvl1pPr>
          </a:lstStyle>
          <a:p>
            <a:r>
              <a:rPr lang="en-GB" sz="3600" b="1">
                <a:solidFill>
                  <a:srgbClr val="0070C0"/>
                </a:solidFill>
                <a:latin typeface="Arial"/>
                <a:cs typeface="Arial"/>
              </a:rPr>
              <a:t>‘Live’ initiatives</a:t>
            </a:r>
            <a:endParaRPr lang="en-US" sz="3600" b="1"/>
          </a:p>
        </p:txBody>
      </p:sp>
    </p:spTree>
    <p:extLst>
      <p:ext uri="{BB962C8B-B14F-4D97-AF65-F5344CB8AC3E}">
        <p14:creationId xmlns:p14="http://schemas.microsoft.com/office/powerpoint/2010/main" val="42867564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AA71C6-AB0C-1A4E-C384-C38E690B4057}"/>
            </a:ext>
          </a:extLst>
        </p:cNvPr>
        <p:cNvGrpSpPr/>
        <p:nvPr/>
      </p:nvGrpSpPr>
      <p:grpSpPr>
        <a:xfrm>
          <a:off x="0" y="0"/>
          <a:ext cx="0" cy="0"/>
          <a:chOff x="0" y="0"/>
          <a:chExt cx="0" cy="0"/>
        </a:xfrm>
      </p:grpSpPr>
      <p:pic>
        <p:nvPicPr>
          <p:cNvPr id="7" name="Picture 6" descr="A white rectangular box with blue and red icons&#10;&#10;AI-generated content may be incorrect.">
            <a:extLst>
              <a:ext uri="{FF2B5EF4-FFF2-40B4-BE49-F238E27FC236}">
                <a16:creationId xmlns:a16="http://schemas.microsoft.com/office/drawing/2014/main" id="{BDA2E6D4-707E-1D8F-E870-F18E62559DA6}"/>
              </a:ext>
            </a:extLst>
          </p:cNvPr>
          <p:cNvPicPr>
            <a:picLocks noChangeAspect="1"/>
          </p:cNvPicPr>
          <p:nvPr/>
        </p:nvPicPr>
        <p:blipFill>
          <a:blip r:embed="rId3"/>
          <a:stretch>
            <a:fillRect/>
          </a:stretch>
        </p:blipFill>
        <p:spPr>
          <a:xfrm>
            <a:off x="1470527" y="1715337"/>
            <a:ext cx="9304421" cy="5232065"/>
          </a:xfrm>
          <a:prstGeom prst="rect">
            <a:avLst/>
          </a:prstGeom>
        </p:spPr>
      </p:pic>
      <p:sp>
        <p:nvSpPr>
          <p:cNvPr id="3" name="Content Placeholder 2">
            <a:extLst>
              <a:ext uri="{FF2B5EF4-FFF2-40B4-BE49-F238E27FC236}">
                <a16:creationId xmlns:a16="http://schemas.microsoft.com/office/drawing/2014/main" id="{3C4B8D42-B2F3-3996-1413-72F118E3ADB1}"/>
              </a:ext>
            </a:extLst>
          </p:cNvPr>
          <p:cNvSpPr>
            <a:spLocks noGrp="1"/>
          </p:cNvSpPr>
          <p:nvPr>
            <p:ph idx="1"/>
          </p:nvPr>
        </p:nvSpPr>
        <p:spPr>
          <a:xfrm>
            <a:off x="1819835" y="4908431"/>
            <a:ext cx="8608135" cy="881619"/>
          </a:xfrm>
        </p:spPr>
        <p:txBody>
          <a:bodyPr vert="horz" lIns="0" tIns="46800" rIns="0" bIns="45720" rtlCol="0" anchor="t">
            <a:noAutofit/>
          </a:bodyPr>
          <a:lstStyle/>
          <a:p>
            <a:pPr marL="0" indent="0">
              <a:buNone/>
            </a:pPr>
            <a:endParaRPr lang="en-GB" sz="1400" b="1"/>
          </a:p>
          <a:p>
            <a:endParaRPr lang="en-GB" sz="1400"/>
          </a:p>
          <a:p>
            <a:endParaRPr lang="en-GB" sz="1400"/>
          </a:p>
        </p:txBody>
      </p:sp>
      <p:sp>
        <p:nvSpPr>
          <p:cNvPr id="4" name="TextBox 3">
            <a:extLst>
              <a:ext uri="{FF2B5EF4-FFF2-40B4-BE49-F238E27FC236}">
                <a16:creationId xmlns:a16="http://schemas.microsoft.com/office/drawing/2014/main" id="{F3EF417F-BA8A-926A-4C71-EF411D5CFDF4}"/>
              </a:ext>
            </a:extLst>
          </p:cNvPr>
          <p:cNvSpPr txBox="1"/>
          <p:nvPr/>
        </p:nvSpPr>
        <p:spPr>
          <a:xfrm>
            <a:off x="1693435" y="1432411"/>
            <a:ext cx="8245388" cy="369332"/>
          </a:xfrm>
          <a:prstGeom prst="rect">
            <a:avLst/>
          </a:prstGeom>
          <a:noFill/>
        </p:spPr>
        <p:txBody>
          <a:bodyPr wrap="square" rtlCol="0">
            <a:spAutoFit/>
          </a:bodyPr>
          <a:lstStyle/>
          <a:p>
            <a:r>
              <a:rPr lang="en-GB"/>
              <a:t>Case study of how we book non-urgent follow-up appointments currently</a:t>
            </a:r>
          </a:p>
        </p:txBody>
      </p:sp>
      <p:sp>
        <p:nvSpPr>
          <p:cNvPr id="8" name="Title 1">
            <a:extLst>
              <a:ext uri="{FF2B5EF4-FFF2-40B4-BE49-F238E27FC236}">
                <a16:creationId xmlns:a16="http://schemas.microsoft.com/office/drawing/2014/main" id="{C3BE8C94-D696-2799-53AB-F8DECB2CD14F}"/>
              </a:ext>
            </a:extLst>
          </p:cNvPr>
          <p:cNvSpPr txBox="1">
            <a:spLocks/>
          </p:cNvSpPr>
          <p:nvPr/>
        </p:nvSpPr>
        <p:spPr>
          <a:xfrm>
            <a:off x="412585" y="285395"/>
            <a:ext cx="440856" cy="903604"/>
          </a:xfrm>
          <a:prstGeom prst="rect">
            <a:avLst/>
          </a:prstGeom>
        </p:spPr>
        <p:txBody>
          <a:bodyPr vert="horz" lIns="0" tIns="0" rIns="91440" bIns="46800" rtlCol="0" anchor="t" anchorCtr="0">
            <a:noAutofit/>
          </a:bodyPr>
          <a:lstStyle>
            <a:lvl1pPr algn="l" defTabSz="685800" rtl="0" eaLnBrk="1" latinLnBrk="0" hangingPunct="1">
              <a:lnSpc>
                <a:spcPct val="90000"/>
              </a:lnSpc>
              <a:spcBef>
                <a:spcPct val="0"/>
              </a:spcBef>
              <a:buNone/>
              <a:defRPr sz="2800" kern="1200">
                <a:solidFill>
                  <a:schemeClr val="tx2"/>
                </a:solidFill>
                <a:latin typeface="Arial" panose="020B0604020202020204" pitchFamily="34" charset="0"/>
                <a:ea typeface="+mj-ea"/>
                <a:cs typeface="Arial" panose="020B0604020202020204" pitchFamily="34" charset="0"/>
              </a:defRPr>
            </a:lvl1pPr>
          </a:lstStyle>
          <a:p>
            <a:r>
              <a:rPr lang="en-US" sz="3600" b="1">
                <a:solidFill>
                  <a:srgbClr val="40B6E6"/>
                </a:solidFill>
              </a:rPr>
              <a:t>1</a:t>
            </a:r>
          </a:p>
        </p:txBody>
      </p:sp>
      <p:sp>
        <p:nvSpPr>
          <p:cNvPr id="9" name="Title 1">
            <a:extLst>
              <a:ext uri="{FF2B5EF4-FFF2-40B4-BE49-F238E27FC236}">
                <a16:creationId xmlns:a16="http://schemas.microsoft.com/office/drawing/2014/main" id="{DFFCFB95-1DAE-DCC9-8B36-6B1E2F76EFAD}"/>
              </a:ext>
            </a:extLst>
          </p:cNvPr>
          <p:cNvSpPr txBox="1">
            <a:spLocks/>
          </p:cNvSpPr>
          <p:nvPr/>
        </p:nvSpPr>
        <p:spPr>
          <a:xfrm>
            <a:off x="938882" y="285394"/>
            <a:ext cx="7582431" cy="1067841"/>
          </a:xfrm>
          <a:prstGeom prst="rect">
            <a:avLst/>
          </a:prstGeom>
        </p:spPr>
        <p:txBody>
          <a:bodyPr vert="horz" lIns="0" tIns="0" rIns="91440" bIns="46800" rtlCol="0" anchor="t" anchorCtr="0">
            <a:noAutofit/>
          </a:bodyPr>
          <a:lstStyle>
            <a:lvl1pPr algn="l" defTabSz="685800" rtl="0" eaLnBrk="1" latinLnBrk="0" hangingPunct="1">
              <a:lnSpc>
                <a:spcPct val="90000"/>
              </a:lnSpc>
              <a:spcBef>
                <a:spcPct val="0"/>
              </a:spcBef>
              <a:buNone/>
              <a:defRPr sz="2800" kern="1200">
                <a:solidFill>
                  <a:schemeClr val="tx2"/>
                </a:solidFill>
                <a:latin typeface="Arial" panose="020B0604020202020204" pitchFamily="34" charset="0"/>
                <a:ea typeface="+mj-ea"/>
                <a:cs typeface="Arial" panose="020B0604020202020204" pitchFamily="34" charset="0"/>
              </a:defRPr>
            </a:lvl1pPr>
          </a:lstStyle>
          <a:p>
            <a:r>
              <a:rPr lang="en-GB" sz="3600" b="1">
                <a:solidFill>
                  <a:srgbClr val="0070C0"/>
                </a:solidFill>
                <a:latin typeface="Arial"/>
                <a:cs typeface="Arial"/>
              </a:rPr>
              <a:t>My choice booking –</a:t>
            </a:r>
          </a:p>
          <a:p>
            <a:r>
              <a:rPr lang="en-GB" sz="3600" b="1">
                <a:solidFill>
                  <a:srgbClr val="0070C0"/>
                </a:solidFill>
                <a:latin typeface="Arial"/>
                <a:cs typeface="Arial"/>
              </a:rPr>
              <a:t>what we do now</a:t>
            </a:r>
            <a:endParaRPr lang="en-US" sz="3600" b="1"/>
          </a:p>
        </p:txBody>
      </p:sp>
    </p:spTree>
    <p:extLst>
      <p:ext uri="{BB962C8B-B14F-4D97-AF65-F5344CB8AC3E}">
        <p14:creationId xmlns:p14="http://schemas.microsoft.com/office/powerpoint/2010/main" val="41810721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CE0132-72C8-4651-63A6-439ED9CD67C2}"/>
            </a:ext>
          </a:extLst>
        </p:cNvPr>
        <p:cNvGrpSpPr/>
        <p:nvPr/>
      </p:nvGrpSpPr>
      <p:grpSpPr>
        <a:xfrm>
          <a:off x="0" y="0"/>
          <a:ext cx="0" cy="0"/>
          <a:chOff x="0" y="0"/>
          <a:chExt cx="0" cy="0"/>
        </a:xfrm>
      </p:grpSpPr>
      <p:grpSp>
        <p:nvGrpSpPr>
          <p:cNvPr id="19" name="Group 18">
            <a:extLst>
              <a:ext uri="{FF2B5EF4-FFF2-40B4-BE49-F238E27FC236}">
                <a16:creationId xmlns:a16="http://schemas.microsoft.com/office/drawing/2014/main" id="{50590B61-8F6C-0119-4975-D9BF31E1BA04}"/>
              </a:ext>
            </a:extLst>
          </p:cNvPr>
          <p:cNvGrpSpPr/>
          <p:nvPr/>
        </p:nvGrpSpPr>
        <p:grpSpPr>
          <a:xfrm>
            <a:off x="633013" y="1487954"/>
            <a:ext cx="1225924" cy="1225924"/>
            <a:chOff x="0" y="0"/>
            <a:chExt cx="812800" cy="812800"/>
          </a:xfrm>
        </p:grpSpPr>
        <p:sp>
          <p:nvSpPr>
            <p:cNvPr id="20" name="Freeform 19">
              <a:extLst>
                <a:ext uri="{FF2B5EF4-FFF2-40B4-BE49-F238E27FC236}">
                  <a16:creationId xmlns:a16="http://schemas.microsoft.com/office/drawing/2014/main" id="{91B675AF-7264-AEEB-D69B-686A044C463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l="-348719" t="-237485" r="-566976" b="-233843"/>
              </a:stretch>
            </a:blipFill>
            <a:ln w="12700">
              <a:solidFill>
                <a:srgbClr val="005EB8"/>
              </a:solidFill>
              <a:prstDash val="dash"/>
            </a:ln>
          </p:spPr>
          <p:txBody>
            <a:bodyPr/>
            <a:lstStyle/>
            <a:p>
              <a:endParaRPr lang="en-GB"/>
            </a:p>
          </p:txBody>
        </p:sp>
      </p:grpSp>
      <p:sp>
        <p:nvSpPr>
          <p:cNvPr id="21" name="TextBox 20">
            <a:extLst>
              <a:ext uri="{FF2B5EF4-FFF2-40B4-BE49-F238E27FC236}">
                <a16:creationId xmlns:a16="http://schemas.microsoft.com/office/drawing/2014/main" id="{48EE420E-16E9-9233-83BF-194A6B37BB69}"/>
              </a:ext>
            </a:extLst>
          </p:cNvPr>
          <p:cNvSpPr txBox="1"/>
          <p:nvPr/>
        </p:nvSpPr>
        <p:spPr>
          <a:xfrm>
            <a:off x="2293495" y="1393030"/>
            <a:ext cx="9265492" cy="707886"/>
          </a:xfrm>
          <a:prstGeom prst="rect">
            <a:avLst/>
          </a:prstGeom>
          <a:noFill/>
        </p:spPr>
        <p:txBody>
          <a:bodyPr wrap="square" lIns="91440" tIns="45720" rIns="91440" bIns="45720" anchor="t">
            <a:spAutoFit/>
          </a:bodyPr>
          <a:lstStyle/>
          <a:p>
            <a:pPr fontAlgn="base"/>
            <a:r>
              <a:rPr lang="en-GB" sz="2000" b="1">
                <a:solidFill>
                  <a:schemeClr val="accent1"/>
                </a:solidFill>
                <a:latin typeface="Arial" panose="020B0604020202020204" pitchFamily="34" charset="0"/>
                <a:cs typeface="Arial" panose="020B0604020202020204" pitchFamily="34" charset="0"/>
              </a:rPr>
              <a:t>"I want an appointment booked at a time and date that suits me [using my preferred method for arranging]."</a:t>
            </a:r>
          </a:p>
        </p:txBody>
      </p:sp>
      <p:sp>
        <p:nvSpPr>
          <p:cNvPr id="2" name="TextBox 1">
            <a:extLst>
              <a:ext uri="{FF2B5EF4-FFF2-40B4-BE49-F238E27FC236}">
                <a16:creationId xmlns:a16="http://schemas.microsoft.com/office/drawing/2014/main" id="{7E38B516-DF94-D716-DC2C-4F62A65B7246}"/>
              </a:ext>
            </a:extLst>
          </p:cNvPr>
          <p:cNvSpPr txBox="1"/>
          <p:nvPr/>
        </p:nvSpPr>
        <p:spPr>
          <a:xfrm>
            <a:off x="2293496" y="2306008"/>
            <a:ext cx="5834113" cy="40318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b="1">
                <a:latin typeface="Arial"/>
                <a:cs typeface="Arial"/>
              </a:rPr>
              <a:t>Our new approach addresses a range of needs and preferences:</a:t>
            </a:r>
          </a:p>
          <a:p>
            <a:pPr marL="228600" indent="-228600">
              <a:buFont typeface=""/>
              <a:buChar char="•"/>
            </a:pPr>
            <a:r>
              <a:rPr lang="en-GB" sz="1600">
                <a:latin typeface="Arial"/>
                <a:cs typeface="Arial"/>
              </a:rPr>
              <a:t>Offers patients a choice of appointment slots - to help make sure the slot works for them from the start – to reduce cancellations/re-bookings and no-shows.</a:t>
            </a:r>
            <a:endParaRPr lang="en-US" sz="1600">
              <a:latin typeface="Arial"/>
              <a:cs typeface="Arial"/>
            </a:endParaRPr>
          </a:p>
          <a:p>
            <a:pPr marL="228600" indent="-228600">
              <a:buFont typeface=""/>
              <a:buChar char="•"/>
            </a:pPr>
            <a:r>
              <a:rPr lang="en-GB" sz="1600">
                <a:latin typeface="Arial"/>
                <a:cs typeface="Arial"/>
              </a:rPr>
              <a:t>Offers available slots only six-weeks ahead of the date – when everyone is clearer about what they are doing – to reduce cancellations by us as well as the patient.</a:t>
            </a:r>
          </a:p>
          <a:p>
            <a:pPr marL="228600" indent="-228600">
              <a:buFont typeface=""/>
              <a:buChar char="•"/>
            </a:pPr>
            <a:r>
              <a:rPr lang="en-GB" sz="1600">
                <a:latin typeface="Arial"/>
                <a:cs typeface="Arial"/>
              </a:rPr>
              <a:t>Builds in regular (every 12-weeks) </a:t>
            </a:r>
            <a:r>
              <a:rPr lang="en-US" sz="1600">
                <a:latin typeface="Arial"/>
                <a:cs typeface="Arial"/>
              </a:rPr>
              <a:t>validation of whether the appointment is (still) needed by the patient and the clinician – to prevent unnecessary appointments and reduce no-shows</a:t>
            </a:r>
          </a:p>
          <a:p>
            <a:pPr marL="228600" indent="-228600">
              <a:buFont typeface=""/>
              <a:buChar char="•"/>
            </a:pPr>
            <a:r>
              <a:rPr lang="en-GB" sz="1600">
                <a:latin typeface="Arial"/>
                <a:cs typeface="Arial"/>
              </a:rPr>
              <a:t>Systematic communications with the patient to ensure they know what is happening and what to expect. </a:t>
            </a:r>
            <a:endParaRPr lang="en-US" sz="1600">
              <a:latin typeface="Arial"/>
              <a:cs typeface="Arial"/>
            </a:endParaRPr>
          </a:p>
          <a:p>
            <a:pPr marL="228600" indent="-228600">
              <a:buFont typeface=""/>
              <a:buChar char="•"/>
            </a:pPr>
            <a:r>
              <a:rPr lang="en-GB" sz="1600">
                <a:latin typeface="Arial"/>
                <a:cs typeface="Arial"/>
              </a:rPr>
              <a:t>More focus on identifying and supporting patient who are not engaging or are unable to engage in the standard way.</a:t>
            </a:r>
          </a:p>
        </p:txBody>
      </p:sp>
      <p:sp>
        <p:nvSpPr>
          <p:cNvPr id="6" name="Title 1">
            <a:extLst>
              <a:ext uri="{FF2B5EF4-FFF2-40B4-BE49-F238E27FC236}">
                <a16:creationId xmlns:a16="http://schemas.microsoft.com/office/drawing/2014/main" id="{1D894E6B-5C55-8B6A-6657-B35151E7DCD3}"/>
              </a:ext>
            </a:extLst>
          </p:cNvPr>
          <p:cNvSpPr txBox="1">
            <a:spLocks/>
          </p:cNvSpPr>
          <p:nvPr/>
        </p:nvSpPr>
        <p:spPr>
          <a:xfrm>
            <a:off x="412585" y="285395"/>
            <a:ext cx="440856" cy="903604"/>
          </a:xfrm>
          <a:prstGeom prst="rect">
            <a:avLst/>
          </a:prstGeom>
        </p:spPr>
        <p:txBody>
          <a:bodyPr vert="horz" lIns="0" tIns="0" rIns="91440" bIns="46800" rtlCol="0" anchor="t" anchorCtr="0">
            <a:noAutofit/>
          </a:bodyPr>
          <a:lstStyle>
            <a:lvl1pPr algn="l" defTabSz="685800" rtl="0" eaLnBrk="1" latinLnBrk="0" hangingPunct="1">
              <a:lnSpc>
                <a:spcPct val="90000"/>
              </a:lnSpc>
              <a:spcBef>
                <a:spcPct val="0"/>
              </a:spcBef>
              <a:buNone/>
              <a:defRPr sz="2800" kern="1200">
                <a:solidFill>
                  <a:schemeClr val="tx2"/>
                </a:solidFill>
                <a:latin typeface="Arial" panose="020B0604020202020204" pitchFamily="34" charset="0"/>
                <a:ea typeface="+mj-ea"/>
                <a:cs typeface="Arial" panose="020B0604020202020204" pitchFamily="34" charset="0"/>
              </a:defRPr>
            </a:lvl1pPr>
          </a:lstStyle>
          <a:p>
            <a:r>
              <a:rPr lang="en-US" sz="3600" b="1">
                <a:solidFill>
                  <a:srgbClr val="40B6E6"/>
                </a:solidFill>
              </a:rPr>
              <a:t>1</a:t>
            </a:r>
          </a:p>
        </p:txBody>
      </p:sp>
      <p:sp>
        <p:nvSpPr>
          <p:cNvPr id="8" name="Title 1">
            <a:extLst>
              <a:ext uri="{FF2B5EF4-FFF2-40B4-BE49-F238E27FC236}">
                <a16:creationId xmlns:a16="http://schemas.microsoft.com/office/drawing/2014/main" id="{6C0ADFD3-A191-31EE-546C-6A012D9FF9C5}"/>
              </a:ext>
            </a:extLst>
          </p:cNvPr>
          <p:cNvSpPr txBox="1">
            <a:spLocks/>
          </p:cNvSpPr>
          <p:nvPr/>
        </p:nvSpPr>
        <p:spPr>
          <a:xfrm>
            <a:off x="938882" y="285394"/>
            <a:ext cx="7582431" cy="1067841"/>
          </a:xfrm>
          <a:prstGeom prst="rect">
            <a:avLst/>
          </a:prstGeom>
        </p:spPr>
        <p:txBody>
          <a:bodyPr vert="horz" lIns="0" tIns="0" rIns="91440" bIns="46800" rtlCol="0" anchor="t" anchorCtr="0">
            <a:noAutofit/>
          </a:bodyPr>
          <a:lstStyle>
            <a:lvl1pPr algn="l" defTabSz="685800" rtl="0" eaLnBrk="1" latinLnBrk="0" hangingPunct="1">
              <a:lnSpc>
                <a:spcPct val="90000"/>
              </a:lnSpc>
              <a:spcBef>
                <a:spcPct val="0"/>
              </a:spcBef>
              <a:buNone/>
              <a:defRPr sz="2800" kern="1200">
                <a:solidFill>
                  <a:schemeClr val="tx2"/>
                </a:solidFill>
                <a:latin typeface="Arial" panose="020B0604020202020204" pitchFamily="34" charset="0"/>
                <a:ea typeface="+mj-ea"/>
                <a:cs typeface="Arial" panose="020B0604020202020204" pitchFamily="34" charset="0"/>
              </a:defRPr>
            </a:lvl1pPr>
          </a:lstStyle>
          <a:p>
            <a:r>
              <a:rPr lang="en-GB" sz="3600" b="1">
                <a:solidFill>
                  <a:srgbClr val="0070C0"/>
                </a:solidFill>
                <a:latin typeface="Arial"/>
                <a:cs typeface="Arial"/>
              </a:rPr>
              <a:t>My choice booking –</a:t>
            </a:r>
          </a:p>
          <a:p>
            <a:r>
              <a:rPr lang="en-GB" sz="3600" b="1">
                <a:solidFill>
                  <a:srgbClr val="0070C0"/>
                </a:solidFill>
                <a:latin typeface="Arial"/>
                <a:cs typeface="Arial"/>
              </a:rPr>
              <a:t>why do we need it</a:t>
            </a:r>
            <a:endParaRPr lang="en-US" sz="3600" b="1"/>
          </a:p>
        </p:txBody>
      </p:sp>
      <p:sp>
        <p:nvSpPr>
          <p:cNvPr id="3" name="Rounded Rectangle 2">
            <a:extLst>
              <a:ext uri="{FF2B5EF4-FFF2-40B4-BE49-F238E27FC236}">
                <a16:creationId xmlns:a16="http://schemas.microsoft.com/office/drawing/2014/main" id="{18AF6563-5728-7535-3849-AA40ACEDDCFF}"/>
              </a:ext>
            </a:extLst>
          </p:cNvPr>
          <p:cNvSpPr/>
          <p:nvPr/>
        </p:nvSpPr>
        <p:spPr>
          <a:xfrm>
            <a:off x="8260021" y="2730164"/>
            <a:ext cx="3642610" cy="2751092"/>
          </a:xfrm>
          <a:prstGeom prst="roundRect">
            <a:avLst>
              <a:gd name="adj" fmla="val 6859"/>
            </a:avLst>
          </a:prstGeom>
          <a:solidFill>
            <a:srgbClr val="70AD47">
              <a:alpha val="51373"/>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D6049255-8666-0920-08E1-CAE8364D62E4}"/>
              </a:ext>
            </a:extLst>
          </p:cNvPr>
          <p:cNvSpPr txBox="1"/>
          <p:nvPr/>
        </p:nvSpPr>
        <p:spPr>
          <a:xfrm>
            <a:off x="8477378" y="2951548"/>
            <a:ext cx="3207896" cy="2308324"/>
          </a:xfrm>
          <a:prstGeom prst="rect">
            <a:avLst/>
          </a:prstGeom>
          <a:noFill/>
          <a:ln>
            <a:noFill/>
          </a:ln>
        </p:spPr>
        <p:txBody>
          <a:bodyPr wrap="square" lIns="91440" tIns="45720" rIns="91440" bIns="45720" rtlCol="0" anchor="t">
            <a:spAutoFit/>
          </a:bodyPr>
          <a:lstStyle/>
          <a:p>
            <a:r>
              <a:rPr lang="en-GB" sz="1600">
                <a:latin typeface="Arial" panose="020B0604020202020204" pitchFamily="34" charset="0"/>
                <a:cs typeface="Arial" panose="020B0604020202020204" pitchFamily="34" charset="0"/>
              </a:rPr>
              <a:t>The pilot is running from </a:t>
            </a:r>
            <a:r>
              <a:rPr lang="en-GB" sz="1600">
                <a:solidFill>
                  <a:srgbClr val="000000"/>
                </a:solidFill>
                <a:latin typeface="Arial" panose="020B0604020202020204" pitchFamily="34" charset="0"/>
                <a:cs typeface="Arial" panose="020B0604020202020204" pitchFamily="34" charset="0"/>
              </a:rPr>
              <a:t>January to April</a:t>
            </a:r>
            <a:endParaRPr lang="en-GB" sz="1600">
              <a:solidFill>
                <a:srgbClr val="FF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a:latin typeface="Arial" panose="020B0604020202020204" pitchFamily="34" charset="0"/>
                <a:cs typeface="Arial" panose="020B0604020202020204" pitchFamily="34" charset="0"/>
              </a:rPr>
              <a:t>non-urgent follow-up appointments only</a:t>
            </a:r>
          </a:p>
          <a:p>
            <a:pPr marL="285750" indent="-285750">
              <a:buFont typeface="Arial" panose="020B0604020202020204" pitchFamily="34" charset="0"/>
              <a:buChar char="•"/>
            </a:pPr>
            <a:r>
              <a:rPr lang="en-GB" sz="1600">
                <a:solidFill>
                  <a:srgbClr val="000000"/>
                </a:solidFill>
                <a:latin typeface="Arial" panose="020B0604020202020204" pitchFamily="34" charset="0"/>
                <a:cs typeface="Arial" panose="020B0604020202020204" pitchFamily="34" charset="0"/>
              </a:rPr>
              <a:t>Clinics involved include menopause, fibroid, benign gynaecology, vascular and colorectal surgery, IBD, med HPB, one rheumatology clinic</a:t>
            </a:r>
          </a:p>
        </p:txBody>
      </p:sp>
    </p:spTree>
    <p:extLst>
      <p:ext uri="{BB962C8B-B14F-4D97-AF65-F5344CB8AC3E}">
        <p14:creationId xmlns:p14="http://schemas.microsoft.com/office/powerpoint/2010/main" val="18070422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AEB572-B95A-820A-1108-7E43AD5E463C}"/>
            </a:ext>
          </a:extLst>
        </p:cNvPr>
        <p:cNvGrpSpPr/>
        <p:nvPr/>
      </p:nvGrpSpPr>
      <p:grpSpPr>
        <a:xfrm>
          <a:off x="0" y="0"/>
          <a:ext cx="0" cy="0"/>
          <a:chOff x="0" y="0"/>
          <a:chExt cx="0" cy="0"/>
        </a:xfrm>
      </p:grpSpPr>
      <p:sp>
        <p:nvSpPr>
          <p:cNvPr id="4" name="Content Placeholder 10">
            <a:extLst>
              <a:ext uri="{FF2B5EF4-FFF2-40B4-BE49-F238E27FC236}">
                <a16:creationId xmlns:a16="http://schemas.microsoft.com/office/drawing/2014/main" id="{7D5158E9-2524-5A8A-0CC7-0CC9D21B7CC9}"/>
              </a:ext>
            </a:extLst>
          </p:cNvPr>
          <p:cNvSpPr txBox="1">
            <a:spLocks/>
          </p:cNvSpPr>
          <p:nvPr/>
        </p:nvSpPr>
        <p:spPr>
          <a:xfrm>
            <a:off x="6930520" y="1676400"/>
            <a:ext cx="3442206" cy="2077914"/>
          </a:xfrm>
          <a:prstGeom prst="rect">
            <a:avLst/>
          </a:prstGeom>
        </p:spPr>
        <p:txBody>
          <a:bodyPr vert="horz" lIns="0" tIns="46800" rIns="0" bIns="45720" rtlCol="0" anchor="t">
            <a:noAutofit/>
          </a:bodyPr>
          <a:lstStyle>
            <a:defPPr>
              <a:defRPr lang="en-US"/>
            </a:defPPr>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endParaRPr lang="en-GB" sz="1300">
              <a:latin typeface="Arial"/>
              <a:cs typeface="Arial"/>
            </a:endParaRPr>
          </a:p>
        </p:txBody>
      </p:sp>
      <p:sp>
        <p:nvSpPr>
          <p:cNvPr id="7" name="Title 1">
            <a:extLst>
              <a:ext uri="{FF2B5EF4-FFF2-40B4-BE49-F238E27FC236}">
                <a16:creationId xmlns:a16="http://schemas.microsoft.com/office/drawing/2014/main" id="{25541AC0-DC9A-0D68-527F-121C0681CE58}"/>
              </a:ext>
            </a:extLst>
          </p:cNvPr>
          <p:cNvSpPr txBox="1">
            <a:spLocks/>
          </p:cNvSpPr>
          <p:nvPr/>
        </p:nvSpPr>
        <p:spPr>
          <a:xfrm>
            <a:off x="412585" y="285395"/>
            <a:ext cx="440856" cy="903604"/>
          </a:xfrm>
          <a:prstGeom prst="rect">
            <a:avLst/>
          </a:prstGeom>
        </p:spPr>
        <p:txBody>
          <a:bodyPr vert="horz" lIns="0" tIns="0" rIns="91440" bIns="46800" rtlCol="0" anchor="t" anchorCtr="0">
            <a:noAutofit/>
          </a:bodyPr>
          <a:lstStyle>
            <a:lvl1pPr algn="l" defTabSz="685800" rtl="0" eaLnBrk="1" latinLnBrk="0" hangingPunct="1">
              <a:lnSpc>
                <a:spcPct val="90000"/>
              </a:lnSpc>
              <a:spcBef>
                <a:spcPct val="0"/>
              </a:spcBef>
              <a:buNone/>
              <a:defRPr sz="2800" kern="1200">
                <a:solidFill>
                  <a:schemeClr val="tx2"/>
                </a:solidFill>
                <a:latin typeface="Arial" panose="020B0604020202020204" pitchFamily="34" charset="0"/>
                <a:ea typeface="+mj-ea"/>
                <a:cs typeface="Arial" panose="020B0604020202020204" pitchFamily="34" charset="0"/>
              </a:defRPr>
            </a:lvl1pPr>
          </a:lstStyle>
          <a:p>
            <a:r>
              <a:rPr lang="en-US" sz="3600" b="1">
                <a:solidFill>
                  <a:srgbClr val="40B6E6"/>
                </a:solidFill>
              </a:rPr>
              <a:t>1</a:t>
            </a:r>
          </a:p>
        </p:txBody>
      </p:sp>
      <p:sp>
        <p:nvSpPr>
          <p:cNvPr id="8" name="Title 1">
            <a:extLst>
              <a:ext uri="{FF2B5EF4-FFF2-40B4-BE49-F238E27FC236}">
                <a16:creationId xmlns:a16="http://schemas.microsoft.com/office/drawing/2014/main" id="{CEE895DC-9B60-66B3-6D22-D8C06CA8A9E3}"/>
              </a:ext>
            </a:extLst>
          </p:cNvPr>
          <p:cNvSpPr txBox="1">
            <a:spLocks/>
          </p:cNvSpPr>
          <p:nvPr/>
        </p:nvSpPr>
        <p:spPr>
          <a:xfrm>
            <a:off x="938882" y="285394"/>
            <a:ext cx="7582431" cy="1067841"/>
          </a:xfrm>
          <a:prstGeom prst="rect">
            <a:avLst/>
          </a:prstGeom>
        </p:spPr>
        <p:txBody>
          <a:bodyPr vert="horz" lIns="0" tIns="0" rIns="91440" bIns="46800" rtlCol="0" anchor="t" anchorCtr="0">
            <a:noAutofit/>
          </a:bodyPr>
          <a:lstStyle>
            <a:lvl1pPr algn="l" defTabSz="685800" rtl="0" eaLnBrk="1" latinLnBrk="0" hangingPunct="1">
              <a:lnSpc>
                <a:spcPct val="90000"/>
              </a:lnSpc>
              <a:spcBef>
                <a:spcPct val="0"/>
              </a:spcBef>
              <a:buNone/>
              <a:defRPr sz="2800" kern="1200">
                <a:solidFill>
                  <a:schemeClr val="tx2"/>
                </a:solidFill>
                <a:latin typeface="Arial" panose="020B0604020202020204" pitchFamily="34" charset="0"/>
                <a:ea typeface="+mj-ea"/>
                <a:cs typeface="Arial" panose="020B0604020202020204" pitchFamily="34" charset="0"/>
              </a:defRPr>
            </a:lvl1pPr>
          </a:lstStyle>
          <a:p>
            <a:r>
              <a:rPr lang="en-GB" sz="3600" b="1">
                <a:solidFill>
                  <a:srgbClr val="0070C0"/>
                </a:solidFill>
                <a:latin typeface="Arial"/>
                <a:cs typeface="Arial"/>
              </a:rPr>
              <a:t>My choice booking –</a:t>
            </a:r>
          </a:p>
          <a:p>
            <a:r>
              <a:rPr lang="en-GB" sz="3600" b="1">
                <a:solidFill>
                  <a:srgbClr val="0070C0"/>
                </a:solidFill>
                <a:latin typeface="Arial"/>
                <a:cs typeface="Arial"/>
              </a:rPr>
              <a:t>what we are piloting</a:t>
            </a:r>
            <a:endParaRPr lang="en-US" sz="3600" b="1"/>
          </a:p>
        </p:txBody>
      </p:sp>
      <p:pic>
        <p:nvPicPr>
          <p:cNvPr id="5" name="Picture 4" descr="A diagram of a phone call&#10;&#10;AI-generated content may be incorrect.">
            <a:extLst>
              <a:ext uri="{FF2B5EF4-FFF2-40B4-BE49-F238E27FC236}">
                <a16:creationId xmlns:a16="http://schemas.microsoft.com/office/drawing/2014/main" id="{A7E719BD-BF61-E7F8-CF97-7297077E4545}"/>
              </a:ext>
            </a:extLst>
          </p:cNvPr>
          <p:cNvPicPr>
            <a:picLocks noChangeAspect="1"/>
          </p:cNvPicPr>
          <p:nvPr/>
        </p:nvPicPr>
        <p:blipFill>
          <a:blip r:embed="rId3"/>
          <a:stretch>
            <a:fillRect/>
          </a:stretch>
        </p:blipFill>
        <p:spPr>
          <a:xfrm>
            <a:off x="1635904" y="1481590"/>
            <a:ext cx="8916275" cy="5005552"/>
          </a:xfrm>
          <a:prstGeom prst="rect">
            <a:avLst/>
          </a:prstGeom>
        </p:spPr>
      </p:pic>
    </p:spTree>
    <p:extLst>
      <p:ext uri="{BB962C8B-B14F-4D97-AF65-F5344CB8AC3E}">
        <p14:creationId xmlns:p14="http://schemas.microsoft.com/office/powerpoint/2010/main" val="19696608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_activity xmlns="32678723-8c06-45e1-8bd0-318b9868a43d"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31AA938FE962A45A3E19DCBCF209F91" ma:contentTypeVersion="20" ma:contentTypeDescription="Create a new document." ma:contentTypeScope="" ma:versionID="447654dcb80a7fa17b60fa68c89cef20">
  <xsd:schema xmlns:xsd="http://www.w3.org/2001/XMLSchema" xmlns:xs="http://www.w3.org/2001/XMLSchema" xmlns:p="http://schemas.microsoft.com/office/2006/metadata/properties" xmlns:ns1="http://schemas.microsoft.com/sharepoint/v3" xmlns:ns3="5789755c-de38-4fe3-9623-40afa3bba1e2" xmlns:ns4="32678723-8c06-45e1-8bd0-318b9868a43d" targetNamespace="http://schemas.microsoft.com/office/2006/metadata/properties" ma:root="true" ma:fieldsID="3e00c08e4a6aebbb872392c6e87f9d65" ns1:_="" ns3:_="" ns4:_="">
    <xsd:import namespace="http://schemas.microsoft.com/sharepoint/v3"/>
    <xsd:import namespace="5789755c-de38-4fe3-9623-40afa3bba1e2"/>
    <xsd:import namespace="32678723-8c06-45e1-8bd0-318b9868a43d"/>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GenerationTime" minOccurs="0"/>
                <xsd:element ref="ns4:MediaServiceEventHashCode" minOccurs="0"/>
                <xsd:element ref="ns4:MediaServiceAutoKeyPoints" minOccurs="0"/>
                <xsd:element ref="ns4:MediaServiceKeyPoints" minOccurs="0"/>
                <xsd:element ref="ns4:MediaServiceDateTaken" minOccurs="0"/>
                <xsd:element ref="ns4:MediaServiceOCR" minOccurs="0"/>
                <xsd:element ref="ns4:MediaLengthInSeconds" minOccurs="0"/>
                <xsd:element ref="ns4:MediaServiceLocation" minOccurs="0"/>
                <xsd:element ref="ns4:_activity" minOccurs="0"/>
                <xsd:element ref="ns4:MediaServiceObjectDetectorVersions" minOccurs="0"/>
                <xsd:element ref="ns4:MediaServiceSystemTags" minOccurs="0"/>
                <xsd:element ref="ns1:_ip_UnifiedCompliancePolicyProperties" minOccurs="0"/>
                <xsd:element ref="ns1:_ip_UnifiedCompliancePolicyUIAction"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5" nillable="true" ma:displayName="Unified Compliance Policy Properties" ma:hidden="true" ma:internalName="_ip_UnifiedCompliancePolicyProperties">
      <xsd:simpleType>
        <xsd:restriction base="dms:Note"/>
      </xsd:simpleType>
    </xsd:element>
    <xsd:element name="_ip_UnifiedCompliancePolicyUIAction" ma:index="2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789755c-de38-4fe3-9623-40afa3bba1e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2678723-8c06-45e1-8bd0-318b9868a43d"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MediaServiceLocation" ma:index="21" nillable="true" ma:displayName="Location" ma:internalName="MediaServiceLocation" ma:readOnly="true">
      <xsd:simpleType>
        <xsd:restriction base="dms:Text"/>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D88E2F8-0477-4C11-9781-237C372B892C}">
  <ds:schemaRefs>
    <ds:schemaRef ds:uri="32678723-8c06-45e1-8bd0-318b9868a43d"/>
    <ds:schemaRef ds:uri="5789755c-de38-4fe3-9623-40afa3bba1e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3A321286-A4ED-4A1A-8B07-18027BBC2020}">
  <ds:schemaRefs>
    <ds:schemaRef ds:uri="http://schemas.microsoft.com/sharepoint/v3/contenttype/forms"/>
  </ds:schemaRefs>
</ds:datastoreItem>
</file>

<file path=customXml/itemProps3.xml><?xml version="1.0" encoding="utf-8"?>
<ds:datastoreItem xmlns:ds="http://schemas.openxmlformats.org/officeDocument/2006/customXml" ds:itemID="{62EB00B4-1935-4169-9E9C-487E6ABC4875}">
  <ds:schemaRefs>
    <ds:schemaRef ds:uri="32678723-8c06-45e1-8bd0-318b9868a43d"/>
    <ds:schemaRef ds:uri="5789755c-de38-4fe3-9623-40afa3bba1e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28</Slides>
  <Notes>25</Notes>
  <HiddenSlides>0</HiddenSlide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GP and Trust forum</vt:lpstr>
      <vt:lpstr>PowerPoint Presentation</vt:lpstr>
      <vt:lpstr>Outpatient improvement and transformation programme update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GP liaison service update</vt:lpstr>
      <vt:lpstr>PowerPoint Presentation</vt:lpstr>
      <vt:lpstr>Update on system interface programme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Sanderson, Clare</dc:creator>
  <cp:revision>31</cp:revision>
  <cp:lastPrinted>2018-07-25T11:03:36Z</cp:lastPrinted>
  <dcterms:created xsi:type="dcterms:W3CDTF">2018-07-10T09:15:52Z</dcterms:created>
  <dcterms:modified xsi:type="dcterms:W3CDTF">2025-02-07T10:38:54Z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0x010100831AA938FE962A45A3E19DCBCF209F91</vt:lpwstr>
  </property>
</Properties>
</file>