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301" r:id="rId3"/>
    <p:sldId id="259" r:id="rId4"/>
    <p:sldId id="260" r:id="rId5"/>
    <p:sldId id="261" r:id="rId6"/>
    <p:sldId id="300" r:id="rId7"/>
    <p:sldId id="262" r:id="rId8"/>
    <p:sldId id="263" r:id="rId9"/>
    <p:sldId id="297" r:id="rId10"/>
    <p:sldId id="298" r:id="rId11"/>
    <p:sldId id="264" r:id="rId12"/>
    <p:sldId id="265" r:id="rId13"/>
    <p:sldId id="266" r:id="rId14"/>
    <p:sldId id="268" r:id="rId15"/>
    <p:sldId id="270" r:id="rId16"/>
    <p:sldId id="299" r:id="rId17"/>
    <p:sldId id="274" r:id="rId18"/>
    <p:sldId id="271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02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304" r:id="rId42"/>
    <p:sldId id="295" r:id="rId43"/>
  </p:sldIdLst>
  <p:sldSz cx="9144000" cy="6858000" type="screen4x3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8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w-vfandp-003\Finance%20Shared\Finance\Information%20Advisors\SCORECARDS\2016-17%20Performance%20Scorecards\Trust\Versions\CEO%20AGM%20Slides%20on%20operational%20performance\CEO%20AGM%20performan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w-vfandp-003\Finance%20Shared\Finance\Information%20Advisors\SCORECARDS\2016-17%20Performance%20Scorecards\Trust\Versions\CEO%20AGM%20Slides%20on%20operational%20performance\CEO%20AGM%20performanc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w-vfandp-003\Finance%20Shared\Finance\Information%20Advisors\SCORECARDS\2016-17%20Performance%20Scorecards\Trust\Versions\CEO%20AGM%20Slides%20on%20operational%20performance\CEO%20AGM%20performanc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w-vfandp-003\Finance%20Shared\Finance-QCH\ANNUAL\ICHT%201617\03%20Final%20Accounts%20&amp;%20FIMS\ANNUAL%20GENERAL%20MEETING\AGM%20Tables%20and%20Graphs%20201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dirone\root\home03\od037\Personal%20Profile\Desktop\AGM%20numbers%201516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w-vfandp-003\Finance%20Shared\Finance-QCH\ANNUAL\ICHT%201617\03%20Final%20Accounts%20&amp;%20FIMS\ANNUAL%20GENERAL%20MEETING\AGM%20Tables%20and%20Graphs%202017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w-vfandp-003\Finance%20Shared\Finance-QCH\ANNUAL\ICHT%201617\03%20Final%20Accounts%20&amp;%20FIMS\ANNUAL%20GENERAL%20MEETING\AGM%20Tables%20and%20Graphs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838101559465856E-2"/>
          <c:y val="0.12377791356515942"/>
          <c:w val="0.68360436209841835"/>
          <c:h val="0.52865948396306139"/>
        </c:manualLayout>
      </c:layout>
      <c:lineChart>
        <c:grouping val="standard"/>
        <c:varyColors val="0"/>
        <c:ser>
          <c:idx val="1"/>
          <c:order val="0"/>
          <c:tx>
            <c:v>4 Hour standard</c:v>
          </c:tx>
          <c:spPr>
            <a:ln w="508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'A+E'!$G$24:$G$39</c:f>
              <c:numCache>
                <c:formatCode>mmm\-yy</c:formatCode>
                <c:ptCount val="16"/>
                <c:pt idx="0">
                  <c:v>42490</c:v>
                </c:pt>
                <c:pt idx="1">
                  <c:v>42521</c:v>
                </c:pt>
                <c:pt idx="2">
                  <c:v>42551</c:v>
                </c:pt>
                <c:pt idx="3">
                  <c:v>42582</c:v>
                </c:pt>
                <c:pt idx="4">
                  <c:v>42613</c:v>
                </c:pt>
                <c:pt idx="5">
                  <c:v>42643</c:v>
                </c:pt>
                <c:pt idx="6">
                  <c:v>42674</c:v>
                </c:pt>
                <c:pt idx="7">
                  <c:v>42704</c:v>
                </c:pt>
                <c:pt idx="8">
                  <c:v>42735</c:v>
                </c:pt>
                <c:pt idx="9">
                  <c:v>42766</c:v>
                </c:pt>
                <c:pt idx="10">
                  <c:v>42794</c:v>
                </c:pt>
                <c:pt idx="11">
                  <c:v>42825</c:v>
                </c:pt>
                <c:pt idx="12">
                  <c:v>42855</c:v>
                </c:pt>
                <c:pt idx="13">
                  <c:v>42886</c:v>
                </c:pt>
                <c:pt idx="14">
                  <c:v>42887</c:v>
                </c:pt>
                <c:pt idx="15">
                  <c:v>42918</c:v>
                </c:pt>
              </c:numCache>
            </c:numRef>
          </c:cat>
          <c:val>
            <c:numRef>
              <c:f>'A+E'!$J$24:$J$39</c:f>
              <c:numCache>
                <c:formatCode>General</c:formatCode>
                <c:ptCount val="16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  <c:pt idx="5">
                  <c:v>95</c:v>
                </c:pt>
                <c:pt idx="6">
                  <c:v>95</c:v>
                </c:pt>
                <c:pt idx="7">
                  <c:v>95</c:v>
                </c:pt>
                <c:pt idx="8">
                  <c:v>95</c:v>
                </c:pt>
                <c:pt idx="9">
                  <c:v>95</c:v>
                </c:pt>
                <c:pt idx="10">
                  <c:v>95</c:v>
                </c:pt>
                <c:pt idx="11">
                  <c:v>95</c:v>
                </c:pt>
                <c:pt idx="12">
                  <c:v>95</c:v>
                </c:pt>
                <c:pt idx="13">
                  <c:v>95</c:v>
                </c:pt>
                <c:pt idx="14">
                  <c:v>95</c:v>
                </c:pt>
                <c:pt idx="15">
                  <c:v>95</c:v>
                </c:pt>
              </c:numCache>
            </c:numRef>
          </c:val>
          <c:smooth val="0"/>
        </c:ser>
        <c:ser>
          <c:idx val="2"/>
          <c:order val="1"/>
          <c:tx>
            <c:v>England performance</c:v>
          </c:tx>
          <c:spPr>
            <a:ln w="50800">
              <a:solidFill>
                <a:srgbClr val="F58220"/>
              </a:solidFill>
            </a:ln>
          </c:spPr>
          <c:marker>
            <c:symbol val="none"/>
          </c:marker>
          <c:cat>
            <c:numRef>
              <c:f>'A+E'!$G$24:$G$39</c:f>
              <c:numCache>
                <c:formatCode>mmm\-yy</c:formatCode>
                <c:ptCount val="16"/>
                <c:pt idx="0">
                  <c:v>42490</c:v>
                </c:pt>
                <c:pt idx="1">
                  <c:v>42521</c:v>
                </c:pt>
                <c:pt idx="2">
                  <c:v>42551</c:v>
                </c:pt>
                <c:pt idx="3">
                  <c:v>42582</c:v>
                </c:pt>
                <c:pt idx="4">
                  <c:v>42613</c:v>
                </c:pt>
                <c:pt idx="5">
                  <c:v>42643</c:v>
                </c:pt>
                <c:pt idx="6">
                  <c:v>42674</c:v>
                </c:pt>
                <c:pt idx="7">
                  <c:v>42704</c:v>
                </c:pt>
                <c:pt idx="8">
                  <c:v>42735</c:v>
                </c:pt>
                <c:pt idx="9">
                  <c:v>42766</c:v>
                </c:pt>
                <c:pt idx="10">
                  <c:v>42794</c:v>
                </c:pt>
                <c:pt idx="11">
                  <c:v>42825</c:v>
                </c:pt>
                <c:pt idx="12">
                  <c:v>42855</c:v>
                </c:pt>
                <c:pt idx="13">
                  <c:v>42886</c:v>
                </c:pt>
                <c:pt idx="14">
                  <c:v>42887</c:v>
                </c:pt>
                <c:pt idx="15">
                  <c:v>42918</c:v>
                </c:pt>
              </c:numCache>
            </c:numRef>
          </c:cat>
          <c:val>
            <c:numRef>
              <c:f>'A+E'!$N$24:$N$39</c:f>
              <c:numCache>
                <c:formatCode>General</c:formatCode>
                <c:ptCount val="16"/>
                <c:pt idx="0">
                  <c:v>90.03512724457525</c:v>
                </c:pt>
                <c:pt idx="1">
                  <c:v>90.275558603900805</c:v>
                </c:pt>
                <c:pt idx="2">
                  <c:v>90.559944292480807</c:v>
                </c:pt>
                <c:pt idx="3">
                  <c:v>90.285247860304352</c:v>
                </c:pt>
                <c:pt idx="4">
                  <c:v>90.976309702359302</c:v>
                </c:pt>
                <c:pt idx="5">
                  <c:v>90.64786853944554</c:v>
                </c:pt>
                <c:pt idx="6">
                  <c:v>89.053089794466615</c:v>
                </c:pt>
                <c:pt idx="7">
                  <c:v>88.37903610883545</c:v>
                </c:pt>
                <c:pt idx="8">
                  <c:v>86.175945596114715</c:v>
                </c:pt>
                <c:pt idx="9">
                  <c:v>85.166533140972049</c:v>
                </c:pt>
                <c:pt idx="10">
                  <c:v>87.553149700268179</c:v>
                </c:pt>
                <c:pt idx="11">
                  <c:v>90.025308054994255</c:v>
                </c:pt>
                <c:pt idx="12">
                  <c:v>90.492028560275543</c:v>
                </c:pt>
                <c:pt idx="13">
                  <c:v>89.709755517439433</c:v>
                </c:pt>
                <c:pt idx="14">
                  <c:v>90.69926735947665</c:v>
                </c:pt>
                <c:pt idx="15">
                  <c:v>90.34522432926893</c:v>
                </c:pt>
              </c:numCache>
            </c:numRef>
          </c:val>
          <c:smooth val="0"/>
        </c:ser>
        <c:ser>
          <c:idx val="0"/>
          <c:order val="2"/>
          <c:tx>
            <c:v>Trust performance</c:v>
          </c:tx>
          <c:spPr>
            <a:ln w="50800">
              <a:solidFill>
                <a:srgbClr val="007BC3"/>
              </a:solidFill>
            </a:ln>
          </c:spPr>
          <c:marker>
            <c:symbol val="none"/>
          </c:marker>
          <c:cat>
            <c:numRef>
              <c:f>'A+E'!$G$24:$G$39</c:f>
              <c:numCache>
                <c:formatCode>mmm\-yy</c:formatCode>
                <c:ptCount val="16"/>
                <c:pt idx="0">
                  <c:v>42490</c:v>
                </c:pt>
                <c:pt idx="1">
                  <c:v>42521</c:v>
                </c:pt>
                <c:pt idx="2">
                  <c:v>42551</c:v>
                </c:pt>
                <c:pt idx="3">
                  <c:v>42582</c:v>
                </c:pt>
                <c:pt idx="4">
                  <c:v>42613</c:v>
                </c:pt>
                <c:pt idx="5">
                  <c:v>42643</c:v>
                </c:pt>
                <c:pt idx="6">
                  <c:v>42674</c:v>
                </c:pt>
                <c:pt idx="7">
                  <c:v>42704</c:v>
                </c:pt>
                <c:pt idx="8">
                  <c:v>42735</c:v>
                </c:pt>
                <c:pt idx="9">
                  <c:v>42766</c:v>
                </c:pt>
                <c:pt idx="10">
                  <c:v>42794</c:v>
                </c:pt>
                <c:pt idx="11">
                  <c:v>42825</c:v>
                </c:pt>
                <c:pt idx="12">
                  <c:v>42855</c:v>
                </c:pt>
                <c:pt idx="13">
                  <c:v>42886</c:v>
                </c:pt>
                <c:pt idx="14">
                  <c:v>42887</c:v>
                </c:pt>
                <c:pt idx="15">
                  <c:v>42918</c:v>
                </c:pt>
              </c:numCache>
            </c:numRef>
          </c:cat>
          <c:val>
            <c:numRef>
              <c:f>'A+E'!$H$24:$H$39</c:f>
              <c:numCache>
                <c:formatCode>General</c:formatCode>
                <c:ptCount val="16"/>
                <c:pt idx="0">
                  <c:v>88.841200000000001</c:v>
                </c:pt>
                <c:pt idx="1">
                  <c:v>89.918899999999994</c:v>
                </c:pt>
                <c:pt idx="2">
                  <c:v>91.013400000000004</c:v>
                </c:pt>
                <c:pt idx="3">
                  <c:v>91.673699999999997</c:v>
                </c:pt>
                <c:pt idx="4">
                  <c:v>90.749300000000005</c:v>
                </c:pt>
                <c:pt idx="5">
                  <c:v>88.275000000000006</c:v>
                </c:pt>
                <c:pt idx="6">
                  <c:v>87.032600000000002</c:v>
                </c:pt>
                <c:pt idx="7">
                  <c:v>86.260599999999997</c:v>
                </c:pt>
                <c:pt idx="8">
                  <c:v>84.531499999999994</c:v>
                </c:pt>
                <c:pt idx="9">
                  <c:v>86.304199999999994</c:v>
                </c:pt>
                <c:pt idx="10">
                  <c:v>87.830200000000005</c:v>
                </c:pt>
                <c:pt idx="11">
                  <c:v>88.644400000000005</c:v>
                </c:pt>
                <c:pt idx="12">
                  <c:v>89.696399999999997</c:v>
                </c:pt>
                <c:pt idx="13">
                  <c:v>90.414199999999994</c:v>
                </c:pt>
                <c:pt idx="14" formatCode="0.00">
                  <c:v>90.083851320345417</c:v>
                </c:pt>
                <c:pt idx="15">
                  <c:v>90.49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445696"/>
        <c:axId val="88447232"/>
      </c:lineChart>
      <c:dateAx>
        <c:axId val="884456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 rot="-4500000"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8447232"/>
        <c:crosses val="autoZero"/>
        <c:auto val="1"/>
        <c:lblOffset val="100"/>
        <c:baseTimeUnit val="months"/>
      </c:dateAx>
      <c:valAx>
        <c:axId val="884472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4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(%)</a:t>
                </a:r>
                <a:endParaRPr lang="en-US" sz="1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4145389353699543E-2"/>
              <c:y val="0.353339317516908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8445696"/>
        <c:crosses val="autoZero"/>
        <c:crossBetween val="between"/>
      </c:valAx>
      <c:spPr>
        <a:noFill/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39285825670279E-2"/>
          <c:y val="6.4061241459282298E-2"/>
          <c:w val="0.69687105188982623"/>
          <c:h val="0.57538680597989111"/>
        </c:manualLayout>
      </c:layout>
      <c:lineChart>
        <c:grouping val="standard"/>
        <c:varyColors val="0"/>
        <c:ser>
          <c:idx val="1"/>
          <c:order val="0"/>
          <c:tx>
            <c:v>92% RTT standard</c:v>
          </c:tx>
          <c:spPr>
            <a:ln w="508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RTT!$G$2:$G$28</c:f>
              <c:numCache>
                <c:formatCode>mmm\-yy</c:formatCode>
                <c:ptCount val="15"/>
                <c:pt idx="0">
                  <c:v>42490</c:v>
                </c:pt>
                <c:pt idx="1">
                  <c:v>42521</c:v>
                </c:pt>
                <c:pt idx="2">
                  <c:v>42551</c:v>
                </c:pt>
                <c:pt idx="3">
                  <c:v>42582</c:v>
                </c:pt>
                <c:pt idx="4">
                  <c:v>42613</c:v>
                </c:pt>
                <c:pt idx="5">
                  <c:v>42643</c:v>
                </c:pt>
                <c:pt idx="6">
                  <c:v>42674</c:v>
                </c:pt>
                <c:pt idx="7">
                  <c:v>42704</c:v>
                </c:pt>
                <c:pt idx="8">
                  <c:v>42735</c:v>
                </c:pt>
                <c:pt idx="9">
                  <c:v>42766</c:v>
                </c:pt>
                <c:pt idx="10">
                  <c:v>42794</c:v>
                </c:pt>
                <c:pt idx="11">
                  <c:v>42825</c:v>
                </c:pt>
                <c:pt idx="12">
                  <c:v>42855</c:v>
                </c:pt>
                <c:pt idx="13">
                  <c:v>42886</c:v>
                </c:pt>
                <c:pt idx="14">
                  <c:v>42916</c:v>
                </c:pt>
              </c:numCache>
            </c:numRef>
          </c:cat>
          <c:val>
            <c:numRef>
              <c:f>RTT!$J$2:$J$28</c:f>
              <c:numCache>
                <c:formatCode>General</c:formatCode>
                <c:ptCount val="15"/>
                <c:pt idx="0">
                  <c:v>92</c:v>
                </c:pt>
                <c:pt idx="1">
                  <c:v>92</c:v>
                </c:pt>
                <c:pt idx="2">
                  <c:v>92</c:v>
                </c:pt>
                <c:pt idx="3">
                  <c:v>92</c:v>
                </c:pt>
                <c:pt idx="4">
                  <c:v>92</c:v>
                </c:pt>
                <c:pt idx="5">
                  <c:v>92</c:v>
                </c:pt>
                <c:pt idx="6">
                  <c:v>92</c:v>
                </c:pt>
                <c:pt idx="7">
                  <c:v>92</c:v>
                </c:pt>
                <c:pt idx="8">
                  <c:v>92</c:v>
                </c:pt>
                <c:pt idx="9">
                  <c:v>92</c:v>
                </c:pt>
                <c:pt idx="10">
                  <c:v>92</c:v>
                </c:pt>
                <c:pt idx="11">
                  <c:v>92</c:v>
                </c:pt>
                <c:pt idx="12">
                  <c:v>92</c:v>
                </c:pt>
                <c:pt idx="13">
                  <c:v>92</c:v>
                </c:pt>
                <c:pt idx="14">
                  <c:v>92</c:v>
                </c:pt>
              </c:numCache>
            </c:numRef>
          </c:val>
          <c:smooth val="0"/>
        </c:ser>
        <c:ser>
          <c:idx val="2"/>
          <c:order val="1"/>
          <c:tx>
            <c:v>England performance</c:v>
          </c:tx>
          <c:spPr>
            <a:ln w="50800">
              <a:solidFill>
                <a:srgbClr val="F58220"/>
              </a:solidFill>
            </a:ln>
          </c:spPr>
          <c:marker>
            <c:symbol val="none"/>
          </c:marker>
          <c:cat>
            <c:numRef>
              <c:f>RTT!$G$2:$G$28</c:f>
              <c:numCache>
                <c:formatCode>mmm\-yy</c:formatCode>
                <c:ptCount val="15"/>
                <c:pt idx="0">
                  <c:v>42490</c:v>
                </c:pt>
                <c:pt idx="1">
                  <c:v>42521</c:v>
                </c:pt>
                <c:pt idx="2">
                  <c:v>42551</c:v>
                </c:pt>
                <c:pt idx="3">
                  <c:v>42582</c:v>
                </c:pt>
                <c:pt idx="4">
                  <c:v>42613</c:v>
                </c:pt>
                <c:pt idx="5">
                  <c:v>42643</c:v>
                </c:pt>
                <c:pt idx="6">
                  <c:v>42674</c:v>
                </c:pt>
                <c:pt idx="7">
                  <c:v>42704</c:v>
                </c:pt>
                <c:pt idx="8">
                  <c:v>42735</c:v>
                </c:pt>
                <c:pt idx="9">
                  <c:v>42766</c:v>
                </c:pt>
                <c:pt idx="10">
                  <c:v>42794</c:v>
                </c:pt>
                <c:pt idx="11">
                  <c:v>42825</c:v>
                </c:pt>
                <c:pt idx="12">
                  <c:v>42855</c:v>
                </c:pt>
                <c:pt idx="13">
                  <c:v>42886</c:v>
                </c:pt>
                <c:pt idx="14">
                  <c:v>42916</c:v>
                </c:pt>
              </c:numCache>
            </c:numRef>
          </c:cat>
          <c:val>
            <c:numRef>
              <c:f>RTT!$N$2:$N$28</c:f>
              <c:numCache>
                <c:formatCode>General</c:formatCode>
                <c:ptCount val="15"/>
                <c:pt idx="0">
                  <c:v>91.594502839655618</c:v>
                </c:pt>
                <c:pt idx="1">
                  <c:v>91.820468205269606</c:v>
                </c:pt>
                <c:pt idx="2">
                  <c:v>91.532966508944298</c:v>
                </c:pt>
                <c:pt idx="3">
                  <c:v>91.254255140619179</c:v>
                </c:pt>
                <c:pt idx="4">
                  <c:v>90.885533767977279</c:v>
                </c:pt>
                <c:pt idx="5">
                  <c:v>90.586401914340811</c:v>
                </c:pt>
                <c:pt idx="6">
                  <c:v>90.410955985475681</c:v>
                </c:pt>
                <c:pt idx="7">
                  <c:v>90.496148383637916</c:v>
                </c:pt>
                <c:pt idx="8">
                  <c:v>89.705051736763693</c:v>
                </c:pt>
                <c:pt idx="9">
                  <c:v>89.966877205016957</c:v>
                </c:pt>
                <c:pt idx="10">
                  <c:v>89.980974339785575</c:v>
                </c:pt>
                <c:pt idx="11">
                  <c:v>90.293354481980856</c:v>
                </c:pt>
                <c:pt idx="12">
                  <c:v>89.88537651804738</c:v>
                </c:pt>
                <c:pt idx="13">
                  <c:v>90.399515103171765</c:v>
                </c:pt>
                <c:pt idx="14">
                  <c:v>90.259414330784011</c:v>
                </c:pt>
              </c:numCache>
            </c:numRef>
          </c:val>
          <c:smooth val="0"/>
        </c:ser>
        <c:ser>
          <c:idx val="0"/>
          <c:order val="2"/>
          <c:tx>
            <c:v>Trust performance</c:v>
          </c:tx>
          <c:spPr>
            <a:ln w="50800">
              <a:solidFill>
                <a:srgbClr val="007BC3"/>
              </a:solidFill>
            </a:ln>
          </c:spPr>
          <c:marker>
            <c:symbol val="none"/>
          </c:marker>
          <c:cat>
            <c:numRef>
              <c:f>RTT!$G$2:$G$28</c:f>
              <c:numCache>
                <c:formatCode>mmm\-yy</c:formatCode>
                <c:ptCount val="15"/>
                <c:pt idx="0">
                  <c:v>42490</c:v>
                </c:pt>
                <c:pt idx="1">
                  <c:v>42521</c:v>
                </c:pt>
                <c:pt idx="2">
                  <c:v>42551</c:v>
                </c:pt>
                <c:pt idx="3">
                  <c:v>42582</c:v>
                </c:pt>
                <c:pt idx="4">
                  <c:v>42613</c:v>
                </c:pt>
                <c:pt idx="5">
                  <c:v>42643</c:v>
                </c:pt>
                <c:pt idx="6">
                  <c:v>42674</c:v>
                </c:pt>
                <c:pt idx="7">
                  <c:v>42704</c:v>
                </c:pt>
                <c:pt idx="8">
                  <c:v>42735</c:v>
                </c:pt>
                <c:pt idx="9">
                  <c:v>42766</c:v>
                </c:pt>
                <c:pt idx="10">
                  <c:v>42794</c:v>
                </c:pt>
                <c:pt idx="11">
                  <c:v>42825</c:v>
                </c:pt>
                <c:pt idx="12">
                  <c:v>42855</c:v>
                </c:pt>
                <c:pt idx="13">
                  <c:v>42886</c:v>
                </c:pt>
                <c:pt idx="14">
                  <c:v>42916</c:v>
                </c:pt>
              </c:numCache>
            </c:numRef>
          </c:cat>
          <c:val>
            <c:numRef>
              <c:f>RTT!$H$2:$H$28</c:f>
              <c:numCache>
                <c:formatCode>General</c:formatCode>
                <c:ptCount val="15"/>
                <c:pt idx="0">
                  <c:v>87.940899999999999</c:v>
                </c:pt>
                <c:pt idx="1">
                  <c:v>87.393799999999999</c:v>
                </c:pt>
                <c:pt idx="2">
                  <c:v>85.868899999999996</c:v>
                </c:pt>
                <c:pt idx="3">
                  <c:v>84.572599999999994</c:v>
                </c:pt>
                <c:pt idx="4">
                  <c:v>83.267700000000005</c:v>
                </c:pt>
                <c:pt idx="5">
                  <c:v>81.637699999999995</c:v>
                </c:pt>
                <c:pt idx="6">
                  <c:v>83.405500000000004</c:v>
                </c:pt>
                <c:pt idx="7">
                  <c:v>83.627899999999997</c:v>
                </c:pt>
                <c:pt idx="8">
                  <c:v>81.884</c:v>
                </c:pt>
                <c:pt idx="9">
                  <c:v>81.982600000000005</c:v>
                </c:pt>
                <c:pt idx="10">
                  <c:v>82.244399999999999</c:v>
                </c:pt>
                <c:pt idx="11">
                  <c:v>83.24</c:v>
                </c:pt>
                <c:pt idx="12">
                  <c:v>83.436700000000002</c:v>
                </c:pt>
                <c:pt idx="13">
                  <c:v>84.968100000000007</c:v>
                </c:pt>
                <c:pt idx="14" formatCode="0.00">
                  <c:v>85.04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357120"/>
        <c:axId val="88371200"/>
      </c:lineChart>
      <c:dateAx>
        <c:axId val="883571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 rot="-4500000"/>
          <a:lstStyle/>
          <a:p>
            <a:pPr>
              <a:defRPr/>
            </a:pPr>
            <a:endParaRPr lang="en-US"/>
          </a:p>
        </c:txPr>
        <c:crossAx val="88371200"/>
        <c:crosses val="autoZero"/>
        <c:auto val="1"/>
        <c:lblOffset val="100"/>
        <c:baseTimeUnit val="months"/>
      </c:dateAx>
      <c:valAx>
        <c:axId val="88371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(%)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2.9893096871875715E-3"/>
              <c:y val="0.301741646761470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8357120"/>
        <c:crosses val="autoZero"/>
        <c:crossBetween val="between"/>
      </c:valAx>
      <c:spPr>
        <a:noFill/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72954238601407E-2"/>
          <c:y val="0.14677639466261627"/>
          <c:w val="0.70174905234049856"/>
          <c:h val="0.53863397433452664"/>
        </c:manualLayout>
      </c:layout>
      <c:lineChart>
        <c:grouping val="standard"/>
        <c:varyColors val="0"/>
        <c:ser>
          <c:idx val="1"/>
          <c:order val="0"/>
          <c:tx>
            <c:v>62 Day wait standard</c:v>
          </c:tx>
          <c:spPr>
            <a:ln w="508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cancer!$G$24:$G$38</c:f>
              <c:numCache>
                <c:formatCode>mmm\-yy</c:formatCode>
                <c:ptCount val="15"/>
                <c:pt idx="0">
                  <c:v>42490</c:v>
                </c:pt>
                <c:pt idx="1">
                  <c:v>42521</c:v>
                </c:pt>
                <c:pt idx="2">
                  <c:v>42551</c:v>
                </c:pt>
                <c:pt idx="3">
                  <c:v>42582</c:v>
                </c:pt>
                <c:pt idx="4">
                  <c:v>42613</c:v>
                </c:pt>
                <c:pt idx="5">
                  <c:v>42643</c:v>
                </c:pt>
                <c:pt idx="6">
                  <c:v>42674</c:v>
                </c:pt>
                <c:pt idx="7">
                  <c:v>42704</c:v>
                </c:pt>
                <c:pt idx="8">
                  <c:v>42735</c:v>
                </c:pt>
                <c:pt idx="9">
                  <c:v>42766</c:v>
                </c:pt>
                <c:pt idx="10">
                  <c:v>42794</c:v>
                </c:pt>
                <c:pt idx="11">
                  <c:v>42825</c:v>
                </c:pt>
                <c:pt idx="12">
                  <c:v>42855</c:v>
                </c:pt>
                <c:pt idx="13">
                  <c:v>42886</c:v>
                </c:pt>
                <c:pt idx="14">
                  <c:v>42916</c:v>
                </c:pt>
              </c:numCache>
            </c:numRef>
          </c:cat>
          <c:val>
            <c:numRef>
              <c:f>cancer!$J$24:$J$38</c:f>
              <c:numCache>
                <c:formatCode>General</c:formatCode>
                <c:ptCount val="15"/>
                <c:pt idx="0">
                  <c:v>85</c:v>
                </c:pt>
                <c:pt idx="1">
                  <c:v>85</c:v>
                </c:pt>
                <c:pt idx="2">
                  <c:v>85</c:v>
                </c:pt>
                <c:pt idx="3">
                  <c:v>85</c:v>
                </c:pt>
                <c:pt idx="4">
                  <c:v>85</c:v>
                </c:pt>
                <c:pt idx="5">
                  <c:v>85</c:v>
                </c:pt>
                <c:pt idx="6">
                  <c:v>85</c:v>
                </c:pt>
                <c:pt idx="7">
                  <c:v>85</c:v>
                </c:pt>
                <c:pt idx="8">
                  <c:v>85</c:v>
                </c:pt>
                <c:pt idx="9">
                  <c:v>85</c:v>
                </c:pt>
                <c:pt idx="10">
                  <c:v>85</c:v>
                </c:pt>
                <c:pt idx="11">
                  <c:v>85</c:v>
                </c:pt>
                <c:pt idx="12">
                  <c:v>85</c:v>
                </c:pt>
                <c:pt idx="13">
                  <c:v>85</c:v>
                </c:pt>
                <c:pt idx="14">
                  <c:v>85</c:v>
                </c:pt>
              </c:numCache>
            </c:numRef>
          </c:val>
          <c:smooth val="0"/>
        </c:ser>
        <c:ser>
          <c:idx val="2"/>
          <c:order val="1"/>
          <c:tx>
            <c:v>England performance</c:v>
          </c:tx>
          <c:spPr>
            <a:ln w="50800">
              <a:solidFill>
                <a:srgbClr val="F58220"/>
              </a:solidFill>
            </a:ln>
          </c:spPr>
          <c:marker>
            <c:symbol val="none"/>
          </c:marker>
          <c:cat>
            <c:numRef>
              <c:f>cancer!$G$24:$G$38</c:f>
              <c:numCache>
                <c:formatCode>mmm\-yy</c:formatCode>
                <c:ptCount val="15"/>
                <c:pt idx="0">
                  <c:v>42490</c:v>
                </c:pt>
                <c:pt idx="1">
                  <c:v>42521</c:v>
                </c:pt>
                <c:pt idx="2">
                  <c:v>42551</c:v>
                </c:pt>
                <c:pt idx="3">
                  <c:v>42582</c:v>
                </c:pt>
                <c:pt idx="4">
                  <c:v>42613</c:v>
                </c:pt>
                <c:pt idx="5">
                  <c:v>42643</c:v>
                </c:pt>
                <c:pt idx="6">
                  <c:v>42674</c:v>
                </c:pt>
                <c:pt idx="7">
                  <c:v>42704</c:v>
                </c:pt>
                <c:pt idx="8">
                  <c:v>42735</c:v>
                </c:pt>
                <c:pt idx="9">
                  <c:v>42766</c:v>
                </c:pt>
                <c:pt idx="10">
                  <c:v>42794</c:v>
                </c:pt>
                <c:pt idx="11">
                  <c:v>42825</c:v>
                </c:pt>
                <c:pt idx="12">
                  <c:v>42855</c:v>
                </c:pt>
                <c:pt idx="13">
                  <c:v>42886</c:v>
                </c:pt>
                <c:pt idx="14">
                  <c:v>42916</c:v>
                </c:pt>
              </c:numCache>
            </c:numRef>
          </c:cat>
          <c:val>
            <c:numRef>
              <c:f>cancer!$O$24:$O$38</c:f>
              <c:numCache>
                <c:formatCode>General</c:formatCode>
                <c:ptCount val="15"/>
                <c:pt idx="0">
                  <c:v>82.808915819086778</c:v>
                </c:pt>
                <c:pt idx="1">
                  <c:v>81.446808510638306</c:v>
                </c:pt>
                <c:pt idx="2">
                  <c:v>82.660807031562129</c:v>
                </c:pt>
                <c:pt idx="3">
                  <c:v>82.236109922095707</c:v>
                </c:pt>
                <c:pt idx="4">
                  <c:v>82.79430789133248</c:v>
                </c:pt>
                <c:pt idx="5">
                  <c:v>81.425378693816739</c:v>
                </c:pt>
                <c:pt idx="6">
                  <c:v>81.099365750528534</c:v>
                </c:pt>
                <c:pt idx="7">
                  <c:v>82.268894440974393</c:v>
                </c:pt>
                <c:pt idx="8">
                  <c:v>83.047285464098081</c:v>
                </c:pt>
                <c:pt idx="9">
                  <c:v>79.688281380230038</c:v>
                </c:pt>
                <c:pt idx="10">
                  <c:v>79.817767653758537</c:v>
                </c:pt>
                <c:pt idx="11">
                  <c:v>83.032352263121496</c:v>
                </c:pt>
                <c:pt idx="12">
                  <c:v>82.909695905351697</c:v>
                </c:pt>
                <c:pt idx="13">
                  <c:v>81.030240495277411</c:v>
                </c:pt>
                <c:pt idx="14">
                  <c:v>80.546524229756926</c:v>
                </c:pt>
              </c:numCache>
            </c:numRef>
          </c:val>
          <c:smooth val="0"/>
        </c:ser>
        <c:ser>
          <c:idx val="0"/>
          <c:order val="2"/>
          <c:tx>
            <c:v>Trust performance</c:v>
          </c:tx>
          <c:spPr>
            <a:ln w="50800">
              <a:solidFill>
                <a:srgbClr val="007BC3"/>
              </a:solidFill>
            </a:ln>
          </c:spPr>
          <c:marker>
            <c:symbol val="none"/>
          </c:marker>
          <c:cat>
            <c:numRef>
              <c:f>cancer!$G$24:$G$38</c:f>
              <c:numCache>
                <c:formatCode>mmm\-yy</c:formatCode>
                <c:ptCount val="15"/>
                <c:pt idx="0">
                  <c:v>42490</c:v>
                </c:pt>
                <c:pt idx="1">
                  <c:v>42521</c:v>
                </c:pt>
                <c:pt idx="2">
                  <c:v>42551</c:v>
                </c:pt>
                <c:pt idx="3">
                  <c:v>42582</c:v>
                </c:pt>
                <c:pt idx="4">
                  <c:v>42613</c:v>
                </c:pt>
                <c:pt idx="5">
                  <c:v>42643</c:v>
                </c:pt>
                <c:pt idx="6">
                  <c:v>42674</c:v>
                </c:pt>
                <c:pt idx="7">
                  <c:v>42704</c:v>
                </c:pt>
                <c:pt idx="8">
                  <c:v>42735</c:v>
                </c:pt>
                <c:pt idx="9">
                  <c:v>42766</c:v>
                </c:pt>
                <c:pt idx="10">
                  <c:v>42794</c:v>
                </c:pt>
                <c:pt idx="11">
                  <c:v>42825</c:v>
                </c:pt>
                <c:pt idx="12">
                  <c:v>42855</c:v>
                </c:pt>
                <c:pt idx="13">
                  <c:v>42886</c:v>
                </c:pt>
                <c:pt idx="14">
                  <c:v>42916</c:v>
                </c:pt>
              </c:numCache>
            </c:numRef>
          </c:cat>
          <c:val>
            <c:numRef>
              <c:f>cancer!$H$24:$H$38</c:f>
              <c:numCache>
                <c:formatCode>General</c:formatCode>
                <c:ptCount val="15"/>
                <c:pt idx="0">
                  <c:v>74.509799999999998</c:v>
                </c:pt>
                <c:pt idx="1">
                  <c:v>64.516099999999994</c:v>
                </c:pt>
                <c:pt idx="2">
                  <c:v>73.611099999999993</c:v>
                </c:pt>
                <c:pt idx="3">
                  <c:v>80.882400000000004</c:v>
                </c:pt>
                <c:pt idx="4">
                  <c:v>82.777799999999999</c:v>
                </c:pt>
                <c:pt idx="5">
                  <c:v>77.519400000000005</c:v>
                </c:pt>
                <c:pt idx="6">
                  <c:v>81.865300000000005</c:v>
                </c:pt>
                <c:pt idx="7">
                  <c:v>82.183899999999994</c:v>
                </c:pt>
                <c:pt idx="8">
                  <c:v>82.802499999999995</c:v>
                </c:pt>
                <c:pt idx="9">
                  <c:v>76.1905</c:v>
                </c:pt>
                <c:pt idx="10">
                  <c:v>75.625</c:v>
                </c:pt>
                <c:pt idx="11">
                  <c:v>80.924899999999994</c:v>
                </c:pt>
                <c:pt idx="12">
                  <c:v>86.713300000000004</c:v>
                </c:pt>
                <c:pt idx="13">
                  <c:v>78.488399999999999</c:v>
                </c:pt>
                <c:pt idx="14">
                  <c:v>87.15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285184"/>
        <c:axId val="88286720"/>
      </c:lineChart>
      <c:dateAx>
        <c:axId val="8828518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 rot="-4500000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8286720"/>
        <c:crosses val="autoZero"/>
        <c:auto val="1"/>
        <c:lblOffset val="100"/>
        <c:baseTimeUnit val="months"/>
      </c:dateAx>
      <c:valAx>
        <c:axId val="88286720"/>
        <c:scaling>
          <c:orientation val="minMax"/>
          <c:min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4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(%)</a:t>
                </a:r>
                <a:endParaRPr lang="en-US" sz="1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4731059569157105E-3"/>
              <c:y val="0.3598445529269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8285184"/>
        <c:crosses val="autoZero"/>
        <c:crossBetween val="between"/>
      </c:valAx>
      <c:spPr>
        <a:noFill/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055555555555554E-2"/>
          <c:y val="0.23897058823529413"/>
          <c:w val="0.76388888888888884"/>
          <c:h val="0.6740196078431373"/>
        </c:manualLayout>
      </c:layout>
      <c:pieChart>
        <c:varyColors val="1"/>
        <c:ser>
          <c:idx val="1"/>
          <c:order val="0"/>
          <c:explosion val="15"/>
          <c:dPt>
            <c:idx val="0"/>
            <c:bubble3D val="0"/>
            <c:spPr>
              <a:solidFill>
                <a:srgbClr val="007BC3"/>
              </a:solidFill>
            </c:spPr>
          </c:dPt>
          <c:dPt>
            <c:idx val="1"/>
            <c:bubble3D val="0"/>
            <c:spPr>
              <a:solidFill>
                <a:srgbClr val="F5822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532E91"/>
              </a:solidFill>
            </c:spPr>
          </c:dPt>
          <c:dPt>
            <c:idx val="5"/>
            <c:bubble3D val="0"/>
            <c:spPr>
              <a:solidFill>
                <a:srgbClr val="00B0E2"/>
              </a:solidFill>
            </c:spPr>
          </c:dPt>
          <c:dPt>
            <c:idx val="6"/>
            <c:bubble3D val="0"/>
            <c:spPr>
              <a:solidFill>
                <a:srgbClr val="D7ECFA"/>
              </a:solidFill>
            </c:spPr>
          </c:dPt>
          <c:dPt>
            <c:idx val="7"/>
            <c:bubble3D val="0"/>
            <c:spPr>
              <a:solidFill>
                <a:srgbClr val="AF0974"/>
              </a:solidFill>
            </c:spPr>
          </c:dPt>
          <c:dPt>
            <c:idx val="8"/>
            <c:bubble3D val="0"/>
            <c:spPr>
              <a:solidFill>
                <a:srgbClr val="007E39"/>
              </a:solidFill>
            </c:spPr>
          </c:dPt>
          <c:dLbls>
            <c:dLbl>
              <c:idx val="0"/>
              <c:layout>
                <c:manualLayout>
                  <c:x val="6.8234689413823268E-2"/>
                  <c:y val="7.6116450517214759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dirty="0"/>
                      <a:t>Clinical supplies and </a:t>
                    </a:r>
                    <a:r>
                      <a:rPr lang="en-US" sz="1000" b="0" dirty="0" smtClean="0"/>
                      <a:t>services </a:t>
                    </a:r>
                    <a:r>
                      <a:rPr lang="en-US" sz="1000" b="0" dirty="0"/>
                      <a:t>£</a:t>
                    </a:r>
                    <a:r>
                      <a:rPr lang="en-US" sz="1000" b="0" dirty="0" smtClean="0"/>
                      <a:t>269m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941382327210118E-3"/>
                  <c:y val="-2.9359850239308323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dirty="0"/>
                      <a:t>Property and premises, plant and </a:t>
                    </a:r>
                    <a:r>
                      <a:rPr lang="en-US" sz="1000" b="0" dirty="0" smtClean="0"/>
                      <a:t>equipment </a:t>
                    </a:r>
                    <a:r>
                      <a:rPr lang="en-US" sz="1000" b="0" dirty="0"/>
                      <a:t>£</a:t>
                    </a:r>
                    <a:r>
                      <a:rPr lang="en-US" sz="1000" b="0" dirty="0" smtClean="0"/>
                      <a:t>99m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4444225721784678E-2"/>
                  <c:y val="1.3019530646904431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dirty="0" smtClean="0"/>
                      <a:t>Consultancy</a:t>
                    </a:r>
                  </a:p>
                  <a:p>
                    <a:r>
                      <a:rPr lang="en-US" sz="1000" b="0" dirty="0" smtClean="0"/>
                      <a:t>£5m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2222222222222215E-2"/>
                  <c:y val="4.6280492511965414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dirty="0" smtClean="0"/>
                      <a:t>Other</a:t>
                    </a:r>
                  </a:p>
                  <a:p>
                    <a:r>
                      <a:rPr lang="en-US" sz="1000" b="0" dirty="0" smtClean="0"/>
                      <a:t> </a:t>
                    </a:r>
                    <a:r>
                      <a:rPr lang="en-US" sz="1000" b="0" dirty="0"/>
                      <a:t>£</a:t>
                    </a:r>
                    <a:r>
                      <a:rPr lang="en-US" sz="1000" b="0" dirty="0" smtClean="0"/>
                      <a:t>28m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3185061242344706"/>
                  <c:y val="3.6250771962328239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dirty="0"/>
                      <a:t>Financing and </a:t>
                    </a:r>
                    <a:r>
                      <a:rPr lang="en-US" sz="1000" b="0" dirty="0" smtClean="0"/>
                      <a:t>interest </a:t>
                    </a:r>
                    <a:r>
                      <a:rPr lang="en-US" sz="1000" b="0" dirty="0"/>
                      <a:t>£</a:t>
                    </a:r>
                    <a:r>
                      <a:rPr lang="en-US" sz="1000" b="0" dirty="0" smtClean="0"/>
                      <a:t>21m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8127734033245843"/>
                  <c:y val="-0.1310193762544388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dirty="0" smtClean="0">
                        <a:solidFill>
                          <a:schemeClr val="bg1"/>
                        </a:solidFill>
                      </a:rPr>
                      <a:t>Staff £600m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8391294838145235E-2"/>
                  <c:y val="4.459433379651073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dirty="0"/>
                      <a:t>Clinical </a:t>
                    </a:r>
                    <a:r>
                      <a:rPr lang="en-US" sz="1000" b="0" dirty="0" smtClean="0"/>
                      <a:t>negligence £28m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3.4622703412073491E-2"/>
                  <c:y val="-3.7874787710359736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dirty="0"/>
                      <a:t>Education, training and </a:t>
                    </a:r>
                    <a:r>
                      <a:rPr lang="en-US" sz="1000" b="0" dirty="0" smtClean="0"/>
                      <a:t>research </a:t>
                    </a:r>
                    <a:r>
                      <a:rPr lang="en-US" sz="1000" b="0" dirty="0"/>
                      <a:t>£</a:t>
                    </a:r>
                    <a:r>
                      <a:rPr lang="en-US" sz="1000" b="0" dirty="0" smtClean="0"/>
                      <a:t>27m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4135761154855639"/>
                  <c:y val="-1.222769028871392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dirty="0"/>
                      <a:t>General supplies and </a:t>
                    </a:r>
                    <a:r>
                      <a:rPr lang="en-US" sz="1000" b="0" dirty="0" smtClean="0"/>
                      <a:t>services </a:t>
                    </a:r>
                    <a:r>
                      <a:rPr lang="en-US" sz="1000" b="0" dirty="0"/>
                      <a:t>£</a:t>
                    </a:r>
                    <a:r>
                      <a:rPr lang="en-US" sz="1000" b="0" dirty="0" smtClean="0"/>
                      <a:t>35m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0"/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Expense!$U$3:$U$11</c:f>
              <c:strCache>
                <c:ptCount val="9"/>
                <c:pt idx="0">
                  <c:v>Clinical supplies and services</c:v>
                </c:pt>
                <c:pt idx="1">
                  <c:v>Property and premises, plant and equipment</c:v>
                </c:pt>
                <c:pt idx="2">
                  <c:v>Consultancy</c:v>
                </c:pt>
                <c:pt idx="3">
                  <c:v>Other</c:v>
                </c:pt>
                <c:pt idx="4">
                  <c:v>Financing and interest</c:v>
                </c:pt>
                <c:pt idx="5">
                  <c:v>Staff</c:v>
                </c:pt>
                <c:pt idx="6">
                  <c:v>Clinical negligence</c:v>
                </c:pt>
                <c:pt idx="7">
                  <c:v>Education, training and research</c:v>
                </c:pt>
                <c:pt idx="8">
                  <c:v>General supplies and services</c:v>
                </c:pt>
              </c:strCache>
            </c:strRef>
          </c:cat>
          <c:val>
            <c:numRef>
              <c:f>Expense!$V$3:$V$11</c:f>
              <c:numCache>
                <c:formatCode>"£"#,##0.0\k;[Red]\-"£"#,##0.0\k</c:formatCode>
                <c:ptCount val="9"/>
                <c:pt idx="0">
                  <c:v>269.16699999999997</c:v>
                </c:pt>
                <c:pt idx="1">
                  <c:v>98.695999999999998</c:v>
                </c:pt>
                <c:pt idx="2">
                  <c:v>5.5410000000000004</c:v>
                </c:pt>
                <c:pt idx="3">
                  <c:v>28.341000000000001</c:v>
                </c:pt>
                <c:pt idx="4">
                  <c:v>20.550999999999998</c:v>
                </c:pt>
                <c:pt idx="5">
                  <c:v>599.98</c:v>
                </c:pt>
                <c:pt idx="6">
                  <c:v>27.574999999999999</c:v>
                </c:pt>
                <c:pt idx="7">
                  <c:v>27.300999999999998</c:v>
                </c:pt>
                <c:pt idx="8">
                  <c:v>34.856999999999999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17010589193592"/>
          <c:y val="0.25140883124903507"/>
          <c:w val="0.77461693365915474"/>
          <c:h val="0.66070267870927912"/>
        </c:manualLayout>
      </c:layout>
      <c:pie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rgbClr val="007BC3"/>
              </a:solidFill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007E39"/>
              </a:solidFill>
            </c:spPr>
          </c:dPt>
          <c:dPt>
            <c:idx val="3"/>
            <c:bubble3D val="0"/>
            <c:spPr>
              <a:solidFill>
                <a:srgbClr val="532E91"/>
              </a:solidFill>
            </c:spPr>
          </c:dPt>
          <c:dPt>
            <c:idx val="4"/>
            <c:bubble3D val="0"/>
          </c:dPt>
          <c:dPt>
            <c:idx val="5"/>
            <c:bubble3D val="0"/>
            <c:spPr>
              <a:solidFill>
                <a:srgbClr val="F58220"/>
              </a:solidFill>
            </c:spPr>
          </c:dPt>
          <c:dPt>
            <c:idx val="6"/>
            <c:bubble3D val="0"/>
            <c:spPr>
              <a:solidFill>
                <a:srgbClr val="D7ECFA"/>
              </a:solidFill>
            </c:spPr>
          </c:dPt>
          <c:dLbls>
            <c:dLbl>
              <c:idx val="0"/>
              <c:layout>
                <c:manualLayout>
                  <c:x val="-0.20724002172142275"/>
                  <c:y val="-0.1660780453913849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baseline="0" dirty="0">
                        <a:solidFill>
                          <a:schemeClr val="bg1"/>
                        </a:solidFill>
                      </a:rPr>
                      <a:t>NHS </a:t>
                    </a:r>
                    <a:r>
                      <a:rPr lang="en-US" sz="1000" b="0" i="0" baseline="0" dirty="0" smtClean="0">
                        <a:solidFill>
                          <a:schemeClr val="bg1"/>
                        </a:solidFill>
                      </a:rPr>
                      <a:t>patient care </a:t>
                    </a:r>
                    <a:r>
                      <a:rPr lang="en-US" sz="1000" b="0" i="0" baseline="0" dirty="0">
                        <a:solidFill>
                          <a:schemeClr val="bg1"/>
                        </a:solidFill>
                      </a:rPr>
                      <a:t>£</a:t>
                    </a:r>
                    <a:r>
                      <a:rPr lang="en-US" sz="1000" b="0" i="0" baseline="0" dirty="0" smtClean="0">
                        <a:solidFill>
                          <a:schemeClr val="bg1"/>
                        </a:solidFill>
                      </a:rPr>
                      <a:t>812m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7184653388914625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baseline="0" dirty="0"/>
                      <a:t>Non-NHS </a:t>
                    </a:r>
                    <a:r>
                      <a:rPr lang="en-US" sz="1000" b="0" i="0" baseline="0" dirty="0" smtClean="0"/>
                      <a:t>patient care </a:t>
                    </a:r>
                    <a:r>
                      <a:rPr lang="en-US" sz="1000" b="0" i="0" baseline="0" dirty="0"/>
                      <a:t>£</a:t>
                    </a:r>
                    <a:r>
                      <a:rPr lang="en-US" sz="1000" b="0" i="0" baseline="0" dirty="0" smtClean="0"/>
                      <a:t>68m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1494252873563211E-2"/>
                  <c:y val="6.687644742936545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baseline="0" dirty="0"/>
                      <a:t>Education,</a:t>
                    </a:r>
                  </a:p>
                  <a:p>
                    <a:r>
                      <a:rPr lang="en-US" sz="1000" b="0" i="0" baseline="0" dirty="0"/>
                      <a:t>training and </a:t>
                    </a:r>
                  </a:p>
                  <a:p>
                    <a:r>
                      <a:rPr lang="en-US" sz="1000" b="0" i="0" baseline="0" dirty="0"/>
                      <a:t>research
£</a:t>
                    </a:r>
                    <a:r>
                      <a:rPr lang="en-US" sz="1000" b="0" i="0" baseline="0" dirty="0" smtClean="0"/>
                      <a:t>110m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4896959000814552"/>
                  <c:y val="4.7218619731357089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baseline="0" dirty="0"/>
                      <a:t>Non-patient care services to other </a:t>
                    </a:r>
                    <a:r>
                      <a:rPr lang="en-US" sz="1000" b="0" i="0" baseline="0" dirty="0" smtClean="0"/>
                      <a:t>bodies </a:t>
                    </a:r>
                  </a:p>
                  <a:p>
                    <a:r>
                      <a:rPr lang="en-US" sz="1000" b="0" i="0" baseline="0" dirty="0" smtClean="0"/>
                      <a:t>£33m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2361752194768758E-2"/>
                  <c:y val="-7.4713987957387679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baseline="0" dirty="0" smtClean="0"/>
                      <a:t>Fees and charges </a:t>
                    </a:r>
                  </a:p>
                  <a:p>
                    <a:r>
                      <a:rPr lang="en-US" sz="1000" b="0" i="0" baseline="0" dirty="0" smtClean="0"/>
                      <a:t>£4m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1290795547108336"/>
                  <c:y val="-7.408831249035047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baseline="0" dirty="0" smtClean="0"/>
                      <a:t>Rent received </a:t>
                    </a:r>
                  </a:p>
                  <a:p>
                    <a:r>
                      <a:rPr lang="en-US" sz="1000" b="0" i="0" baseline="0" dirty="0" smtClean="0"/>
                      <a:t>£5m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20143135125350711"/>
                  <c:y val="-9.10799752972055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baseline="0" dirty="0"/>
                      <a:t>Other </a:t>
                    </a:r>
                    <a:r>
                      <a:rPr lang="en-US" sz="1000" b="0" i="0" baseline="0" dirty="0" smtClean="0"/>
                      <a:t>revenue </a:t>
                    </a:r>
                    <a:r>
                      <a:rPr lang="en-US" sz="1000" b="0" i="0" baseline="0" dirty="0"/>
                      <a:t>£</a:t>
                    </a:r>
                    <a:r>
                      <a:rPr lang="en-US" sz="1000" b="0" i="0" baseline="0" dirty="0" smtClean="0"/>
                      <a:t>64m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0" i="0" baseline="0"/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Revenue!$Y$2:$Y$8</c:f>
              <c:strCache>
                <c:ptCount val="7"/>
                <c:pt idx="0">
                  <c:v>NHS Patient Care</c:v>
                </c:pt>
                <c:pt idx="1">
                  <c:v>Non-NHS Patient Care</c:v>
                </c:pt>
                <c:pt idx="2">
                  <c:v>Education, training and research</c:v>
                </c:pt>
                <c:pt idx="3">
                  <c:v>Non-patient care services to other bodies</c:v>
                </c:pt>
                <c:pt idx="4">
                  <c:v>Income generation</c:v>
                </c:pt>
                <c:pt idx="5">
                  <c:v>Rental revenue from operating leases</c:v>
                </c:pt>
                <c:pt idx="6">
                  <c:v>Other revenue</c:v>
                </c:pt>
              </c:strCache>
            </c:strRef>
          </c:cat>
          <c:val>
            <c:numRef>
              <c:f>Revenue!$Z$2:$Z$8</c:f>
              <c:numCache>
                <c:formatCode>"£"#,##0.0\k;[Red]\-"£"#,##0.0\k</c:formatCode>
                <c:ptCount val="7"/>
                <c:pt idx="0">
                  <c:v>811.85299999999995</c:v>
                </c:pt>
                <c:pt idx="1">
                  <c:v>68.215000000000003</c:v>
                </c:pt>
                <c:pt idx="2">
                  <c:v>110.393</c:v>
                </c:pt>
                <c:pt idx="3">
                  <c:v>32.959000000000003</c:v>
                </c:pt>
                <c:pt idx="4">
                  <c:v>3.8079999999999998</c:v>
                </c:pt>
                <c:pt idx="5">
                  <c:v>5.1020000000000003</c:v>
                </c:pt>
                <c:pt idx="6">
                  <c:v>64.245000000000005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7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00405243445025E-2"/>
          <c:y val="0.13981857240263204"/>
          <c:w val="0.63511691911462209"/>
          <c:h val="0.6040319069408275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Expense!$A$60</c:f>
              <c:strCache>
                <c:ptCount val="1"/>
                <c:pt idx="0">
                  <c:v>Senior Managers</c:v>
                </c:pt>
              </c:strCache>
            </c:strRef>
          </c:tx>
          <c:spPr>
            <a:solidFill>
              <a:srgbClr val="AF0974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Expense!$F$54:$H$54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</c:strCache>
            </c:strRef>
          </c:cat>
          <c:val>
            <c:numRef>
              <c:f>Expense!$F$60:$H$60</c:f>
              <c:numCache>
                <c:formatCode>#,##0.0,</c:formatCode>
                <c:ptCount val="3"/>
                <c:pt idx="0">
                  <c:v>33774</c:v>
                </c:pt>
                <c:pt idx="1">
                  <c:v>38863</c:v>
                </c:pt>
                <c:pt idx="2">
                  <c:v>37434</c:v>
                </c:pt>
              </c:numCache>
            </c:numRef>
          </c:val>
        </c:ser>
        <c:ser>
          <c:idx val="0"/>
          <c:order val="1"/>
          <c:tx>
            <c:strRef>
              <c:f>Expense!$A$61</c:f>
              <c:strCache>
                <c:ptCount val="1"/>
                <c:pt idx="0">
                  <c:v>Administration &amp; Estates</c:v>
                </c:pt>
              </c:strCache>
            </c:strRef>
          </c:tx>
          <c:spPr>
            <a:solidFill>
              <a:srgbClr val="007BC3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Expense!$F$54:$H$54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</c:strCache>
            </c:strRef>
          </c:cat>
          <c:val>
            <c:numRef>
              <c:f>Expense!$F$61:$H$61</c:f>
              <c:numCache>
                <c:formatCode>#,##0.0,</c:formatCode>
                <c:ptCount val="3"/>
                <c:pt idx="0">
                  <c:v>67135</c:v>
                </c:pt>
                <c:pt idx="1">
                  <c:v>69886</c:v>
                </c:pt>
                <c:pt idx="2">
                  <c:v>66856</c:v>
                </c:pt>
              </c:numCache>
            </c:numRef>
          </c:val>
        </c:ser>
        <c:ser>
          <c:idx val="2"/>
          <c:order val="2"/>
          <c:tx>
            <c:strRef>
              <c:f>Expense!$A$59</c:f>
              <c:strCache>
                <c:ptCount val="1"/>
                <c:pt idx="0">
                  <c:v>Scientific &amp; Technical</c:v>
                </c:pt>
              </c:strCache>
            </c:strRef>
          </c:tx>
          <c:spPr>
            <a:solidFill>
              <a:srgbClr val="007E39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Expense!$F$54:$H$54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</c:strCache>
            </c:strRef>
          </c:cat>
          <c:val>
            <c:numRef>
              <c:f>Expense!$F$59:$H$59</c:f>
              <c:numCache>
                <c:formatCode>#,##0.0,</c:formatCode>
                <c:ptCount val="3"/>
                <c:pt idx="0">
                  <c:v>73854</c:v>
                </c:pt>
                <c:pt idx="1">
                  <c:v>76198</c:v>
                </c:pt>
                <c:pt idx="2">
                  <c:v>79229</c:v>
                </c:pt>
              </c:numCache>
            </c:numRef>
          </c:val>
        </c:ser>
        <c:ser>
          <c:idx val="3"/>
          <c:order val="3"/>
          <c:tx>
            <c:strRef>
              <c:f>Expense!$A$58</c:f>
              <c:strCache>
                <c:ptCount val="1"/>
                <c:pt idx="0">
                  <c:v>Healthcare Assistants</c:v>
                </c:pt>
              </c:strCache>
            </c:strRef>
          </c:tx>
          <c:spPr>
            <a:solidFill>
              <a:srgbClr val="532E91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Expense!$F$54:$H$54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</c:strCache>
            </c:strRef>
          </c:cat>
          <c:val>
            <c:numRef>
              <c:f>Expense!$F$58:$H$58</c:f>
              <c:numCache>
                <c:formatCode>#,##0.0,</c:formatCode>
                <c:ptCount val="3"/>
                <c:pt idx="0">
                  <c:v>35700</c:v>
                </c:pt>
                <c:pt idx="1">
                  <c:v>39238</c:v>
                </c:pt>
                <c:pt idx="2">
                  <c:v>42184</c:v>
                </c:pt>
              </c:numCache>
            </c:numRef>
          </c:val>
        </c:ser>
        <c:ser>
          <c:idx val="4"/>
          <c:order val="4"/>
          <c:tx>
            <c:strRef>
              <c:f>Expense!$A$57</c:f>
              <c:strCache>
                <c:ptCount val="1"/>
                <c:pt idx="0">
                  <c:v>Nursing</c:v>
                </c:pt>
              </c:strCache>
            </c:strRef>
          </c:tx>
          <c:spPr>
            <a:solidFill>
              <a:srgbClr val="00B0E2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Expense!$F$54:$H$54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</c:strCache>
            </c:strRef>
          </c:cat>
          <c:val>
            <c:numRef>
              <c:f>Expense!$F$57:$H$57</c:f>
              <c:numCache>
                <c:formatCode>#,##0.0,</c:formatCode>
                <c:ptCount val="3"/>
                <c:pt idx="0">
                  <c:v>174191</c:v>
                </c:pt>
                <c:pt idx="1">
                  <c:v>181927</c:v>
                </c:pt>
                <c:pt idx="2">
                  <c:v>192939</c:v>
                </c:pt>
              </c:numCache>
            </c:numRef>
          </c:val>
        </c:ser>
        <c:ser>
          <c:idx val="6"/>
          <c:order val="5"/>
          <c:tx>
            <c:strRef>
              <c:f>Expense!$A$56</c:f>
              <c:strCache>
                <c:ptCount val="1"/>
                <c:pt idx="0">
                  <c:v>Other Medical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Expense!$F$54:$H$54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</c:strCache>
            </c:strRef>
          </c:cat>
          <c:val>
            <c:numRef>
              <c:f>Expense!$F$56:$H$56</c:f>
              <c:numCache>
                <c:formatCode>#,##0.0,</c:formatCode>
                <c:ptCount val="3"/>
                <c:pt idx="0">
                  <c:v>75138</c:v>
                </c:pt>
                <c:pt idx="1">
                  <c:v>78752</c:v>
                </c:pt>
                <c:pt idx="2">
                  <c:v>80472</c:v>
                </c:pt>
              </c:numCache>
            </c:numRef>
          </c:val>
        </c:ser>
        <c:ser>
          <c:idx val="5"/>
          <c:order val="6"/>
          <c:tx>
            <c:strRef>
              <c:f>Expense!$A$55</c:f>
              <c:strCache>
                <c:ptCount val="1"/>
                <c:pt idx="0">
                  <c:v>Consultants</c:v>
                </c:pt>
              </c:strCache>
            </c:strRef>
          </c:tx>
          <c:spPr>
            <a:solidFill>
              <a:srgbClr val="F5822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Expense!$F$54:$H$54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</c:strCache>
            </c:strRef>
          </c:cat>
          <c:val>
            <c:numRef>
              <c:f>Expense!$F$55:$H$55</c:f>
              <c:numCache>
                <c:formatCode>#,##0.0,</c:formatCode>
                <c:ptCount val="3"/>
                <c:pt idx="0">
                  <c:v>93597</c:v>
                </c:pt>
                <c:pt idx="1">
                  <c:v>97806</c:v>
                </c:pt>
                <c:pt idx="2">
                  <c:v>100866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467008"/>
        <c:axId val="97485184"/>
      </c:barChart>
      <c:lineChart>
        <c:grouping val="standard"/>
        <c:varyColors val="0"/>
        <c:ser>
          <c:idx val="9"/>
          <c:order val="7"/>
          <c:tx>
            <c:strRef>
              <c:f>Expense!$A$63</c:f>
              <c:strCache>
                <c:ptCount val="1"/>
                <c:pt idx="0">
                  <c:v>Total Fixed workforce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strRef>
              <c:f>Expense!$F$54:$H$54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</c:strCache>
            </c:strRef>
          </c:cat>
          <c:val>
            <c:numRef>
              <c:f>Expense!$F$63:$H$63</c:f>
              <c:numCache>
                <c:formatCode>#,##0.0,</c:formatCode>
                <c:ptCount val="3"/>
                <c:pt idx="0">
                  <c:v>483097</c:v>
                </c:pt>
                <c:pt idx="1">
                  <c:v>498749</c:v>
                </c:pt>
                <c:pt idx="2">
                  <c:v>529029</c:v>
                </c:pt>
              </c:numCache>
            </c:numRef>
          </c:val>
          <c:smooth val="0"/>
        </c:ser>
        <c:ser>
          <c:idx val="7"/>
          <c:order val="8"/>
          <c:tx>
            <c:strRef>
              <c:f>Expense!$A$64</c:f>
              <c:strCache>
                <c:ptCount val="1"/>
                <c:pt idx="0">
                  <c:v>Total Flexible workforce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strRef>
              <c:f>Expense!$F$54:$H$54</c:f>
              <c:strCache>
                <c:ptCount val="3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</c:strCache>
            </c:strRef>
          </c:cat>
          <c:val>
            <c:numRef>
              <c:f>Expense!$F$64:$H$64</c:f>
              <c:numCache>
                <c:formatCode>#,##0.0,</c:formatCode>
                <c:ptCount val="3"/>
                <c:pt idx="0">
                  <c:v>70292</c:v>
                </c:pt>
                <c:pt idx="1">
                  <c:v>83921</c:v>
                </c:pt>
                <c:pt idx="2">
                  <c:v>70951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7488256"/>
        <c:axId val="97486720"/>
      </c:lineChart>
      <c:catAx>
        <c:axId val="97467008"/>
        <c:scaling>
          <c:orientation val="minMax"/>
        </c:scaling>
        <c:delete val="0"/>
        <c:axPos val="b"/>
        <c:majorTickMark val="out"/>
        <c:minorTickMark val="none"/>
        <c:tickLblPos val="nextTo"/>
        <c:crossAx val="97485184"/>
        <c:crosses val="autoZero"/>
        <c:auto val="1"/>
        <c:lblAlgn val="ctr"/>
        <c:lblOffset val="100"/>
        <c:noMultiLvlLbl val="0"/>
      </c:catAx>
      <c:valAx>
        <c:axId val="97485184"/>
        <c:scaling>
          <c:orientation val="minMax"/>
          <c:max val="600000"/>
        </c:scaling>
        <c:delete val="0"/>
        <c:axPos val="l"/>
        <c:majorGridlines/>
        <c:numFmt formatCode="#,##0.0," sourceLinked="1"/>
        <c:majorTickMark val="out"/>
        <c:minorTickMark val="none"/>
        <c:tickLblPos val="nextTo"/>
        <c:crossAx val="97467008"/>
        <c:crosses val="autoZero"/>
        <c:crossBetween val="between"/>
      </c:valAx>
      <c:valAx>
        <c:axId val="97486720"/>
        <c:scaling>
          <c:orientation val="minMax"/>
        </c:scaling>
        <c:delete val="0"/>
        <c:axPos val="r"/>
        <c:numFmt formatCode="#,##0.0," sourceLinked="1"/>
        <c:majorTickMark val="out"/>
        <c:minorTickMark val="none"/>
        <c:tickLblPos val="nextTo"/>
        <c:crossAx val="97488256"/>
        <c:crosses val="max"/>
        <c:crossBetween val="between"/>
      </c:valAx>
      <c:catAx>
        <c:axId val="97488256"/>
        <c:scaling>
          <c:orientation val="minMax"/>
        </c:scaling>
        <c:delete val="1"/>
        <c:axPos val="b"/>
        <c:majorTickMark val="out"/>
        <c:minorTickMark val="none"/>
        <c:tickLblPos val="nextTo"/>
        <c:crossAx val="9748672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200" b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38238769180626"/>
          <c:y val="7.7719020840582798E-2"/>
          <c:w val="0.73849448962858466"/>
          <c:h val="0.765703006820652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Variance!$A$3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rgbClr val="007BC3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Variance!$G$2:$I$2</c:f>
              <c:strCache>
                <c:ptCount val="3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</c:strCache>
            </c:strRef>
          </c:cat>
          <c:val>
            <c:numRef>
              <c:f>Variance!$G$3:$I$3</c:f>
              <c:numCache>
                <c:formatCode>#,##0.0;[Red]\-#,##0.0</c:formatCode>
                <c:ptCount val="3"/>
                <c:pt idx="0">
                  <c:v>-18.548999999999999</c:v>
                </c:pt>
                <c:pt idx="1">
                  <c:v>-16.861999999999998</c:v>
                </c:pt>
                <c:pt idx="2">
                  <c:v>-4.5</c:v>
                </c:pt>
              </c:numCache>
            </c:numRef>
          </c:val>
        </c:ser>
        <c:ser>
          <c:idx val="1"/>
          <c:order val="1"/>
          <c:tx>
            <c:strRef>
              <c:f>Variance!$A$4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rgbClr val="00B0E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Variance!$G$2:$I$2</c:f>
              <c:strCache>
                <c:ptCount val="3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</c:strCache>
            </c:strRef>
          </c:cat>
          <c:val>
            <c:numRef>
              <c:f>Variance!$G$4:$I$4</c:f>
              <c:numCache>
                <c:formatCode>#,##0.0;[Red]\-#,##0.0</c:formatCode>
                <c:ptCount val="3"/>
                <c:pt idx="0">
                  <c:v>-47.878999999999998</c:v>
                </c:pt>
                <c:pt idx="1">
                  <c:v>-15.33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7203712"/>
        <c:axId val="97205248"/>
      </c:barChart>
      <c:lineChart>
        <c:grouping val="standard"/>
        <c:varyColors val="0"/>
        <c:ser>
          <c:idx val="2"/>
          <c:order val="2"/>
          <c:tx>
            <c:strRef>
              <c:f>Variance!$A$5</c:f>
              <c:strCache>
                <c:ptCount val="1"/>
                <c:pt idx="0">
                  <c:v>Underlying position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</c:spPr>
          <c:marker>
            <c:symbol val="diamond"/>
            <c:size val="7"/>
            <c:spPr>
              <a:solidFill>
                <a:srgbClr val="532E91"/>
              </a:solidFill>
              <a:ln>
                <a:solidFill>
                  <a:schemeClr val="accent4">
                    <a:lumMod val="75000"/>
                  </a:schemeClr>
                </a:solidFill>
              </a:ln>
            </c:spPr>
          </c:marker>
          <c:dLbls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0070C0"/>
                      </a:solidFill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Variance!$G$2:$I$2</c:f>
              <c:strCache>
                <c:ptCount val="3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</c:strCache>
            </c:strRef>
          </c:cat>
          <c:val>
            <c:numRef>
              <c:f>Variance!$G$5:$I$5</c:f>
              <c:numCache>
                <c:formatCode>#,##0.0;[Red]\-#,##0.0</c:formatCode>
                <c:ptCount val="3"/>
                <c:pt idx="0">
                  <c:v>-53.7</c:v>
                </c:pt>
                <c:pt idx="1">
                  <c:v>-49.8</c:v>
                </c:pt>
                <c:pt idx="2">
                  <c:v>-37.4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203712"/>
        <c:axId val="97205248"/>
      </c:lineChart>
      <c:catAx>
        <c:axId val="97203712"/>
        <c:scaling>
          <c:orientation val="minMax"/>
        </c:scaling>
        <c:delete val="0"/>
        <c:axPos val="b"/>
        <c:majorTickMark val="out"/>
        <c:minorTickMark val="none"/>
        <c:tickLblPos val="high"/>
        <c:crossAx val="97205248"/>
        <c:crosses val="autoZero"/>
        <c:auto val="1"/>
        <c:lblAlgn val="ctr"/>
        <c:lblOffset val="100"/>
        <c:noMultiLvlLbl val="0"/>
      </c:catAx>
      <c:valAx>
        <c:axId val="97205248"/>
        <c:scaling>
          <c:orientation val="minMax"/>
          <c:min val="-6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 b="0" dirty="0" smtClean="0"/>
                  <a:t>£m</a:t>
                </a:r>
                <a:endParaRPr lang="en-GB" b="0" dirty="0"/>
              </a:p>
            </c:rich>
          </c:tx>
          <c:layout>
            <c:manualLayout>
              <c:xMode val="edge"/>
              <c:yMode val="edge"/>
              <c:x val="1.212714596372933E-2"/>
              <c:y val="0.43652064676302965"/>
            </c:manualLayout>
          </c:layout>
          <c:overlay val="0"/>
        </c:title>
        <c:numFmt formatCode="#,##0.0;[Red]\-#,##0.0" sourceLinked="1"/>
        <c:majorTickMark val="out"/>
        <c:minorTickMark val="none"/>
        <c:tickLblPos val="nextTo"/>
        <c:crossAx val="97203712"/>
        <c:crosses val="autoZero"/>
        <c:crossBetween val="between"/>
        <c:majorUnit val="5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9707A4-931A-46A3-9B64-D23F36E4AE0A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4410814-5C45-4C9E-9538-EF8FCC7CC6F7}">
      <dgm:prSet phldrT="[Text]"/>
      <dgm:spPr>
        <a:solidFill>
          <a:srgbClr val="007BC3"/>
        </a:solidFill>
      </dgm:spPr>
      <dgm:t>
        <a:bodyPr/>
        <a:lstStyle/>
        <a:p>
          <a:r>
            <a:rPr lang="en-GB" b="1" dirty="0" smtClean="0">
              <a:latin typeface="Arial" panose="020B0604020202020204" pitchFamily="34" charset="0"/>
              <a:cs typeface="Arial" panose="020B0604020202020204" pitchFamily="34" charset="0"/>
            </a:rPr>
            <a:t>Population Health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EB1AC6-3747-460E-BC8F-4AE75258931E}" type="parTrans" cxnId="{56A512CB-FF9C-4823-9D16-8C3B3DB6CDA0}">
      <dgm:prSet/>
      <dgm:spPr/>
      <dgm:t>
        <a:bodyPr/>
        <a:lstStyle/>
        <a:p>
          <a:endParaRPr lang="en-GB"/>
        </a:p>
      </dgm:t>
    </dgm:pt>
    <dgm:pt modelId="{29854EBB-0DB6-45D1-9C5E-13AFE4AFE806}" type="sibTrans" cxnId="{56A512CB-FF9C-4823-9D16-8C3B3DB6CDA0}">
      <dgm:prSet/>
      <dgm:spPr/>
      <dgm:t>
        <a:bodyPr/>
        <a:lstStyle/>
        <a:p>
          <a:endParaRPr lang="en-GB"/>
        </a:p>
      </dgm:t>
    </dgm:pt>
    <dgm:pt modelId="{9F2D03C2-BFFA-469F-9254-E80B5AF88D05}">
      <dgm:prSet phldrT="[Text]"/>
      <dgm:spPr>
        <a:solidFill>
          <a:srgbClr val="D70B8C"/>
        </a:solidFill>
      </dgm:spPr>
      <dgm:t>
        <a:bodyPr/>
        <a:lstStyle/>
        <a:p>
          <a:r>
            <a:rPr lang="en-GB" b="1" dirty="0" smtClean="0">
              <a:latin typeface="Arial" panose="020B0604020202020204" pitchFamily="34" charset="0"/>
              <a:cs typeface="Arial" panose="020B0604020202020204" pitchFamily="34" charset="0"/>
            </a:rPr>
            <a:t>Integrated Care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C777C-F5CA-4620-9920-FBDFEDDF1AC5}" type="parTrans" cxnId="{DF3AC162-CDFD-4A24-96FA-C31F08F62590}">
      <dgm:prSet/>
      <dgm:spPr/>
      <dgm:t>
        <a:bodyPr/>
        <a:lstStyle/>
        <a:p>
          <a:endParaRPr lang="en-GB"/>
        </a:p>
      </dgm:t>
    </dgm:pt>
    <dgm:pt modelId="{7FDFE932-93EC-4127-BD10-0D1E3D1A5720}" type="sibTrans" cxnId="{DF3AC162-CDFD-4A24-96FA-C31F08F62590}">
      <dgm:prSet/>
      <dgm:spPr/>
      <dgm:t>
        <a:bodyPr/>
        <a:lstStyle/>
        <a:p>
          <a:endParaRPr lang="en-GB"/>
        </a:p>
      </dgm:t>
    </dgm:pt>
    <dgm:pt modelId="{001927A9-2580-4814-A263-25D8AA323610}">
      <dgm:prSet phldrT="[Text]" custT="1"/>
      <dgm:spPr>
        <a:solidFill>
          <a:srgbClr val="F58220"/>
        </a:solidFill>
      </dgm:spPr>
      <dgm:t>
        <a:bodyPr/>
        <a:lstStyle/>
        <a:p>
          <a:r>
            <a:rPr lang="en-GB" sz="1300" b="1" dirty="0" smtClean="0">
              <a:latin typeface="Arial" panose="020B0604020202020204" pitchFamily="34" charset="0"/>
              <a:cs typeface="Arial" panose="020B0604020202020204" pitchFamily="34" charset="0"/>
            </a:rPr>
            <a:t>Patient Engagement</a:t>
          </a:r>
          <a:endParaRPr lang="en-GB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C30F42-3F4D-4E20-90D8-D18E7BDC6717}" type="parTrans" cxnId="{D83CA3F3-7D8D-4A2A-A8B5-90CF2E361BF0}">
      <dgm:prSet/>
      <dgm:spPr/>
      <dgm:t>
        <a:bodyPr/>
        <a:lstStyle/>
        <a:p>
          <a:endParaRPr lang="en-GB"/>
        </a:p>
      </dgm:t>
    </dgm:pt>
    <dgm:pt modelId="{DE6C542D-431B-490B-8482-3096716A999A}" type="sibTrans" cxnId="{D83CA3F3-7D8D-4A2A-A8B5-90CF2E361BF0}">
      <dgm:prSet/>
      <dgm:spPr/>
      <dgm:t>
        <a:bodyPr/>
        <a:lstStyle/>
        <a:p>
          <a:endParaRPr lang="en-GB"/>
        </a:p>
      </dgm:t>
    </dgm:pt>
    <dgm:pt modelId="{1CC1BE91-F68A-45A7-8B1A-ADA7655E94B3}">
      <dgm:prSet phldrT="[Text]"/>
      <dgm:spPr>
        <a:solidFill>
          <a:srgbClr val="532E91"/>
        </a:solidFill>
      </dgm:spPr>
      <dgm:t>
        <a:bodyPr/>
        <a:lstStyle/>
        <a:p>
          <a:r>
            <a:rPr lang="en-GB" b="1" dirty="0" smtClean="0">
              <a:latin typeface="Arial" panose="020B0604020202020204" pitchFamily="34" charset="0"/>
              <a:cs typeface="Arial" panose="020B0604020202020204" pitchFamily="34" charset="0"/>
            </a:rPr>
            <a:t>Digital Records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CAEDA5-2FDA-4D79-AC5E-1D607DED9272}" type="parTrans" cxnId="{22E6FE0B-F8A1-464D-A0EF-13B8EF8F45FF}">
      <dgm:prSet/>
      <dgm:spPr/>
      <dgm:t>
        <a:bodyPr/>
        <a:lstStyle/>
        <a:p>
          <a:endParaRPr lang="en-GB"/>
        </a:p>
      </dgm:t>
    </dgm:pt>
    <dgm:pt modelId="{15EE31D0-2B0C-4E60-B520-ACE482421194}" type="sibTrans" cxnId="{22E6FE0B-F8A1-464D-A0EF-13B8EF8F45FF}">
      <dgm:prSet/>
      <dgm:spPr/>
      <dgm:t>
        <a:bodyPr/>
        <a:lstStyle/>
        <a:p>
          <a:endParaRPr lang="en-GB"/>
        </a:p>
      </dgm:t>
    </dgm:pt>
    <dgm:pt modelId="{429C20B6-EEB7-4977-A260-E84A08654D18}">
      <dgm:prSet/>
      <dgm:spPr>
        <a:solidFill>
          <a:srgbClr val="00AB4E"/>
        </a:solidFill>
      </dgm:spPr>
      <dgm:t>
        <a:bodyPr/>
        <a:lstStyle/>
        <a:p>
          <a:r>
            <a:rPr lang="en-GB" b="1" dirty="0" smtClean="0">
              <a:latin typeface="Arial" panose="020B0604020202020204" pitchFamily="34" charset="0"/>
              <a:cs typeface="Arial" panose="020B0604020202020204" pitchFamily="34" charset="0"/>
            </a:rPr>
            <a:t>Data Sharing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EBBE35-435F-4E4B-928F-38D5ED0319BE}" type="parTrans" cxnId="{0CA7DE81-E06C-403D-805B-196B2BD3F5E4}">
      <dgm:prSet/>
      <dgm:spPr/>
      <dgm:t>
        <a:bodyPr/>
        <a:lstStyle/>
        <a:p>
          <a:endParaRPr lang="en-GB"/>
        </a:p>
      </dgm:t>
    </dgm:pt>
    <dgm:pt modelId="{9034E56E-6B42-47DE-A7B6-0A3B678F53E1}" type="sibTrans" cxnId="{0CA7DE81-E06C-403D-805B-196B2BD3F5E4}">
      <dgm:prSet/>
      <dgm:spPr/>
      <dgm:t>
        <a:bodyPr/>
        <a:lstStyle/>
        <a:p>
          <a:endParaRPr lang="en-GB"/>
        </a:p>
      </dgm:t>
    </dgm:pt>
    <dgm:pt modelId="{75ECC74A-7D50-481E-9AB0-8D336C606712}" type="pres">
      <dgm:prSet presAssocID="{AA9707A4-931A-46A3-9B64-D23F36E4AE0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DDE9061-C885-43F7-A262-9CE486A3FA44}" type="pres">
      <dgm:prSet presAssocID="{AA9707A4-931A-46A3-9B64-D23F36E4AE0A}" presName="comp1" presStyleCnt="0"/>
      <dgm:spPr/>
    </dgm:pt>
    <dgm:pt modelId="{CECB7719-9016-4BE1-A306-6C30CD407077}" type="pres">
      <dgm:prSet presAssocID="{AA9707A4-931A-46A3-9B64-D23F36E4AE0A}" presName="circle1" presStyleLbl="node1" presStyleIdx="0" presStyleCnt="5" custLinFactNeighborY="1384"/>
      <dgm:spPr/>
      <dgm:t>
        <a:bodyPr/>
        <a:lstStyle/>
        <a:p>
          <a:endParaRPr lang="en-GB"/>
        </a:p>
      </dgm:t>
    </dgm:pt>
    <dgm:pt modelId="{46490747-59BB-4A05-9CA8-94EAC5CB91CD}" type="pres">
      <dgm:prSet presAssocID="{AA9707A4-931A-46A3-9B64-D23F36E4AE0A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9730B3-D614-403E-A467-1E34700EFE39}" type="pres">
      <dgm:prSet presAssocID="{AA9707A4-931A-46A3-9B64-D23F36E4AE0A}" presName="comp2" presStyleCnt="0"/>
      <dgm:spPr/>
    </dgm:pt>
    <dgm:pt modelId="{7B8EAD1A-041A-41B5-A26C-22D563F583BE}" type="pres">
      <dgm:prSet presAssocID="{AA9707A4-931A-46A3-9B64-D23F36E4AE0A}" presName="circle2" presStyleLbl="node1" presStyleIdx="1" presStyleCnt="5"/>
      <dgm:spPr/>
      <dgm:t>
        <a:bodyPr/>
        <a:lstStyle/>
        <a:p>
          <a:endParaRPr lang="en-GB"/>
        </a:p>
      </dgm:t>
    </dgm:pt>
    <dgm:pt modelId="{34B86367-0755-4F8C-8227-C80BE4F3B736}" type="pres">
      <dgm:prSet presAssocID="{AA9707A4-931A-46A3-9B64-D23F36E4AE0A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A49651-13D2-4403-A71A-8DBD69175AA4}" type="pres">
      <dgm:prSet presAssocID="{AA9707A4-931A-46A3-9B64-D23F36E4AE0A}" presName="comp3" presStyleCnt="0"/>
      <dgm:spPr/>
    </dgm:pt>
    <dgm:pt modelId="{352CE5B7-BDAB-44D8-90EF-91B56BF77728}" type="pres">
      <dgm:prSet presAssocID="{AA9707A4-931A-46A3-9B64-D23F36E4AE0A}" presName="circle3" presStyleLbl="node1" presStyleIdx="2" presStyleCnt="5" custScaleY="101640" custLinFactNeighborY="2913"/>
      <dgm:spPr/>
      <dgm:t>
        <a:bodyPr/>
        <a:lstStyle/>
        <a:p>
          <a:endParaRPr lang="en-GB"/>
        </a:p>
      </dgm:t>
    </dgm:pt>
    <dgm:pt modelId="{3905EF56-CB40-45DB-B544-0A46DED5744C}" type="pres">
      <dgm:prSet presAssocID="{AA9707A4-931A-46A3-9B64-D23F36E4AE0A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9D457C5-86C3-48B8-A0C8-3AA7420319A2}" type="pres">
      <dgm:prSet presAssocID="{AA9707A4-931A-46A3-9B64-D23F36E4AE0A}" presName="comp4" presStyleCnt="0"/>
      <dgm:spPr/>
    </dgm:pt>
    <dgm:pt modelId="{CE822977-007B-4A66-8062-BB31F3760CC6}" type="pres">
      <dgm:prSet presAssocID="{AA9707A4-931A-46A3-9B64-D23F36E4AE0A}" presName="circle4" presStyleLbl="node1" presStyleIdx="3" presStyleCnt="5" custScaleY="96374" custLinFactNeighborY="11955"/>
      <dgm:spPr/>
      <dgm:t>
        <a:bodyPr/>
        <a:lstStyle/>
        <a:p>
          <a:endParaRPr lang="en-GB"/>
        </a:p>
      </dgm:t>
    </dgm:pt>
    <dgm:pt modelId="{99D97D24-351B-4BB1-B0FA-A404096CC678}" type="pres">
      <dgm:prSet presAssocID="{AA9707A4-931A-46A3-9B64-D23F36E4AE0A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A84644-F02D-4B09-AB60-33394F58D652}" type="pres">
      <dgm:prSet presAssocID="{AA9707A4-931A-46A3-9B64-D23F36E4AE0A}" presName="comp5" presStyleCnt="0"/>
      <dgm:spPr/>
    </dgm:pt>
    <dgm:pt modelId="{0DE44855-BD15-4CC6-A4E1-4144B29AE7F3}" type="pres">
      <dgm:prSet presAssocID="{AA9707A4-931A-46A3-9B64-D23F36E4AE0A}" presName="circle5" presStyleLbl="node1" presStyleIdx="4" presStyleCnt="5"/>
      <dgm:spPr/>
      <dgm:t>
        <a:bodyPr/>
        <a:lstStyle/>
        <a:p>
          <a:endParaRPr lang="en-GB"/>
        </a:p>
      </dgm:t>
    </dgm:pt>
    <dgm:pt modelId="{3E321215-A3A8-42FE-8AB6-3CD57D825E63}" type="pres">
      <dgm:prSet presAssocID="{AA9707A4-931A-46A3-9B64-D23F36E4AE0A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83252FB-3B52-4049-B4DC-C3141EFB4BE1}" type="presOf" srcId="{24410814-5C45-4C9E-9538-EF8FCC7CC6F7}" destId="{CECB7719-9016-4BE1-A306-6C30CD407077}" srcOrd="0" destOrd="0" presId="urn:microsoft.com/office/officeart/2005/8/layout/venn2"/>
    <dgm:cxn modelId="{56A512CB-FF9C-4823-9D16-8C3B3DB6CDA0}" srcId="{AA9707A4-931A-46A3-9B64-D23F36E4AE0A}" destId="{24410814-5C45-4C9E-9538-EF8FCC7CC6F7}" srcOrd="0" destOrd="0" parTransId="{C2EB1AC6-3747-460E-BC8F-4AE75258931E}" sibTransId="{29854EBB-0DB6-45D1-9C5E-13AFE4AFE806}"/>
    <dgm:cxn modelId="{E8200A69-3C77-42FE-8F21-01BC34AC363D}" type="presOf" srcId="{9F2D03C2-BFFA-469F-9254-E80B5AF88D05}" destId="{7B8EAD1A-041A-41B5-A26C-22D563F583BE}" srcOrd="0" destOrd="0" presId="urn:microsoft.com/office/officeart/2005/8/layout/venn2"/>
    <dgm:cxn modelId="{96971644-8328-462C-A2EE-BE039A9D4050}" type="presOf" srcId="{1CC1BE91-F68A-45A7-8B1A-ADA7655E94B3}" destId="{0DE44855-BD15-4CC6-A4E1-4144B29AE7F3}" srcOrd="0" destOrd="0" presId="urn:microsoft.com/office/officeart/2005/8/layout/venn2"/>
    <dgm:cxn modelId="{36DBC663-0ACD-49DD-B1D7-861BFB8811D2}" type="presOf" srcId="{429C20B6-EEB7-4977-A260-E84A08654D18}" destId="{99D97D24-351B-4BB1-B0FA-A404096CC678}" srcOrd="1" destOrd="0" presId="urn:microsoft.com/office/officeart/2005/8/layout/venn2"/>
    <dgm:cxn modelId="{2D177EF1-2835-4814-8CB0-9DCA911DE74A}" type="presOf" srcId="{001927A9-2580-4814-A263-25D8AA323610}" destId="{3905EF56-CB40-45DB-B544-0A46DED5744C}" srcOrd="1" destOrd="0" presId="urn:microsoft.com/office/officeart/2005/8/layout/venn2"/>
    <dgm:cxn modelId="{DF3AC162-CDFD-4A24-96FA-C31F08F62590}" srcId="{AA9707A4-931A-46A3-9B64-D23F36E4AE0A}" destId="{9F2D03C2-BFFA-469F-9254-E80B5AF88D05}" srcOrd="1" destOrd="0" parTransId="{739C777C-F5CA-4620-9920-FBDFEDDF1AC5}" sibTransId="{7FDFE932-93EC-4127-BD10-0D1E3D1A5720}"/>
    <dgm:cxn modelId="{32B3F893-D497-480E-BD4A-D8A4356C6498}" type="presOf" srcId="{1CC1BE91-F68A-45A7-8B1A-ADA7655E94B3}" destId="{3E321215-A3A8-42FE-8AB6-3CD57D825E63}" srcOrd="1" destOrd="0" presId="urn:microsoft.com/office/officeart/2005/8/layout/venn2"/>
    <dgm:cxn modelId="{13BA390E-D527-40BF-A7AF-F8129020CF5F}" type="presOf" srcId="{001927A9-2580-4814-A263-25D8AA323610}" destId="{352CE5B7-BDAB-44D8-90EF-91B56BF77728}" srcOrd="0" destOrd="0" presId="urn:microsoft.com/office/officeart/2005/8/layout/venn2"/>
    <dgm:cxn modelId="{D83CA3F3-7D8D-4A2A-A8B5-90CF2E361BF0}" srcId="{AA9707A4-931A-46A3-9B64-D23F36E4AE0A}" destId="{001927A9-2580-4814-A263-25D8AA323610}" srcOrd="2" destOrd="0" parTransId="{8DC30F42-3F4D-4E20-90D8-D18E7BDC6717}" sibTransId="{DE6C542D-431B-490B-8482-3096716A999A}"/>
    <dgm:cxn modelId="{7CD2A6ED-7D2A-4180-AA6F-E63DEBB9BFE4}" type="presOf" srcId="{AA9707A4-931A-46A3-9B64-D23F36E4AE0A}" destId="{75ECC74A-7D50-481E-9AB0-8D336C606712}" srcOrd="0" destOrd="0" presId="urn:microsoft.com/office/officeart/2005/8/layout/venn2"/>
    <dgm:cxn modelId="{EF47EEA4-0115-4FF4-8385-32148DC76144}" type="presOf" srcId="{9F2D03C2-BFFA-469F-9254-E80B5AF88D05}" destId="{34B86367-0755-4F8C-8227-C80BE4F3B736}" srcOrd="1" destOrd="0" presId="urn:microsoft.com/office/officeart/2005/8/layout/venn2"/>
    <dgm:cxn modelId="{0BB7527E-6067-4183-AE3A-73951B82E676}" type="presOf" srcId="{429C20B6-EEB7-4977-A260-E84A08654D18}" destId="{CE822977-007B-4A66-8062-BB31F3760CC6}" srcOrd="0" destOrd="0" presId="urn:microsoft.com/office/officeart/2005/8/layout/venn2"/>
    <dgm:cxn modelId="{0CA7DE81-E06C-403D-805B-196B2BD3F5E4}" srcId="{AA9707A4-931A-46A3-9B64-D23F36E4AE0A}" destId="{429C20B6-EEB7-4977-A260-E84A08654D18}" srcOrd="3" destOrd="0" parTransId="{55EBBE35-435F-4E4B-928F-38D5ED0319BE}" sibTransId="{9034E56E-6B42-47DE-A7B6-0A3B678F53E1}"/>
    <dgm:cxn modelId="{22E6FE0B-F8A1-464D-A0EF-13B8EF8F45FF}" srcId="{AA9707A4-931A-46A3-9B64-D23F36E4AE0A}" destId="{1CC1BE91-F68A-45A7-8B1A-ADA7655E94B3}" srcOrd="4" destOrd="0" parTransId="{02CAEDA5-2FDA-4D79-AC5E-1D607DED9272}" sibTransId="{15EE31D0-2B0C-4E60-B520-ACE482421194}"/>
    <dgm:cxn modelId="{686B23CC-BE67-4278-AA26-64540F1002A7}" type="presOf" srcId="{24410814-5C45-4C9E-9538-EF8FCC7CC6F7}" destId="{46490747-59BB-4A05-9CA8-94EAC5CB91CD}" srcOrd="1" destOrd="0" presId="urn:microsoft.com/office/officeart/2005/8/layout/venn2"/>
    <dgm:cxn modelId="{AE53C8D5-B4D9-4ED6-9460-447AF6C578F8}" type="presParOf" srcId="{75ECC74A-7D50-481E-9AB0-8D336C606712}" destId="{ADDE9061-C885-43F7-A262-9CE486A3FA44}" srcOrd="0" destOrd="0" presId="urn:microsoft.com/office/officeart/2005/8/layout/venn2"/>
    <dgm:cxn modelId="{6B2ECD05-6AC8-45BA-8B80-DA7BB693CEA9}" type="presParOf" srcId="{ADDE9061-C885-43F7-A262-9CE486A3FA44}" destId="{CECB7719-9016-4BE1-A306-6C30CD407077}" srcOrd="0" destOrd="0" presId="urn:microsoft.com/office/officeart/2005/8/layout/venn2"/>
    <dgm:cxn modelId="{F4E5108D-5D5B-46DE-BEE3-CC2736D800C5}" type="presParOf" srcId="{ADDE9061-C885-43F7-A262-9CE486A3FA44}" destId="{46490747-59BB-4A05-9CA8-94EAC5CB91CD}" srcOrd="1" destOrd="0" presId="urn:microsoft.com/office/officeart/2005/8/layout/venn2"/>
    <dgm:cxn modelId="{5252173E-C939-43DB-9426-7E1EA8F8650E}" type="presParOf" srcId="{75ECC74A-7D50-481E-9AB0-8D336C606712}" destId="{319730B3-D614-403E-A467-1E34700EFE39}" srcOrd="1" destOrd="0" presId="urn:microsoft.com/office/officeart/2005/8/layout/venn2"/>
    <dgm:cxn modelId="{011860E5-0CA1-439E-A1C2-C63CF99F5CB7}" type="presParOf" srcId="{319730B3-D614-403E-A467-1E34700EFE39}" destId="{7B8EAD1A-041A-41B5-A26C-22D563F583BE}" srcOrd="0" destOrd="0" presId="urn:microsoft.com/office/officeart/2005/8/layout/venn2"/>
    <dgm:cxn modelId="{C2425FB8-9DF8-4A4A-96C2-74D8DCA5BE40}" type="presParOf" srcId="{319730B3-D614-403E-A467-1E34700EFE39}" destId="{34B86367-0755-4F8C-8227-C80BE4F3B736}" srcOrd="1" destOrd="0" presId="urn:microsoft.com/office/officeart/2005/8/layout/venn2"/>
    <dgm:cxn modelId="{17F639FB-E71C-43EF-AF4D-FC9A03FAF3CD}" type="presParOf" srcId="{75ECC74A-7D50-481E-9AB0-8D336C606712}" destId="{33A49651-13D2-4403-A71A-8DBD69175AA4}" srcOrd="2" destOrd="0" presId="urn:microsoft.com/office/officeart/2005/8/layout/venn2"/>
    <dgm:cxn modelId="{FAF48D2B-5E4B-4BA3-912E-4862B2CC0C0F}" type="presParOf" srcId="{33A49651-13D2-4403-A71A-8DBD69175AA4}" destId="{352CE5B7-BDAB-44D8-90EF-91B56BF77728}" srcOrd="0" destOrd="0" presId="urn:microsoft.com/office/officeart/2005/8/layout/venn2"/>
    <dgm:cxn modelId="{FE825FAC-3209-4490-A0EB-EEEF21055878}" type="presParOf" srcId="{33A49651-13D2-4403-A71A-8DBD69175AA4}" destId="{3905EF56-CB40-45DB-B544-0A46DED5744C}" srcOrd="1" destOrd="0" presId="urn:microsoft.com/office/officeart/2005/8/layout/venn2"/>
    <dgm:cxn modelId="{A4B60E26-9491-4764-8E11-2AE848308AA9}" type="presParOf" srcId="{75ECC74A-7D50-481E-9AB0-8D336C606712}" destId="{D9D457C5-86C3-48B8-A0C8-3AA7420319A2}" srcOrd="3" destOrd="0" presId="urn:microsoft.com/office/officeart/2005/8/layout/venn2"/>
    <dgm:cxn modelId="{EF7FE781-AF3E-4BB5-A74F-7AE6F98870B4}" type="presParOf" srcId="{D9D457C5-86C3-48B8-A0C8-3AA7420319A2}" destId="{CE822977-007B-4A66-8062-BB31F3760CC6}" srcOrd="0" destOrd="0" presId="urn:microsoft.com/office/officeart/2005/8/layout/venn2"/>
    <dgm:cxn modelId="{47151309-64BE-4DA6-9CCF-40D85259FC81}" type="presParOf" srcId="{D9D457C5-86C3-48B8-A0C8-3AA7420319A2}" destId="{99D97D24-351B-4BB1-B0FA-A404096CC678}" srcOrd="1" destOrd="0" presId="urn:microsoft.com/office/officeart/2005/8/layout/venn2"/>
    <dgm:cxn modelId="{BFD09CC1-0E9B-4865-B387-8F4CB3769887}" type="presParOf" srcId="{75ECC74A-7D50-481E-9AB0-8D336C606712}" destId="{B7A84644-F02D-4B09-AB60-33394F58D652}" srcOrd="4" destOrd="0" presId="urn:microsoft.com/office/officeart/2005/8/layout/venn2"/>
    <dgm:cxn modelId="{05CDC748-3446-477A-A914-32336209FC03}" type="presParOf" srcId="{B7A84644-F02D-4B09-AB60-33394F58D652}" destId="{0DE44855-BD15-4CC6-A4E1-4144B29AE7F3}" srcOrd="0" destOrd="0" presId="urn:microsoft.com/office/officeart/2005/8/layout/venn2"/>
    <dgm:cxn modelId="{C3642B50-814A-49B6-85D3-CB24A8BD9A90}" type="presParOf" srcId="{B7A84644-F02D-4B09-AB60-33394F58D652}" destId="{3E321215-A3A8-42FE-8AB6-3CD57D825E6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E036B0-32E7-45BE-9E7D-D0210016765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E15198-6DD1-4E3C-847D-2C470F433844}">
      <dgm:prSet custT="1"/>
      <dgm:spPr>
        <a:solidFill>
          <a:srgbClr val="007BC3"/>
        </a:solidFill>
      </dgm:spPr>
      <dgm:t>
        <a:bodyPr/>
        <a:lstStyle/>
        <a:p>
          <a:pPr algn="l" rtl="0"/>
          <a:r>
            <a:rPr lang="en-GB" sz="1350" dirty="0" smtClean="0">
              <a:latin typeface="Arial" panose="020B0604020202020204" pitchFamily="34" charset="0"/>
              <a:cs typeface="Arial" panose="020B0604020202020204" pitchFamily="34" charset="0"/>
            </a:rPr>
            <a:t>Information shared between organisations and available for  authorised users </a:t>
          </a:r>
          <a:br>
            <a:rPr lang="en-GB" sz="135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1350" dirty="0" smtClean="0">
              <a:latin typeface="Arial" panose="020B0604020202020204" pitchFamily="34" charset="0"/>
              <a:cs typeface="Arial" panose="020B0604020202020204" pitchFamily="34" charset="0"/>
            </a:rPr>
            <a:t>to view</a:t>
          </a:r>
          <a:endParaRPr lang="en-GB" sz="13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8EDB84-7822-4787-9EF1-C99F6729E68D}" type="parTrans" cxnId="{79DCF90D-EE9A-4D80-88BA-4799CC316BC1}">
      <dgm:prSet/>
      <dgm:spPr/>
      <dgm:t>
        <a:bodyPr/>
        <a:lstStyle/>
        <a:p>
          <a:pPr algn="l"/>
          <a:endParaRPr lang="en-GB">
            <a:latin typeface="Arial" pitchFamily="34" charset="0"/>
            <a:cs typeface="Arial" pitchFamily="34" charset="0"/>
          </a:endParaRPr>
        </a:p>
      </dgm:t>
    </dgm:pt>
    <dgm:pt modelId="{BE2120E1-185D-4062-A000-06DB559D948C}" type="sibTrans" cxnId="{79DCF90D-EE9A-4D80-88BA-4799CC316BC1}">
      <dgm:prSet/>
      <dgm:spPr/>
      <dgm:t>
        <a:bodyPr/>
        <a:lstStyle/>
        <a:p>
          <a:pPr algn="l"/>
          <a:endParaRPr lang="en-GB">
            <a:latin typeface="Arial" pitchFamily="34" charset="0"/>
            <a:cs typeface="Arial" pitchFamily="34" charset="0"/>
          </a:endParaRPr>
        </a:p>
      </dgm:t>
    </dgm:pt>
    <dgm:pt modelId="{B750DF7D-E544-4D85-96D6-093447697F12}" type="pres">
      <dgm:prSet presAssocID="{30E036B0-32E7-45BE-9E7D-D021001676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B19A873-745E-441A-9264-35416F8E1BD4}" type="pres">
      <dgm:prSet presAssocID="{82E15198-6DD1-4E3C-847D-2C470F43384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54CD966-42D8-46AD-8B54-1A39EF1253F4}" type="presOf" srcId="{30E036B0-32E7-45BE-9E7D-D02100167656}" destId="{B750DF7D-E544-4D85-96D6-093447697F12}" srcOrd="0" destOrd="0" presId="urn:microsoft.com/office/officeart/2005/8/layout/default"/>
    <dgm:cxn modelId="{79DCF90D-EE9A-4D80-88BA-4799CC316BC1}" srcId="{30E036B0-32E7-45BE-9E7D-D02100167656}" destId="{82E15198-6DD1-4E3C-847D-2C470F433844}" srcOrd="0" destOrd="0" parTransId="{9D8EDB84-7822-4787-9EF1-C99F6729E68D}" sibTransId="{BE2120E1-185D-4062-A000-06DB559D948C}"/>
    <dgm:cxn modelId="{80606D11-0692-4841-B3D6-806DCF191848}" type="presOf" srcId="{82E15198-6DD1-4E3C-847D-2C470F433844}" destId="{3B19A873-745E-441A-9264-35416F8E1BD4}" srcOrd="0" destOrd="0" presId="urn:microsoft.com/office/officeart/2005/8/layout/default"/>
    <dgm:cxn modelId="{1965FE67-50C8-4DA0-B3B9-03ECBA541396}" type="presParOf" srcId="{B750DF7D-E544-4D85-96D6-093447697F12}" destId="{3B19A873-745E-441A-9264-35416F8E1BD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E036B0-32E7-45BE-9E7D-D0210016765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E15198-6DD1-4E3C-847D-2C470F433844}">
      <dgm:prSet custT="1"/>
      <dgm:spPr>
        <a:solidFill>
          <a:srgbClr val="007BC3"/>
        </a:solidFill>
      </dgm:spPr>
      <dgm:t>
        <a:bodyPr/>
        <a:lstStyle/>
        <a:p>
          <a:pPr algn="l" rtl="0"/>
          <a:r>
            <a:rPr lang="en-GB" sz="1350" dirty="0" smtClean="0">
              <a:latin typeface="Arial" panose="020B0604020202020204" pitchFamily="34" charset="0"/>
              <a:cs typeface="Arial" panose="020B0604020202020204" pitchFamily="34" charset="0"/>
            </a:rPr>
            <a:t>Patients access  their own record and contribute to content </a:t>
          </a:r>
          <a:endParaRPr lang="en-GB" sz="13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8EDB84-7822-4787-9EF1-C99F6729E68D}" type="parTrans" cxnId="{79DCF90D-EE9A-4D80-88BA-4799CC316BC1}">
      <dgm:prSet/>
      <dgm:spPr/>
      <dgm:t>
        <a:bodyPr/>
        <a:lstStyle/>
        <a:p>
          <a:pPr algn="l"/>
          <a:endParaRPr lang="en-GB">
            <a:latin typeface="Arial" pitchFamily="34" charset="0"/>
            <a:cs typeface="Arial" pitchFamily="34" charset="0"/>
          </a:endParaRPr>
        </a:p>
      </dgm:t>
    </dgm:pt>
    <dgm:pt modelId="{BE2120E1-185D-4062-A000-06DB559D948C}" type="sibTrans" cxnId="{79DCF90D-EE9A-4D80-88BA-4799CC316BC1}">
      <dgm:prSet/>
      <dgm:spPr/>
      <dgm:t>
        <a:bodyPr/>
        <a:lstStyle/>
        <a:p>
          <a:pPr algn="l"/>
          <a:endParaRPr lang="en-GB">
            <a:latin typeface="Arial" pitchFamily="34" charset="0"/>
            <a:cs typeface="Arial" pitchFamily="34" charset="0"/>
          </a:endParaRPr>
        </a:p>
      </dgm:t>
    </dgm:pt>
    <dgm:pt modelId="{B750DF7D-E544-4D85-96D6-093447697F12}" type="pres">
      <dgm:prSet presAssocID="{30E036B0-32E7-45BE-9E7D-D021001676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B19A873-745E-441A-9264-35416F8E1BD4}" type="pres">
      <dgm:prSet presAssocID="{82E15198-6DD1-4E3C-847D-2C470F433844}" presName="node" presStyleLbl="node1" presStyleIdx="0" presStyleCnt="1" custScaleY="9260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9DCF90D-EE9A-4D80-88BA-4799CC316BC1}" srcId="{30E036B0-32E7-45BE-9E7D-D02100167656}" destId="{82E15198-6DD1-4E3C-847D-2C470F433844}" srcOrd="0" destOrd="0" parTransId="{9D8EDB84-7822-4787-9EF1-C99F6729E68D}" sibTransId="{BE2120E1-185D-4062-A000-06DB559D948C}"/>
    <dgm:cxn modelId="{7651A00D-BFB3-4BCB-8C17-6ADA475F6006}" type="presOf" srcId="{82E15198-6DD1-4E3C-847D-2C470F433844}" destId="{3B19A873-745E-441A-9264-35416F8E1BD4}" srcOrd="0" destOrd="0" presId="urn:microsoft.com/office/officeart/2005/8/layout/default"/>
    <dgm:cxn modelId="{FF4BDB7D-679C-4E11-8453-6216D03C2BE3}" type="presOf" srcId="{30E036B0-32E7-45BE-9E7D-D02100167656}" destId="{B750DF7D-E544-4D85-96D6-093447697F12}" srcOrd="0" destOrd="0" presId="urn:microsoft.com/office/officeart/2005/8/layout/default"/>
    <dgm:cxn modelId="{FDF08D61-0E47-4944-8A3E-D02AB300F16E}" type="presParOf" srcId="{B750DF7D-E544-4D85-96D6-093447697F12}" destId="{3B19A873-745E-441A-9264-35416F8E1BD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E036B0-32E7-45BE-9E7D-D0210016765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E15198-6DD1-4E3C-847D-2C470F433844}">
      <dgm:prSet custT="1"/>
      <dgm:spPr>
        <a:solidFill>
          <a:srgbClr val="007BC3"/>
        </a:solidFill>
      </dgm:spPr>
      <dgm:t>
        <a:bodyPr/>
        <a:lstStyle/>
        <a:p>
          <a:pPr algn="l" rtl="0"/>
          <a:r>
            <a:rPr lang="en-GB" sz="1350" dirty="0" smtClean="0">
              <a:latin typeface="Arial" panose="020B0604020202020204" pitchFamily="34" charset="0"/>
              <a:cs typeface="Arial" panose="020B0604020202020204" pitchFamily="34" charset="0"/>
            </a:rPr>
            <a:t>Management of complex pathways including virtual MDTs, shared care plans, messaging, tasking, requesting</a:t>
          </a:r>
          <a:endParaRPr lang="en-GB" sz="13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8EDB84-7822-4787-9EF1-C99F6729E68D}" type="parTrans" cxnId="{79DCF90D-EE9A-4D80-88BA-4799CC316BC1}">
      <dgm:prSet/>
      <dgm:spPr/>
      <dgm:t>
        <a:bodyPr/>
        <a:lstStyle/>
        <a:p>
          <a:pPr algn="l"/>
          <a:endParaRPr lang="en-GB">
            <a:latin typeface="Arial" pitchFamily="34" charset="0"/>
            <a:cs typeface="Arial" pitchFamily="34" charset="0"/>
          </a:endParaRPr>
        </a:p>
      </dgm:t>
    </dgm:pt>
    <dgm:pt modelId="{BE2120E1-185D-4062-A000-06DB559D948C}" type="sibTrans" cxnId="{79DCF90D-EE9A-4D80-88BA-4799CC316BC1}">
      <dgm:prSet/>
      <dgm:spPr/>
      <dgm:t>
        <a:bodyPr/>
        <a:lstStyle/>
        <a:p>
          <a:pPr algn="l"/>
          <a:endParaRPr lang="en-GB">
            <a:latin typeface="Arial" pitchFamily="34" charset="0"/>
            <a:cs typeface="Arial" pitchFamily="34" charset="0"/>
          </a:endParaRPr>
        </a:p>
      </dgm:t>
    </dgm:pt>
    <dgm:pt modelId="{B750DF7D-E544-4D85-96D6-093447697F12}" type="pres">
      <dgm:prSet presAssocID="{30E036B0-32E7-45BE-9E7D-D021001676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B19A873-745E-441A-9264-35416F8E1BD4}" type="pres">
      <dgm:prSet presAssocID="{82E15198-6DD1-4E3C-847D-2C470F43384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7FD0C12-DCAF-43B5-B8CF-11435657F865}" type="presOf" srcId="{30E036B0-32E7-45BE-9E7D-D02100167656}" destId="{B750DF7D-E544-4D85-96D6-093447697F12}" srcOrd="0" destOrd="0" presId="urn:microsoft.com/office/officeart/2005/8/layout/default"/>
    <dgm:cxn modelId="{79DCF90D-EE9A-4D80-88BA-4799CC316BC1}" srcId="{30E036B0-32E7-45BE-9E7D-D02100167656}" destId="{82E15198-6DD1-4E3C-847D-2C470F433844}" srcOrd="0" destOrd="0" parTransId="{9D8EDB84-7822-4787-9EF1-C99F6729E68D}" sibTransId="{BE2120E1-185D-4062-A000-06DB559D948C}"/>
    <dgm:cxn modelId="{06AD693F-93D2-409F-ADAD-54A70068591A}" type="presOf" srcId="{82E15198-6DD1-4E3C-847D-2C470F433844}" destId="{3B19A873-745E-441A-9264-35416F8E1BD4}" srcOrd="0" destOrd="0" presId="urn:microsoft.com/office/officeart/2005/8/layout/default"/>
    <dgm:cxn modelId="{5C755446-7470-41C3-8E28-0626F8AB8F20}" type="presParOf" srcId="{B750DF7D-E544-4D85-96D6-093447697F12}" destId="{3B19A873-745E-441A-9264-35416F8E1BD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E036B0-32E7-45BE-9E7D-D0210016765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E15198-6DD1-4E3C-847D-2C470F433844}">
      <dgm:prSet custT="1"/>
      <dgm:spPr>
        <a:solidFill>
          <a:srgbClr val="007BC3"/>
        </a:solidFill>
      </dgm:spPr>
      <dgm:t>
        <a:bodyPr/>
        <a:lstStyle/>
        <a:p>
          <a:pPr algn="l" rtl="0"/>
          <a:r>
            <a:rPr lang="en-GB" sz="1350" dirty="0" smtClean="0">
              <a:latin typeface="Arial" panose="020B0604020202020204" pitchFamily="34" charset="0"/>
              <a:cs typeface="Arial" panose="020B0604020202020204" pitchFamily="34" charset="0"/>
            </a:rPr>
            <a:t>Data management and complex analysis, registries and scorecards, predictive care management </a:t>
          </a:r>
          <a:endParaRPr lang="en-GB" sz="13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8EDB84-7822-4787-9EF1-C99F6729E68D}" type="parTrans" cxnId="{79DCF90D-EE9A-4D80-88BA-4799CC316BC1}">
      <dgm:prSet/>
      <dgm:spPr/>
      <dgm:t>
        <a:bodyPr/>
        <a:lstStyle/>
        <a:p>
          <a:pPr algn="l"/>
          <a:endParaRPr lang="en-GB">
            <a:latin typeface="Arial" pitchFamily="34" charset="0"/>
            <a:cs typeface="Arial" pitchFamily="34" charset="0"/>
          </a:endParaRPr>
        </a:p>
      </dgm:t>
    </dgm:pt>
    <dgm:pt modelId="{BE2120E1-185D-4062-A000-06DB559D948C}" type="sibTrans" cxnId="{79DCF90D-EE9A-4D80-88BA-4799CC316BC1}">
      <dgm:prSet/>
      <dgm:spPr/>
      <dgm:t>
        <a:bodyPr/>
        <a:lstStyle/>
        <a:p>
          <a:pPr algn="l"/>
          <a:endParaRPr lang="en-GB">
            <a:latin typeface="Arial" pitchFamily="34" charset="0"/>
            <a:cs typeface="Arial" pitchFamily="34" charset="0"/>
          </a:endParaRPr>
        </a:p>
      </dgm:t>
    </dgm:pt>
    <dgm:pt modelId="{B750DF7D-E544-4D85-96D6-093447697F12}" type="pres">
      <dgm:prSet presAssocID="{30E036B0-32E7-45BE-9E7D-D021001676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B19A873-745E-441A-9264-35416F8E1BD4}" type="pres">
      <dgm:prSet presAssocID="{82E15198-6DD1-4E3C-847D-2C470F43384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9DCF90D-EE9A-4D80-88BA-4799CC316BC1}" srcId="{30E036B0-32E7-45BE-9E7D-D02100167656}" destId="{82E15198-6DD1-4E3C-847D-2C470F433844}" srcOrd="0" destOrd="0" parTransId="{9D8EDB84-7822-4787-9EF1-C99F6729E68D}" sibTransId="{BE2120E1-185D-4062-A000-06DB559D948C}"/>
    <dgm:cxn modelId="{397DC22F-C5A6-4B2C-A994-9D43946E3B68}" type="presOf" srcId="{30E036B0-32E7-45BE-9E7D-D02100167656}" destId="{B750DF7D-E544-4D85-96D6-093447697F12}" srcOrd="0" destOrd="0" presId="urn:microsoft.com/office/officeart/2005/8/layout/default"/>
    <dgm:cxn modelId="{1790817C-3A87-4E6C-86C9-C824C5AFD05D}" type="presOf" srcId="{82E15198-6DD1-4E3C-847D-2C470F433844}" destId="{3B19A873-745E-441A-9264-35416F8E1BD4}" srcOrd="0" destOrd="0" presId="urn:microsoft.com/office/officeart/2005/8/layout/default"/>
    <dgm:cxn modelId="{8DA6CA48-17E0-42D4-A193-2C04A7A9242C}" type="presParOf" srcId="{B750DF7D-E544-4D85-96D6-093447697F12}" destId="{3B19A873-745E-441A-9264-35416F8E1BD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E036B0-32E7-45BE-9E7D-D0210016765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E15198-6DD1-4E3C-847D-2C470F433844}">
      <dgm:prSet custT="1"/>
      <dgm:spPr>
        <a:solidFill>
          <a:srgbClr val="007BC3"/>
        </a:solidFill>
      </dgm:spPr>
      <dgm:t>
        <a:bodyPr/>
        <a:lstStyle/>
        <a:p>
          <a:pPr algn="l" rtl="0"/>
          <a:r>
            <a:rPr lang="en-GB" sz="1350" dirty="0" smtClean="0">
              <a:latin typeface="Arial" panose="020B0604020202020204" pitchFamily="34" charset="0"/>
              <a:cs typeface="Arial" panose="020B0604020202020204" pitchFamily="34" charset="0"/>
            </a:rPr>
            <a:t>No longer reliant on paper, information is now digital preferably in structured format</a:t>
          </a:r>
          <a:endParaRPr lang="en-GB" sz="13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8EDB84-7822-4787-9EF1-C99F6729E68D}" type="parTrans" cxnId="{79DCF90D-EE9A-4D80-88BA-4799CC316BC1}">
      <dgm:prSet/>
      <dgm:spPr/>
      <dgm:t>
        <a:bodyPr/>
        <a:lstStyle/>
        <a:p>
          <a:pPr algn="l"/>
          <a:endParaRPr lang="en-GB">
            <a:latin typeface="Arial" pitchFamily="34" charset="0"/>
            <a:cs typeface="Arial" pitchFamily="34" charset="0"/>
          </a:endParaRPr>
        </a:p>
      </dgm:t>
    </dgm:pt>
    <dgm:pt modelId="{BE2120E1-185D-4062-A000-06DB559D948C}" type="sibTrans" cxnId="{79DCF90D-EE9A-4D80-88BA-4799CC316BC1}">
      <dgm:prSet/>
      <dgm:spPr/>
      <dgm:t>
        <a:bodyPr/>
        <a:lstStyle/>
        <a:p>
          <a:pPr algn="l"/>
          <a:endParaRPr lang="en-GB">
            <a:latin typeface="Arial" pitchFamily="34" charset="0"/>
            <a:cs typeface="Arial" pitchFamily="34" charset="0"/>
          </a:endParaRPr>
        </a:p>
      </dgm:t>
    </dgm:pt>
    <dgm:pt modelId="{B750DF7D-E544-4D85-96D6-093447697F12}" type="pres">
      <dgm:prSet presAssocID="{30E036B0-32E7-45BE-9E7D-D021001676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B19A873-745E-441A-9264-35416F8E1BD4}" type="pres">
      <dgm:prSet presAssocID="{82E15198-6DD1-4E3C-847D-2C470F433844}" presName="node" presStyleLbl="node1" presStyleIdx="0" presStyleCnt="1" custLinFactNeighborX="-4008" custLinFactNeighborY="-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12D0DC4-7332-48C3-8939-7F5BA835A99D}" type="presOf" srcId="{30E036B0-32E7-45BE-9E7D-D02100167656}" destId="{B750DF7D-E544-4D85-96D6-093447697F12}" srcOrd="0" destOrd="0" presId="urn:microsoft.com/office/officeart/2005/8/layout/default"/>
    <dgm:cxn modelId="{79DCF90D-EE9A-4D80-88BA-4799CC316BC1}" srcId="{30E036B0-32E7-45BE-9E7D-D02100167656}" destId="{82E15198-6DD1-4E3C-847D-2C470F433844}" srcOrd="0" destOrd="0" parTransId="{9D8EDB84-7822-4787-9EF1-C99F6729E68D}" sibTransId="{BE2120E1-185D-4062-A000-06DB559D948C}"/>
    <dgm:cxn modelId="{8369513D-00BA-4E3E-B0C8-07834AFBA769}" type="presOf" srcId="{82E15198-6DD1-4E3C-847D-2C470F433844}" destId="{3B19A873-745E-441A-9264-35416F8E1BD4}" srcOrd="0" destOrd="0" presId="urn:microsoft.com/office/officeart/2005/8/layout/default"/>
    <dgm:cxn modelId="{E4E274D8-7EEF-4F8D-99BC-D6F94A184CCA}" type="presParOf" srcId="{B750DF7D-E544-4D85-96D6-093447697F12}" destId="{3B19A873-745E-441A-9264-35416F8E1BD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B7719-9016-4BE1-A306-6C30CD407077}">
      <dsp:nvSpPr>
        <dsp:cNvPr id="0" name=""/>
        <dsp:cNvSpPr/>
      </dsp:nvSpPr>
      <dsp:spPr>
        <a:xfrm>
          <a:off x="1112924" y="0"/>
          <a:ext cx="4352032" cy="4352032"/>
        </a:xfrm>
        <a:prstGeom prst="ellipse">
          <a:avLst/>
        </a:prstGeom>
        <a:solidFill>
          <a:srgbClr val="007BC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Population Health</a:t>
          </a:r>
          <a:endParaRPr lang="en-GB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2934" y="217601"/>
        <a:ext cx="1632012" cy="435203"/>
      </dsp:txXfrm>
    </dsp:sp>
    <dsp:sp modelId="{7B8EAD1A-041A-41B5-A26C-22D563F583BE}">
      <dsp:nvSpPr>
        <dsp:cNvPr id="0" name=""/>
        <dsp:cNvSpPr/>
      </dsp:nvSpPr>
      <dsp:spPr>
        <a:xfrm>
          <a:off x="1439326" y="640314"/>
          <a:ext cx="3699227" cy="3699227"/>
        </a:xfrm>
        <a:prstGeom prst="ellipse">
          <a:avLst/>
        </a:prstGeom>
        <a:solidFill>
          <a:srgbClr val="D70B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Integrated Care</a:t>
          </a:r>
          <a:endParaRPr lang="en-GB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91294" y="853020"/>
        <a:ext cx="1595291" cy="425411"/>
      </dsp:txXfrm>
    </dsp:sp>
    <dsp:sp modelId="{352CE5B7-BDAB-44D8-90EF-91B56BF77728}">
      <dsp:nvSpPr>
        <dsp:cNvPr id="0" name=""/>
        <dsp:cNvSpPr/>
      </dsp:nvSpPr>
      <dsp:spPr>
        <a:xfrm>
          <a:off x="1765728" y="1268138"/>
          <a:ext cx="3046422" cy="3096383"/>
        </a:xfrm>
        <a:prstGeom prst="ellipse">
          <a:avLst/>
        </a:prstGeom>
        <a:solidFill>
          <a:srgbClr val="F582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Patient Engagement</a:t>
          </a:r>
          <a:endParaRPr lang="en-GB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00678" y="1481789"/>
        <a:ext cx="1576523" cy="427300"/>
      </dsp:txXfrm>
    </dsp:sp>
    <dsp:sp modelId="{CE822977-007B-4A66-8062-BB31F3760CC6}">
      <dsp:nvSpPr>
        <dsp:cNvPr id="0" name=""/>
        <dsp:cNvSpPr/>
      </dsp:nvSpPr>
      <dsp:spPr>
        <a:xfrm>
          <a:off x="2092131" y="2045206"/>
          <a:ext cx="2393617" cy="2306825"/>
        </a:xfrm>
        <a:prstGeom prst="ellipse">
          <a:avLst/>
        </a:prstGeom>
        <a:solidFill>
          <a:srgbClr val="00AB4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Data Sharing</a:t>
          </a:r>
          <a:endParaRPr lang="en-GB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42663" y="2252821"/>
        <a:ext cx="1292553" cy="415228"/>
      </dsp:txXfrm>
    </dsp:sp>
    <dsp:sp modelId="{0DE44855-BD15-4CC6-A4E1-4144B29AE7F3}">
      <dsp:nvSpPr>
        <dsp:cNvPr id="0" name=""/>
        <dsp:cNvSpPr/>
      </dsp:nvSpPr>
      <dsp:spPr>
        <a:xfrm>
          <a:off x="2418533" y="2598728"/>
          <a:ext cx="1740812" cy="1740812"/>
        </a:xfrm>
        <a:prstGeom prst="ellipse">
          <a:avLst/>
        </a:prstGeom>
        <a:solidFill>
          <a:srgbClr val="532E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Digital Records</a:t>
          </a:r>
          <a:endParaRPr lang="en-GB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3469" y="3033932"/>
        <a:ext cx="1230940" cy="870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9A873-745E-441A-9264-35416F8E1BD4}">
      <dsp:nvSpPr>
        <dsp:cNvPr id="0" name=""/>
        <dsp:cNvSpPr/>
      </dsp:nvSpPr>
      <dsp:spPr>
        <a:xfrm>
          <a:off x="72136" y="174"/>
          <a:ext cx="1799619" cy="1079771"/>
        </a:xfrm>
        <a:prstGeom prst="rect">
          <a:avLst/>
        </a:prstGeom>
        <a:solidFill>
          <a:srgbClr val="007BC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50" kern="1200" dirty="0" smtClean="0">
              <a:latin typeface="Arial" panose="020B0604020202020204" pitchFamily="34" charset="0"/>
              <a:cs typeface="Arial" panose="020B0604020202020204" pitchFamily="34" charset="0"/>
            </a:rPr>
            <a:t>Information shared between organisations and available for  authorised users </a:t>
          </a:r>
          <a:br>
            <a:rPr lang="en-GB" sz="135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1350" kern="1200" dirty="0" smtClean="0">
              <a:latin typeface="Arial" panose="020B0604020202020204" pitchFamily="34" charset="0"/>
              <a:cs typeface="Arial" panose="020B0604020202020204" pitchFamily="34" charset="0"/>
            </a:rPr>
            <a:t>to view</a:t>
          </a:r>
          <a:endParaRPr lang="en-GB" sz="13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136" y="174"/>
        <a:ext cx="1799619" cy="10797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9A873-745E-441A-9264-35416F8E1BD4}">
      <dsp:nvSpPr>
        <dsp:cNvPr id="0" name=""/>
        <dsp:cNvSpPr/>
      </dsp:nvSpPr>
      <dsp:spPr>
        <a:xfrm>
          <a:off x="0" y="288031"/>
          <a:ext cx="1943893" cy="1080120"/>
        </a:xfrm>
        <a:prstGeom prst="rect">
          <a:avLst/>
        </a:prstGeom>
        <a:solidFill>
          <a:srgbClr val="007BC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50" kern="1200" dirty="0" smtClean="0">
              <a:latin typeface="Arial" panose="020B0604020202020204" pitchFamily="34" charset="0"/>
              <a:cs typeface="Arial" panose="020B0604020202020204" pitchFamily="34" charset="0"/>
            </a:rPr>
            <a:t>Patients access  their own record and contribute to content </a:t>
          </a:r>
          <a:endParaRPr lang="en-GB" sz="13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88031"/>
        <a:ext cx="1943893" cy="1080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9A873-745E-441A-9264-35416F8E1BD4}">
      <dsp:nvSpPr>
        <dsp:cNvPr id="0" name=""/>
        <dsp:cNvSpPr/>
      </dsp:nvSpPr>
      <dsp:spPr>
        <a:xfrm>
          <a:off x="949" y="65475"/>
          <a:ext cx="1941994" cy="1165196"/>
        </a:xfrm>
        <a:prstGeom prst="rect">
          <a:avLst/>
        </a:prstGeom>
        <a:solidFill>
          <a:srgbClr val="007BC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50" kern="1200" dirty="0" smtClean="0">
              <a:latin typeface="Arial" panose="020B0604020202020204" pitchFamily="34" charset="0"/>
              <a:cs typeface="Arial" panose="020B0604020202020204" pitchFamily="34" charset="0"/>
            </a:rPr>
            <a:t>Management of complex pathways including virtual MDTs, shared care plans, messaging, tasking, requesting</a:t>
          </a:r>
          <a:endParaRPr lang="en-GB" sz="13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9" y="65475"/>
        <a:ext cx="1941994" cy="11651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9A873-745E-441A-9264-35416F8E1BD4}">
      <dsp:nvSpPr>
        <dsp:cNvPr id="0" name=""/>
        <dsp:cNvSpPr/>
      </dsp:nvSpPr>
      <dsp:spPr>
        <a:xfrm>
          <a:off x="72136" y="174"/>
          <a:ext cx="1799619" cy="1079771"/>
        </a:xfrm>
        <a:prstGeom prst="rect">
          <a:avLst/>
        </a:prstGeom>
        <a:solidFill>
          <a:srgbClr val="007BC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50" kern="1200" dirty="0" smtClean="0">
              <a:latin typeface="Arial" panose="020B0604020202020204" pitchFamily="34" charset="0"/>
              <a:cs typeface="Arial" panose="020B0604020202020204" pitchFamily="34" charset="0"/>
            </a:rPr>
            <a:t>Data management and complex analysis, registries and scorecards, predictive care management </a:t>
          </a:r>
          <a:endParaRPr lang="en-GB" sz="13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136" y="174"/>
        <a:ext cx="1799619" cy="10797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9A873-745E-441A-9264-35416F8E1BD4}">
      <dsp:nvSpPr>
        <dsp:cNvPr id="0" name=""/>
        <dsp:cNvSpPr/>
      </dsp:nvSpPr>
      <dsp:spPr>
        <a:xfrm>
          <a:off x="7" y="1"/>
          <a:ext cx="1799619" cy="1079771"/>
        </a:xfrm>
        <a:prstGeom prst="rect">
          <a:avLst/>
        </a:prstGeom>
        <a:solidFill>
          <a:srgbClr val="007BC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50" kern="1200" dirty="0" smtClean="0">
              <a:latin typeface="Arial" panose="020B0604020202020204" pitchFamily="34" charset="0"/>
              <a:cs typeface="Arial" panose="020B0604020202020204" pitchFamily="34" charset="0"/>
            </a:rPr>
            <a:t>No longer reliant on paper, information is now digital preferably in structured format</a:t>
          </a:r>
          <a:endParaRPr lang="en-GB" sz="13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" y="1"/>
        <a:ext cx="1799619" cy="1079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1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406E9-7468-4E00-9142-FDD67A877E62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871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CC4F5-D5A6-4DB6-965D-FAFD5A63D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56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3A7-20D3-41AE-BAD0-BFB35ECD14AA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634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3A7-20D3-41AE-BAD0-BFB35ECD14AA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634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3A7-20D3-41AE-BAD0-BFB35ECD14AA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507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3A7-20D3-41AE-BAD0-BFB35ECD14AA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507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09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B1441-2DF9-4D4E-8D21-AF19CD33340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08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038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99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top statem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400"/>
            <a:ext cx="3569125" cy="4449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57200" y="838200"/>
            <a:ext cx="8209951" cy="0"/>
          </a:xfrm>
          <a:prstGeom prst="line">
            <a:avLst/>
          </a:prstGeom>
          <a:ln w="19050" cmpd="sng">
            <a:solidFill>
              <a:srgbClr val="007B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29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00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67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34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833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06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576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3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D1768-5521-4435-BBAC-60C30E60EEAD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53BE4-328A-4770-80CD-56CE3BA16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57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chart" Target="../charts/char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2.emf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33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32" Type="http://schemas.openxmlformats.org/officeDocument/2006/relationships/diagramColors" Target="../diagrams/colors6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31" Type="http://schemas.openxmlformats.org/officeDocument/2006/relationships/diagramQuickStyle" Target="../diagrams/quickStyle6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Layout" Target="../diagrams/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209800"/>
            <a:ext cx="8305800" cy="182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en-GB" sz="5400" b="0" dirty="0" smtClean="0">
                <a:solidFill>
                  <a:srgbClr val="007BC3"/>
                </a:solidFill>
              </a:rPr>
              <a:t>Welcome to our </a:t>
            </a:r>
            <a:br>
              <a:rPr lang="en-GB" sz="5400" b="0" dirty="0" smtClean="0">
                <a:solidFill>
                  <a:srgbClr val="007BC3"/>
                </a:solidFill>
              </a:rPr>
            </a:br>
            <a:r>
              <a:rPr lang="en-GB" sz="5400" b="0" dirty="0" smtClean="0">
                <a:solidFill>
                  <a:srgbClr val="007BC3"/>
                </a:solidFill>
              </a:rPr>
              <a:t>AGM 2017 </a:t>
            </a:r>
            <a:r>
              <a:rPr lang="en-GB" sz="5400" b="0" dirty="0" smtClean="0"/>
              <a:t/>
            </a:r>
            <a:br>
              <a:rPr lang="en-GB" sz="5400" b="0" dirty="0" smtClean="0"/>
            </a:br>
            <a:r>
              <a:rPr lang="en-GB" sz="3000" b="0" dirty="0" smtClean="0"/>
              <a:t/>
            </a:r>
            <a:br>
              <a:rPr lang="en-GB" sz="3000" b="0" dirty="0" smtClean="0"/>
            </a:br>
            <a:r>
              <a:rPr lang="en-GB" sz="3000" dirty="0" smtClean="0">
                <a:solidFill>
                  <a:srgbClr val="007BC3"/>
                </a:solidFill>
              </a:rPr>
              <a:t/>
            </a:r>
            <a:br>
              <a:rPr lang="en-GB" sz="3000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endParaRPr lang="en-GB" dirty="0">
              <a:solidFill>
                <a:srgbClr val="007B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95536" y="980728"/>
            <a:ext cx="8352928" cy="1224136"/>
          </a:xfrm>
        </p:spPr>
        <p:txBody>
          <a:bodyPr>
            <a:noAutofit/>
          </a:bodyPr>
          <a:lstStyle/>
          <a:p>
            <a:r>
              <a:rPr lang="en-GB" sz="30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Educating </a:t>
            </a:r>
            <a:r>
              <a:rPr lang="en-GB" sz="30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doctors, nurses and a wide </a:t>
            </a:r>
            <a:br>
              <a:rPr lang="en-GB" sz="30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</a:br>
            <a:r>
              <a:rPr lang="en-GB" sz="30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range of other health professionals</a:t>
            </a:r>
            <a:endParaRPr lang="en-GB" sz="3000" b="1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S:\Communications\Internal comms\Pulse magazine\Ed3_Spring-Summer 2017_content and designs\Photos and images\Jpegs\17_316 ICNHS Pulse-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70" y="2483410"/>
            <a:ext cx="4067173" cy="2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:\Communications\Images - digital\New website photos - Sept 2015 - By Dave Guttridge\15334 ICL NHS St Mary's\Jpegs\Major Trauma Ward - SMH\15_334 ICL NHS St Marys-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79" y="2483410"/>
            <a:ext cx="4066765" cy="2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1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59" y="980729"/>
            <a:ext cx="8256669" cy="1224136"/>
          </a:xfrm>
        </p:spPr>
        <p:txBody>
          <a:bodyPr>
            <a:noAutofit/>
          </a:bodyPr>
          <a:lstStyle/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hour accident 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</a:t>
            </a:r>
            <a:r>
              <a:rPr lang="en-US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847992"/>
              </p:ext>
            </p:extLst>
          </p:nvPr>
        </p:nvGraphicFramePr>
        <p:xfrm>
          <a:off x="179512" y="1916832"/>
          <a:ext cx="842493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76256" y="249289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4 hour standard</a:t>
            </a:r>
          </a:p>
          <a:p>
            <a:endParaRPr lang="en-GB" sz="1400" dirty="0" smtClean="0"/>
          </a:p>
          <a:p>
            <a:r>
              <a:rPr lang="en-GB" sz="1400" dirty="0" smtClean="0">
                <a:solidFill>
                  <a:srgbClr val="F58220"/>
                </a:solidFill>
              </a:rPr>
              <a:t>England performance</a:t>
            </a:r>
          </a:p>
          <a:p>
            <a:r>
              <a:rPr lang="en-GB" sz="1400" dirty="0" smtClean="0">
                <a:solidFill>
                  <a:srgbClr val="007BC3"/>
                </a:solidFill>
              </a:rPr>
              <a:t>Trust </a:t>
            </a:r>
            <a:r>
              <a:rPr lang="en-GB" sz="1400" dirty="0" smtClean="0">
                <a:solidFill>
                  <a:srgbClr val="007BC3"/>
                </a:solidFill>
              </a:rPr>
              <a:t>performance</a:t>
            </a:r>
            <a:endParaRPr lang="en-GB" sz="1400" dirty="0" smtClean="0">
              <a:solidFill>
                <a:srgbClr val="007B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980729"/>
            <a:ext cx="7412360" cy="1224136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week referral to treatment (RTT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strike="sngStrik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087493"/>
              </p:ext>
            </p:extLst>
          </p:nvPr>
        </p:nvGraphicFramePr>
        <p:xfrm>
          <a:off x="107503" y="2206671"/>
          <a:ext cx="8496945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76256" y="2636912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92% RTT standard</a:t>
            </a:r>
          </a:p>
          <a:p>
            <a:r>
              <a:rPr lang="en-GB" sz="1400" dirty="0" smtClean="0">
                <a:solidFill>
                  <a:srgbClr val="F58220"/>
                </a:solidFill>
              </a:rPr>
              <a:t>England </a:t>
            </a:r>
            <a:r>
              <a:rPr lang="en-GB" sz="1400" dirty="0">
                <a:solidFill>
                  <a:srgbClr val="F58220"/>
                </a:solidFill>
              </a:rPr>
              <a:t>performance</a:t>
            </a:r>
          </a:p>
          <a:p>
            <a:endParaRPr lang="en-GB" sz="1400" dirty="0" smtClean="0">
              <a:solidFill>
                <a:srgbClr val="007BC3"/>
              </a:solidFill>
            </a:endParaRPr>
          </a:p>
          <a:p>
            <a:endParaRPr lang="en-GB" sz="1400" dirty="0">
              <a:solidFill>
                <a:srgbClr val="007BC3"/>
              </a:solidFill>
            </a:endParaRPr>
          </a:p>
          <a:p>
            <a:r>
              <a:rPr lang="en-GB" sz="1400" dirty="0" smtClean="0">
                <a:solidFill>
                  <a:srgbClr val="007BC3"/>
                </a:solidFill>
              </a:rPr>
              <a:t>Trust </a:t>
            </a:r>
            <a:r>
              <a:rPr lang="en-GB" sz="1400" dirty="0">
                <a:solidFill>
                  <a:srgbClr val="007BC3"/>
                </a:solidFill>
              </a:rPr>
              <a:t>performance</a:t>
            </a:r>
          </a:p>
          <a:p>
            <a:endParaRPr lang="en-GB" sz="1400" dirty="0" smtClean="0">
              <a:solidFill>
                <a:srgbClr val="00AB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59" y="980729"/>
            <a:ext cx="8256669" cy="1224136"/>
          </a:xfrm>
        </p:spPr>
        <p:txBody>
          <a:bodyPr>
            <a:noAutofit/>
          </a:bodyPr>
          <a:lstStyle/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 day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089465"/>
              </p:ext>
            </p:extLst>
          </p:nvPr>
        </p:nvGraphicFramePr>
        <p:xfrm>
          <a:off x="127224" y="1772816"/>
          <a:ext cx="862124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76256" y="2492896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BC3"/>
                </a:solidFill>
              </a:rPr>
              <a:t>Trust performance</a:t>
            </a:r>
          </a:p>
          <a:p>
            <a:r>
              <a:rPr lang="en-GB" sz="1400" dirty="0" smtClean="0"/>
              <a:t>62 day wait standard</a:t>
            </a:r>
          </a:p>
          <a:p>
            <a:r>
              <a:rPr lang="en-GB" sz="1400" dirty="0" smtClean="0">
                <a:solidFill>
                  <a:srgbClr val="F58220"/>
                </a:solidFill>
              </a:rPr>
              <a:t>England </a:t>
            </a:r>
            <a:r>
              <a:rPr lang="en-GB" sz="1400" dirty="0">
                <a:solidFill>
                  <a:srgbClr val="F58220"/>
                </a:solidFill>
              </a:rPr>
              <a:t>performance</a:t>
            </a:r>
          </a:p>
          <a:p>
            <a:endParaRPr lang="en-GB" sz="1400" dirty="0" smtClean="0">
              <a:solidFill>
                <a:srgbClr val="007BC3"/>
              </a:solidFill>
            </a:endParaRPr>
          </a:p>
          <a:p>
            <a:endParaRPr lang="en-GB" sz="1400" dirty="0">
              <a:solidFill>
                <a:srgbClr val="007BC3"/>
              </a:solidFill>
            </a:endParaRPr>
          </a:p>
          <a:p>
            <a:endParaRPr lang="en-GB" sz="1400" dirty="0" smtClean="0">
              <a:solidFill>
                <a:srgbClr val="00AB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4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048072" y="980729"/>
            <a:ext cx="7412360" cy="1224136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Responding to growing and changing needs</a:t>
            </a:r>
            <a:endParaRPr lang="en-GB" sz="3600" b="1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0"/>
          <a:stretch/>
        </p:blipFill>
        <p:spPr bwMode="auto">
          <a:xfrm>
            <a:off x="4408674" y="2190359"/>
            <a:ext cx="3256439" cy="41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\\DIRONE\Shared Data\Communications\Marketing, publications and new media\Document store\4 Logos\Care Information Exchange\CIE-Logos\CIE-Logos\CMYK-Strapline\Full-Colour-CMYK\CIE-Logo-Str-CMY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09660"/>
            <a:ext cx="3238872" cy="207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:\Communications\Marketing, publications and new media\Document store\4 Logos\Imperial Healthcare Charity Logo\Use this one - New Imperial Healthcare Charity (IHC)_Logo_CMY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3"/>
          <a:stretch/>
        </p:blipFill>
        <p:spPr bwMode="auto">
          <a:xfrm>
            <a:off x="8172400" y="5906879"/>
            <a:ext cx="928459" cy="8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9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>
            <a:spLocks noGrp="1"/>
          </p:cNvSpPr>
          <p:nvPr>
            <p:ph type="ctrTitle"/>
          </p:nvPr>
        </p:nvSpPr>
        <p:spPr>
          <a:xfrm>
            <a:off x="611560" y="980729"/>
            <a:ext cx="7412360" cy="1224136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Ensuring we have enough people with the right skills in the right roles</a:t>
            </a:r>
            <a:endParaRPr lang="en-GB" sz="3600" b="1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EE5C7521-C56A-4D19-AE31-4ABF9987AB44" descr="51E56247-A635-4A93-B2F6-E96AD45808A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3" b="4029"/>
          <a:stretch/>
        </p:blipFill>
        <p:spPr bwMode="auto">
          <a:xfrm>
            <a:off x="1168224" y="2780929"/>
            <a:ext cx="679303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11560" y="2132856"/>
            <a:ext cx="7344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Streamlining our structure: an example of four layers from ward to board </a:t>
            </a: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6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>
            <a:spLocks noGrp="1"/>
          </p:cNvSpPr>
          <p:nvPr>
            <p:ph type="ctrTitle"/>
          </p:nvPr>
        </p:nvSpPr>
        <p:spPr>
          <a:xfrm>
            <a:off x="611560" y="980729"/>
            <a:ext cx="7412360" cy="1224136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Securing investment for the buildings and facilities we need</a:t>
            </a:r>
            <a:endParaRPr lang="en-GB" sz="3600" b="1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59632" y="6002704"/>
            <a:ext cx="7344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St Mary’s redevelopment phase 1 – artist’s impression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63" y="2348880"/>
            <a:ext cx="659255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4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commitment to 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4060229"/>
            <a:ext cx="7051355" cy="1384995"/>
          </a:xfrm>
          <a:prstGeom prst="rect">
            <a:avLst/>
          </a:prstGeom>
          <a:solidFill>
            <a:srgbClr val="D7ECFA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ensure patients and the public are able to actively shape and contribute to every aspect of our work</a:t>
            </a:r>
            <a:endParaRPr lang="en-GB" sz="2800" b="1" dirty="0" smtClean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339392"/>
            <a:ext cx="7027672" cy="1384995"/>
          </a:xfrm>
          <a:prstGeom prst="rect">
            <a:avLst/>
          </a:prstGeom>
          <a:solidFill>
            <a:srgbClr val="D7ECFA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always be </a:t>
            </a:r>
            <a:r>
              <a:rPr lang="en-GB" sz="28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and transparent about the challenges and opportunities </a:t>
            </a:r>
          </a:p>
          <a:p>
            <a:r>
              <a:rPr lang="en-GB" sz="28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face</a:t>
            </a:r>
          </a:p>
        </p:txBody>
      </p:sp>
    </p:spTree>
    <p:extLst>
      <p:ext uri="{BB962C8B-B14F-4D97-AF65-F5344CB8AC3E}">
        <p14:creationId xmlns:p14="http://schemas.microsoft.com/office/powerpoint/2010/main" val="740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se126\Pictures\Hospital_final_12561738_12561728_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4" y="1196752"/>
            <a:ext cx="8035438" cy="535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7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1256" y="760259"/>
            <a:ext cx="8773533" cy="6097741"/>
            <a:chOff x="261256" y="760259"/>
            <a:chExt cx="8773533" cy="6097741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" r="10528" b="6220"/>
            <a:stretch/>
          </p:blipFill>
          <p:spPr bwMode="auto">
            <a:xfrm>
              <a:off x="261256" y="760259"/>
              <a:ext cx="3179135" cy="367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90"/>
            <a:stretch/>
          </p:blipFill>
          <p:spPr bwMode="auto">
            <a:xfrm>
              <a:off x="3347864" y="848080"/>
              <a:ext cx="3434154" cy="367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C:\Users\se126\AppData\Local\Microsoft\Windows\Temporary Internet Files\Content.Outlook\TZ18NQPU\Headline 2 (2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r="7625"/>
            <a:stretch/>
          </p:blipFill>
          <p:spPr bwMode="auto">
            <a:xfrm>
              <a:off x="5879026" y="1628800"/>
              <a:ext cx="3155763" cy="2308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587" y="4188972"/>
              <a:ext cx="2822642" cy="242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256" y="4530560"/>
              <a:ext cx="2718780" cy="232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C:\Users\se126\AppData\Local\Microsoft\Windows\Temporary Internet Files\Content.Outlook\TZ18NQPU\Headline 3 (2)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" r="6442" b="4440"/>
            <a:stretch/>
          </p:blipFill>
          <p:spPr bwMode="auto">
            <a:xfrm>
              <a:off x="2980036" y="4560605"/>
              <a:ext cx="2726567" cy="1681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06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209800"/>
            <a:ext cx="8305800" cy="182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en-GB" sz="6000" b="0" dirty="0">
                <a:solidFill>
                  <a:srgbClr val="007BC3"/>
                </a:solidFill>
              </a:rPr>
              <a:t>Please take a seat, </a:t>
            </a:r>
            <a:br>
              <a:rPr lang="en-GB" sz="6000" b="0" dirty="0">
                <a:solidFill>
                  <a:srgbClr val="007BC3"/>
                </a:solidFill>
              </a:rPr>
            </a:br>
            <a:r>
              <a:rPr lang="en-GB" sz="6000" b="0" dirty="0">
                <a:solidFill>
                  <a:srgbClr val="007BC3"/>
                </a:solidFill>
              </a:rPr>
              <a:t>the AGM is about to begin</a:t>
            </a:r>
            <a:r>
              <a:rPr lang="en-GB" sz="6000" dirty="0">
                <a:solidFill>
                  <a:srgbClr val="007BC3"/>
                </a:solidFill>
              </a:rPr>
              <a:t/>
            </a:r>
            <a:br>
              <a:rPr lang="en-GB" sz="6000" dirty="0">
                <a:solidFill>
                  <a:srgbClr val="007BC3"/>
                </a:solidFill>
              </a:rPr>
            </a:br>
            <a:r>
              <a:rPr lang="en-GB" sz="6000" dirty="0">
                <a:solidFill>
                  <a:srgbClr val="007BC3"/>
                </a:solidFill>
              </a:rPr>
              <a:t/>
            </a:r>
            <a:br>
              <a:rPr lang="en-GB" sz="6000" dirty="0">
                <a:solidFill>
                  <a:srgbClr val="007BC3"/>
                </a:solidFill>
              </a:rPr>
            </a:br>
            <a:r>
              <a:rPr lang="en-GB" sz="6000" dirty="0">
                <a:solidFill>
                  <a:srgbClr val="007BC3"/>
                </a:solidFill>
              </a:rPr>
              <a:t/>
            </a:r>
            <a:br>
              <a:rPr lang="en-GB" sz="6000" dirty="0">
                <a:solidFill>
                  <a:srgbClr val="007BC3"/>
                </a:solidFill>
              </a:rPr>
            </a:br>
            <a:r>
              <a:rPr lang="en-GB" sz="6000" dirty="0">
                <a:solidFill>
                  <a:srgbClr val="007BC3"/>
                </a:solidFill>
              </a:rPr>
              <a:t/>
            </a:r>
            <a:br>
              <a:rPr lang="en-GB" sz="6000" dirty="0">
                <a:solidFill>
                  <a:srgbClr val="007BC3"/>
                </a:solidFill>
              </a:rPr>
            </a:br>
            <a:endParaRPr lang="en-GB" sz="6000" dirty="0">
              <a:solidFill>
                <a:srgbClr val="007BC3"/>
              </a:solidFill>
            </a:endParaRPr>
          </a:p>
          <a:p>
            <a:pPr>
              <a:spcBef>
                <a:spcPts val="2400"/>
              </a:spcBef>
              <a:spcAft>
                <a:spcPts val="2400"/>
              </a:spcAft>
            </a:pPr>
            <a:endParaRPr lang="en-GB" sz="6000" dirty="0">
              <a:solidFill>
                <a:srgbClr val="007B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981200"/>
            <a:ext cx="8305800" cy="3276600"/>
          </a:xfrm>
        </p:spPr>
        <p:txBody>
          <a:bodyPr>
            <a:normAutofit fontScale="90000"/>
          </a:bodyPr>
          <a:lstStyle/>
          <a:p>
            <a:pPr algn="l">
              <a:spcBef>
                <a:spcPts val="3000"/>
              </a:spcBef>
            </a:pPr>
            <a: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0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b="1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accounts 2016/17</a:t>
            </a:r>
            <a:r>
              <a:rPr lang="en-GB" sz="6000" b="0" dirty="0" smtClean="0">
                <a:solidFill>
                  <a:srgbClr val="007BC3"/>
                </a:solidFill>
              </a:rPr>
              <a:t/>
            </a:r>
            <a:br>
              <a:rPr lang="en-GB" sz="6000" b="0" dirty="0" smtClean="0">
                <a:solidFill>
                  <a:srgbClr val="007BC3"/>
                </a:solidFill>
              </a:rPr>
            </a:br>
            <a:r>
              <a:rPr lang="en-GB" sz="5300" b="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</a:t>
            </a:r>
            <a:r>
              <a:rPr lang="en-GB" sz="5300" b="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r>
              <a:rPr lang="en-GB" sz="5300" b="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5300" b="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fficer,</a:t>
            </a:r>
            <a:r>
              <a:rPr lang="en-GB" sz="5300" b="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5300" b="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300" b="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en-GB" sz="5300" b="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</a:t>
            </a: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endParaRPr lang="en-GB" dirty="0">
              <a:solidFill>
                <a:srgbClr val="007BC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276872"/>
            <a:ext cx="7344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2016/17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context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snapshot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investment and savings </a:t>
            </a: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2017/18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looking ahead 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2016/17 headlines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82285" y="2348880"/>
            <a:ext cx="3889538" cy="3348955"/>
            <a:chOff x="2482285" y="2348880"/>
            <a:chExt cx="3889538" cy="3348955"/>
          </a:xfrm>
        </p:grpSpPr>
        <p:sp>
          <p:nvSpPr>
            <p:cNvPr id="17" name="TextBox 16"/>
            <p:cNvSpPr txBox="1"/>
            <p:nvPr/>
          </p:nvSpPr>
          <p:spPr>
            <a:xfrm>
              <a:off x="2483823" y="2348880"/>
              <a:ext cx="1944000" cy="1692771"/>
            </a:xfrm>
            <a:prstGeom prst="rect">
              <a:avLst/>
            </a:prstGeom>
            <a:solidFill>
              <a:srgbClr val="D7ECFA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00B0E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end</a:t>
              </a:r>
            </a:p>
            <a:p>
              <a:r>
                <a:rPr lang="en-GB" sz="2400" b="1" dirty="0" smtClean="0">
                  <a:solidFill>
                    <a:srgbClr val="00B0E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deficit</a:t>
              </a:r>
            </a:p>
            <a:p>
              <a:r>
                <a:rPr lang="en-GB" sz="2800" b="1" dirty="0" smtClean="0">
                  <a:solidFill>
                    <a:srgbClr val="D61A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(£15.3m)</a:t>
              </a:r>
            </a:p>
            <a:p>
              <a:endParaRPr lang="en-GB" sz="28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27823" y="2354610"/>
              <a:ext cx="1944000" cy="1692771"/>
            </a:xfrm>
            <a:prstGeom prst="rect">
              <a:avLst/>
            </a:prstGeom>
            <a:solidFill>
              <a:srgbClr val="00B0E2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D7EC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Capital </a:t>
              </a:r>
            </a:p>
            <a:p>
              <a:r>
                <a:rPr lang="en-GB" sz="2400" b="1" dirty="0" smtClean="0">
                  <a:solidFill>
                    <a:srgbClr val="D7EC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expenditure</a:t>
              </a:r>
            </a:p>
            <a:p>
              <a:r>
                <a:rPr lang="en-GB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£47.6m</a:t>
              </a:r>
            </a:p>
            <a:p>
              <a:endParaRPr lang="en-GB" sz="2800" b="1" dirty="0" smtClean="0">
                <a:solidFill>
                  <a:srgbClr val="D7ECF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26285" y="4005064"/>
              <a:ext cx="1944000" cy="1692771"/>
            </a:xfrm>
            <a:prstGeom prst="rect">
              <a:avLst/>
            </a:prstGeom>
            <a:solidFill>
              <a:srgbClr val="D7ECFA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00B0E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Cash balance</a:t>
              </a:r>
            </a:p>
            <a:p>
              <a:r>
                <a:rPr lang="en-GB" sz="2800" b="1" dirty="0" smtClean="0">
                  <a:solidFill>
                    <a:srgbClr val="007BC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£21.0m</a:t>
              </a:r>
            </a:p>
            <a:p>
              <a:endParaRPr lang="en-GB" sz="28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82285" y="4005064"/>
              <a:ext cx="1944000" cy="1692771"/>
            </a:xfrm>
            <a:prstGeom prst="rect">
              <a:avLst/>
            </a:prstGeom>
            <a:solidFill>
              <a:srgbClr val="00B0E2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D7EC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Savings programme</a:t>
              </a:r>
            </a:p>
            <a:p>
              <a:r>
                <a:rPr lang="en-GB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£53.8m</a:t>
              </a:r>
            </a:p>
            <a:p>
              <a:endParaRPr lang="en-GB" sz="2800" b="1" dirty="0" smtClean="0">
                <a:solidFill>
                  <a:srgbClr val="D7ECF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6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22992"/>
              </p:ext>
            </p:extLst>
          </p:nvPr>
        </p:nvGraphicFramePr>
        <p:xfrm>
          <a:off x="591246" y="1916832"/>
          <a:ext cx="7869185" cy="4705803"/>
        </p:xfrm>
        <a:graphic>
          <a:graphicData uri="http://schemas.openxmlformats.org/drawingml/2006/table">
            <a:tbl>
              <a:tblPr/>
              <a:tblGrid>
                <a:gridCol w="4125914"/>
                <a:gridCol w="1247757"/>
                <a:gridCol w="1247757"/>
                <a:gridCol w="1247757"/>
              </a:tblGrid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2014-15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2015-16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2016-17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£'m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£'m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£'m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Revenue from </a:t>
                      </a:r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patient care activities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795.7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832.2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880.1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Other </a:t>
                      </a:r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operating revenue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204.9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187.7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191.0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Sustainability and Transformation Funding</a:t>
                      </a:r>
                      <a:r>
                        <a:rPr lang="en-GB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(STF)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</a:t>
                      </a:r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revenue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1,000.6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1,019.9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1,096.6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Employee </a:t>
                      </a:r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benefits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(553.4)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(582.7)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(600.0)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Other </a:t>
                      </a:r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operating costs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(418.0)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(470.9)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(491.5)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Operating </a:t>
                      </a:r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surplus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(33.7)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 </a:t>
                      </a:r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financing costs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(0.4)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(0.6)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(1.1)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Public dividend capital payable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(14.4)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(11.5)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(12.2)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Donated asset adjustment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(2.2)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(7.2)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Surplus/(deficit)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for the financial year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(47.9)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(15.3)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</a:tr>
              <a:tr h="324471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 Adjusted for fixed asset </a:t>
                      </a:r>
                      <a:r>
                        <a:rPr lang="en-GB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revaluation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2016/17 in context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0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062998"/>
              </p:ext>
            </p:extLst>
          </p:nvPr>
        </p:nvGraphicFramePr>
        <p:xfrm>
          <a:off x="4607120" y="1910296"/>
          <a:ext cx="4572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553980"/>
              </p:ext>
            </p:extLst>
          </p:nvPr>
        </p:nvGraphicFramePr>
        <p:xfrm>
          <a:off x="0" y="1900065"/>
          <a:ext cx="44196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360041" y="980729"/>
            <a:ext cx="850818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2016/17 financial snapshot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60040" y="1988840"/>
            <a:ext cx="4572000" cy="304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1600" dirty="0" smtClean="0">
                <a:solidFill>
                  <a:srgbClr val="00B0E2"/>
                </a:solidFill>
              </a:rPr>
              <a:t>Where do £s come from?</a:t>
            </a:r>
            <a:endParaRPr lang="en-GB" sz="1600" dirty="0">
              <a:solidFill>
                <a:srgbClr val="00B0E2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211960" y="1988840"/>
            <a:ext cx="4572000" cy="304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1600" dirty="0" smtClean="0">
                <a:solidFill>
                  <a:srgbClr val="00B0E2"/>
                </a:solidFill>
              </a:rPr>
              <a:t>Where do £s go?</a:t>
            </a:r>
            <a:endParaRPr lang="en-GB" sz="1600" dirty="0">
              <a:solidFill>
                <a:srgbClr val="00B0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4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2016/17 investing in staff (£m)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923959"/>
              </p:ext>
            </p:extLst>
          </p:nvPr>
        </p:nvGraphicFramePr>
        <p:xfrm>
          <a:off x="0" y="1958371"/>
          <a:ext cx="8964488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48264" y="2492896"/>
            <a:ext cx="237626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A59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─</a:t>
            </a:r>
            <a:r>
              <a:rPr lang="en-GB" b="1" dirty="0" smtClean="0">
                <a:solidFill>
                  <a:srgbClr val="A597B9"/>
                </a:solidFill>
              </a:rPr>
              <a:t> </a:t>
            </a:r>
            <a:r>
              <a:rPr lang="en-GB" sz="1400" b="1" dirty="0" smtClean="0">
                <a:solidFill>
                  <a:srgbClr val="A597B9"/>
                </a:solidFill>
              </a:rPr>
              <a:t>Total </a:t>
            </a:r>
            <a:r>
              <a:rPr lang="en-GB" sz="1400" b="1" dirty="0">
                <a:solidFill>
                  <a:srgbClr val="A597B9"/>
                </a:solidFill>
              </a:rPr>
              <a:t>fixed </a:t>
            </a:r>
            <a:r>
              <a:rPr lang="en-GB" sz="1400" b="1" dirty="0" smtClean="0">
                <a:solidFill>
                  <a:srgbClr val="A597B9"/>
                </a:solidFill>
              </a:rPr>
              <a:t>workforce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F58220"/>
                </a:solidFill>
              </a:rPr>
              <a:t>Consultants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Other medical</a:t>
            </a:r>
            <a:endParaRPr lang="en-GB" sz="14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B0E2"/>
                </a:solidFill>
              </a:rPr>
              <a:t>Nursing </a:t>
            </a:r>
            <a:endParaRPr lang="en-GB" sz="1400" dirty="0">
              <a:solidFill>
                <a:srgbClr val="532E9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532E91"/>
                </a:solidFill>
              </a:rPr>
              <a:t>Healthcare assistants</a:t>
            </a:r>
            <a:endParaRPr lang="en-GB" sz="1400" dirty="0" smtClean="0">
              <a:solidFill>
                <a:srgbClr val="007E39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7E39"/>
                </a:solidFill>
              </a:rPr>
              <a:t>Scientific and technical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7BC3"/>
                </a:solidFill>
              </a:rPr>
              <a:t>Administration and estates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D70B8C"/>
                </a:solidFill>
              </a:rPr>
              <a:t>Senior managers  </a:t>
            </a:r>
          </a:p>
          <a:p>
            <a:r>
              <a:rPr lang="en-GB" b="1" dirty="0" smtClean="0">
                <a:solidFill>
                  <a:srgbClr val="CE8E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─</a:t>
            </a:r>
            <a:r>
              <a:rPr lang="en-GB" sz="1400" b="1" dirty="0" smtClean="0">
                <a:solidFill>
                  <a:srgbClr val="CE8E8D"/>
                </a:solidFill>
              </a:rPr>
              <a:t> Total </a:t>
            </a:r>
            <a:r>
              <a:rPr lang="en-GB" sz="1400" b="1" dirty="0">
                <a:solidFill>
                  <a:srgbClr val="CE8E8D"/>
                </a:solidFill>
              </a:rPr>
              <a:t>flexible workforce</a:t>
            </a:r>
          </a:p>
          <a:p>
            <a:endParaRPr lang="en-GB" sz="1400" dirty="0">
              <a:solidFill>
                <a:srgbClr val="CE8E8D"/>
              </a:solidFill>
            </a:endParaRPr>
          </a:p>
          <a:p>
            <a:endParaRPr lang="en-GB" sz="1400" dirty="0">
              <a:solidFill>
                <a:srgbClr val="D70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467545" y="980729"/>
            <a:ext cx="840068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2016/17 investing in estates </a:t>
            </a:r>
          </a:p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equipment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408304"/>
              </p:ext>
            </p:extLst>
          </p:nvPr>
        </p:nvGraphicFramePr>
        <p:xfrm>
          <a:off x="450600" y="3944400"/>
          <a:ext cx="3960000" cy="2304000"/>
        </p:xfrm>
        <a:graphic>
          <a:graphicData uri="http://schemas.openxmlformats.org/drawingml/2006/table">
            <a:tbl>
              <a:tblPr/>
              <a:tblGrid>
                <a:gridCol w="3289978"/>
                <a:gridCol w="670022"/>
              </a:tblGrid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All sites</a:t>
                      </a:r>
                      <a:endParaRPr lang="en-GB" sz="1400" b="1" i="0" u="none" strike="noStrike" dirty="0">
                        <a:solidFill>
                          <a:srgbClr val="00B0E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sng" strike="noStrike" dirty="0" smtClean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£33.3m</a:t>
                      </a:r>
                      <a:endParaRPr lang="en-GB" sz="1400" b="1" i="0" u="sng" strike="noStrike" dirty="0">
                        <a:solidFill>
                          <a:srgbClr val="007BC3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Backlog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maintenance schemes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£11.4m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Medical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equipment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£6.1m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ICT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infrastructure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£6.1m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Building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maintenance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£5.3m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Outpatient re-development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£1.9m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Energy efficiency (Salix)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£1.0m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£1.7m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http://www.friendscxh.org.uk/wp-content/uploads/2015/04/Charing-Cross-hospital-Lo-008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93" y="2280765"/>
            <a:ext cx="3995441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00000"/>
              </p:ext>
            </p:extLst>
          </p:nvPr>
        </p:nvGraphicFramePr>
        <p:xfrm>
          <a:off x="4714227" y="5085184"/>
          <a:ext cx="3960000" cy="1152000"/>
        </p:xfrm>
        <a:graphic>
          <a:graphicData uri="http://schemas.openxmlformats.org/drawingml/2006/table">
            <a:tbl>
              <a:tblPr/>
              <a:tblGrid>
                <a:gridCol w="3277240"/>
                <a:gridCol w="682760"/>
              </a:tblGrid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Charing Cross Hospital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sng" strike="noStrike" dirty="0" smtClean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£5.3m</a:t>
                      </a:r>
                      <a:endParaRPr lang="en-GB" sz="1400" b="1" i="0" u="sng" strike="noStrike" dirty="0">
                        <a:solidFill>
                          <a:srgbClr val="007BC3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Theatres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£1.9m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Patient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service centre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£1.7m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Bacteriology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laboratory automation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£1.7m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\\DIRONE\Shared Data\Communications\Images - Marketing and IC\Sites\4 hospital montage AHS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80765"/>
            <a:ext cx="3960440" cy="159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3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2016/17 investing in estates and equipment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2" descr="http://lightingandinteriorsonline.com/wp-content/uploads/2015/09/hammersmith-hospit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3" y="2503416"/>
            <a:ext cx="3960000" cy="25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.dailymail.co.uk/i/pix/2015/04/25/19/27FFBDA500000578-3055470-image-m-15_14299871632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1"/>
          <a:stretch/>
        </p:blipFill>
        <p:spPr bwMode="auto">
          <a:xfrm>
            <a:off x="4890617" y="2503416"/>
            <a:ext cx="3960000" cy="259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499278"/>
              </p:ext>
            </p:extLst>
          </p:nvPr>
        </p:nvGraphicFramePr>
        <p:xfrm>
          <a:off x="604743" y="5373216"/>
          <a:ext cx="3960000" cy="987480"/>
        </p:xfrm>
        <a:graphic>
          <a:graphicData uri="http://schemas.openxmlformats.org/drawingml/2006/table">
            <a:tbl>
              <a:tblPr/>
              <a:tblGrid>
                <a:gridCol w="3277242"/>
                <a:gridCol w="682758"/>
              </a:tblGrid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50" b="1" i="0" u="none" strike="noStrike" dirty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Hammersmith </a:t>
                      </a:r>
                      <a:r>
                        <a:rPr lang="en-GB" sz="1350" b="1" i="0" u="none" strike="noStrike" dirty="0" smtClean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Hospital</a:t>
                      </a:r>
                    </a:p>
                    <a:p>
                      <a:pPr algn="l" fontAlgn="b"/>
                      <a:r>
                        <a:rPr lang="en-GB" sz="1350" b="1" i="0" u="none" strike="noStrike" dirty="0" smtClean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Queen Charlotte’s &amp; Chelsea Hospital</a:t>
                      </a:r>
                      <a:endParaRPr lang="en-GB" sz="1350" b="1" i="0" u="none" strike="noStrike" dirty="0">
                        <a:solidFill>
                          <a:srgbClr val="00B0E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sng" strike="noStrike" dirty="0" smtClean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£2.5m</a:t>
                      </a:r>
                      <a:endParaRPr lang="en-GB" sz="1400" b="1" i="0" u="sng" strike="noStrike" dirty="0">
                        <a:solidFill>
                          <a:srgbClr val="007BC3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x SPECT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enabling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works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£1.3m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Power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infrastructure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£1.2m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211670"/>
              </p:ext>
            </p:extLst>
          </p:nvPr>
        </p:nvGraphicFramePr>
        <p:xfrm>
          <a:off x="4869543" y="5390016"/>
          <a:ext cx="3960000" cy="1275480"/>
        </p:xfrm>
        <a:graphic>
          <a:graphicData uri="http://schemas.openxmlformats.org/drawingml/2006/table">
            <a:tbl>
              <a:tblPr/>
              <a:tblGrid>
                <a:gridCol w="3277241"/>
                <a:gridCol w="682759"/>
              </a:tblGrid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50" b="1" i="0" u="none" strike="noStrike" dirty="0" smtClean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St </a:t>
                      </a:r>
                      <a:r>
                        <a:rPr lang="en-GB" sz="1350" b="1" i="0" u="none" strike="noStrike" dirty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Mary's </a:t>
                      </a:r>
                      <a:r>
                        <a:rPr lang="en-GB" sz="1350" b="1" i="0" u="none" strike="noStrike" dirty="0" smtClean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Hospital </a:t>
                      </a:r>
                    </a:p>
                    <a:p>
                      <a:pPr algn="l" fontAlgn="b"/>
                      <a:r>
                        <a:rPr lang="en-GB" sz="1350" b="1" i="0" u="none" strike="noStrike" dirty="0" smtClean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The Western Eye Hospital</a:t>
                      </a:r>
                      <a:r>
                        <a:rPr lang="en-GB" sz="1350" b="1" i="0" u="none" strike="noStrike" baseline="0" dirty="0" smtClean="0">
                          <a:solidFill>
                            <a:srgbClr val="00B0E2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GB" sz="1350" b="1" i="0" u="none" strike="noStrike" dirty="0">
                        <a:solidFill>
                          <a:srgbClr val="00B0E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sng" strike="noStrike" dirty="0" smtClean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£6.5m</a:t>
                      </a:r>
                      <a:endParaRPr lang="en-GB" sz="1400" b="1" i="0" u="sng" strike="noStrike" dirty="0">
                        <a:solidFill>
                          <a:srgbClr val="007BC3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Site redevelopment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£3.4m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A&amp;E reconfiguration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£2.3m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PICU</a:t>
                      </a:r>
                      <a:endParaRPr lang="en-GB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£0.7m</a:t>
                      </a:r>
                      <a:endParaRPr lang="en-GB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4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2016/17 saving summary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120" y="1943255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 part of delivering sustainable services for our patients and an improved financial position for the tax payer, the Trust worked hard to deliver a challenging £53.8m of savings in 2016/17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170403"/>
              </p:ext>
            </p:extLst>
          </p:nvPr>
        </p:nvGraphicFramePr>
        <p:xfrm>
          <a:off x="820327" y="2511162"/>
          <a:ext cx="7488832" cy="4118277"/>
        </p:xfrm>
        <a:graphic>
          <a:graphicData uri="http://schemas.openxmlformats.org/drawingml/2006/table">
            <a:tbl>
              <a:tblPr/>
              <a:tblGrid>
                <a:gridCol w="3842509"/>
                <a:gridCol w="1215441"/>
                <a:gridCol w="1215441"/>
                <a:gridCol w="1215441"/>
              </a:tblGrid>
              <a:tr h="4691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</a:t>
                      </a:r>
                      <a:r>
                        <a:rPr lang="en-GB" sz="1100" b="1" i="0" u="none" strike="noStrike" dirty="0" smtClean="0">
                          <a:solidFill>
                            <a:srgbClr val="007BC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divisions</a:t>
                      </a:r>
                    </a:p>
                    <a:p>
                      <a:pPr algn="ctr" fontAlgn="b"/>
                      <a:r>
                        <a:rPr lang="en-GB" sz="1100" b="1" i="0" u="none" strike="noStrike" dirty="0" smtClean="0">
                          <a:solidFill>
                            <a:srgbClr val="007BC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£m</a:t>
                      </a:r>
                      <a:endParaRPr lang="en-GB" sz="1100" b="1" i="0" u="none" strike="noStrike" dirty="0">
                        <a:solidFill>
                          <a:srgbClr val="007BC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Corporate </a:t>
                      </a:r>
                    </a:p>
                    <a:p>
                      <a:pPr algn="ctr" fontAlgn="ctr"/>
                      <a:r>
                        <a:rPr lang="en-GB" sz="1100" b="1" i="0" u="none" strike="noStrike" dirty="0" smtClean="0">
                          <a:solidFill>
                            <a:srgbClr val="007BC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£m</a:t>
                      </a:r>
                      <a:endParaRPr lang="en-GB" sz="1100" b="1" i="0" u="none" strike="noStrike" dirty="0">
                        <a:solidFill>
                          <a:srgbClr val="007BC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n-GB" sz="1100" b="1" i="0" u="none" strike="noStrike" dirty="0" smtClean="0">
                        <a:solidFill>
                          <a:srgbClr val="007BC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GB" sz="1100" b="1" i="0" u="none" strike="noStrike" dirty="0" smtClean="0">
                          <a:solidFill>
                            <a:srgbClr val="007BC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£m</a:t>
                      </a:r>
                      <a:endParaRPr lang="en-GB" sz="1100" b="1" i="0" u="none" strike="noStrike" dirty="0">
                        <a:solidFill>
                          <a:srgbClr val="007BC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Trust CIP 2016/17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43.3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53.8</a:t>
                      </a:r>
                      <a:endParaRPr lang="en-GB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E2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endParaRPr lang="en-GB" sz="11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 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endParaRPr lang="en-GB" sz="11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Bank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agency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clinical/admin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related pay savings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 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11.9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endParaRPr lang="en-GB" sz="11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Non-Pay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contracts/procurement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Consultancy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Medicines management/drugs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Consumables and waste reduction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non-pay cost reduction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Non-pay 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otal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</a:p>
                  </a:txBody>
                  <a:tcPr marL="6129" marR="6129" marT="612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C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7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2017/18 looking ahead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03242"/>
              </p:ext>
            </p:extLst>
          </p:nvPr>
        </p:nvGraphicFramePr>
        <p:xfrm>
          <a:off x="755576" y="2228588"/>
          <a:ext cx="7704856" cy="3886941"/>
        </p:xfrm>
        <a:graphic>
          <a:graphicData uri="http://schemas.openxmlformats.org/drawingml/2006/table">
            <a:tbl>
              <a:tblPr/>
              <a:tblGrid>
                <a:gridCol w="2854924"/>
                <a:gridCol w="1616644"/>
                <a:gridCol w="1616644"/>
                <a:gridCol w="1616644"/>
              </a:tblGrid>
              <a:tr h="71051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 smtClean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2016/17</a:t>
                      </a:r>
                    </a:p>
                    <a:p>
                      <a:pPr algn="ctr" rtl="0" fontAlgn="ctr"/>
                      <a:r>
                        <a:rPr lang="en-GB" sz="1800" b="1" i="0" u="none" strike="noStrike" dirty="0" smtClean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actual</a:t>
                      </a:r>
                      <a:endParaRPr lang="en-GB" sz="1800" b="1" i="0" u="none" strike="noStrike" dirty="0">
                        <a:solidFill>
                          <a:srgbClr val="007BC3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2017/18</a:t>
                      </a:r>
                      <a:br>
                        <a:rPr lang="en-GB" sz="18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</a:br>
                      <a:r>
                        <a:rPr lang="en-GB" sz="1800" b="1" i="0" u="none" strike="noStrike" dirty="0" smtClean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plan</a:t>
                      </a:r>
                      <a:endParaRPr lang="en-GB" sz="1800" b="1" i="0" u="none" strike="noStrike" dirty="0">
                        <a:solidFill>
                          <a:srgbClr val="007BC3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Change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</a:tr>
              <a:tr h="3552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£m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£m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£m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</a:tr>
              <a:tr h="355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Income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1,071.1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1,101.7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↑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STF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25.5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20.7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↓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Expenditure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(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1,111.9)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1,126.8)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↓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14.9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Surplus</a:t>
                      </a:r>
                      <a:r>
                        <a:rPr lang="en-GB" sz="1800" b="1" i="0" u="none" strike="noStrike" dirty="0" smtClean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/(deficit</a:t>
                      </a:r>
                      <a:r>
                        <a:rPr lang="en-GB" sz="1800" b="1" i="0" u="none" strike="noStrike" dirty="0">
                          <a:solidFill>
                            <a:srgbClr val="007BC3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(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(</a:t>
                      </a:r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4.5)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↑</a:t>
                      </a:r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10.8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CFA"/>
                    </a:solidFill>
                  </a:tcPr>
                </a:tc>
              </a:tr>
              <a:tr h="334361">
                <a:tc>
                  <a:txBody>
                    <a:bodyPr/>
                    <a:lstStyle/>
                    <a:p>
                      <a:pPr algn="l" rtl="0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Savings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53.8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54.4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↑0.6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Capital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47.6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49.5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↑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Year-end cash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21.0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26.3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↑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9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209800"/>
            <a:ext cx="8305800" cy="3276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Bef>
                <a:spcPts val="3000"/>
              </a:spcBef>
            </a:pPr>
            <a:r>
              <a:rPr lang="en-GB" sz="6000" dirty="0" smtClean="0">
                <a:solidFill>
                  <a:srgbClr val="007BC3"/>
                </a:solidFill>
              </a:rPr>
              <a:t>Welcome</a:t>
            </a:r>
            <a:r>
              <a:rPr lang="en-GB" sz="6000" b="0" dirty="0" smtClean="0">
                <a:solidFill>
                  <a:srgbClr val="007BC3"/>
                </a:solidFill>
              </a:rPr>
              <a:t> </a:t>
            </a:r>
            <a:br>
              <a:rPr lang="en-GB" sz="6000" b="0" dirty="0" smtClean="0">
                <a:solidFill>
                  <a:srgbClr val="007BC3"/>
                </a:solidFill>
              </a:rPr>
            </a:br>
            <a:r>
              <a:rPr lang="en-GB" sz="4800" b="0" dirty="0" smtClean="0">
                <a:solidFill>
                  <a:srgbClr val="007BC3"/>
                </a:solidFill>
              </a:rPr>
              <a:t>Chairman,</a:t>
            </a:r>
            <a:br>
              <a:rPr lang="en-GB" sz="4800" b="0" dirty="0" smtClean="0">
                <a:solidFill>
                  <a:srgbClr val="007BC3"/>
                </a:solidFill>
              </a:rPr>
            </a:br>
            <a:r>
              <a:rPr lang="en-GB" sz="4800" b="0" dirty="0" smtClean="0">
                <a:solidFill>
                  <a:srgbClr val="007BC3"/>
                </a:solidFill>
              </a:rPr>
              <a:t>Sir Richard Sykes </a:t>
            </a:r>
            <a:r>
              <a:rPr lang="en-GB" sz="4800" dirty="0" smtClean="0">
                <a:solidFill>
                  <a:srgbClr val="007BC3"/>
                </a:solidFill>
              </a:rPr>
              <a:t/>
            </a:r>
            <a:br>
              <a:rPr lang="en-GB" sz="4800" dirty="0" smtClean="0">
                <a:solidFill>
                  <a:srgbClr val="007BC3"/>
                </a:solidFill>
              </a:rPr>
            </a:br>
            <a:r>
              <a:rPr lang="en-GB" sz="4800" dirty="0" smtClean="0">
                <a:solidFill>
                  <a:srgbClr val="007BC3"/>
                </a:solidFill>
              </a:rPr>
              <a:t/>
            </a:r>
            <a:br>
              <a:rPr lang="en-GB" sz="4800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endParaRPr lang="en-GB" dirty="0">
              <a:solidFill>
                <a:srgbClr val="007B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0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2017/18 looking ahead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5331519"/>
              </p:ext>
            </p:extLst>
          </p:nvPr>
        </p:nvGraphicFramePr>
        <p:xfrm>
          <a:off x="1187624" y="1988840"/>
          <a:ext cx="6283424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47929" y="2276872"/>
            <a:ext cx="187254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  <a:p>
            <a:r>
              <a:rPr lang="en-GB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76256" y="4149080"/>
            <a:ext cx="2762597" cy="923330"/>
            <a:chOff x="6876256" y="4149080"/>
            <a:chExt cx="2762597" cy="92333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4244330"/>
              <a:ext cx="314325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190581" y="4149080"/>
              <a:ext cx="24482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532E9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Underlying       position</a:t>
              </a:r>
              <a:endParaRPr lang="en-GB" sz="1400" dirty="0">
                <a:solidFill>
                  <a:srgbClr val="532E9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0263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187624" y="980729"/>
            <a:ext cx="768060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2017/18 looking ahead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1565"/>
              </p:ext>
            </p:extLst>
          </p:nvPr>
        </p:nvGraphicFramePr>
        <p:xfrm>
          <a:off x="1224682" y="2204864"/>
          <a:ext cx="6680122" cy="4069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80122"/>
              </a:tblGrid>
              <a:tr h="6720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Challenging financial position in 2017/18 and into the future</a:t>
                      </a:r>
                      <a:endParaRPr lang="en-US" sz="1800" dirty="0" smtClean="0">
                        <a:solidFill>
                          <a:schemeClr val="bg1"/>
                        </a:solidFill>
                        <a:latin typeface="Arial" pitchFamily="34" charset="0"/>
                        <a:ea typeface="Helvetica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E2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are implementing our financial improvement 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agreed with NHS Improvement and supported by PricewaterhouseCoopers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 pitchFamily="34" charset="0"/>
                        <a:ea typeface="Helvetica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D7ECFA"/>
                    </a:solidFill>
                  </a:tcPr>
                </a:tc>
              </a:tr>
              <a:tr h="960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Addressing the underlying financial challenge is the key to success and we have to expect change</a:t>
                      </a:r>
                      <a:endParaRPr lang="en-US" sz="1800" dirty="0" smtClean="0">
                        <a:solidFill>
                          <a:schemeClr val="bg1"/>
                        </a:solidFill>
                        <a:latin typeface="Arial" pitchFamily="34" charset="0"/>
                        <a:ea typeface="Helvetica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E2"/>
                    </a:solidFill>
                  </a:tcPr>
                </a:tc>
              </a:tr>
              <a:tr h="12481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are continuing to invest in maintaining and improving our estate and equipment, improvements to outpatients and 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paediatric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intensive care, and preparing for redevelopment</a:t>
                      </a:r>
                      <a:endParaRPr lang="en-US" sz="1800" dirty="0" smtClean="0">
                        <a:latin typeface="Arial" pitchFamily="34" charset="0"/>
                        <a:ea typeface="Helvetica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D7EC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0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187624" y="980729"/>
            <a:ext cx="768060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and answers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55576" y="2204865"/>
            <a:ext cx="8299930" cy="388843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Chairman, Sir Richard Sykes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executive, Ian Dalton, CBE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financial officer, Richard Alexander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nursing, Professor Janice Sigsworth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director, Dr Julian Redhead</a:t>
            </a:r>
          </a:p>
          <a:p>
            <a:pPr algn="l"/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here to take any questions are our divisional directors: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Tim Orchard - medicine and integrated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Katie </a:t>
            </a:r>
            <a:r>
              <a:rPr lang="en-GB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Urch</a:t>
            </a: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surgery, cancer and cardiovascular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TG Teoh - women’s, children’s and clinical support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8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3"/>
          <p:cNvSpPr txBox="1">
            <a:spLocks/>
          </p:cNvSpPr>
          <p:nvPr/>
        </p:nvSpPr>
        <p:spPr>
          <a:xfrm>
            <a:off x="457200" y="1772816"/>
            <a:ext cx="8305800" cy="4896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Bef>
                <a:spcPts val="3000"/>
              </a:spcBef>
            </a:pPr>
            <a:r>
              <a:rPr lang="en-GB" sz="5400" dirty="0">
                <a:solidFill>
                  <a:srgbClr val="007BC3"/>
                </a:solidFill>
              </a:rPr>
              <a:t>The power of patient information – to create better health and care </a:t>
            </a:r>
            <a:r>
              <a:rPr lang="en-GB" sz="5400" b="0" dirty="0" smtClean="0">
                <a:solidFill>
                  <a:srgbClr val="007BC3"/>
                </a:solidFill>
              </a:rPr>
              <a:t/>
            </a:r>
            <a:br>
              <a:rPr lang="en-GB" sz="5400" b="0" dirty="0" smtClean="0">
                <a:solidFill>
                  <a:srgbClr val="007BC3"/>
                </a:solidFill>
              </a:rPr>
            </a:br>
            <a:r>
              <a:rPr lang="en-GB" b="0" dirty="0">
                <a:solidFill>
                  <a:srgbClr val="007BC3"/>
                </a:solidFill>
              </a:rPr>
              <a:t>Consultant anaesthetist </a:t>
            </a:r>
            <a:br>
              <a:rPr lang="en-GB" b="0" dirty="0">
                <a:solidFill>
                  <a:srgbClr val="007BC3"/>
                </a:solidFill>
              </a:rPr>
            </a:br>
            <a:r>
              <a:rPr lang="en-GB" b="0" dirty="0">
                <a:solidFill>
                  <a:srgbClr val="007BC3"/>
                </a:solidFill>
              </a:rPr>
              <a:t>Chief clinical information officer,</a:t>
            </a:r>
            <a:br>
              <a:rPr lang="en-GB" b="0" dirty="0">
                <a:solidFill>
                  <a:srgbClr val="007BC3"/>
                </a:solidFill>
              </a:rPr>
            </a:br>
            <a:r>
              <a:rPr lang="en-GB" b="0" dirty="0">
                <a:solidFill>
                  <a:srgbClr val="007BC3"/>
                </a:solidFill>
              </a:rPr>
              <a:t>Dr Sanjay Gautama</a:t>
            </a:r>
            <a:r>
              <a:rPr lang="en-GB" sz="4800" dirty="0" smtClean="0">
                <a:solidFill>
                  <a:srgbClr val="007BC3"/>
                </a:solidFill>
              </a:rPr>
              <a:t/>
            </a:r>
            <a:br>
              <a:rPr lang="en-GB" sz="4800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endParaRPr lang="en-GB" dirty="0">
              <a:solidFill>
                <a:srgbClr val="007B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share or not to share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8318" y="2383648"/>
            <a:ext cx="7611692" cy="3769192"/>
            <a:chOff x="748318" y="2383648"/>
            <a:chExt cx="7611692" cy="3769192"/>
          </a:xfrm>
        </p:grpSpPr>
        <p:grpSp>
          <p:nvGrpSpPr>
            <p:cNvPr id="5" name="Group 4"/>
            <p:cNvGrpSpPr/>
            <p:nvPr/>
          </p:nvGrpSpPr>
          <p:grpSpPr>
            <a:xfrm>
              <a:off x="748318" y="2383648"/>
              <a:ext cx="7611692" cy="3769192"/>
              <a:chOff x="611559" y="2552635"/>
              <a:chExt cx="7611692" cy="3769192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11559" y="4161854"/>
                <a:ext cx="2448272" cy="369332"/>
              </a:xfrm>
              <a:prstGeom prst="rect">
                <a:avLst/>
              </a:prstGeom>
              <a:solidFill>
                <a:srgbClr val="D7ECFA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00B0E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Patient data collected</a:t>
                </a:r>
                <a:endParaRPr lang="en-GB" dirty="0">
                  <a:solidFill>
                    <a:srgbClr val="00B0E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63584" y="4158235"/>
                <a:ext cx="2359667" cy="369332"/>
              </a:xfrm>
              <a:prstGeom prst="rect">
                <a:avLst/>
              </a:prstGeom>
              <a:solidFill>
                <a:srgbClr val="D7ECFA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00B0E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Better health, for life</a:t>
                </a:r>
                <a:endParaRPr lang="en-GB" dirty="0">
                  <a:solidFill>
                    <a:srgbClr val="00B0E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828683" y="2552635"/>
                <a:ext cx="2893782" cy="923330"/>
              </a:xfrm>
              <a:prstGeom prst="rect">
                <a:avLst/>
              </a:prstGeom>
              <a:solidFill>
                <a:srgbClr val="D7ECFA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00B0E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Patient records available to health and care professionals and patients </a:t>
                </a:r>
                <a:endParaRPr lang="en-GB" dirty="0">
                  <a:solidFill>
                    <a:srgbClr val="00B0E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774242" y="5398497"/>
                <a:ext cx="3005990" cy="923330"/>
              </a:xfrm>
              <a:prstGeom prst="rect">
                <a:avLst/>
              </a:prstGeom>
              <a:solidFill>
                <a:srgbClr val="D7ECFA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E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 </a:t>
                </a:r>
                <a:r>
                  <a:rPr lang="en-GB" dirty="0" smtClean="0">
                    <a:solidFill>
                      <a:srgbClr val="00B0E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anonymised and used together with thousands of other records for research</a:t>
                </a:r>
                <a:endParaRPr lang="en-GB" dirty="0">
                  <a:solidFill>
                    <a:srgbClr val="00B0E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Up Arrow 14"/>
            <p:cNvSpPr/>
            <p:nvPr/>
          </p:nvSpPr>
          <p:spPr>
            <a:xfrm rot="2405739">
              <a:off x="2632710" y="3249535"/>
              <a:ext cx="214033" cy="764212"/>
            </a:xfrm>
            <a:prstGeom prst="upArrow">
              <a:avLst/>
            </a:prstGeom>
            <a:solidFill>
              <a:srgbClr val="007BC3"/>
            </a:solidFill>
            <a:ln>
              <a:solidFill>
                <a:srgbClr val="007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Down Arrow 7"/>
            <p:cNvSpPr/>
            <p:nvPr/>
          </p:nvSpPr>
          <p:spPr>
            <a:xfrm rot="18913963">
              <a:off x="5914769" y="3240613"/>
              <a:ext cx="194784" cy="826135"/>
            </a:xfrm>
            <a:prstGeom prst="downArrow">
              <a:avLst/>
            </a:prstGeom>
            <a:solidFill>
              <a:srgbClr val="007BC3"/>
            </a:solidFill>
            <a:ln>
              <a:solidFill>
                <a:srgbClr val="007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Down Arrow 17"/>
            <p:cNvSpPr/>
            <p:nvPr/>
          </p:nvSpPr>
          <p:spPr>
            <a:xfrm rot="18913963">
              <a:off x="2756350" y="4265453"/>
              <a:ext cx="246464" cy="1080134"/>
            </a:xfrm>
            <a:prstGeom prst="downArrow">
              <a:avLst/>
            </a:prstGeom>
            <a:solidFill>
              <a:srgbClr val="007BC3"/>
            </a:solidFill>
            <a:ln>
              <a:solidFill>
                <a:srgbClr val="007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Up Arrow 19"/>
            <p:cNvSpPr/>
            <p:nvPr/>
          </p:nvSpPr>
          <p:spPr>
            <a:xfrm rot="2405739">
              <a:off x="5896526" y="4332759"/>
              <a:ext cx="257944" cy="957383"/>
            </a:xfrm>
            <a:prstGeom prst="upArrow">
              <a:avLst/>
            </a:prstGeom>
            <a:solidFill>
              <a:srgbClr val="007BC3"/>
            </a:solidFill>
            <a:ln>
              <a:solidFill>
                <a:srgbClr val="007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8017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Transforming healthcare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9967" y="2143989"/>
            <a:ext cx="8542404" cy="4597379"/>
            <a:chOff x="323532" y="1669255"/>
            <a:chExt cx="8542404" cy="4597379"/>
          </a:xfrm>
        </p:grpSpPr>
        <p:graphicFrame>
          <p:nvGraphicFramePr>
            <p:cNvPr id="21" name="Diagram 20"/>
            <p:cNvGraphicFramePr/>
            <p:nvPr>
              <p:extLst>
                <p:ext uri="{D42A27DB-BD31-4B8C-83A1-F6EECF244321}">
                  <p14:modId xmlns:p14="http://schemas.microsoft.com/office/powerpoint/2010/main" val="3478597942"/>
                </p:ext>
              </p:extLst>
            </p:nvPr>
          </p:nvGraphicFramePr>
          <p:xfrm>
            <a:off x="1331640" y="1669255"/>
            <a:ext cx="6577880" cy="43520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cxnSp>
          <p:nvCxnSpPr>
            <p:cNvPr id="22" name="Straight Connector 21"/>
            <p:cNvCxnSpPr>
              <a:stCxn id="30" idx="1"/>
            </p:cNvCxnSpPr>
            <p:nvPr/>
          </p:nvCxnSpPr>
          <p:spPr>
            <a:xfrm flipH="1" flipV="1">
              <a:off x="5364089" y="2060848"/>
              <a:ext cx="1557954" cy="396044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195417" y="2744925"/>
              <a:ext cx="1800523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8" idx="1"/>
            </p:cNvCxnSpPr>
            <p:nvPr/>
          </p:nvCxnSpPr>
          <p:spPr>
            <a:xfrm flipH="1" flipV="1">
              <a:off x="5364088" y="3356996"/>
              <a:ext cx="1557955" cy="802195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195417" y="4077072"/>
              <a:ext cx="1800525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Diagram 25"/>
            <p:cNvGraphicFramePr/>
            <p:nvPr>
              <p:extLst>
                <p:ext uri="{D42A27DB-BD31-4B8C-83A1-F6EECF244321}">
                  <p14:modId xmlns:p14="http://schemas.microsoft.com/office/powerpoint/2010/main" val="1195839852"/>
                </p:ext>
              </p:extLst>
            </p:nvPr>
          </p:nvGraphicFramePr>
          <p:xfrm>
            <a:off x="323532" y="3717032"/>
            <a:ext cx="1943893" cy="10801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cxnSp>
          <p:nvCxnSpPr>
            <p:cNvPr id="27" name="Straight Connector 26"/>
            <p:cNvCxnSpPr>
              <a:stCxn id="31" idx="1"/>
            </p:cNvCxnSpPr>
            <p:nvPr/>
          </p:nvCxnSpPr>
          <p:spPr>
            <a:xfrm flipH="1" flipV="1">
              <a:off x="5337867" y="5157195"/>
              <a:ext cx="1584176" cy="569379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8" name="Diagram 27"/>
            <p:cNvGraphicFramePr/>
            <p:nvPr>
              <p:extLst>
                <p:ext uri="{D42A27DB-BD31-4B8C-83A1-F6EECF244321}">
                  <p14:modId xmlns:p14="http://schemas.microsoft.com/office/powerpoint/2010/main" val="3021282171"/>
                </p:ext>
              </p:extLst>
            </p:nvPr>
          </p:nvGraphicFramePr>
          <p:xfrm>
            <a:off x="6922043" y="3331099"/>
            <a:ext cx="1943893" cy="16561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graphicFrame>
          <p:nvGraphicFramePr>
            <p:cNvPr id="29" name="Diagram 28"/>
            <p:cNvGraphicFramePr/>
            <p:nvPr>
              <p:extLst>
                <p:ext uri="{D42A27DB-BD31-4B8C-83A1-F6EECF244321}">
                  <p14:modId xmlns:p14="http://schemas.microsoft.com/office/powerpoint/2010/main" val="4105557316"/>
                </p:ext>
              </p:extLst>
            </p:nvPr>
          </p:nvGraphicFramePr>
          <p:xfrm>
            <a:off x="323532" y="2060847"/>
            <a:ext cx="1943893" cy="12961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  <p:graphicFrame>
          <p:nvGraphicFramePr>
            <p:cNvPr id="30" name="Diagram 29"/>
            <p:cNvGraphicFramePr/>
            <p:nvPr>
              <p:extLst>
                <p:ext uri="{D42A27DB-BD31-4B8C-83A1-F6EECF244321}">
                  <p14:modId xmlns:p14="http://schemas.microsoft.com/office/powerpoint/2010/main" val="2382466977"/>
                </p:ext>
              </p:extLst>
            </p:nvPr>
          </p:nvGraphicFramePr>
          <p:xfrm>
            <a:off x="6922043" y="1916832"/>
            <a:ext cx="1943893" cy="10801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4" r:lo="rId25" r:qs="rId26" r:cs="rId27"/>
            </a:graphicData>
          </a:graphic>
        </p:graphicFrame>
        <p:graphicFrame>
          <p:nvGraphicFramePr>
            <p:cNvPr id="31" name="Diagram 30"/>
            <p:cNvGraphicFramePr/>
            <p:nvPr>
              <p:extLst>
                <p:ext uri="{D42A27DB-BD31-4B8C-83A1-F6EECF244321}">
                  <p14:modId xmlns:p14="http://schemas.microsoft.com/office/powerpoint/2010/main" val="3325846075"/>
                </p:ext>
              </p:extLst>
            </p:nvPr>
          </p:nvGraphicFramePr>
          <p:xfrm>
            <a:off x="6922043" y="5186514"/>
            <a:ext cx="1943893" cy="10801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9" r:lo="rId30" r:qs="rId31" r:cs="rId3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713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patient data for direct care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3"/>
          <a:stretch/>
        </p:blipFill>
        <p:spPr bwMode="auto">
          <a:xfrm>
            <a:off x="3274425" y="2764271"/>
            <a:ext cx="2619933" cy="253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301954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se126\AppData\Local\Microsoft\Windows\Temporary Internet Files\Content.Outlook\TZ18NQPU\Nurse at PC copy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2953705" cy="212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ernerEPR-Logo-Compact-White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6201828"/>
            <a:ext cx="720080" cy="36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\\DIRONE\Shared Data\Communications\Marketing, publications and new media\Document store\4 Logos\Care Information Exchange\CIE-Logos\CIE-Logos\RGB\Full-Colour-RGB\CIE-Logo-RGB la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9963"/>
            <a:ext cx="1221742" cy="68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:\Communications\Marketing, publications and new media\Document store\4 Logos\Imperial Healthcare Charity Logo\Use this one - New Imperial Healthcare Charity (IHC)_Logo_CMY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 b="8103"/>
          <a:stretch/>
        </p:blipFill>
        <p:spPr bwMode="auto">
          <a:xfrm>
            <a:off x="1258625" y="4719374"/>
            <a:ext cx="891844" cy="70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23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patient data for research  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83905"/>
            <a:ext cx="3953184" cy="276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3982" y="4958364"/>
            <a:ext cx="266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medicine </a:t>
            </a:r>
            <a:endParaRPr lang="en-GB" b="1" dirty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8513" y="4946877"/>
            <a:ext cx="379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informatics collaboration</a:t>
            </a:r>
            <a:endParaRPr lang="en-GB" b="1" dirty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S:\Communications\Internal comms\Pulse magazine\Ed3_Spring-Summer 2017_content and designs\Photos and images\Jpegs\17_316 ICNHS Pulse-3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183905"/>
            <a:ext cx="4139951" cy="276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41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11559" y="980729"/>
            <a:ext cx="825666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Putting patients at the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centre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2189237"/>
            <a:ext cx="2772360" cy="4476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00B0E2"/>
                </a:solidFill>
              </a:rPr>
              <a:t>Where we have been</a:t>
            </a:r>
            <a:endParaRPr lang="en-GB" b="1" dirty="0">
              <a:solidFill>
                <a:srgbClr val="00B0E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8064" y="2189237"/>
            <a:ext cx="2772360" cy="4476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00B0E2"/>
                </a:solidFill>
              </a:rPr>
              <a:t>Where we want to be</a:t>
            </a:r>
            <a:endParaRPr lang="en-GB" b="1" dirty="0">
              <a:solidFill>
                <a:srgbClr val="00B0E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7" y="2757344"/>
            <a:ext cx="999241" cy="565607"/>
          </a:xfrm>
          <a:prstGeom prst="rect">
            <a:avLst/>
          </a:prstGeom>
          <a:solidFill>
            <a:srgbClr val="D7EC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endParaRPr lang="en-GB" sz="1400" dirty="0">
              <a:solidFill>
                <a:srgbClr val="007B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7587" y="3445501"/>
            <a:ext cx="999241" cy="565607"/>
          </a:xfrm>
          <a:prstGeom prst="rect">
            <a:avLst/>
          </a:prstGeom>
          <a:solidFill>
            <a:srgbClr val="D7EC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hospitals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586" y="4133657"/>
            <a:ext cx="999241" cy="565607"/>
          </a:xfrm>
          <a:prstGeom prst="rect">
            <a:avLst/>
          </a:prstGeom>
          <a:solidFill>
            <a:srgbClr val="D7EC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hospitals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7585" y="4812387"/>
            <a:ext cx="999241" cy="565607"/>
          </a:xfrm>
          <a:prstGeom prst="rect">
            <a:avLst/>
          </a:prstGeom>
          <a:solidFill>
            <a:srgbClr val="D7EC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care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7584" y="5527564"/>
            <a:ext cx="999241" cy="565607"/>
          </a:xfrm>
          <a:prstGeom prst="rect">
            <a:avLst/>
          </a:prstGeom>
          <a:solidFill>
            <a:srgbClr val="D7EC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care</a:t>
            </a:r>
            <a:endParaRPr lang="en-GB" sz="1200" dirty="0">
              <a:solidFill>
                <a:srgbClr val="007B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32180" y="4105375"/>
            <a:ext cx="999241" cy="565607"/>
          </a:xfrm>
          <a:prstGeom prst="rect">
            <a:avLst/>
          </a:prstGeom>
          <a:solidFill>
            <a:srgbClr val="00B0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42870" y="3068960"/>
            <a:ext cx="999241" cy="565607"/>
          </a:xfrm>
          <a:prstGeom prst="rect">
            <a:avLst/>
          </a:prstGeom>
          <a:solidFill>
            <a:srgbClr val="D7EC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endParaRPr lang="en-GB" sz="1400" dirty="0">
              <a:solidFill>
                <a:srgbClr val="007B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41732" y="4011638"/>
            <a:ext cx="999241" cy="565607"/>
          </a:xfrm>
          <a:prstGeom prst="rect">
            <a:avLst/>
          </a:prstGeom>
          <a:solidFill>
            <a:srgbClr val="D7EC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hospitals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15869" y="4973173"/>
            <a:ext cx="999241" cy="565607"/>
          </a:xfrm>
          <a:prstGeom prst="rect">
            <a:avLst/>
          </a:prstGeom>
          <a:solidFill>
            <a:srgbClr val="D7EC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hospitals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44008" y="4021063"/>
            <a:ext cx="999241" cy="565607"/>
          </a:xfrm>
          <a:prstGeom prst="rect">
            <a:avLst/>
          </a:prstGeom>
          <a:solidFill>
            <a:srgbClr val="D7EC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care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37897" y="4982600"/>
            <a:ext cx="999241" cy="565607"/>
          </a:xfrm>
          <a:prstGeom prst="rect">
            <a:avLst/>
          </a:prstGeom>
          <a:solidFill>
            <a:srgbClr val="D7EC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care</a:t>
            </a:r>
            <a:endParaRPr lang="en-GB" sz="1200" dirty="0">
              <a:solidFill>
                <a:srgbClr val="007B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42871" y="4011638"/>
            <a:ext cx="999241" cy="565607"/>
          </a:xfrm>
          <a:prstGeom prst="rect">
            <a:avLst/>
          </a:prstGeom>
          <a:solidFill>
            <a:srgbClr val="00B0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642491" y="3700558"/>
            <a:ext cx="0" cy="273376"/>
          </a:xfrm>
          <a:prstGeom prst="straightConnector1">
            <a:avLst/>
          </a:prstGeom>
          <a:ln>
            <a:solidFill>
              <a:srgbClr val="007BC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245806" y="4313294"/>
            <a:ext cx="282803" cy="0"/>
          </a:xfrm>
          <a:prstGeom prst="straightConnector1">
            <a:avLst/>
          </a:prstGeom>
          <a:ln>
            <a:solidFill>
              <a:srgbClr val="007BC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737517" y="4313294"/>
            <a:ext cx="282803" cy="0"/>
          </a:xfrm>
          <a:prstGeom prst="straightConnector1">
            <a:avLst/>
          </a:prstGeom>
          <a:ln>
            <a:solidFill>
              <a:srgbClr val="007BC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020320" y="4662089"/>
            <a:ext cx="216818" cy="226242"/>
          </a:xfrm>
          <a:prstGeom prst="straightConnector1">
            <a:avLst/>
          </a:prstGeom>
          <a:ln>
            <a:solidFill>
              <a:srgbClr val="007BC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7142112" y="4662089"/>
            <a:ext cx="245095" cy="226242"/>
          </a:xfrm>
          <a:prstGeom prst="straightConnector1">
            <a:avLst/>
          </a:prstGeom>
          <a:ln>
            <a:solidFill>
              <a:srgbClr val="007BC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6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981200"/>
            <a:ext cx="8305800" cy="3276600"/>
          </a:xfrm>
        </p:spPr>
        <p:txBody>
          <a:bodyPr>
            <a:normAutofit fontScale="90000"/>
          </a:bodyPr>
          <a:lstStyle/>
          <a:p>
            <a:pPr algn="l">
              <a:spcBef>
                <a:spcPts val="3000"/>
              </a:spcBef>
            </a:pPr>
            <a: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0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b="1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Care Information Exchange </a:t>
            </a:r>
            <a:br>
              <a:rPr lang="en-GB" sz="6000" b="1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300" b="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Parker Moss</a:t>
            </a: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endParaRPr lang="en-GB" dirty="0">
              <a:solidFill>
                <a:srgbClr val="007BC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61" y="3284984"/>
            <a:ext cx="4641139" cy="338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1772816"/>
            <a:ext cx="8305800" cy="41044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Bef>
                <a:spcPts val="3000"/>
              </a:spcBef>
            </a:pPr>
            <a:r>
              <a:rPr lang="en-GB" sz="5400" dirty="0" smtClean="0">
                <a:solidFill>
                  <a:srgbClr val="007BC3"/>
                </a:solidFill>
              </a:rPr>
              <a:t>2016/17 review and </a:t>
            </a:r>
            <a:br>
              <a:rPr lang="en-GB" sz="5400" dirty="0" smtClean="0">
                <a:solidFill>
                  <a:srgbClr val="007BC3"/>
                </a:solidFill>
              </a:rPr>
            </a:br>
            <a:r>
              <a:rPr lang="en-GB" sz="5400" dirty="0" smtClean="0">
                <a:solidFill>
                  <a:srgbClr val="007BC3"/>
                </a:solidFill>
              </a:rPr>
              <a:t>a look ahead</a:t>
            </a:r>
            <a:r>
              <a:rPr lang="en-GB" sz="5400" b="0" dirty="0" smtClean="0">
                <a:solidFill>
                  <a:srgbClr val="007BC3"/>
                </a:solidFill>
              </a:rPr>
              <a:t/>
            </a:r>
            <a:br>
              <a:rPr lang="en-GB" sz="5400" b="0" dirty="0" smtClean="0">
                <a:solidFill>
                  <a:srgbClr val="007BC3"/>
                </a:solidFill>
              </a:rPr>
            </a:br>
            <a:r>
              <a:rPr lang="en-GB" sz="4800" b="0" dirty="0" smtClean="0">
                <a:solidFill>
                  <a:srgbClr val="007BC3"/>
                </a:solidFill>
              </a:rPr>
              <a:t>Chief executive,</a:t>
            </a:r>
            <a:br>
              <a:rPr lang="en-GB" sz="4800" b="0" dirty="0" smtClean="0">
                <a:solidFill>
                  <a:srgbClr val="007BC3"/>
                </a:solidFill>
              </a:rPr>
            </a:br>
            <a:r>
              <a:rPr lang="en-GB" sz="4800" b="0" dirty="0" smtClean="0">
                <a:solidFill>
                  <a:srgbClr val="007BC3"/>
                </a:solidFill>
              </a:rPr>
              <a:t>Ian Dalton CBE</a:t>
            </a:r>
            <a:r>
              <a:rPr lang="en-GB" sz="4800" dirty="0" smtClean="0">
                <a:solidFill>
                  <a:srgbClr val="007BC3"/>
                </a:solidFill>
              </a:rPr>
              <a:t/>
            </a:r>
            <a:br>
              <a:rPr lang="en-GB" sz="4800" dirty="0" smtClean="0">
                <a:solidFill>
                  <a:srgbClr val="007BC3"/>
                </a:solidFill>
              </a:rPr>
            </a:br>
            <a:r>
              <a:rPr lang="en-GB" sz="4800" dirty="0" smtClean="0">
                <a:solidFill>
                  <a:srgbClr val="007BC3"/>
                </a:solidFill>
              </a:rPr>
              <a:t/>
            </a:r>
            <a:br>
              <a:rPr lang="en-GB" sz="4800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endParaRPr lang="en-GB" dirty="0">
              <a:solidFill>
                <a:srgbClr val="007B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981200"/>
            <a:ext cx="8305800" cy="3276600"/>
          </a:xfrm>
        </p:spPr>
        <p:txBody>
          <a:bodyPr>
            <a:normAutofit fontScale="90000"/>
          </a:bodyPr>
          <a:lstStyle/>
          <a:p>
            <a:pPr algn="l">
              <a:spcBef>
                <a:spcPts val="3000"/>
              </a:spcBef>
            </a:pPr>
            <a: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0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0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b="1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health, for life</a:t>
            </a:r>
            <a:br>
              <a:rPr lang="en-GB" sz="6000" b="1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90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Consultant </a:t>
            </a:r>
            <a:r>
              <a:rPr lang="en-GB" sz="490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paediatrician Associate medical director (quality improvement),</a:t>
            </a:r>
            <a:r>
              <a:rPr lang="en-GB" sz="4900" b="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900" b="0" dirty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900" b="0" dirty="0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Bob </a:t>
            </a:r>
            <a:r>
              <a:rPr lang="en-GB" sz="4900" b="0" dirty="0" err="1" smtClean="0">
                <a:solidFill>
                  <a:srgbClr val="007B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Klaber</a:t>
            </a:r>
            <a:r>
              <a:rPr lang="en-GB" sz="4000" dirty="0" smtClean="0">
                <a:solidFill>
                  <a:srgbClr val="007BC3"/>
                </a:solidFill>
              </a:rPr>
              <a:t/>
            </a:r>
            <a:br>
              <a:rPr lang="en-GB" sz="4000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endParaRPr lang="en-GB" dirty="0">
              <a:solidFill>
                <a:srgbClr val="007BC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4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187624" y="980729"/>
            <a:ext cx="768060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and answers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55576" y="2564904"/>
            <a:ext cx="8299930" cy="388843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Consultant anaesthetist </a:t>
            </a: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chief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information officer,</a:t>
            </a:r>
            <a:b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Sanjay </a:t>
            </a: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Gautama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Parker Moss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Consultant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paediatrician </a:t>
            </a: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associate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director </a:t>
            </a: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improvement</a:t>
            </a: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Dr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 </a:t>
            </a:r>
            <a:r>
              <a:rPr lang="en-GB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Klaber</a:t>
            </a:r>
            <a:endParaRPr lang="en-GB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3"/>
          <p:cNvSpPr txBox="1">
            <a:spLocks/>
          </p:cNvSpPr>
          <p:nvPr/>
        </p:nvSpPr>
        <p:spPr>
          <a:xfrm>
            <a:off x="457200" y="2209800"/>
            <a:ext cx="8305800" cy="3276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Bef>
                <a:spcPts val="3000"/>
              </a:spcBef>
            </a:pPr>
            <a:r>
              <a:rPr lang="en-GB" sz="6000" dirty="0" smtClean="0">
                <a:solidFill>
                  <a:srgbClr val="007BC3"/>
                </a:solidFill>
              </a:rPr>
              <a:t>Thank you</a:t>
            </a:r>
            <a:r>
              <a:rPr lang="en-GB" sz="6000" b="0" dirty="0" smtClean="0">
                <a:solidFill>
                  <a:srgbClr val="007BC3"/>
                </a:solidFill>
              </a:rPr>
              <a:t/>
            </a:r>
            <a:br>
              <a:rPr lang="en-GB" sz="6000" b="0" dirty="0" smtClean="0">
                <a:solidFill>
                  <a:srgbClr val="007BC3"/>
                </a:solidFill>
              </a:rPr>
            </a:br>
            <a:r>
              <a:rPr lang="en-GB" sz="4800" b="0" dirty="0" smtClean="0">
                <a:solidFill>
                  <a:srgbClr val="007BC3"/>
                </a:solidFill>
              </a:rPr>
              <a:t>Chairman,</a:t>
            </a:r>
            <a:br>
              <a:rPr lang="en-GB" sz="4800" b="0" dirty="0" smtClean="0">
                <a:solidFill>
                  <a:srgbClr val="007BC3"/>
                </a:solidFill>
              </a:rPr>
            </a:br>
            <a:r>
              <a:rPr lang="en-GB" sz="4800" b="0" dirty="0" smtClean="0">
                <a:solidFill>
                  <a:srgbClr val="007BC3"/>
                </a:solidFill>
              </a:rPr>
              <a:t>Sir Richard Sykes </a:t>
            </a:r>
            <a:r>
              <a:rPr lang="en-GB" sz="4800" dirty="0" smtClean="0">
                <a:solidFill>
                  <a:srgbClr val="007BC3"/>
                </a:solidFill>
              </a:rPr>
              <a:t/>
            </a:r>
            <a:br>
              <a:rPr lang="en-GB" sz="4800" dirty="0" smtClean="0">
                <a:solidFill>
                  <a:srgbClr val="007BC3"/>
                </a:solidFill>
              </a:rPr>
            </a:br>
            <a:r>
              <a:rPr lang="en-GB" sz="4800" dirty="0" smtClean="0">
                <a:solidFill>
                  <a:srgbClr val="007BC3"/>
                </a:solidFill>
              </a:rPr>
              <a:t/>
            </a:r>
            <a:br>
              <a:rPr lang="en-GB" sz="4800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r>
              <a:rPr lang="en-GB" dirty="0" smtClean="0">
                <a:solidFill>
                  <a:srgbClr val="007BC3"/>
                </a:solidFill>
              </a:rPr>
              <a:t/>
            </a:r>
            <a:br>
              <a:rPr lang="en-GB" dirty="0" smtClean="0">
                <a:solidFill>
                  <a:srgbClr val="007BC3"/>
                </a:solidFill>
              </a:rPr>
            </a:br>
            <a:endParaRPr lang="en-GB" dirty="0">
              <a:solidFill>
                <a:srgbClr val="007B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980729"/>
            <a:ext cx="7412360" cy="1224136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Our three pillars</a:t>
            </a:r>
            <a:endParaRPr lang="en-GB" sz="4800" b="1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56176" y="2837254"/>
            <a:ext cx="2779200" cy="1815882"/>
          </a:xfrm>
          <a:prstGeom prst="rect">
            <a:avLst/>
          </a:prstGeom>
          <a:solidFill>
            <a:srgbClr val="D7ECFA"/>
          </a:solidFill>
        </p:spPr>
        <p:txBody>
          <a:bodyPr wrap="square" rtlCol="0">
            <a:spAutoFit/>
          </a:bodyPr>
          <a:lstStyle/>
          <a:p>
            <a:pPr algn="ctr"/>
            <a:endParaRPr lang="en-GB" sz="2800" b="1" dirty="0" smtClean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algn="ctr"/>
            <a:endParaRPr lang="en-GB" sz="2800" b="1" dirty="0" smtClean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 smtClean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2837254"/>
            <a:ext cx="2780084" cy="1815882"/>
          </a:xfrm>
          <a:prstGeom prst="rect">
            <a:avLst/>
          </a:prstGeom>
          <a:solidFill>
            <a:srgbClr val="D7ECFA"/>
          </a:solidFill>
        </p:spPr>
        <p:txBody>
          <a:bodyPr wrap="square" rtlCol="0">
            <a:spAutoFit/>
          </a:bodyPr>
          <a:lstStyle/>
          <a:p>
            <a:endParaRPr lang="en-GB" sz="2800" b="1" dirty="0" smtClean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services</a:t>
            </a:r>
          </a:p>
          <a:p>
            <a:endParaRPr lang="en-GB" sz="2800" b="1" dirty="0" smtClean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0952" y="2837254"/>
            <a:ext cx="2779200" cy="1815882"/>
          </a:xfrm>
          <a:prstGeom prst="rect">
            <a:avLst/>
          </a:prstGeom>
          <a:solidFill>
            <a:srgbClr val="D7ECFA"/>
          </a:solidFill>
        </p:spPr>
        <p:txBody>
          <a:bodyPr wrap="square" rtlCol="0">
            <a:spAutoFit/>
          </a:bodyPr>
          <a:lstStyle/>
          <a:p>
            <a:endParaRPr lang="en-GB" sz="2800" b="1" dirty="0" smtClean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00B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</a:p>
          <a:p>
            <a:endParaRPr lang="en-GB" sz="2800" b="1" dirty="0" smtClean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 dirty="0" smtClean="0">
              <a:solidFill>
                <a:srgbClr val="00B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3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040" y="980729"/>
            <a:ext cx="7412360" cy="1224136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2016/17 in numbers</a:t>
            </a:r>
            <a:endParaRPr lang="en-GB" sz="4800" b="1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7627" r="4071" b="10394"/>
          <a:stretch/>
        </p:blipFill>
        <p:spPr bwMode="auto">
          <a:xfrm>
            <a:off x="179512" y="2443620"/>
            <a:ext cx="209174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3568" r="4421" b="4920"/>
          <a:stretch/>
        </p:blipFill>
        <p:spPr bwMode="auto">
          <a:xfrm>
            <a:off x="4716016" y="2443226"/>
            <a:ext cx="2043723" cy="201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3251" r="5550" b="4758"/>
          <a:stretch/>
        </p:blipFill>
        <p:spPr bwMode="auto">
          <a:xfrm>
            <a:off x="6876256" y="2443620"/>
            <a:ext cx="2079899" cy="201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 b="764"/>
          <a:stretch/>
        </p:blipFill>
        <p:spPr bwMode="auto">
          <a:xfrm>
            <a:off x="2411760" y="2443423"/>
            <a:ext cx="21960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"/>
          <a:stretch/>
        </p:blipFill>
        <p:spPr bwMode="auto">
          <a:xfrm>
            <a:off x="3518755" y="4581128"/>
            <a:ext cx="2091976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3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1" y="1052736"/>
            <a:ext cx="8328677" cy="1224136"/>
          </a:xfrm>
        </p:spPr>
        <p:txBody>
          <a:bodyPr>
            <a:noAutofit/>
          </a:bodyPr>
          <a:lstStyle/>
          <a:p>
            <a:pPr algn="l"/>
            <a:r>
              <a:rPr lang="en-GB" sz="36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Improvements in outpatient services</a:t>
            </a:r>
            <a:endParaRPr lang="en-GB" sz="3600" b="1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S:\Communications\Integrated projects\Outpatients improvement programme\Posters 2016\Final posters\Portrait jpg\Nhs Improving outpatient services posters portrait_build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2180028"/>
            <a:ext cx="3073260" cy="43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:\Communications\Integrated projects\Outpatients improvement programme\Posters 2016\Final posters\Portrait jpg\Nhs Improving outpatient services posters portrait_em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157" y="2684084"/>
            <a:ext cx="2281172" cy="322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:\Communications\Integrated projects\Outpatients improvement programme\Posters 2016\Final posters\Portrait jpg\Nhs Improving outpatient services posters portrait_patient record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69" y="2180028"/>
            <a:ext cx="3073260" cy="43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7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:\Communications\Images - Marketing and IC\Riverside theatres\Imp-72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03325"/>
            <a:ext cx="4071600" cy="2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:\Communications\Internal comms\Pulse magazine\Ed4_Summer 2017_content and designs\Photography\A4 Jpegs\17_330 ICNHS-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53" y="2503325"/>
            <a:ext cx="4068000" cy="27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91795" y="980728"/>
            <a:ext cx="8256669" cy="1224136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Building improvements worth £18m</a:t>
            </a:r>
            <a:endParaRPr lang="en-GB" sz="3600" b="1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5301208"/>
            <a:ext cx="40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Riverside theatres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Charing Cross Hospital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4353" y="5301207"/>
            <a:ext cx="40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Accident and emergency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 Mary’s Hospital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S:\Communications\Marketing, publications and new media\Document store\4 Logos\Imperial Healthcare Charity Logo\Use this one - New Imperial Healthcare Charity (IHC)_Logo_CMY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3"/>
          <a:stretch/>
        </p:blipFill>
        <p:spPr bwMode="auto">
          <a:xfrm>
            <a:off x="8172400" y="5906879"/>
            <a:ext cx="928459" cy="8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43608" y="980728"/>
            <a:ext cx="7412360" cy="1224136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£90m funding for </a:t>
            </a:r>
            <a:br>
              <a:rPr lang="en-GB" sz="36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b="1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biomedical research centre</a:t>
            </a:r>
            <a:endParaRPr lang="en-GB" sz="3600" b="1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:\Communications\Internal comms\Pulse magazine\Ed3_Spring-Summer 2017_content and designs\Photos and images\Jpegs\17_316 ICNHS Pulse-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6" y="2504370"/>
            <a:ext cx="4067173" cy="2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:\Communications\Internal comms\Pulse magazine\Ed3_Spring-Summer 2017_content and designs\Photos and images\Jpegs\17_316 ICNHS Pulse-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08" y="2504370"/>
            <a:ext cx="4067172" cy="2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31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1151</Words>
  <Application>Microsoft Office PowerPoint</Application>
  <PresentationFormat>On-screen Show (4:3)</PresentationFormat>
  <Paragraphs>424</Paragraphs>
  <Slides>42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Our three pillars</vt:lpstr>
      <vt:lpstr>2016/17 in numbers</vt:lpstr>
      <vt:lpstr>Improvements in outpatient services</vt:lpstr>
      <vt:lpstr>Building improvements worth £18m</vt:lpstr>
      <vt:lpstr>£90m funding for  biomedical research centre</vt:lpstr>
      <vt:lpstr>Educating doctors, nurses and a wide  range of other health professionals</vt:lpstr>
      <vt:lpstr>Four hour accident &amp; emergency access</vt:lpstr>
      <vt:lpstr>18 week referral to treatment (RTT)</vt:lpstr>
      <vt:lpstr>Cancer 62 day waits</vt:lpstr>
      <vt:lpstr>Responding to growing and changing needs</vt:lpstr>
      <vt:lpstr>Ensuring we have enough people with the right skills in the right roles</vt:lpstr>
      <vt:lpstr>Securing investment for the buildings and facilities we need</vt:lpstr>
      <vt:lpstr>PowerPoint Presentation</vt:lpstr>
      <vt:lpstr>PowerPoint Presentation</vt:lpstr>
      <vt:lpstr>PowerPoint Presentation</vt:lpstr>
      <vt:lpstr>   Financial accounts 2016/17 Chief financial officer, Richard Alexander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The Care Information Exchange  Parker Moss    </vt:lpstr>
      <vt:lpstr>   Better health, for life Consultant paediatrician Associate medical director (quality improvement), Dr Bob Klaber    </vt:lpstr>
      <vt:lpstr>PowerPoint Presentation</vt:lpstr>
      <vt:lpstr>PowerPoint Presentation</vt:lpstr>
    </vt:vector>
  </TitlesOfParts>
  <Company>Imperial College Healthcare NHS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Syme, Eilidh</dc:creator>
  <cp:lastModifiedBy>Syme, Eilidh</cp:lastModifiedBy>
  <cp:revision>29</cp:revision>
  <cp:lastPrinted>2017-09-11T10:39:48Z</cp:lastPrinted>
  <dcterms:created xsi:type="dcterms:W3CDTF">2017-09-08T18:55:59Z</dcterms:created>
  <dcterms:modified xsi:type="dcterms:W3CDTF">2017-09-13T11:09:24Z</dcterms:modified>
</cp:coreProperties>
</file>