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1" r:id="rId2"/>
    <p:sldId id="257" r:id="rId3"/>
    <p:sldId id="264" r:id="rId4"/>
    <p:sldId id="265" r:id="rId5"/>
    <p:sldId id="266" r:id="rId6"/>
    <p:sldId id="267" r:id="rId7"/>
    <p:sldId id="268" r:id="rId8"/>
    <p:sldId id="269"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6" autoAdjust="0"/>
    <p:restoredTop sz="94660"/>
  </p:normalViewPr>
  <p:slideViewPr>
    <p:cSldViewPr snapToGrid="0">
      <p:cViewPr varScale="1">
        <p:scale>
          <a:sx n="55" d="100"/>
          <a:sy n="55" d="100"/>
        </p:scale>
        <p:origin x="109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BFE3DC-9D59-41F6-BDA6-3449427CAF9C}" type="datetimeFigureOut">
              <a:rPr lang="en-GB" smtClean="0"/>
              <a:t>02/05/2025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6702CB-6C19-4E0E-BEC7-244A5E643663}" type="slidenum">
              <a:rPr lang="en-GB" smtClean="0"/>
              <a:t>‹#›</a:t>
            </a:fld>
            <a:endParaRPr lang="en-GB"/>
          </a:p>
        </p:txBody>
      </p:sp>
    </p:spTree>
    <p:extLst>
      <p:ext uri="{BB962C8B-B14F-4D97-AF65-F5344CB8AC3E}">
        <p14:creationId xmlns:p14="http://schemas.microsoft.com/office/powerpoint/2010/main" val="2516102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BD2CB2-BBBF-4505-BB0A-F6BB45720F16}" type="slidenum">
              <a:rPr lang="en-GB" smtClean="0"/>
              <a:t>1</a:t>
            </a:fld>
            <a:endParaRPr lang="en-GB"/>
          </a:p>
        </p:txBody>
      </p:sp>
    </p:spTree>
    <p:extLst>
      <p:ext uri="{BB962C8B-B14F-4D97-AF65-F5344CB8AC3E}">
        <p14:creationId xmlns:p14="http://schemas.microsoft.com/office/powerpoint/2010/main" val="348207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NW London ICS)">
    <p:spTree>
      <p:nvGrpSpPr>
        <p:cNvPr id="1" name=""/>
        <p:cNvGrpSpPr/>
        <p:nvPr/>
      </p:nvGrpSpPr>
      <p:grpSpPr>
        <a:xfrm>
          <a:off x="0" y="0"/>
          <a:ext cx="0" cy="0"/>
          <a:chOff x="0" y="0"/>
          <a:chExt cx="0" cy="0"/>
        </a:xfrm>
      </p:grpSpPr>
      <p:sp>
        <p:nvSpPr>
          <p:cNvPr id="7" name="Rectangle 6"/>
          <p:cNvSpPr/>
          <p:nvPr userDrawn="1"/>
        </p:nvSpPr>
        <p:spPr>
          <a:xfrm>
            <a:off x="0" y="1080120"/>
            <a:ext cx="12192000" cy="5805264"/>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ctrTitle"/>
          </p:nvPr>
        </p:nvSpPr>
        <p:spPr>
          <a:xfrm>
            <a:off x="1524000" y="2202483"/>
            <a:ext cx="9144000" cy="2387600"/>
          </a:xfrm>
        </p:spPr>
        <p:txBody>
          <a:bodyPr anchor="b"/>
          <a:lstStyle>
            <a:lvl1pPr algn="ctr">
              <a:defRPr sz="6000">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4682158"/>
            <a:ext cx="9144000" cy="90708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GB"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190" y="215642"/>
            <a:ext cx="2018474" cy="621069"/>
          </a:xfrm>
          <a:prstGeom prst="rect">
            <a:avLst/>
          </a:prstGeom>
        </p:spPr>
      </p:pic>
    </p:spTree>
    <p:extLst>
      <p:ext uri="{BB962C8B-B14F-4D97-AF65-F5344CB8AC3E}">
        <p14:creationId xmlns:p14="http://schemas.microsoft.com/office/powerpoint/2010/main" val="7902829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NW London ICS)">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989" y="1397238"/>
            <a:ext cx="11386643" cy="44800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0"/>
            <a:ext cx="12192000" cy="1196752"/>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326582"/>
            <a:ext cx="11377264" cy="543595"/>
          </a:xfrm>
        </p:spPr>
        <p:txBody>
          <a:bodyPr/>
          <a:lstStyle>
            <a:lvl1pPr>
              <a:defRPr>
                <a:solidFill>
                  <a:schemeClr val="bg1"/>
                </a:solidFill>
              </a:defRPr>
            </a:lvl1pPr>
          </a:lstStyle>
          <a:p>
            <a:r>
              <a:rPr lang="en-US" dirty="0"/>
              <a:t>Click to edit title</a:t>
            </a:r>
            <a:endParaRPr lang="en-GB" dirty="0"/>
          </a:p>
        </p:txBody>
      </p:sp>
    </p:spTree>
    <p:extLst>
      <p:ext uri="{BB962C8B-B14F-4D97-AF65-F5344CB8AC3E}">
        <p14:creationId xmlns:p14="http://schemas.microsoft.com/office/powerpoint/2010/main" val="2679538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 heading (NW London IC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1196752"/>
            <a:ext cx="12192000" cy="360040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1523327"/>
            <a:ext cx="11377264" cy="1329606"/>
          </a:xfrm>
        </p:spPr>
        <p:txBody>
          <a:bodyPr/>
          <a:lstStyle>
            <a:lvl1pPr>
              <a:defRPr>
                <a:solidFill>
                  <a:schemeClr val="bg1"/>
                </a:solidFill>
              </a:defRPr>
            </a:lvl1pPr>
          </a:lstStyle>
          <a:p>
            <a:r>
              <a:rPr lang="en-US" dirty="0"/>
              <a:t>Click to add sub-heading</a:t>
            </a:r>
            <a:endParaRPr lang="en-GB" dirty="0"/>
          </a:p>
        </p:txBody>
      </p:sp>
    </p:spTree>
    <p:extLst>
      <p:ext uri="{BB962C8B-B14F-4D97-AF65-F5344CB8AC3E}">
        <p14:creationId xmlns:p14="http://schemas.microsoft.com/office/powerpoint/2010/main" val="10775172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4724400" y="6486286"/>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E76F84FA-B8EB-462F-97BA-032CB76B4E3A}" type="slidenum">
              <a:rPr lang="en-GB" smtClean="0"/>
              <a:pPr/>
              <a:t>‹#›</a:t>
            </a:fld>
            <a:endParaRPr lang="en-GB"/>
          </a:p>
        </p:txBody>
      </p: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84432" y="6001361"/>
            <a:ext cx="2018474" cy="621069"/>
          </a:xfrm>
          <a:prstGeom prst="rect">
            <a:avLst/>
          </a:prstGeom>
        </p:spPr>
      </p:pic>
    </p:spTree>
    <p:extLst>
      <p:ext uri="{BB962C8B-B14F-4D97-AF65-F5344CB8AC3E}">
        <p14:creationId xmlns:p14="http://schemas.microsoft.com/office/powerpoint/2010/main" val="2134974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914377"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9496" y="2708920"/>
            <a:ext cx="9144000" cy="2232248"/>
          </a:xfrm>
        </p:spPr>
        <p:txBody>
          <a:bodyPr>
            <a:noAutofit/>
          </a:bodyPr>
          <a:lstStyle/>
          <a:p>
            <a:r>
              <a:rPr lang="en-GB" sz="4000" dirty="0"/>
              <a:t>Imperial College Healthcare NHS Trust</a:t>
            </a:r>
            <a:br>
              <a:rPr lang="en-GB" sz="2800" dirty="0"/>
            </a:br>
            <a:br>
              <a:rPr lang="en-GB" sz="2800" dirty="0"/>
            </a:br>
            <a:r>
              <a:rPr lang="en-GB" sz="2800" dirty="0"/>
              <a:t>2025/2026</a:t>
            </a:r>
          </a:p>
        </p:txBody>
      </p:sp>
      <p:pic>
        <p:nvPicPr>
          <p:cNvPr id="3" name="Picture 2" descr="A computer screen shot of a blue square&#10;&#10;Description automatically generated">
            <a:extLst>
              <a:ext uri="{FF2B5EF4-FFF2-40B4-BE49-F238E27FC236}">
                <a16:creationId xmlns:a16="http://schemas.microsoft.com/office/drawing/2014/main" id="{42AE5212-7A5C-3E28-FF6B-2033782525F4}"/>
              </a:ext>
            </a:extLst>
          </p:cNvPr>
          <p:cNvPicPr>
            <a:picLocks noChangeAspect="1"/>
          </p:cNvPicPr>
          <p:nvPr/>
        </p:nvPicPr>
        <p:blipFill rotWithShape="1">
          <a:blip r:embed="rId3"/>
          <a:srcRect l="69515" t="29699" r="14950" b="60767"/>
          <a:stretch/>
        </p:blipFill>
        <p:spPr bwMode="auto">
          <a:xfrm>
            <a:off x="9529662" y="143827"/>
            <a:ext cx="2662338" cy="9191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35281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76F84FA-B8EB-462F-97BA-032CB76B4E3A}"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Title 3"/>
          <p:cNvSpPr>
            <a:spLocks noGrp="1"/>
          </p:cNvSpPr>
          <p:nvPr>
            <p:ph type="title"/>
          </p:nvPr>
        </p:nvSpPr>
        <p:spPr>
          <a:xfrm>
            <a:off x="407368" y="207414"/>
            <a:ext cx="11377264" cy="765071"/>
          </a:xfrm>
        </p:spPr>
        <p:txBody>
          <a:bodyPr>
            <a:normAutofit/>
          </a:bodyPr>
          <a:lstStyle/>
          <a:p>
            <a:pPr algn="ctr"/>
            <a:r>
              <a:rPr lang="en-GB" dirty="0"/>
              <a:t>Board Committees</a:t>
            </a:r>
            <a:endParaRPr lang="en-GB" sz="2200" dirty="0"/>
          </a:p>
        </p:txBody>
      </p:sp>
      <p:sp>
        <p:nvSpPr>
          <p:cNvPr id="7" name="Freeform 6"/>
          <p:cNvSpPr/>
          <p:nvPr/>
        </p:nvSpPr>
        <p:spPr>
          <a:xfrm>
            <a:off x="3764580" y="1669765"/>
            <a:ext cx="4831062" cy="699464"/>
          </a:xfrm>
          <a:custGeom>
            <a:avLst/>
            <a:gdLst>
              <a:gd name="connsiteX0" fmla="*/ 0 w 3107788"/>
              <a:gd name="connsiteY0" fmla="*/ 0 h 653794"/>
              <a:gd name="connsiteX1" fmla="*/ 3107788 w 3107788"/>
              <a:gd name="connsiteY1" fmla="*/ 0 h 653794"/>
              <a:gd name="connsiteX2" fmla="*/ 3107788 w 3107788"/>
              <a:gd name="connsiteY2" fmla="*/ 653794 h 653794"/>
              <a:gd name="connsiteX3" fmla="*/ 0 w 3107788"/>
              <a:gd name="connsiteY3" fmla="*/ 653794 h 653794"/>
              <a:gd name="connsiteX4" fmla="*/ 0 w 3107788"/>
              <a:gd name="connsiteY4" fmla="*/ 0 h 653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7788" h="653794">
                <a:moveTo>
                  <a:pt x="0" y="0"/>
                </a:moveTo>
                <a:lnTo>
                  <a:pt x="3107788" y="0"/>
                </a:lnTo>
                <a:lnTo>
                  <a:pt x="3107788" y="653794"/>
                </a:lnTo>
                <a:lnTo>
                  <a:pt x="0" y="65379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985" tIns="6985" rIns="6985"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rPr>
              <a:t>Board in</a:t>
            </a:r>
            <a:r>
              <a:rPr kumimoji="0" lang="en-US" sz="1800" b="0" i="0" u="none" strike="noStrike" kern="1200" cap="none" spc="0" normalizeH="0" noProof="0" dirty="0">
                <a:ln>
                  <a:noFill/>
                </a:ln>
                <a:solidFill>
                  <a:prstClr val="white"/>
                </a:solidFill>
                <a:effectLst/>
                <a:uLnTx/>
                <a:uFillTx/>
                <a:latin typeface="Arial"/>
                <a:ea typeface="+mn-ea"/>
                <a:cs typeface="+mn-cs"/>
              </a:rPr>
              <a:t> Common</a:t>
            </a: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8" name="Freeform 7"/>
          <p:cNvSpPr/>
          <p:nvPr/>
        </p:nvSpPr>
        <p:spPr>
          <a:xfrm>
            <a:off x="3764580" y="2658658"/>
            <a:ext cx="4831062" cy="653794"/>
          </a:xfrm>
          <a:custGeom>
            <a:avLst/>
            <a:gdLst>
              <a:gd name="connsiteX0" fmla="*/ 0 w 1307589"/>
              <a:gd name="connsiteY0" fmla="*/ 0 h 653794"/>
              <a:gd name="connsiteX1" fmla="*/ 1307589 w 1307589"/>
              <a:gd name="connsiteY1" fmla="*/ 0 h 653794"/>
              <a:gd name="connsiteX2" fmla="*/ 1307589 w 1307589"/>
              <a:gd name="connsiteY2" fmla="*/ 653794 h 653794"/>
              <a:gd name="connsiteX3" fmla="*/ 0 w 1307589"/>
              <a:gd name="connsiteY3" fmla="*/ 653794 h 653794"/>
              <a:gd name="connsiteX4" fmla="*/ 0 w 1307589"/>
              <a:gd name="connsiteY4" fmla="*/ 0 h 653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7589" h="653794">
                <a:moveTo>
                  <a:pt x="0" y="0"/>
                </a:moveTo>
                <a:lnTo>
                  <a:pt x="1307589" y="0"/>
                </a:lnTo>
                <a:lnTo>
                  <a:pt x="1307589" y="653794"/>
                </a:lnTo>
                <a:lnTo>
                  <a:pt x="0" y="653794"/>
                </a:lnTo>
                <a:lnTo>
                  <a:pt x="0" y="0"/>
                </a:lnTo>
                <a:close/>
              </a:path>
            </a:pathLst>
          </a:custGeom>
          <a:solidFill>
            <a:srgbClr val="0070C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985" tIns="6985" rIns="6985"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rial"/>
                <a:ea typeface="+mn-ea"/>
                <a:cs typeface="+mn-cs"/>
              </a:rPr>
              <a:t>Trust Standing Committee</a:t>
            </a:r>
          </a:p>
        </p:txBody>
      </p:sp>
      <p:sp>
        <p:nvSpPr>
          <p:cNvPr id="9" name="Freeform 8"/>
          <p:cNvSpPr/>
          <p:nvPr/>
        </p:nvSpPr>
        <p:spPr>
          <a:xfrm>
            <a:off x="2601470" y="3992609"/>
            <a:ext cx="1440000" cy="1596631"/>
          </a:xfrm>
          <a:custGeom>
            <a:avLst/>
            <a:gdLst>
              <a:gd name="connsiteX0" fmla="*/ 0 w 1307589"/>
              <a:gd name="connsiteY0" fmla="*/ 0 h 653794"/>
              <a:gd name="connsiteX1" fmla="*/ 1307589 w 1307589"/>
              <a:gd name="connsiteY1" fmla="*/ 0 h 653794"/>
              <a:gd name="connsiteX2" fmla="*/ 1307589 w 1307589"/>
              <a:gd name="connsiteY2" fmla="*/ 653794 h 653794"/>
              <a:gd name="connsiteX3" fmla="*/ 0 w 1307589"/>
              <a:gd name="connsiteY3" fmla="*/ 653794 h 653794"/>
              <a:gd name="connsiteX4" fmla="*/ 0 w 1307589"/>
              <a:gd name="connsiteY4" fmla="*/ 0 h 653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7589" h="653794">
                <a:moveTo>
                  <a:pt x="0" y="0"/>
                </a:moveTo>
                <a:lnTo>
                  <a:pt x="1307589" y="0"/>
                </a:lnTo>
                <a:lnTo>
                  <a:pt x="1307589" y="653794"/>
                </a:lnTo>
                <a:lnTo>
                  <a:pt x="0" y="653794"/>
                </a:lnTo>
                <a:lnTo>
                  <a:pt x="0" y="0"/>
                </a:lnTo>
                <a:close/>
              </a:path>
            </a:pathLst>
          </a:custGeom>
          <a:solidFill>
            <a:srgbClr val="0070C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985" tIns="6985" rIns="6985"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a:ea typeface="+mn-ea"/>
                <a:cs typeface="+mn-cs"/>
              </a:rPr>
              <a:t>Audit, Risk, &amp;</a:t>
            </a:r>
            <a:r>
              <a:rPr kumimoji="0" lang="en-GB" sz="1400" b="0" i="0" u="none" strike="noStrike" kern="1200" cap="none" spc="0" normalizeH="0" noProof="0" dirty="0">
                <a:ln>
                  <a:noFill/>
                </a:ln>
                <a:solidFill>
                  <a:prstClr val="white"/>
                </a:solidFill>
                <a:effectLst/>
                <a:uLnTx/>
                <a:uFillTx/>
                <a:latin typeface="Arial"/>
                <a:ea typeface="+mn-ea"/>
                <a:cs typeface="+mn-cs"/>
              </a:rPr>
              <a:t> Governance</a:t>
            </a:r>
            <a:r>
              <a:rPr kumimoji="0" lang="en-GB" sz="1400" b="0" i="0" u="none" strike="noStrike" kern="1200" cap="none" spc="0" normalizeH="0" baseline="0" noProof="0" dirty="0">
                <a:ln>
                  <a:noFill/>
                </a:ln>
                <a:solidFill>
                  <a:prstClr val="white"/>
                </a:solidFill>
                <a:effectLst/>
                <a:uLnTx/>
                <a:uFillTx/>
                <a:latin typeface="Arial"/>
                <a:ea typeface="+mn-ea"/>
                <a:cs typeface="+mn-cs"/>
              </a:rPr>
              <a:t> Committee </a:t>
            </a:r>
          </a:p>
        </p:txBody>
      </p:sp>
      <p:sp>
        <p:nvSpPr>
          <p:cNvPr id="10" name="Freeform 9"/>
          <p:cNvSpPr/>
          <p:nvPr/>
        </p:nvSpPr>
        <p:spPr>
          <a:xfrm>
            <a:off x="792434" y="3971668"/>
            <a:ext cx="1440000" cy="1617572"/>
          </a:xfrm>
          <a:custGeom>
            <a:avLst/>
            <a:gdLst>
              <a:gd name="connsiteX0" fmla="*/ 0 w 1307589"/>
              <a:gd name="connsiteY0" fmla="*/ 0 h 653794"/>
              <a:gd name="connsiteX1" fmla="*/ 1307589 w 1307589"/>
              <a:gd name="connsiteY1" fmla="*/ 0 h 653794"/>
              <a:gd name="connsiteX2" fmla="*/ 1307589 w 1307589"/>
              <a:gd name="connsiteY2" fmla="*/ 653794 h 653794"/>
              <a:gd name="connsiteX3" fmla="*/ 0 w 1307589"/>
              <a:gd name="connsiteY3" fmla="*/ 653794 h 653794"/>
              <a:gd name="connsiteX4" fmla="*/ 0 w 1307589"/>
              <a:gd name="connsiteY4" fmla="*/ 0 h 653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7589" h="653794">
                <a:moveTo>
                  <a:pt x="0" y="0"/>
                </a:moveTo>
                <a:lnTo>
                  <a:pt x="1307589" y="0"/>
                </a:lnTo>
                <a:lnTo>
                  <a:pt x="1307589" y="653794"/>
                </a:lnTo>
                <a:lnTo>
                  <a:pt x="0" y="653794"/>
                </a:lnTo>
                <a:lnTo>
                  <a:pt x="0" y="0"/>
                </a:lnTo>
                <a:close/>
              </a:path>
            </a:pathLst>
          </a:custGeom>
          <a:solidFill>
            <a:srgbClr val="0070C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985" tIns="6985" rIns="6985"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a:ea typeface="+mn-ea"/>
                <a:cs typeface="+mn-cs"/>
              </a:rPr>
              <a:t>Appointments &amp; Remuneration Committee</a:t>
            </a:r>
          </a:p>
        </p:txBody>
      </p:sp>
      <p:cxnSp>
        <p:nvCxnSpPr>
          <p:cNvPr id="11" name="Straight Connector 10"/>
          <p:cNvCxnSpPr>
            <a:cxnSpLocks/>
          </p:cNvCxnSpPr>
          <p:nvPr/>
        </p:nvCxnSpPr>
        <p:spPr>
          <a:xfrm>
            <a:off x="6153766" y="2378092"/>
            <a:ext cx="0" cy="280566"/>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E2BB543-3D62-FDC1-982E-F85C939669D5}"/>
              </a:ext>
            </a:extLst>
          </p:cNvPr>
          <p:cNvCxnSpPr>
            <a:cxnSpLocks/>
          </p:cNvCxnSpPr>
          <p:nvPr/>
        </p:nvCxnSpPr>
        <p:spPr>
          <a:xfrm>
            <a:off x="6180111" y="3312452"/>
            <a:ext cx="0" cy="499236"/>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512434" y="3811688"/>
            <a:ext cx="9340513" cy="26891"/>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512434" y="3812740"/>
            <a:ext cx="0" cy="158929"/>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359048" y="3825133"/>
            <a:ext cx="0" cy="158929"/>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0852947" y="3838485"/>
            <a:ext cx="0" cy="167010"/>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8233648" y="4016830"/>
            <a:ext cx="1398867" cy="1590946"/>
          </a:xfrm>
          <a:custGeom>
            <a:avLst/>
            <a:gdLst>
              <a:gd name="connsiteX0" fmla="*/ 0 w 1307589"/>
              <a:gd name="connsiteY0" fmla="*/ 0 h 653794"/>
              <a:gd name="connsiteX1" fmla="*/ 1307589 w 1307589"/>
              <a:gd name="connsiteY1" fmla="*/ 0 h 653794"/>
              <a:gd name="connsiteX2" fmla="*/ 1307589 w 1307589"/>
              <a:gd name="connsiteY2" fmla="*/ 653794 h 653794"/>
              <a:gd name="connsiteX3" fmla="*/ 0 w 1307589"/>
              <a:gd name="connsiteY3" fmla="*/ 653794 h 653794"/>
              <a:gd name="connsiteX4" fmla="*/ 0 w 1307589"/>
              <a:gd name="connsiteY4" fmla="*/ 0 h 653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7589" h="653794">
                <a:moveTo>
                  <a:pt x="0" y="0"/>
                </a:moveTo>
                <a:lnTo>
                  <a:pt x="1307589" y="0"/>
                </a:lnTo>
                <a:lnTo>
                  <a:pt x="1307589" y="653794"/>
                </a:lnTo>
                <a:lnTo>
                  <a:pt x="0" y="653794"/>
                </a:lnTo>
                <a:lnTo>
                  <a:pt x="0" y="0"/>
                </a:lnTo>
                <a:close/>
              </a:path>
            </a:pathLst>
          </a:custGeom>
          <a:solidFill>
            <a:srgbClr val="0070C0"/>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985" tIns="6985" rIns="6985"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lang="en-GB" sz="1400" dirty="0">
                <a:solidFill>
                  <a:prstClr val="white"/>
                </a:solidFill>
                <a:latin typeface="Arial"/>
              </a:rPr>
              <a:t>People Committee</a:t>
            </a:r>
            <a:endParaRPr kumimoji="0" lang="en-GB" sz="1100" b="0" i="1" u="none" strike="noStrike" kern="1200" cap="none" spc="0" normalizeH="0" baseline="0" noProof="0" dirty="0">
              <a:ln>
                <a:noFill/>
              </a:ln>
              <a:solidFill>
                <a:prstClr val="white"/>
              </a:solidFill>
              <a:effectLst/>
              <a:uLnTx/>
              <a:uFillTx/>
              <a:latin typeface="Arial"/>
              <a:ea typeface="+mn-ea"/>
              <a:cs typeface="+mn-cs"/>
            </a:endParaRPr>
          </a:p>
        </p:txBody>
      </p:sp>
      <p:cxnSp>
        <p:nvCxnSpPr>
          <p:cNvPr id="21" name="Straight Connector 20"/>
          <p:cNvCxnSpPr/>
          <p:nvPr/>
        </p:nvCxnSpPr>
        <p:spPr>
          <a:xfrm>
            <a:off x="8918885" y="3838579"/>
            <a:ext cx="0" cy="167010"/>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10030252" y="4029912"/>
            <a:ext cx="1393485" cy="1577864"/>
          </a:xfrm>
          <a:custGeom>
            <a:avLst/>
            <a:gdLst>
              <a:gd name="connsiteX0" fmla="*/ 0 w 1307589"/>
              <a:gd name="connsiteY0" fmla="*/ 0 h 653794"/>
              <a:gd name="connsiteX1" fmla="*/ 1307589 w 1307589"/>
              <a:gd name="connsiteY1" fmla="*/ 0 h 653794"/>
              <a:gd name="connsiteX2" fmla="*/ 1307589 w 1307589"/>
              <a:gd name="connsiteY2" fmla="*/ 653794 h 653794"/>
              <a:gd name="connsiteX3" fmla="*/ 0 w 1307589"/>
              <a:gd name="connsiteY3" fmla="*/ 653794 h 653794"/>
              <a:gd name="connsiteX4" fmla="*/ 0 w 1307589"/>
              <a:gd name="connsiteY4" fmla="*/ 0 h 653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7589" h="653794">
                <a:moveTo>
                  <a:pt x="0" y="0"/>
                </a:moveTo>
                <a:lnTo>
                  <a:pt x="1307589" y="0"/>
                </a:lnTo>
                <a:lnTo>
                  <a:pt x="1307589" y="653794"/>
                </a:lnTo>
                <a:lnTo>
                  <a:pt x="0" y="653794"/>
                </a:lnTo>
                <a:lnTo>
                  <a:pt x="0" y="0"/>
                </a:lnTo>
                <a:close/>
              </a:path>
            </a:pathLst>
          </a:custGeom>
          <a:solidFill>
            <a:srgbClr val="0070C0"/>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985" tIns="6985" rIns="6985"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a:ea typeface="+mn-ea"/>
                <a:cs typeface="+mn-cs"/>
              </a:rPr>
              <a:t>Quality Committee</a:t>
            </a:r>
            <a:endParaRPr kumimoji="0" lang="en-GB" sz="1100" b="0" i="1" u="none" strike="noStrike" kern="1200" cap="none" spc="0" normalizeH="0" baseline="0" noProof="0" dirty="0">
              <a:ln>
                <a:noFill/>
              </a:ln>
              <a:solidFill>
                <a:prstClr val="white"/>
              </a:solidFill>
              <a:effectLst/>
              <a:uLnTx/>
              <a:uFillTx/>
              <a:latin typeface="Arial"/>
              <a:ea typeface="+mn-ea"/>
              <a:cs typeface="+mn-cs"/>
            </a:endParaRPr>
          </a:p>
        </p:txBody>
      </p:sp>
      <p:sp>
        <p:nvSpPr>
          <p:cNvPr id="23" name="Freeform 22"/>
          <p:cNvSpPr/>
          <p:nvPr/>
        </p:nvSpPr>
        <p:spPr>
          <a:xfrm>
            <a:off x="4573343" y="4003823"/>
            <a:ext cx="1439373" cy="1603953"/>
          </a:xfrm>
          <a:custGeom>
            <a:avLst/>
            <a:gdLst>
              <a:gd name="connsiteX0" fmla="*/ 0 w 1307589"/>
              <a:gd name="connsiteY0" fmla="*/ 0 h 653794"/>
              <a:gd name="connsiteX1" fmla="*/ 1307589 w 1307589"/>
              <a:gd name="connsiteY1" fmla="*/ 0 h 653794"/>
              <a:gd name="connsiteX2" fmla="*/ 1307589 w 1307589"/>
              <a:gd name="connsiteY2" fmla="*/ 653794 h 653794"/>
              <a:gd name="connsiteX3" fmla="*/ 0 w 1307589"/>
              <a:gd name="connsiteY3" fmla="*/ 653794 h 653794"/>
              <a:gd name="connsiteX4" fmla="*/ 0 w 1307589"/>
              <a:gd name="connsiteY4" fmla="*/ 0 h 653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7589" h="653794">
                <a:moveTo>
                  <a:pt x="0" y="0"/>
                </a:moveTo>
                <a:lnTo>
                  <a:pt x="1307589" y="0"/>
                </a:lnTo>
                <a:lnTo>
                  <a:pt x="1307589" y="653794"/>
                </a:lnTo>
                <a:lnTo>
                  <a:pt x="0" y="653794"/>
                </a:lnTo>
                <a:lnTo>
                  <a:pt x="0" y="0"/>
                </a:lnTo>
                <a:close/>
              </a:path>
            </a:pathLst>
          </a:custGeom>
          <a:solidFill>
            <a:srgbClr val="0070C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985" tIns="6985" rIns="6985" bIns="6985" numCol="1" spcCol="1270" anchor="ctr" anchorCtr="0">
            <a:noAutofit/>
          </a:bodyPr>
          <a:lstStyle/>
          <a:p>
            <a:pPr marL="0" marR="0" lvl="0" indent="0" algn="ctr" defTabSz="488950" rtl="0" eaLnBrk="1" fontAlgn="auto" latinLnBrk="0" hangingPunct="1">
              <a:lnSpc>
                <a:spcPct val="90000"/>
              </a:lnSpc>
              <a:spcBef>
                <a:spcPct val="0"/>
              </a:spcBef>
              <a:spcAft>
                <a:spcPct val="3500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a:ea typeface="+mn-ea"/>
                <a:cs typeface="+mn-cs"/>
              </a:rPr>
              <a:t>Redevelopment </a:t>
            </a:r>
            <a:r>
              <a:rPr kumimoji="0" lang="en-GB" sz="1400" b="0" i="0" u="none" strike="noStrike" kern="1200" cap="none" spc="0" normalizeH="0" noProof="0" dirty="0">
                <a:ln>
                  <a:noFill/>
                </a:ln>
                <a:solidFill>
                  <a:prstClr val="white"/>
                </a:solidFill>
                <a:effectLst/>
                <a:uLnTx/>
                <a:uFillTx/>
                <a:latin typeface="Arial"/>
                <a:ea typeface="+mn-ea"/>
                <a:cs typeface="+mn-cs"/>
              </a:rPr>
              <a:t>C</a:t>
            </a:r>
            <a:r>
              <a:rPr kumimoji="0" lang="en-GB" sz="1400" b="0" i="0" u="none" strike="noStrike" kern="1200" cap="none" spc="0" normalizeH="0" baseline="0" noProof="0" dirty="0">
                <a:ln>
                  <a:noFill/>
                </a:ln>
                <a:solidFill>
                  <a:prstClr val="white"/>
                </a:solidFill>
                <a:effectLst/>
                <a:uLnTx/>
                <a:uFillTx/>
                <a:latin typeface="Arial"/>
                <a:ea typeface="+mn-ea"/>
                <a:cs typeface="+mn-cs"/>
              </a:rPr>
              <a:t>ommittee</a:t>
            </a:r>
          </a:p>
        </p:txBody>
      </p:sp>
      <p:pic>
        <p:nvPicPr>
          <p:cNvPr id="2" name="Picture 1"/>
          <p:cNvPicPr>
            <a:picLocks noChangeAspect="1"/>
          </p:cNvPicPr>
          <p:nvPr/>
        </p:nvPicPr>
        <p:blipFill>
          <a:blip r:embed="rId2"/>
          <a:stretch>
            <a:fillRect/>
          </a:stretch>
        </p:blipFill>
        <p:spPr>
          <a:xfrm>
            <a:off x="6355767" y="4016895"/>
            <a:ext cx="1509778" cy="1590882"/>
          </a:xfrm>
          <a:prstGeom prst="rect">
            <a:avLst/>
          </a:prstGeom>
        </p:spPr>
      </p:pic>
      <p:cxnSp>
        <p:nvCxnSpPr>
          <p:cNvPr id="24" name="Straight Connector 23"/>
          <p:cNvCxnSpPr/>
          <p:nvPr/>
        </p:nvCxnSpPr>
        <p:spPr>
          <a:xfrm>
            <a:off x="5302666" y="3827221"/>
            <a:ext cx="0" cy="158929"/>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081358" y="3839747"/>
            <a:ext cx="0" cy="158929"/>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pic>
        <p:nvPicPr>
          <p:cNvPr id="5" name="Picture 4" descr="A computer screen shot of a blue square&#10;&#10;Description automatically generated">
            <a:extLst>
              <a:ext uri="{FF2B5EF4-FFF2-40B4-BE49-F238E27FC236}">
                <a16:creationId xmlns:a16="http://schemas.microsoft.com/office/drawing/2014/main" id="{E677B589-E630-EAE7-43D7-5FF91B4917B6}"/>
              </a:ext>
            </a:extLst>
          </p:cNvPr>
          <p:cNvPicPr>
            <a:picLocks noChangeAspect="1"/>
          </p:cNvPicPr>
          <p:nvPr/>
        </p:nvPicPr>
        <p:blipFill rotWithShape="1">
          <a:blip r:embed="rId3"/>
          <a:srcRect l="69515" t="29699" r="14950" b="60767"/>
          <a:stretch/>
        </p:blipFill>
        <p:spPr bwMode="auto">
          <a:xfrm>
            <a:off x="9529662" y="5847397"/>
            <a:ext cx="2662338" cy="9191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31604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746556945"/>
              </p:ext>
            </p:extLst>
          </p:nvPr>
        </p:nvGraphicFramePr>
        <p:xfrm>
          <a:off x="7467600" y="1412774"/>
          <a:ext cx="3636000" cy="2903447"/>
        </p:xfrm>
        <a:graphic>
          <a:graphicData uri="http://schemas.openxmlformats.org/drawingml/2006/table">
            <a:tbl>
              <a:tblPr firstRow="1" bandRow="1">
                <a:tableStyleId>{B301B821-A1FF-4177-AEE7-76D212191A09}</a:tableStyleId>
              </a:tblPr>
              <a:tblGrid>
                <a:gridCol w="2196000">
                  <a:extLst>
                    <a:ext uri="{9D8B030D-6E8A-4147-A177-3AD203B41FA5}">
                      <a16:colId xmlns:a16="http://schemas.microsoft.com/office/drawing/2014/main" val="1838177647"/>
                    </a:ext>
                  </a:extLst>
                </a:gridCol>
                <a:gridCol w="1440000">
                  <a:extLst>
                    <a:ext uri="{9D8B030D-6E8A-4147-A177-3AD203B41FA5}">
                      <a16:colId xmlns:a16="http://schemas.microsoft.com/office/drawing/2014/main" val="2029656348"/>
                    </a:ext>
                  </a:extLst>
                </a:gridCol>
              </a:tblGrid>
              <a:tr h="438007">
                <a:tc>
                  <a:txBody>
                    <a:bodyPr/>
                    <a:lstStyle/>
                    <a:p>
                      <a:pPr algn="l">
                        <a:lnSpc>
                          <a:spcPct val="107000"/>
                        </a:lnSpc>
                        <a:spcAft>
                          <a:spcPts val="600"/>
                        </a:spcAft>
                      </a:pPr>
                      <a:r>
                        <a:rPr lang="en-GB" sz="1600" dirty="0">
                          <a:effectLst/>
                          <a:latin typeface="Arial" panose="020B0604020202020204" pitchFamily="34" charset="0"/>
                          <a:cs typeface="Arial" panose="020B0604020202020204" pitchFamily="34" charset="0"/>
                        </a:rPr>
                        <a:t>Date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600"/>
                        </a:spcAft>
                      </a:pPr>
                      <a:r>
                        <a:rPr lang="en-GB" sz="1600" dirty="0">
                          <a:effectLst/>
                          <a:latin typeface="Arial" panose="020B0604020202020204" pitchFamily="34" charset="0"/>
                          <a:cs typeface="Arial" panose="020B0604020202020204" pitchFamily="34" charset="0"/>
                        </a:rPr>
                        <a:t>Time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5132317"/>
                  </a:ext>
                </a:extLst>
              </a:tr>
              <a:tr h="616360">
                <a:tc>
                  <a:txBody>
                    <a:bodyPr/>
                    <a:lstStyle/>
                    <a:p>
                      <a:pPr algn="l">
                        <a:lnSpc>
                          <a:spcPct val="107000"/>
                        </a:lnSpc>
                        <a:spcAft>
                          <a:spcPts val="600"/>
                        </a:spcAft>
                      </a:pPr>
                      <a:r>
                        <a:rPr lang="en-GB" sz="1600" dirty="0">
                          <a:effectLst/>
                          <a:latin typeface="Arial" panose="020B0604020202020204" pitchFamily="34" charset="0"/>
                          <a:cs typeface="Arial" panose="020B0604020202020204" pitchFamily="34" charset="0"/>
                        </a:rPr>
                        <a:t>Tuesday 8</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April 2025</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600"/>
                        </a:spcAft>
                      </a:pPr>
                      <a:r>
                        <a:rPr lang="en-GB" sz="1600" dirty="0">
                          <a:effectLst/>
                          <a:latin typeface="Arial" panose="020B0604020202020204" pitchFamily="34" charset="0"/>
                          <a:cs typeface="Arial" panose="020B0604020202020204" pitchFamily="34" charset="0"/>
                        </a:rPr>
                        <a:t>14:00-17:00</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86914150"/>
                  </a:ext>
                </a:extLst>
              </a:tr>
              <a:tr h="616360">
                <a:tc>
                  <a:txBody>
                    <a:bodyPr/>
                    <a:lstStyle/>
                    <a:p>
                      <a:pPr algn="l">
                        <a:lnSpc>
                          <a:spcPct val="107000"/>
                        </a:lnSpc>
                        <a:spcAft>
                          <a:spcPts val="600"/>
                        </a:spcAft>
                      </a:pPr>
                      <a:r>
                        <a:rPr lang="en-GB" sz="1600" dirty="0">
                          <a:effectLst/>
                          <a:latin typeface="Arial" panose="020B0604020202020204" pitchFamily="34" charset="0"/>
                          <a:cs typeface="Arial" panose="020B0604020202020204" pitchFamily="34" charset="0"/>
                        </a:rPr>
                        <a:t>Tuesday</a:t>
                      </a:r>
                      <a:r>
                        <a:rPr lang="en-GB" sz="1600" baseline="0" dirty="0">
                          <a:effectLst/>
                          <a:latin typeface="Arial" panose="020B0604020202020204" pitchFamily="34" charset="0"/>
                          <a:cs typeface="Arial" panose="020B0604020202020204" pitchFamily="34" charset="0"/>
                        </a:rPr>
                        <a:t> 1</a:t>
                      </a:r>
                      <a:r>
                        <a:rPr lang="en-GB" sz="1600" baseline="30000" dirty="0">
                          <a:effectLst/>
                          <a:latin typeface="Arial" panose="020B0604020202020204" pitchFamily="34" charset="0"/>
                          <a:cs typeface="Arial" panose="020B0604020202020204" pitchFamily="34" charset="0"/>
                        </a:rPr>
                        <a:t>st</a:t>
                      </a:r>
                      <a:r>
                        <a:rPr lang="en-GB" sz="1600" baseline="0" dirty="0">
                          <a:effectLst/>
                          <a:latin typeface="Arial" panose="020B0604020202020204" pitchFamily="34" charset="0"/>
                          <a:cs typeface="Arial" panose="020B0604020202020204" pitchFamily="34" charset="0"/>
                        </a:rPr>
                        <a:t> July 2025</a:t>
                      </a:r>
                      <a:endParaRPr lang="en-GB" sz="1600" dirty="0">
                        <a:effectLst/>
                        <a:latin typeface="Arial" panose="020B0604020202020204" pitchFamily="34" charset="0"/>
                        <a:cs typeface="Arial" panose="020B0604020202020204" pitchFamily="34" charset="0"/>
                      </a:endParaRPr>
                    </a:p>
                  </a:txBody>
                  <a:tcPr marL="68580" marR="68580" marT="0" marB="0"/>
                </a:tc>
                <a:tc>
                  <a:txBody>
                    <a:bodyPr/>
                    <a:lstStyle/>
                    <a:p>
                      <a:pPr marL="0" marR="0" lvl="0" indent="0" algn="l" defTabSz="914377" rtl="0" eaLnBrk="1" fontAlgn="auto" latinLnBrk="0" hangingPunct="1">
                        <a:lnSpc>
                          <a:spcPct val="107000"/>
                        </a:lnSpc>
                        <a:spcBef>
                          <a:spcPts val="0"/>
                        </a:spcBef>
                        <a:spcAft>
                          <a:spcPts val="600"/>
                        </a:spcAft>
                        <a:buClrTx/>
                        <a:buSzTx/>
                        <a:buFontTx/>
                        <a:buNone/>
                        <a:tabLst/>
                        <a:defRPr/>
                      </a:pPr>
                      <a:r>
                        <a:rPr kumimoji="0" lang="en-GB"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14:00-17:00</a:t>
                      </a:r>
                      <a:endPar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38679028"/>
                  </a:ext>
                </a:extLst>
              </a:tr>
              <a:tr h="616360">
                <a:tc>
                  <a:txBody>
                    <a:bodyPr/>
                    <a:lstStyle/>
                    <a:p>
                      <a:pPr marL="0" marR="0" lvl="0" indent="0" algn="l" defTabSz="914377" rtl="0" eaLnBrk="1" fontAlgn="auto" latinLnBrk="0" hangingPunct="1">
                        <a:lnSpc>
                          <a:spcPct val="107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Tuesday 7</a:t>
                      </a:r>
                      <a:r>
                        <a:rPr kumimoji="0" lang="en-GB" sz="16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th</a:t>
                      </a: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October 2025</a:t>
                      </a:r>
                    </a:p>
                  </a:txBody>
                  <a:tcPr marL="68580" marR="68580" marT="0" marB="0"/>
                </a:tc>
                <a:tc>
                  <a:txBody>
                    <a:bodyPr/>
                    <a:lstStyle/>
                    <a:p>
                      <a:pPr marL="0" marR="0" lvl="0" indent="0" algn="l" defTabSz="914377" rtl="0" eaLnBrk="1" fontAlgn="auto" latinLnBrk="0" hangingPunct="1">
                        <a:lnSpc>
                          <a:spcPct val="107000"/>
                        </a:lnSpc>
                        <a:spcBef>
                          <a:spcPts val="0"/>
                        </a:spcBef>
                        <a:spcAft>
                          <a:spcPts val="600"/>
                        </a:spcAft>
                        <a:buClrTx/>
                        <a:buSzTx/>
                        <a:buFontTx/>
                        <a:buNone/>
                        <a:tabLst/>
                        <a:defRPr/>
                      </a:pPr>
                      <a:r>
                        <a:rPr kumimoji="0" lang="en-GB"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14:00-17:00</a:t>
                      </a:r>
                      <a:endPar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44858079"/>
                  </a:ext>
                </a:extLst>
              </a:tr>
              <a:tr h="616360">
                <a:tc>
                  <a:txBody>
                    <a:bodyPr/>
                    <a:lstStyle/>
                    <a:p>
                      <a:pPr marL="0" marR="0" lvl="0" indent="0" algn="l" defTabSz="914377" rtl="0" eaLnBrk="1" fontAlgn="auto" latinLnBrk="0" hangingPunct="1">
                        <a:lnSpc>
                          <a:spcPct val="107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Tuesday 6</a:t>
                      </a:r>
                      <a:r>
                        <a:rPr kumimoji="0" lang="en-GB" sz="16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th</a:t>
                      </a: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January 2026</a:t>
                      </a:r>
                    </a:p>
                  </a:txBody>
                  <a:tcPr marL="68580" marR="68580" marT="0" marB="0"/>
                </a:tc>
                <a:tc>
                  <a:txBody>
                    <a:bodyPr/>
                    <a:lstStyle/>
                    <a:p>
                      <a:pPr marL="0" marR="0" lvl="0" indent="0" algn="l" defTabSz="914377" rtl="0" eaLnBrk="1" fontAlgn="auto" latinLnBrk="0" hangingPunct="1">
                        <a:lnSpc>
                          <a:spcPct val="107000"/>
                        </a:lnSpc>
                        <a:spcBef>
                          <a:spcPts val="0"/>
                        </a:spcBef>
                        <a:spcAft>
                          <a:spcPts val="60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14:00-17:00</a:t>
                      </a:r>
                      <a:endPar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62985909"/>
                  </a:ext>
                </a:extLst>
              </a:tr>
            </a:tbl>
          </a:graphicData>
        </a:graphic>
      </p:graphicFrame>
      <p:sp>
        <p:nvSpPr>
          <p:cNvPr id="3" name="Slide Number Placeholder 2"/>
          <p:cNvSpPr>
            <a:spLocks noGrp="1"/>
          </p:cNvSpPr>
          <p:nvPr>
            <p:ph type="sldNum" sz="quarter" idx="12"/>
          </p:nvPr>
        </p:nvSpPr>
        <p:spPr/>
        <p:txBody>
          <a:bodyPr/>
          <a:lstStyle/>
          <a:p>
            <a:fld id="{E76F84FA-B8EB-462F-97BA-032CB76B4E3A}" type="slidenum">
              <a:rPr lang="en-GB" smtClean="0"/>
              <a:t>3</a:t>
            </a:fld>
            <a:endParaRPr lang="en-GB"/>
          </a:p>
        </p:txBody>
      </p:sp>
      <p:sp>
        <p:nvSpPr>
          <p:cNvPr id="4" name="Title 3"/>
          <p:cNvSpPr>
            <a:spLocks noGrp="1"/>
          </p:cNvSpPr>
          <p:nvPr>
            <p:ph type="title"/>
          </p:nvPr>
        </p:nvSpPr>
        <p:spPr/>
        <p:txBody>
          <a:bodyPr>
            <a:normAutofit fontScale="90000"/>
          </a:bodyPr>
          <a:lstStyle/>
          <a:p>
            <a:r>
              <a:rPr lang="en-GB" dirty="0"/>
              <a:t>Trust Standing Committee</a:t>
            </a:r>
          </a:p>
        </p:txBody>
      </p:sp>
      <p:graphicFrame>
        <p:nvGraphicFramePr>
          <p:cNvPr id="6" name="Table 5"/>
          <p:cNvGraphicFramePr>
            <a:graphicFrameLocks noGrp="1"/>
          </p:cNvGraphicFramePr>
          <p:nvPr>
            <p:extLst>
              <p:ext uri="{D42A27DB-BD31-4B8C-83A1-F6EECF244321}">
                <p14:modId xmlns:p14="http://schemas.microsoft.com/office/powerpoint/2010/main" val="3595255952"/>
              </p:ext>
            </p:extLst>
          </p:nvPr>
        </p:nvGraphicFramePr>
        <p:xfrm>
          <a:off x="407368" y="1412774"/>
          <a:ext cx="6467994" cy="5047562"/>
        </p:xfrm>
        <a:graphic>
          <a:graphicData uri="http://schemas.openxmlformats.org/drawingml/2006/table">
            <a:tbl>
              <a:tblPr firstRow="1" bandRow="1">
                <a:tableStyleId>{5C22544A-7EE6-4342-B048-85BDC9FD1C3A}</a:tableStyleId>
              </a:tblPr>
              <a:tblGrid>
                <a:gridCol w="6467994">
                  <a:extLst>
                    <a:ext uri="{9D8B030D-6E8A-4147-A177-3AD203B41FA5}">
                      <a16:colId xmlns:a16="http://schemas.microsoft.com/office/drawing/2014/main" val="778286993"/>
                    </a:ext>
                  </a:extLst>
                </a:gridCol>
              </a:tblGrid>
              <a:tr h="695568">
                <a:tc>
                  <a:txBody>
                    <a:bodyPr/>
                    <a:lstStyle/>
                    <a:p>
                      <a:pPr algn="l">
                        <a:spcAft>
                          <a:spcPts val="600"/>
                        </a:spcAft>
                      </a:pPr>
                      <a:r>
                        <a:rPr lang="en-GB" sz="1800" b="1" kern="1200" baseline="0" dirty="0">
                          <a:solidFill>
                            <a:schemeClr val="lt1"/>
                          </a:solidFill>
                          <a:effectLst/>
                          <a:latin typeface="Arial" panose="020B0604020202020204" pitchFamily="34" charset="0"/>
                          <a:ea typeface="+mn-ea"/>
                          <a:cs typeface="Arial" panose="020B0604020202020204" pitchFamily="34" charset="0"/>
                        </a:rPr>
                        <a:t>Chair: </a:t>
                      </a:r>
                      <a:r>
                        <a:rPr lang="en-GB" sz="1800" b="0" kern="1200" baseline="0" dirty="0">
                          <a:solidFill>
                            <a:schemeClr val="lt1"/>
                          </a:solidFill>
                          <a:effectLst/>
                          <a:latin typeface="Arial" panose="020B0604020202020204" pitchFamily="34" charset="0"/>
                          <a:ea typeface="+mn-ea"/>
                          <a:cs typeface="Arial" panose="020B0604020202020204" pitchFamily="34" charset="0"/>
                        </a:rPr>
                        <a:t>Bob Alexander, ICHT Vice Chair</a:t>
                      </a:r>
                      <a:endParaRPr lang="en-GB" sz="1800" b="0" kern="1200" dirty="0">
                        <a:solidFill>
                          <a:schemeClr val="lt1"/>
                        </a:solidFill>
                        <a:effectLst/>
                        <a:latin typeface="Arial" panose="020B0604020202020204" pitchFamily="34" charset="0"/>
                        <a:ea typeface="+mn-ea"/>
                        <a:cs typeface="Arial" panose="020B0604020202020204" pitchFamily="34" charset="0"/>
                      </a:endParaRPr>
                    </a:p>
                    <a:p>
                      <a:pPr algn="l">
                        <a:spcAft>
                          <a:spcPts val="600"/>
                        </a:spcAft>
                      </a:pPr>
                      <a:r>
                        <a:rPr lang="en-GB" sz="1800" b="1" kern="1200" dirty="0">
                          <a:solidFill>
                            <a:schemeClr val="lt1"/>
                          </a:solidFill>
                          <a:effectLst/>
                          <a:latin typeface="Arial" panose="020B0604020202020204" pitchFamily="34" charset="0"/>
                          <a:ea typeface="+mn-ea"/>
                          <a:cs typeface="Arial" panose="020B0604020202020204" pitchFamily="34" charset="0"/>
                        </a:rPr>
                        <a:t>Lead</a:t>
                      </a:r>
                      <a:r>
                        <a:rPr lang="en-GB" sz="1800" b="1" kern="1200" baseline="0" dirty="0">
                          <a:solidFill>
                            <a:schemeClr val="lt1"/>
                          </a:solidFill>
                          <a:effectLst/>
                          <a:latin typeface="Arial" panose="020B0604020202020204" pitchFamily="34" charset="0"/>
                          <a:ea typeface="+mn-ea"/>
                          <a:cs typeface="Arial" panose="020B0604020202020204" pitchFamily="34" charset="0"/>
                        </a:rPr>
                        <a:t> Executive Director: </a:t>
                      </a:r>
                      <a:r>
                        <a:rPr lang="en-GB" sz="1800" b="0" kern="1200" baseline="0" dirty="0">
                          <a:solidFill>
                            <a:schemeClr val="lt1"/>
                          </a:solidFill>
                          <a:effectLst/>
                          <a:latin typeface="Arial" panose="020B0604020202020204" pitchFamily="34" charset="0"/>
                          <a:ea typeface="+mn-ea"/>
                          <a:cs typeface="Arial" panose="020B0604020202020204" pitchFamily="34" charset="0"/>
                        </a:rPr>
                        <a:t>Tim Orchard, Chief Executive Officer</a:t>
                      </a:r>
                      <a:endParaRPr lang="en-GB" sz="1800" dirty="0"/>
                    </a:p>
                  </a:txBody>
                  <a:tcPr/>
                </a:tc>
                <a:extLst>
                  <a:ext uri="{0D108BD9-81ED-4DB2-BD59-A6C34878D82A}">
                    <a16:rowId xmlns:a16="http://schemas.microsoft.com/office/drawing/2014/main" val="3959424722"/>
                  </a:ext>
                </a:extLst>
              </a:tr>
              <a:tr h="4056962">
                <a:tc>
                  <a:txBody>
                    <a:bodyPr/>
                    <a:lstStyle/>
                    <a:p>
                      <a:pPr lvl="0">
                        <a:lnSpc>
                          <a:spcPct val="100000"/>
                        </a:lnSpc>
                        <a:spcBef>
                          <a:spcPts val="0"/>
                        </a:spcBef>
                        <a:spcAft>
                          <a:spcPts val="600"/>
                        </a:spcAft>
                      </a:pPr>
                      <a:r>
                        <a:rPr lang="en-US" sz="1200" b="1" dirty="0">
                          <a:latin typeface="Arial" panose="020B0604020202020204" pitchFamily="34" charset="0"/>
                          <a:cs typeface="Arial" panose="020B0604020202020204" pitchFamily="34" charset="0"/>
                        </a:rPr>
                        <a:t>Membership</a:t>
                      </a:r>
                    </a:p>
                    <a:p>
                      <a:pPr lvl="0">
                        <a:lnSpc>
                          <a:spcPct val="100000"/>
                        </a:lnSpc>
                        <a:spcBef>
                          <a:spcPts val="0"/>
                        </a:spcBef>
                        <a:spcAft>
                          <a:spcPts val="600"/>
                        </a:spcAft>
                      </a:pPr>
                      <a:r>
                        <a:rPr lang="en-GB" sz="1200" dirty="0">
                          <a:latin typeface="Arial" panose="020B0604020202020204" pitchFamily="34" charset="0"/>
                          <a:cs typeface="Arial" panose="020B0604020202020204" pitchFamily="34" charset="0"/>
                        </a:rPr>
                        <a:t>All Non-Executive Directors; </a:t>
                      </a:r>
                    </a:p>
                    <a:p>
                      <a:pPr lvl="0">
                        <a:lnSpc>
                          <a:spcPct val="100000"/>
                        </a:lnSpc>
                        <a:spcBef>
                          <a:spcPts val="0"/>
                        </a:spcBef>
                        <a:spcAft>
                          <a:spcPts val="600"/>
                        </a:spcAft>
                      </a:pPr>
                      <a:r>
                        <a:rPr lang="en-GB" sz="1200" dirty="0">
                          <a:latin typeface="Arial" panose="020B0604020202020204" pitchFamily="34" charset="0"/>
                          <a:cs typeface="Arial" panose="020B0604020202020204" pitchFamily="34" charset="0"/>
                        </a:rPr>
                        <a:t>Voting</a:t>
                      </a:r>
                      <a:r>
                        <a:rPr lang="en-GB" sz="1200" baseline="0" dirty="0">
                          <a:latin typeface="Arial" panose="020B0604020202020204" pitchFamily="34" charset="0"/>
                          <a:cs typeface="Arial" panose="020B0604020202020204" pitchFamily="34" charset="0"/>
                        </a:rPr>
                        <a:t> Executive Directors:</a:t>
                      </a:r>
                    </a:p>
                    <a:p>
                      <a:pPr marL="285750" lvl="0" indent="-285750">
                        <a:lnSpc>
                          <a:spcPct val="100000"/>
                        </a:lnSpc>
                        <a:spcBef>
                          <a:spcPts val="0"/>
                        </a:spcBef>
                        <a:spcAft>
                          <a:spcPts val="600"/>
                        </a:spcAft>
                        <a:buFont typeface="Arial" panose="020B0604020202020204" pitchFamily="34" charset="0"/>
                        <a:buChar char="•"/>
                      </a:pPr>
                      <a:r>
                        <a:rPr lang="en-GB" sz="1200" baseline="0" dirty="0">
                          <a:latin typeface="Arial" panose="020B0604020202020204" pitchFamily="34" charset="0"/>
                          <a:cs typeface="Arial" panose="020B0604020202020204" pitchFamily="34" charset="0"/>
                        </a:rPr>
                        <a:t>Chief Executive Officer</a:t>
                      </a:r>
                    </a:p>
                    <a:p>
                      <a:pPr marL="285750" lvl="0" indent="-285750">
                        <a:lnSpc>
                          <a:spcPct val="100000"/>
                        </a:lnSpc>
                        <a:spcBef>
                          <a:spcPts val="0"/>
                        </a:spcBef>
                        <a:spcAft>
                          <a:spcPts val="600"/>
                        </a:spcAft>
                        <a:buFont typeface="Arial" panose="020B0604020202020204" pitchFamily="34" charset="0"/>
                        <a:buChar char="•"/>
                      </a:pPr>
                      <a:r>
                        <a:rPr lang="en-GB" sz="1200" baseline="0" dirty="0">
                          <a:latin typeface="Arial" panose="020B0604020202020204" pitchFamily="34" charset="0"/>
                          <a:cs typeface="Arial" panose="020B0604020202020204" pitchFamily="34" charset="0"/>
                        </a:rPr>
                        <a:t>Chief Operating Officer</a:t>
                      </a:r>
                    </a:p>
                    <a:p>
                      <a:pPr marL="285750" lvl="0" indent="-285750">
                        <a:lnSpc>
                          <a:spcPct val="100000"/>
                        </a:lnSpc>
                        <a:spcBef>
                          <a:spcPts val="0"/>
                        </a:spcBef>
                        <a:spcAft>
                          <a:spcPts val="600"/>
                        </a:spcAft>
                        <a:buFont typeface="Arial" panose="020B0604020202020204" pitchFamily="34" charset="0"/>
                        <a:buChar char="•"/>
                      </a:pPr>
                      <a:r>
                        <a:rPr lang="en-GB" sz="1200" baseline="0" dirty="0">
                          <a:latin typeface="Arial" panose="020B0604020202020204" pitchFamily="34" charset="0"/>
                          <a:cs typeface="Arial" panose="020B0604020202020204" pitchFamily="34" charset="0"/>
                        </a:rPr>
                        <a:t>Chief Financial Officer</a:t>
                      </a:r>
                    </a:p>
                    <a:p>
                      <a:pPr marL="285750" lvl="0" indent="-285750">
                        <a:lnSpc>
                          <a:spcPct val="100000"/>
                        </a:lnSpc>
                        <a:spcBef>
                          <a:spcPts val="0"/>
                        </a:spcBef>
                        <a:spcAft>
                          <a:spcPts val="600"/>
                        </a:spcAft>
                        <a:buFont typeface="Arial" panose="020B0604020202020204" pitchFamily="34" charset="0"/>
                        <a:buChar char="•"/>
                      </a:pPr>
                      <a:r>
                        <a:rPr lang="en-GB" sz="1200" baseline="0" dirty="0">
                          <a:latin typeface="Arial" panose="020B0604020202020204" pitchFamily="34" charset="0"/>
                          <a:cs typeface="Arial" panose="020B0604020202020204" pitchFamily="34" charset="0"/>
                        </a:rPr>
                        <a:t>Chief Medical Officer</a:t>
                      </a:r>
                    </a:p>
                    <a:p>
                      <a:pPr marL="285750" lvl="0" indent="-285750">
                        <a:lnSpc>
                          <a:spcPct val="100000"/>
                        </a:lnSpc>
                        <a:spcBef>
                          <a:spcPts val="0"/>
                        </a:spcBef>
                        <a:spcAft>
                          <a:spcPts val="600"/>
                        </a:spcAft>
                        <a:buFont typeface="Arial" panose="020B0604020202020204" pitchFamily="34" charset="0"/>
                        <a:buChar char="•"/>
                      </a:pPr>
                      <a:r>
                        <a:rPr lang="en-GB" sz="1200" baseline="0" dirty="0">
                          <a:latin typeface="Arial" panose="020B0604020202020204" pitchFamily="34" charset="0"/>
                          <a:cs typeface="Arial" panose="020B0604020202020204" pitchFamily="34" charset="0"/>
                        </a:rPr>
                        <a:t>Chief Nursing Officer</a:t>
                      </a:r>
                    </a:p>
                    <a:p>
                      <a:pPr marL="285750" lvl="0" indent="-285750">
                        <a:lnSpc>
                          <a:spcPct val="100000"/>
                        </a:lnSpc>
                        <a:spcBef>
                          <a:spcPts val="0"/>
                        </a:spcBef>
                        <a:spcAft>
                          <a:spcPts val="600"/>
                        </a:spcAft>
                        <a:buFont typeface="Arial" panose="020B0604020202020204" pitchFamily="34" charset="0"/>
                        <a:buChar char="•"/>
                      </a:pPr>
                      <a:endParaRPr lang="en-GB" sz="1200" baseline="0" dirty="0">
                        <a:latin typeface="Arial" panose="020B0604020202020204" pitchFamily="34" charset="0"/>
                        <a:cs typeface="Arial" panose="020B0604020202020204" pitchFamily="34" charset="0"/>
                      </a:endParaRPr>
                    </a:p>
                    <a:p>
                      <a:pPr marL="0" lvl="0" indent="0" algn="just">
                        <a:lnSpc>
                          <a:spcPct val="100000"/>
                        </a:lnSpc>
                        <a:spcBef>
                          <a:spcPts val="0"/>
                        </a:spcBef>
                        <a:spcAft>
                          <a:spcPts val="600"/>
                        </a:spcAft>
                        <a:buFont typeface="Arial" panose="020B0604020202020204" pitchFamily="34" charset="0"/>
                        <a:buNone/>
                      </a:pPr>
                      <a:r>
                        <a:rPr lang="en-GB" sz="1200" dirty="0">
                          <a:latin typeface="Arial" panose="020B0604020202020204" pitchFamily="34" charset="0"/>
                          <a:cs typeface="Arial" panose="020B0604020202020204" pitchFamily="34" charset="0"/>
                        </a:rPr>
                        <a:t>The purpose of the  Trust Standing Committee is to oversee the delivery of the Trust strategy and strategic priorities, the achievement of constitutional and regulatory standards, and to provide assurance to the Trust Board that Trust risks and issues relating to this are being managed.  The Trust Standing Committee also oversees and provides assurance to the Trust Board via the Board in Common on operational, finance, quality and workforce performance; the corporate risk register and Board Assurance Framework; Board Committee chair’s reports and statutory reports that are reported on at the Board in Common.</a:t>
                      </a:r>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08628004"/>
                  </a:ext>
                </a:extLst>
              </a:tr>
            </a:tbl>
          </a:graphicData>
        </a:graphic>
      </p:graphicFrame>
      <p:pic>
        <p:nvPicPr>
          <p:cNvPr id="2" name="Picture 1" descr="A computer screen shot of a blue square&#10;&#10;Description automatically generated">
            <a:extLst>
              <a:ext uri="{FF2B5EF4-FFF2-40B4-BE49-F238E27FC236}">
                <a16:creationId xmlns:a16="http://schemas.microsoft.com/office/drawing/2014/main" id="{0F11CD1B-B599-4F26-1B59-04213A5E3DA4}"/>
              </a:ext>
            </a:extLst>
          </p:cNvPr>
          <p:cNvPicPr>
            <a:picLocks noChangeAspect="1"/>
          </p:cNvPicPr>
          <p:nvPr/>
        </p:nvPicPr>
        <p:blipFill rotWithShape="1">
          <a:blip r:embed="rId2"/>
          <a:srcRect l="69515" t="29699" r="14950" b="60767"/>
          <a:stretch/>
        </p:blipFill>
        <p:spPr bwMode="auto">
          <a:xfrm>
            <a:off x="9529662" y="5847397"/>
            <a:ext cx="2662338" cy="9191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55856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394323174"/>
              </p:ext>
            </p:extLst>
          </p:nvPr>
        </p:nvGraphicFramePr>
        <p:xfrm>
          <a:off x="7467600" y="1678375"/>
          <a:ext cx="3636000" cy="3915807"/>
        </p:xfrm>
        <a:graphic>
          <a:graphicData uri="http://schemas.openxmlformats.org/drawingml/2006/table">
            <a:tbl>
              <a:tblPr firstRow="1" bandRow="1">
                <a:tableStyleId>{10A1B5D5-9B99-4C35-A422-299274C87663}</a:tableStyleId>
              </a:tblPr>
              <a:tblGrid>
                <a:gridCol w="2196000">
                  <a:extLst>
                    <a:ext uri="{9D8B030D-6E8A-4147-A177-3AD203B41FA5}">
                      <a16:colId xmlns:a16="http://schemas.microsoft.com/office/drawing/2014/main" val="1838177647"/>
                    </a:ext>
                  </a:extLst>
                </a:gridCol>
                <a:gridCol w="1440000">
                  <a:extLst>
                    <a:ext uri="{9D8B030D-6E8A-4147-A177-3AD203B41FA5}">
                      <a16:colId xmlns:a16="http://schemas.microsoft.com/office/drawing/2014/main" val="2029656348"/>
                    </a:ext>
                  </a:extLst>
                </a:gridCol>
              </a:tblGrid>
              <a:tr h="438007">
                <a:tc>
                  <a:txBody>
                    <a:bodyPr/>
                    <a:lstStyle/>
                    <a:p>
                      <a:pPr algn="l">
                        <a:lnSpc>
                          <a:spcPct val="107000"/>
                        </a:lnSpc>
                        <a:spcAft>
                          <a:spcPts val="600"/>
                        </a:spcAft>
                      </a:pPr>
                      <a:r>
                        <a:rPr lang="en-GB" sz="1600" dirty="0">
                          <a:effectLst/>
                          <a:latin typeface="Arial" panose="020B0604020202020204" pitchFamily="34" charset="0"/>
                          <a:cs typeface="Arial" panose="020B0604020202020204" pitchFamily="34" charset="0"/>
                        </a:rPr>
                        <a:t>Date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600"/>
                        </a:spcAft>
                      </a:pPr>
                      <a:r>
                        <a:rPr lang="en-GB" sz="1600" dirty="0">
                          <a:effectLst/>
                          <a:latin typeface="Arial" panose="020B0604020202020204" pitchFamily="34" charset="0"/>
                          <a:cs typeface="Arial" panose="020B0604020202020204" pitchFamily="34" charset="0"/>
                        </a:rPr>
                        <a:t>Time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5132317"/>
                  </a:ext>
                </a:extLst>
              </a:tr>
              <a:tr h="616360">
                <a:tc>
                  <a:txBody>
                    <a:bodyPr/>
                    <a:lstStyle/>
                    <a:p>
                      <a:pPr>
                        <a:lnSpc>
                          <a:spcPct val="107000"/>
                        </a:lnSpc>
                        <a:spcAft>
                          <a:spcPts val="600"/>
                        </a:spcAft>
                      </a:pPr>
                      <a:r>
                        <a:rPr lang="en-GB" sz="1600" dirty="0">
                          <a:effectLst/>
                          <a:latin typeface="Arial" panose="020B0604020202020204" pitchFamily="34" charset="0"/>
                          <a:cs typeface="Arial" panose="020B0604020202020204" pitchFamily="34" charset="0"/>
                        </a:rPr>
                        <a:t>30</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April</a:t>
                      </a:r>
                      <a:r>
                        <a:rPr lang="en-GB" sz="1600" baseline="0" dirty="0">
                          <a:effectLst/>
                          <a:latin typeface="Arial" panose="020B0604020202020204" pitchFamily="34" charset="0"/>
                          <a:cs typeface="Arial" panose="020B0604020202020204" pitchFamily="34" charset="0"/>
                        </a:rPr>
                        <a:t> 2025</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1600" dirty="0">
                          <a:effectLst/>
                          <a:latin typeface="Arial" panose="020B0604020202020204" pitchFamily="34" charset="0"/>
                          <a:cs typeface="Arial" panose="020B0604020202020204" pitchFamily="34" charset="0"/>
                        </a:rPr>
                        <a:t>09:30-12:00</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86914150"/>
                  </a:ext>
                </a:extLst>
              </a:tr>
              <a:tr h="396000">
                <a:tc>
                  <a:txBody>
                    <a:bodyPr/>
                    <a:lstStyle/>
                    <a:p>
                      <a:pPr>
                        <a:lnSpc>
                          <a:spcPct val="107000"/>
                        </a:lnSpc>
                        <a:spcAft>
                          <a:spcPts val="600"/>
                        </a:spcAft>
                      </a:pPr>
                      <a:r>
                        <a:rPr lang="en-GB" sz="1600" dirty="0">
                          <a:effectLst/>
                          <a:latin typeface="Arial" panose="020B0604020202020204" pitchFamily="34" charset="0"/>
                          <a:cs typeface="Arial" panose="020B0604020202020204" pitchFamily="34" charset="0"/>
                        </a:rPr>
                        <a:t>14</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May</a:t>
                      </a:r>
                      <a:r>
                        <a:rPr lang="en-GB" sz="1600" baseline="0" dirty="0">
                          <a:effectLst/>
                          <a:latin typeface="Arial" panose="020B0604020202020204" pitchFamily="34" charset="0"/>
                          <a:cs typeface="Arial" panose="020B0604020202020204" pitchFamily="34" charset="0"/>
                        </a:rPr>
                        <a:t> 2025</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1600" dirty="0">
                          <a:effectLst/>
                          <a:latin typeface="Arial" panose="020B0604020202020204" pitchFamily="34" charset="0"/>
                          <a:cs typeface="Arial" panose="020B0604020202020204" pitchFamily="34" charset="0"/>
                        </a:rPr>
                        <a:t>14:00-16:30</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87572252"/>
                  </a:ext>
                </a:extLst>
              </a:tr>
              <a:tr h="616360">
                <a:tc>
                  <a:txBody>
                    <a:bodyPr/>
                    <a:lstStyle/>
                    <a:p>
                      <a:pPr>
                        <a:lnSpc>
                          <a:spcPct val="107000"/>
                        </a:lnSpc>
                        <a:spcAft>
                          <a:spcPts val="600"/>
                        </a:spcAft>
                      </a:pPr>
                      <a:r>
                        <a:rPr lang="en-GB" sz="1600" dirty="0">
                          <a:effectLst/>
                          <a:latin typeface="Arial" panose="020B0604020202020204" pitchFamily="34" charset="0"/>
                          <a:cs typeface="Arial" panose="020B0604020202020204" pitchFamily="34" charset="0"/>
                        </a:rPr>
                        <a:t>26</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June 2025</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1600" dirty="0">
                          <a:effectLst/>
                          <a:latin typeface="Arial" panose="020B0604020202020204" pitchFamily="34" charset="0"/>
                          <a:cs typeface="Arial" panose="020B0604020202020204" pitchFamily="34" charset="0"/>
                        </a:rPr>
                        <a:t>14:00-16:30</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38679028"/>
                  </a:ext>
                </a:extLst>
              </a:tr>
              <a:tr h="616360">
                <a:tc>
                  <a:txBody>
                    <a:bodyPr/>
                    <a:lstStyle/>
                    <a:p>
                      <a:pPr>
                        <a:lnSpc>
                          <a:spcPct val="107000"/>
                        </a:lnSpc>
                        <a:spcAft>
                          <a:spcPts val="600"/>
                        </a:spcAft>
                      </a:pPr>
                      <a:r>
                        <a:rPr lang="en-GB" sz="1600" dirty="0">
                          <a:effectLst/>
                          <a:latin typeface="Arial" panose="020B0604020202020204" pitchFamily="34" charset="0"/>
                          <a:cs typeface="Arial" panose="020B0604020202020204" pitchFamily="34" charset="0"/>
                        </a:rPr>
                        <a:t>10</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September 2025</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1600" dirty="0">
                          <a:effectLst/>
                          <a:latin typeface="Arial" panose="020B0604020202020204" pitchFamily="34" charset="0"/>
                          <a:cs typeface="Arial" panose="020B0604020202020204" pitchFamily="34" charset="0"/>
                        </a:rPr>
                        <a:t>14:00-16:30</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44858079"/>
                  </a:ext>
                </a:extLst>
              </a:tr>
              <a:tr h="616360">
                <a:tc>
                  <a:txBody>
                    <a:bodyPr/>
                    <a:lstStyle/>
                    <a:p>
                      <a:pPr>
                        <a:lnSpc>
                          <a:spcPct val="107000"/>
                        </a:lnSpc>
                        <a:spcAft>
                          <a:spcPts val="600"/>
                        </a:spcAft>
                      </a:pPr>
                      <a:r>
                        <a:rPr lang="en-GB" sz="1600" dirty="0">
                          <a:effectLst/>
                          <a:latin typeface="Arial" panose="020B0604020202020204" pitchFamily="34" charset="0"/>
                          <a:ea typeface="Calibri" panose="020F0502020204030204" pitchFamily="34" charset="0"/>
                          <a:cs typeface="Arial" panose="020B0604020202020204" pitchFamily="34" charset="0"/>
                        </a:rPr>
                        <a:t>13</a:t>
                      </a:r>
                      <a:r>
                        <a:rPr lang="en-GB" sz="1600" baseline="30000" dirty="0">
                          <a:effectLst/>
                          <a:latin typeface="Arial" panose="020B0604020202020204" pitchFamily="34" charset="0"/>
                          <a:ea typeface="Calibri" panose="020F0502020204030204" pitchFamily="34" charset="0"/>
                          <a:cs typeface="Arial" panose="020B0604020202020204" pitchFamily="34" charset="0"/>
                        </a:rPr>
                        <a:t>th</a:t>
                      </a:r>
                      <a:r>
                        <a:rPr lang="en-GB" sz="1600" dirty="0">
                          <a:effectLst/>
                          <a:latin typeface="Arial" panose="020B0604020202020204" pitchFamily="34" charset="0"/>
                          <a:ea typeface="Calibri" panose="020F0502020204030204" pitchFamily="34" charset="0"/>
                          <a:cs typeface="Arial" panose="020B0604020202020204" pitchFamily="34" charset="0"/>
                        </a:rPr>
                        <a:t> November</a:t>
                      </a:r>
                      <a:r>
                        <a:rPr lang="en-GB" sz="1600" baseline="0" dirty="0">
                          <a:effectLst/>
                          <a:latin typeface="Arial" panose="020B0604020202020204" pitchFamily="34" charset="0"/>
                          <a:ea typeface="Calibri" panose="020F0502020204030204" pitchFamily="34" charset="0"/>
                          <a:cs typeface="Arial" panose="020B0604020202020204" pitchFamily="34" charset="0"/>
                        </a:rPr>
                        <a:t> 2025</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1600" dirty="0">
                          <a:effectLst/>
                          <a:latin typeface="Arial" panose="020B0604020202020204" pitchFamily="34" charset="0"/>
                          <a:cs typeface="Arial" panose="020B0604020202020204" pitchFamily="34" charset="0"/>
                        </a:rPr>
                        <a:t>09:30-12:00</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79486094"/>
                  </a:ext>
                </a:extLst>
              </a:tr>
              <a:tr h="616360">
                <a:tc>
                  <a:txBody>
                    <a:bodyPr/>
                    <a:lstStyle/>
                    <a:p>
                      <a:pPr>
                        <a:lnSpc>
                          <a:spcPct val="107000"/>
                        </a:lnSpc>
                        <a:spcAft>
                          <a:spcPts val="600"/>
                        </a:spcAft>
                      </a:pPr>
                      <a:r>
                        <a:rPr lang="en-GB" sz="1600" dirty="0">
                          <a:effectLst/>
                          <a:latin typeface="Arial" panose="020B0604020202020204" pitchFamily="34" charset="0"/>
                          <a:ea typeface="Calibri" panose="020F0502020204030204" pitchFamily="34" charset="0"/>
                          <a:cs typeface="Arial" panose="020B0604020202020204" pitchFamily="34" charset="0"/>
                        </a:rPr>
                        <a:t>11</a:t>
                      </a:r>
                      <a:r>
                        <a:rPr lang="en-GB" sz="1600" baseline="30000" dirty="0">
                          <a:effectLst/>
                          <a:latin typeface="Arial" panose="020B0604020202020204" pitchFamily="34" charset="0"/>
                          <a:ea typeface="Calibri" panose="020F0502020204030204" pitchFamily="34" charset="0"/>
                          <a:cs typeface="Arial" panose="020B0604020202020204" pitchFamily="34" charset="0"/>
                        </a:rPr>
                        <a:t>th</a:t>
                      </a:r>
                      <a:r>
                        <a:rPr lang="en-GB" sz="1600" dirty="0">
                          <a:effectLst/>
                          <a:latin typeface="Arial" panose="020B0604020202020204" pitchFamily="34" charset="0"/>
                          <a:ea typeface="Calibri" panose="020F0502020204030204" pitchFamily="34" charset="0"/>
                          <a:cs typeface="Arial" panose="020B0604020202020204" pitchFamily="34" charset="0"/>
                        </a:rPr>
                        <a:t> February 2026</a:t>
                      </a:r>
                    </a:p>
                  </a:txBody>
                  <a:tcPr marL="68580" marR="68580" marT="0" marB="0"/>
                </a:tc>
                <a:tc>
                  <a:txBody>
                    <a:bodyPr/>
                    <a:lstStyle/>
                    <a:p>
                      <a:pPr marL="0" marR="0" lvl="0" indent="0" algn="l" defTabSz="914377" rtl="0" eaLnBrk="1" fontAlgn="auto" latinLnBrk="0" hangingPunct="1">
                        <a:lnSpc>
                          <a:spcPct val="107000"/>
                        </a:lnSpc>
                        <a:spcBef>
                          <a:spcPts val="0"/>
                        </a:spcBef>
                        <a:spcAft>
                          <a:spcPts val="600"/>
                        </a:spcAft>
                        <a:buClrTx/>
                        <a:buSzTx/>
                        <a:buFontTx/>
                        <a:buNone/>
                        <a:tabLst/>
                        <a:defRPr/>
                      </a:pPr>
                      <a:r>
                        <a:rPr lang="en-GB" sz="1600" dirty="0">
                          <a:effectLst/>
                          <a:latin typeface="Arial" panose="020B0604020202020204" pitchFamily="34" charset="0"/>
                          <a:cs typeface="Arial" panose="020B0604020202020204" pitchFamily="34" charset="0"/>
                        </a:rPr>
                        <a:t>14:00-16:30</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600"/>
                        </a:spcAft>
                      </a:pP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68723647"/>
                  </a:ext>
                </a:extLst>
              </a:tr>
            </a:tbl>
          </a:graphicData>
        </a:graphic>
      </p:graphicFrame>
      <p:sp>
        <p:nvSpPr>
          <p:cNvPr id="3" name="Slide Number Placeholder 2"/>
          <p:cNvSpPr>
            <a:spLocks noGrp="1"/>
          </p:cNvSpPr>
          <p:nvPr>
            <p:ph type="sldNum" sz="quarter" idx="12"/>
          </p:nvPr>
        </p:nvSpPr>
        <p:spPr/>
        <p:txBody>
          <a:bodyPr/>
          <a:lstStyle/>
          <a:p>
            <a:fld id="{E76F84FA-B8EB-462F-97BA-032CB76B4E3A}" type="slidenum">
              <a:rPr lang="en-GB" smtClean="0"/>
              <a:t>4</a:t>
            </a:fld>
            <a:endParaRPr lang="en-GB"/>
          </a:p>
        </p:txBody>
      </p:sp>
      <p:sp>
        <p:nvSpPr>
          <p:cNvPr id="4" name="Title 3"/>
          <p:cNvSpPr>
            <a:spLocks noGrp="1"/>
          </p:cNvSpPr>
          <p:nvPr>
            <p:ph type="title"/>
          </p:nvPr>
        </p:nvSpPr>
        <p:spPr/>
        <p:txBody>
          <a:bodyPr>
            <a:normAutofit fontScale="90000"/>
          </a:bodyPr>
          <a:lstStyle/>
          <a:p>
            <a:r>
              <a:rPr lang="en-GB" dirty="0"/>
              <a:t>Audit, Risk, &amp; Governance Committee</a:t>
            </a:r>
          </a:p>
        </p:txBody>
      </p:sp>
      <p:graphicFrame>
        <p:nvGraphicFramePr>
          <p:cNvPr id="6" name="Table 5"/>
          <p:cNvGraphicFramePr>
            <a:graphicFrameLocks noGrp="1"/>
          </p:cNvGraphicFramePr>
          <p:nvPr>
            <p:extLst>
              <p:ext uri="{D42A27DB-BD31-4B8C-83A1-F6EECF244321}">
                <p14:modId xmlns:p14="http://schemas.microsoft.com/office/powerpoint/2010/main" val="2928275390"/>
              </p:ext>
            </p:extLst>
          </p:nvPr>
        </p:nvGraphicFramePr>
        <p:xfrm>
          <a:off x="400833" y="1271453"/>
          <a:ext cx="6839552" cy="5273040"/>
        </p:xfrm>
        <a:graphic>
          <a:graphicData uri="http://schemas.openxmlformats.org/drawingml/2006/table">
            <a:tbl>
              <a:tblPr firstRow="1" bandRow="1">
                <a:tableStyleId>{93296810-A885-4BE3-A3E7-6D5BEEA58F35}</a:tableStyleId>
              </a:tblPr>
              <a:tblGrid>
                <a:gridCol w="6839552">
                  <a:extLst>
                    <a:ext uri="{9D8B030D-6E8A-4147-A177-3AD203B41FA5}">
                      <a16:colId xmlns:a16="http://schemas.microsoft.com/office/drawing/2014/main" val="778286993"/>
                    </a:ext>
                  </a:extLst>
                </a:gridCol>
              </a:tblGrid>
              <a:tr h="695568">
                <a:tc>
                  <a:txBody>
                    <a:bodyPr/>
                    <a:lstStyle/>
                    <a:p>
                      <a:pPr algn="l">
                        <a:spcAft>
                          <a:spcPts val="600"/>
                        </a:spcAft>
                      </a:pPr>
                      <a:r>
                        <a:rPr lang="en-GB" sz="1600" kern="1200" baseline="0" dirty="0">
                          <a:effectLst/>
                          <a:latin typeface="Arial" panose="020B0604020202020204" pitchFamily="34" charset="0"/>
                          <a:cs typeface="Arial" panose="020B0604020202020204" pitchFamily="34" charset="0"/>
                        </a:rPr>
                        <a:t>Chair: </a:t>
                      </a:r>
                      <a:r>
                        <a:rPr lang="en-GB" sz="1600" kern="1200" dirty="0">
                          <a:effectLst/>
                          <a:latin typeface="Arial" panose="020B0604020202020204" pitchFamily="34" charset="0"/>
                          <a:cs typeface="Arial" panose="020B0604020202020204" pitchFamily="34" charset="0"/>
                        </a:rPr>
                        <a:t> </a:t>
                      </a:r>
                      <a:r>
                        <a:rPr lang="en-GB" sz="1600" b="0" kern="1200" dirty="0">
                          <a:effectLst/>
                          <a:latin typeface="Arial" panose="020B0604020202020204" pitchFamily="34" charset="0"/>
                          <a:cs typeface="Arial" panose="020B0604020202020204" pitchFamily="34" charset="0"/>
                        </a:rPr>
                        <a:t>Nick Gash</a:t>
                      </a:r>
                    </a:p>
                    <a:p>
                      <a:pPr algn="l">
                        <a:spcAft>
                          <a:spcPts val="600"/>
                        </a:spcAft>
                      </a:pPr>
                      <a:r>
                        <a:rPr lang="en-GB" sz="1600" kern="1200" dirty="0">
                          <a:effectLst/>
                          <a:latin typeface="Arial" panose="020B0604020202020204" pitchFamily="34" charset="0"/>
                          <a:cs typeface="Arial" panose="020B0604020202020204" pitchFamily="34" charset="0"/>
                        </a:rPr>
                        <a:t>Lead</a:t>
                      </a:r>
                      <a:r>
                        <a:rPr lang="en-GB" sz="1600" kern="1200" baseline="0" dirty="0">
                          <a:effectLst/>
                          <a:latin typeface="Arial" panose="020B0604020202020204" pitchFamily="34" charset="0"/>
                          <a:cs typeface="Arial" panose="020B0604020202020204" pitchFamily="34" charset="0"/>
                        </a:rPr>
                        <a:t> Executive Director: </a:t>
                      </a:r>
                      <a:r>
                        <a:rPr lang="en-GB" sz="1600" b="0" kern="1200" baseline="0" dirty="0">
                          <a:effectLst/>
                          <a:latin typeface="Arial" panose="020B0604020202020204" pitchFamily="34" charset="0"/>
                          <a:cs typeface="Arial" panose="020B0604020202020204" pitchFamily="34" charset="0"/>
                        </a:rPr>
                        <a:t>Peter Jenkinson, Director of Corporate Governance</a:t>
                      </a:r>
                      <a:endParaRPr lang="en-GB" sz="16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59424722"/>
                  </a:ext>
                </a:extLst>
              </a:tr>
              <a:tr h="4056962">
                <a:tc>
                  <a:txBody>
                    <a:bodyPr/>
                    <a:lstStyle/>
                    <a:p>
                      <a:pPr lvl="0">
                        <a:lnSpc>
                          <a:spcPct val="100000"/>
                        </a:lnSpc>
                        <a:spcBef>
                          <a:spcPts val="0"/>
                        </a:spcBef>
                        <a:spcAft>
                          <a:spcPts val="600"/>
                        </a:spcAft>
                      </a:pPr>
                      <a:r>
                        <a:rPr lang="en-US" sz="1100" b="1" dirty="0">
                          <a:latin typeface="Arial" panose="020B0604020202020204" pitchFamily="34" charset="0"/>
                          <a:cs typeface="Arial" panose="020B0604020202020204" pitchFamily="34" charset="0"/>
                        </a:rPr>
                        <a:t>Membership </a:t>
                      </a:r>
                    </a:p>
                    <a:p>
                      <a:pPr marL="0" marR="0" lvl="0" indent="0" algn="l" defTabSz="914377" rtl="0" eaLnBrk="1" fontAlgn="auto" latinLnBrk="0" hangingPunct="1">
                        <a:lnSpc>
                          <a:spcPct val="100000"/>
                        </a:lnSpc>
                        <a:spcBef>
                          <a:spcPts val="0"/>
                        </a:spcBef>
                        <a:spcAft>
                          <a:spcPts val="600"/>
                        </a:spcAft>
                        <a:buClrTx/>
                        <a:buSzTx/>
                        <a:buFontTx/>
                        <a:buNone/>
                        <a:tabLst/>
                        <a:defRPr/>
                      </a:pPr>
                      <a:r>
                        <a:rPr lang="en-GB" sz="1100" baseline="0" dirty="0">
                          <a:latin typeface="Arial" panose="020B0604020202020204" pitchFamily="34" charset="0"/>
                          <a:cs typeface="Arial" panose="020B0604020202020204" pitchFamily="34" charset="0"/>
                        </a:rPr>
                        <a:t>For </a:t>
                      </a:r>
                      <a:r>
                        <a:rPr lang="en-GB" sz="1100" baseline="0" dirty="0" err="1">
                          <a:latin typeface="Arial" panose="020B0604020202020204" pitchFamily="34" charset="0"/>
                          <a:cs typeface="Arial" panose="020B0604020202020204" pitchFamily="34" charset="0"/>
                        </a:rPr>
                        <a:t>quoracy</a:t>
                      </a:r>
                      <a:r>
                        <a:rPr lang="en-GB" sz="1100" baseline="0" dirty="0">
                          <a:latin typeface="Arial" panose="020B0604020202020204" pitchFamily="34" charset="0"/>
                          <a:cs typeface="Arial" panose="020B0604020202020204" pitchFamily="34" charset="0"/>
                        </a:rPr>
                        <a:t> – at least three members, including two Non-Executive members.</a:t>
                      </a:r>
                      <a:endParaRPr lang="en-US" sz="1100" b="1" dirty="0">
                        <a:latin typeface="Arial" panose="020B0604020202020204" pitchFamily="34" charset="0"/>
                        <a:cs typeface="Arial" panose="020B0604020202020204" pitchFamily="34" charset="0"/>
                      </a:endParaRPr>
                    </a:p>
                    <a:p>
                      <a:pPr marL="0" marR="0" lvl="0" indent="0" algn="l" defTabSz="914377" rtl="0" eaLnBrk="1" fontAlgn="auto" latinLnBrk="0" hangingPunct="1">
                        <a:lnSpc>
                          <a:spcPct val="100000"/>
                        </a:lnSpc>
                        <a:spcBef>
                          <a:spcPts val="0"/>
                        </a:spcBef>
                        <a:spcAft>
                          <a:spcPts val="600"/>
                        </a:spcAft>
                        <a:buClrTx/>
                        <a:buSzTx/>
                        <a:buFontTx/>
                        <a:buNone/>
                        <a:tabLst/>
                        <a:defRPr/>
                      </a:pPr>
                      <a:r>
                        <a:rPr lang="en-GB" sz="1100" u="sng" dirty="0">
                          <a:latin typeface="Arial" panose="020B0604020202020204" pitchFamily="34" charset="0"/>
                          <a:cs typeface="Arial" panose="020B0604020202020204" pitchFamily="34" charset="0"/>
                        </a:rPr>
                        <a:t>Part 1: Audit</a:t>
                      </a: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100" b="0" dirty="0">
                          <a:latin typeface="Arial" panose="020B0604020202020204" pitchFamily="34" charset="0"/>
                          <a:cs typeface="Arial" panose="020B0604020202020204" pitchFamily="34" charset="0"/>
                        </a:rPr>
                        <a:t>Three </a:t>
                      </a:r>
                      <a:r>
                        <a:rPr lang="en-GB" sz="1100" baseline="0" dirty="0">
                          <a:latin typeface="Arial" panose="020B0604020202020204" pitchFamily="34" charset="0"/>
                          <a:cs typeface="Arial" panose="020B0604020202020204" pitchFamily="34" charset="0"/>
                        </a:rPr>
                        <a:t>Non-Executive members</a:t>
                      </a: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200" dirty="0">
                        <a:latin typeface="Arial" panose="020B0604020202020204" pitchFamily="34" charset="0"/>
                        <a:cs typeface="Arial" panose="020B0604020202020204" pitchFamily="34" charset="0"/>
                      </a:endParaRP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300" dirty="0">
                        <a:latin typeface="Arial" panose="020B0604020202020204" pitchFamily="34" charset="0"/>
                        <a:cs typeface="Arial" panose="020B0604020202020204" pitchFamily="34" charset="0"/>
                      </a:endParaRP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100" baseline="0" dirty="0">
                          <a:latin typeface="Arial" panose="020B0604020202020204" pitchFamily="34" charset="0"/>
                          <a:cs typeface="Arial" panose="020B0604020202020204" pitchFamily="34" charset="0"/>
                        </a:rPr>
                        <a:t>The audit, risk and governance committee has both mandatory and non-mandatory roles. As the audit committee, it provides the Trust board with independent and objective assurance that an adequate system of internal control is in place and working effectively. It is also responsible for providing assurance on the Trust’s annual report and accounts; the work of the internal and external auditors; local counter fraud providers and any actions arising from that work; and, as the auditor panel, for the appointment of external auditors. It also has a governance role in relation to financial reporting – to facilitate this part of its role, the committee is provided with regular briefing papers from management covering key accounting treatments and judgements included in the annual financial statements. For this part of the meeting, membership is made up of the non-executive members detailed below.</a:t>
                      </a: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100" baseline="0" dirty="0">
                          <a:latin typeface="Arial" panose="020B0604020202020204" pitchFamily="34" charset="0"/>
                          <a:cs typeface="Arial" panose="020B0604020202020204" pitchFamily="34" charset="0"/>
                        </a:rPr>
                        <a:t>In its broader, non-mandatory role, the committee oversees and seeks assurance that risk management and corporate governance arrangements are in place and working effectively. It undertakes reviews of areas of activity which may expose the Trust to particular risk and seeks assurance that appropriate management action is being taken. In such matters, it is cognisant of the work of other committees and receives reports from these meetings which highlights the business overseen by the committee and key highlights from the meetings.  It also receives annual reports from each committee as well as an overarching committee effectiveness report each year.   For this part of the meeting, the medical director, chief financial officer and director of nursing are also members. </a:t>
                      </a:r>
                      <a:endParaRPr lang="en-GB" sz="1200" baseline="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08628004"/>
                  </a:ext>
                </a:extLst>
              </a:tr>
            </a:tbl>
          </a:graphicData>
        </a:graphic>
      </p:graphicFrame>
      <p:pic>
        <p:nvPicPr>
          <p:cNvPr id="2" name="Picture 1" descr="A computer screen shot of a blue square&#10;&#10;Description automatically generated">
            <a:extLst>
              <a:ext uri="{FF2B5EF4-FFF2-40B4-BE49-F238E27FC236}">
                <a16:creationId xmlns:a16="http://schemas.microsoft.com/office/drawing/2014/main" id="{954233A0-9CFA-863E-5677-0195A9321543}"/>
              </a:ext>
            </a:extLst>
          </p:cNvPr>
          <p:cNvPicPr>
            <a:picLocks noChangeAspect="1"/>
          </p:cNvPicPr>
          <p:nvPr/>
        </p:nvPicPr>
        <p:blipFill rotWithShape="1">
          <a:blip r:embed="rId2"/>
          <a:srcRect l="69515" t="29699" r="14950" b="60767"/>
          <a:stretch/>
        </p:blipFill>
        <p:spPr bwMode="auto">
          <a:xfrm>
            <a:off x="9529662" y="5847397"/>
            <a:ext cx="2662338" cy="919163"/>
          </a:xfrm>
          <a:prstGeom prst="rect">
            <a:avLst/>
          </a:prstGeom>
          <a:ln>
            <a:noFill/>
          </a:ln>
          <a:extLst>
            <a:ext uri="{53640926-AAD7-44D8-BBD7-CCE9431645EC}">
              <a14:shadowObscured xmlns:a14="http://schemas.microsoft.com/office/drawing/2010/main"/>
            </a:ext>
          </a:extLst>
        </p:spPr>
      </p:pic>
      <p:sp>
        <p:nvSpPr>
          <p:cNvPr id="7" name="TextBox 6"/>
          <p:cNvSpPr txBox="1"/>
          <p:nvPr/>
        </p:nvSpPr>
        <p:spPr>
          <a:xfrm>
            <a:off x="2984268" y="2688398"/>
            <a:ext cx="4189615" cy="846386"/>
          </a:xfrm>
          <a:prstGeom prst="rect">
            <a:avLst/>
          </a:prstGeom>
          <a:noFill/>
        </p:spPr>
        <p:txBody>
          <a:bodyPr wrap="square" rtlCol="0">
            <a:spAutoFit/>
          </a:bodyPr>
          <a:lstStyle/>
          <a:p>
            <a:pPr lvl="0" defTabSz="914377">
              <a:spcAft>
                <a:spcPts val="600"/>
              </a:spcAft>
              <a:defRPr/>
            </a:pPr>
            <a:r>
              <a:rPr lang="en-GB" sz="1100" u="sng" dirty="0">
                <a:latin typeface="Arial" panose="020B0604020202020204" pitchFamily="34" charset="0"/>
                <a:cs typeface="Arial" panose="020B0604020202020204" pitchFamily="34" charset="0"/>
              </a:rPr>
              <a:t>Part 2: Risk &amp; Governance</a:t>
            </a:r>
          </a:p>
          <a:p>
            <a:pPr lvl="0" defTabSz="914377">
              <a:spcAft>
                <a:spcPts val="600"/>
              </a:spcAft>
              <a:defRPr/>
            </a:pPr>
            <a:r>
              <a:rPr lang="en-US" sz="1100" dirty="0">
                <a:latin typeface="Arial" panose="020B0604020202020204" pitchFamily="34" charset="0"/>
                <a:cs typeface="Arial" panose="020B0604020202020204" pitchFamily="34" charset="0"/>
              </a:rPr>
              <a:t>Three </a:t>
            </a:r>
            <a:r>
              <a:rPr lang="en-GB" sz="1100" dirty="0">
                <a:latin typeface="Arial" panose="020B0604020202020204" pitchFamily="34" charset="0"/>
                <a:cs typeface="Arial" panose="020B0604020202020204" pitchFamily="34" charset="0"/>
              </a:rPr>
              <a:t>Non-Executive members; Chief Finance Officer; Medical Director; Chief Nursing Officer; Internal Auditors; External auditors </a:t>
            </a:r>
          </a:p>
        </p:txBody>
      </p:sp>
    </p:spTree>
    <p:extLst>
      <p:ext uri="{BB962C8B-B14F-4D97-AF65-F5344CB8AC3E}">
        <p14:creationId xmlns:p14="http://schemas.microsoft.com/office/powerpoint/2010/main" val="275912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548730151"/>
              </p:ext>
            </p:extLst>
          </p:nvPr>
        </p:nvGraphicFramePr>
        <p:xfrm>
          <a:off x="7409304" y="1636520"/>
          <a:ext cx="3636000" cy="2903447"/>
        </p:xfrm>
        <a:graphic>
          <a:graphicData uri="http://schemas.openxmlformats.org/drawingml/2006/table">
            <a:tbl>
              <a:tblPr firstRow="1" bandRow="1">
                <a:tableStyleId>{9DCAF9ED-07DC-4A11-8D7F-57B35C25682E}</a:tableStyleId>
              </a:tblPr>
              <a:tblGrid>
                <a:gridCol w="2196000">
                  <a:extLst>
                    <a:ext uri="{9D8B030D-6E8A-4147-A177-3AD203B41FA5}">
                      <a16:colId xmlns:a16="http://schemas.microsoft.com/office/drawing/2014/main" val="1838177647"/>
                    </a:ext>
                  </a:extLst>
                </a:gridCol>
                <a:gridCol w="1440000">
                  <a:extLst>
                    <a:ext uri="{9D8B030D-6E8A-4147-A177-3AD203B41FA5}">
                      <a16:colId xmlns:a16="http://schemas.microsoft.com/office/drawing/2014/main" val="2029656348"/>
                    </a:ext>
                  </a:extLst>
                </a:gridCol>
              </a:tblGrid>
              <a:tr h="438007">
                <a:tc>
                  <a:txBody>
                    <a:bodyPr/>
                    <a:lstStyle/>
                    <a:p>
                      <a:pPr algn="l">
                        <a:lnSpc>
                          <a:spcPct val="107000"/>
                        </a:lnSpc>
                        <a:spcAft>
                          <a:spcPts val="600"/>
                        </a:spcAft>
                      </a:pPr>
                      <a:r>
                        <a:rPr lang="en-GB" sz="1800" dirty="0">
                          <a:effectLst/>
                          <a:latin typeface="Arial" panose="020B0604020202020204" pitchFamily="34" charset="0"/>
                          <a:cs typeface="Arial" panose="020B0604020202020204" pitchFamily="34" charset="0"/>
                        </a:rPr>
                        <a:t>Date</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600"/>
                        </a:spcAft>
                      </a:pPr>
                      <a:r>
                        <a:rPr lang="en-GB" sz="1800" dirty="0">
                          <a:effectLst/>
                          <a:latin typeface="Arial" panose="020B0604020202020204" pitchFamily="34" charset="0"/>
                          <a:cs typeface="Arial" panose="020B0604020202020204" pitchFamily="34" charset="0"/>
                        </a:rPr>
                        <a:t>Time</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5132317"/>
                  </a:ext>
                </a:extLst>
              </a:tr>
              <a:tr h="616360">
                <a:tc>
                  <a:txBody>
                    <a:bodyPr/>
                    <a:lstStyle/>
                    <a:p>
                      <a:pPr>
                        <a:lnSpc>
                          <a:spcPct val="107000"/>
                        </a:lnSpc>
                        <a:spcAft>
                          <a:spcPts val="600"/>
                        </a:spcAft>
                      </a:pPr>
                      <a:r>
                        <a:rPr lang="en-GB" sz="1800" dirty="0">
                          <a:effectLst/>
                          <a:latin typeface="Arial" panose="020B0604020202020204" pitchFamily="34" charset="0"/>
                          <a:cs typeface="Arial" panose="020B0604020202020204" pitchFamily="34" charset="0"/>
                        </a:rPr>
                        <a:t>7</a:t>
                      </a:r>
                      <a:r>
                        <a:rPr lang="en-GB" sz="1800" baseline="30000" dirty="0">
                          <a:effectLst/>
                          <a:latin typeface="Arial" panose="020B0604020202020204" pitchFamily="34" charset="0"/>
                          <a:cs typeface="Arial" panose="020B0604020202020204" pitchFamily="34" charset="0"/>
                        </a:rPr>
                        <a:t>th</a:t>
                      </a:r>
                      <a:r>
                        <a:rPr lang="en-GB" sz="1800" dirty="0">
                          <a:effectLst/>
                          <a:latin typeface="Arial" panose="020B0604020202020204" pitchFamily="34" charset="0"/>
                          <a:cs typeface="Arial" panose="020B0604020202020204" pitchFamily="34" charset="0"/>
                        </a:rPr>
                        <a:t> May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1800" dirty="0">
                          <a:effectLst/>
                          <a:latin typeface="Arial" panose="020B0604020202020204" pitchFamily="34" charset="0"/>
                          <a:cs typeface="Arial" panose="020B0604020202020204" pitchFamily="34" charset="0"/>
                        </a:rPr>
                        <a:t>14.00-16.00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86914150"/>
                  </a:ext>
                </a:extLst>
              </a:tr>
              <a:tr h="616360">
                <a:tc>
                  <a:txBody>
                    <a:bodyPr/>
                    <a:lstStyle/>
                    <a:p>
                      <a:pPr>
                        <a:lnSpc>
                          <a:spcPct val="107000"/>
                        </a:lnSpc>
                        <a:spcAft>
                          <a:spcPts val="600"/>
                        </a:spcAft>
                      </a:pPr>
                      <a:r>
                        <a:rPr lang="en-GB" sz="1800" dirty="0">
                          <a:effectLst/>
                          <a:latin typeface="Arial" panose="020B0604020202020204" pitchFamily="34" charset="0"/>
                          <a:cs typeface="Arial" panose="020B0604020202020204" pitchFamily="34" charset="0"/>
                        </a:rPr>
                        <a:t>3</a:t>
                      </a:r>
                      <a:r>
                        <a:rPr lang="en-GB" sz="1800" baseline="30000" dirty="0">
                          <a:effectLst/>
                          <a:latin typeface="Arial" panose="020B0604020202020204" pitchFamily="34" charset="0"/>
                          <a:cs typeface="Arial" panose="020B0604020202020204" pitchFamily="34" charset="0"/>
                        </a:rPr>
                        <a:t>rd</a:t>
                      </a:r>
                      <a:r>
                        <a:rPr lang="en-GB" sz="1800" dirty="0">
                          <a:effectLst/>
                          <a:latin typeface="Arial" panose="020B0604020202020204" pitchFamily="34" charset="0"/>
                          <a:cs typeface="Arial" panose="020B0604020202020204" pitchFamily="34" charset="0"/>
                        </a:rPr>
                        <a:t> September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1800" dirty="0">
                          <a:effectLst/>
                          <a:latin typeface="Arial" panose="020B0604020202020204" pitchFamily="34" charset="0"/>
                          <a:cs typeface="Arial" panose="020B0604020202020204" pitchFamily="34" charset="0"/>
                        </a:rPr>
                        <a:t>14.00-16.00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87572252"/>
                  </a:ext>
                </a:extLst>
              </a:tr>
              <a:tr h="616360">
                <a:tc>
                  <a:txBody>
                    <a:bodyPr/>
                    <a:lstStyle/>
                    <a:p>
                      <a:pPr>
                        <a:lnSpc>
                          <a:spcPct val="107000"/>
                        </a:lnSpc>
                        <a:spcAft>
                          <a:spcPts val="600"/>
                        </a:spcAft>
                      </a:pPr>
                      <a:r>
                        <a:rPr lang="en-GB" sz="1800" dirty="0">
                          <a:effectLst/>
                          <a:latin typeface="Arial" panose="020B0604020202020204" pitchFamily="34" charset="0"/>
                          <a:cs typeface="Arial" panose="020B0604020202020204" pitchFamily="34" charset="0"/>
                        </a:rPr>
                        <a:t>5</a:t>
                      </a:r>
                      <a:r>
                        <a:rPr lang="en-GB" sz="1800" baseline="30000" dirty="0">
                          <a:effectLst/>
                          <a:latin typeface="Arial" panose="020B0604020202020204" pitchFamily="34" charset="0"/>
                          <a:cs typeface="Arial" panose="020B0604020202020204" pitchFamily="34" charset="0"/>
                        </a:rPr>
                        <a:t>th</a:t>
                      </a:r>
                      <a:r>
                        <a:rPr lang="en-GB" sz="1800" dirty="0">
                          <a:effectLst/>
                          <a:latin typeface="Arial" panose="020B0604020202020204" pitchFamily="34" charset="0"/>
                          <a:cs typeface="Arial" panose="020B0604020202020204" pitchFamily="34" charset="0"/>
                        </a:rPr>
                        <a:t> November</a:t>
                      </a:r>
                      <a:r>
                        <a:rPr lang="en-GB" sz="1800" baseline="0" dirty="0">
                          <a:effectLst/>
                          <a:latin typeface="Arial" panose="020B0604020202020204" pitchFamily="34" charset="0"/>
                          <a:cs typeface="Arial" panose="020B0604020202020204" pitchFamily="34" charset="0"/>
                        </a:rPr>
                        <a:t>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1800" dirty="0">
                          <a:effectLst/>
                          <a:latin typeface="Arial" panose="020B0604020202020204" pitchFamily="34" charset="0"/>
                          <a:ea typeface="+mn-ea"/>
                          <a:cs typeface="Arial" panose="020B0604020202020204" pitchFamily="34" charset="0"/>
                        </a:rPr>
                        <a:t>14.00-16.00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38679028"/>
                  </a:ext>
                </a:extLst>
              </a:tr>
              <a:tr h="616360">
                <a:tc>
                  <a:txBody>
                    <a:bodyPr/>
                    <a:lstStyle/>
                    <a:p>
                      <a:pPr>
                        <a:lnSpc>
                          <a:spcPct val="107000"/>
                        </a:lnSpc>
                        <a:spcAft>
                          <a:spcPts val="600"/>
                        </a:spcAft>
                      </a:pPr>
                      <a:r>
                        <a:rPr lang="en-GB" sz="1800" dirty="0">
                          <a:effectLst/>
                          <a:latin typeface="Arial" panose="020B0604020202020204" pitchFamily="34" charset="0"/>
                          <a:ea typeface="+mn-ea"/>
                          <a:cs typeface="Arial" panose="020B0604020202020204" pitchFamily="34" charset="0"/>
                        </a:rPr>
                        <a:t>4</a:t>
                      </a:r>
                      <a:r>
                        <a:rPr lang="en-GB" sz="1800" baseline="30000" dirty="0">
                          <a:effectLst/>
                          <a:latin typeface="Arial" panose="020B0604020202020204" pitchFamily="34" charset="0"/>
                          <a:ea typeface="+mn-ea"/>
                          <a:cs typeface="Arial" panose="020B0604020202020204" pitchFamily="34" charset="0"/>
                        </a:rPr>
                        <a:t>th</a:t>
                      </a:r>
                      <a:r>
                        <a:rPr lang="en-GB" sz="1800" dirty="0">
                          <a:effectLst/>
                          <a:latin typeface="Arial" panose="020B0604020202020204" pitchFamily="34" charset="0"/>
                          <a:ea typeface="+mn-ea"/>
                          <a:cs typeface="Arial" panose="020B0604020202020204" pitchFamily="34" charset="0"/>
                        </a:rPr>
                        <a:t> February 2026</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1800" dirty="0">
                          <a:effectLst/>
                          <a:latin typeface="Arial" panose="020B0604020202020204" pitchFamily="34" charset="0"/>
                          <a:cs typeface="Arial" panose="020B0604020202020204" pitchFamily="34" charset="0"/>
                        </a:rPr>
                        <a:t>14.00-16.00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44858079"/>
                  </a:ext>
                </a:extLst>
              </a:tr>
            </a:tbl>
          </a:graphicData>
        </a:graphic>
      </p:graphicFrame>
      <p:sp>
        <p:nvSpPr>
          <p:cNvPr id="3" name="Slide Number Placeholder 2"/>
          <p:cNvSpPr>
            <a:spLocks noGrp="1"/>
          </p:cNvSpPr>
          <p:nvPr>
            <p:ph type="sldNum" sz="quarter" idx="12"/>
          </p:nvPr>
        </p:nvSpPr>
        <p:spPr/>
        <p:txBody>
          <a:bodyPr/>
          <a:lstStyle/>
          <a:p>
            <a:fld id="{E76F84FA-B8EB-462F-97BA-032CB76B4E3A}" type="slidenum">
              <a:rPr lang="en-GB" smtClean="0"/>
              <a:t>5</a:t>
            </a:fld>
            <a:endParaRPr lang="en-GB"/>
          </a:p>
        </p:txBody>
      </p:sp>
      <p:sp>
        <p:nvSpPr>
          <p:cNvPr id="4" name="Title 3"/>
          <p:cNvSpPr>
            <a:spLocks noGrp="1"/>
          </p:cNvSpPr>
          <p:nvPr>
            <p:ph type="title"/>
          </p:nvPr>
        </p:nvSpPr>
        <p:spPr/>
        <p:txBody>
          <a:bodyPr>
            <a:normAutofit fontScale="90000"/>
          </a:bodyPr>
          <a:lstStyle/>
          <a:p>
            <a:pPr lvl="0">
              <a:lnSpc>
                <a:spcPct val="100000"/>
              </a:lnSpc>
              <a:spcBef>
                <a:spcPts val="0"/>
              </a:spcBef>
              <a:spcAft>
                <a:spcPts val="1200"/>
              </a:spcAft>
            </a:pPr>
            <a:r>
              <a:rPr lang="en-US" dirty="0"/>
              <a:t>People Committee </a:t>
            </a:r>
          </a:p>
        </p:txBody>
      </p:sp>
      <p:graphicFrame>
        <p:nvGraphicFramePr>
          <p:cNvPr id="6" name="Table 5"/>
          <p:cNvGraphicFramePr>
            <a:graphicFrameLocks noGrp="1"/>
          </p:cNvGraphicFramePr>
          <p:nvPr>
            <p:extLst>
              <p:ext uri="{D42A27DB-BD31-4B8C-83A1-F6EECF244321}">
                <p14:modId xmlns:p14="http://schemas.microsoft.com/office/powerpoint/2010/main" val="3497772679"/>
              </p:ext>
            </p:extLst>
          </p:nvPr>
        </p:nvGraphicFramePr>
        <p:xfrm>
          <a:off x="407367" y="1412774"/>
          <a:ext cx="6722637" cy="4779682"/>
        </p:xfrm>
        <a:graphic>
          <a:graphicData uri="http://schemas.openxmlformats.org/drawingml/2006/table">
            <a:tbl>
              <a:tblPr firstRow="1" bandRow="1">
                <a:tableStyleId>{21E4AEA4-8DFA-4A89-87EB-49C32662AFE0}</a:tableStyleId>
              </a:tblPr>
              <a:tblGrid>
                <a:gridCol w="6722637">
                  <a:extLst>
                    <a:ext uri="{9D8B030D-6E8A-4147-A177-3AD203B41FA5}">
                      <a16:colId xmlns:a16="http://schemas.microsoft.com/office/drawing/2014/main" val="778286993"/>
                    </a:ext>
                  </a:extLst>
                </a:gridCol>
              </a:tblGrid>
              <a:tr h="1237766">
                <a:tc>
                  <a:txBody>
                    <a:bodyPr/>
                    <a:lstStyle/>
                    <a:p>
                      <a:pPr algn="l">
                        <a:spcAft>
                          <a:spcPts val="600"/>
                        </a:spcAft>
                      </a:pPr>
                      <a:r>
                        <a:rPr lang="en-GB" sz="1800" kern="1200" baseline="0" dirty="0">
                          <a:effectLst/>
                          <a:latin typeface="Arial" panose="020B0604020202020204" pitchFamily="34" charset="0"/>
                          <a:cs typeface="Arial" panose="020B0604020202020204" pitchFamily="34" charset="0"/>
                        </a:rPr>
                        <a:t>Chair: </a:t>
                      </a:r>
                      <a:r>
                        <a:rPr lang="en-GB" sz="1800" b="0" kern="1200" dirty="0">
                          <a:effectLst/>
                          <a:latin typeface="Arial" panose="020B0604020202020204" pitchFamily="34" charset="0"/>
                          <a:cs typeface="Arial" panose="020B0604020202020204" pitchFamily="34" charset="0"/>
                        </a:rPr>
                        <a:t>Sim </a:t>
                      </a:r>
                      <a:r>
                        <a:rPr lang="en-GB" sz="1800" b="0" kern="1200" dirty="0" err="1">
                          <a:effectLst/>
                          <a:latin typeface="Arial" panose="020B0604020202020204" pitchFamily="34" charset="0"/>
                          <a:cs typeface="Arial" panose="020B0604020202020204" pitchFamily="34" charset="0"/>
                        </a:rPr>
                        <a:t>Scavazza</a:t>
                      </a:r>
                      <a:endParaRPr lang="en-GB" sz="1800" b="0" kern="1200" dirty="0">
                        <a:effectLst/>
                        <a:latin typeface="Arial" panose="020B0604020202020204" pitchFamily="34" charset="0"/>
                        <a:cs typeface="Arial" panose="020B0604020202020204" pitchFamily="34" charset="0"/>
                      </a:endParaRPr>
                    </a:p>
                    <a:p>
                      <a:pPr algn="l">
                        <a:spcAft>
                          <a:spcPts val="600"/>
                        </a:spcAft>
                      </a:pPr>
                      <a:r>
                        <a:rPr lang="en-GB" sz="1800" kern="1200" dirty="0">
                          <a:effectLst/>
                          <a:latin typeface="Arial" panose="020B0604020202020204" pitchFamily="34" charset="0"/>
                          <a:cs typeface="Arial" panose="020B0604020202020204" pitchFamily="34" charset="0"/>
                        </a:rPr>
                        <a:t>Lead</a:t>
                      </a:r>
                      <a:r>
                        <a:rPr lang="en-GB" sz="1800" kern="1200" baseline="0" dirty="0">
                          <a:effectLst/>
                          <a:latin typeface="Arial" panose="020B0604020202020204" pitchFamily="34" charset="0"/>
                          <a:cs typeface="Arial" panose="020B0604020202020204" pitchFamily="34" charset="0"/>
                        </a:rPr>
                        <a:t> Executive Director: </a:t>
                      </a:r>
                      <a:r>
                        <a:rPr lang="en-GB" sz="1800" b="0" kern="1200" baseline="0" dirty="0">
                          <a:effectLst/>
                          <a:latin typeface="Arial" panose="020B0604020202020204" pitchFamily="34" charset="0"/>
                          <a:cs typeface="Arial" panose="020B0604020202020204" pitchFamily="34" charset="0"/>
                        </a:rPr>
                        <a:t>Kevin Croft, Chief People Officer</a:t>
                      </a:r>
                      <a:endParaRPr lang="en-GB" sz="18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59424722"/>
                  </a:ext>
                </a:extLst>
              </a:tr>
              <a:tr h="3541916">
                <a:tc>
                  <a:txBody>
                    <a:bodyPr/>
                    <a:lstStyle/>
                    <a:p>
                      <a:pPr lvl="0">
                        <a:lnSpc>
                          <a:spcPct val="100000"/>
                        </a:lnSpc>
                        <a:spcBef>
                          <a:spcPts val="0"/>
                        </a:spcBef>
                        <a:spcAft>
                          <a:spcPts val="600"/>
                        </a:spcAft>
                      </a:pPr>
                      <a:r>
                        <a:rPr lang="en-US" sz="1400" b="1" dirty="0">
                          <a:latin typeface="Arial" panose="020B0604020202020204" pitchFamily="34" charset="0"/>
                          <a:cs typeface="Arial" panose="020B0604020202020204" pitchFamily="34" charset="0"/>
                        </a:rPr>
                        <a:t>Membership</a:t>
                      </a:r>
                    </a:p>
                    <a:p>
                      <a:pPr marL="285750" lvl="0" indent="-285750">
                        <a:lnSpc>
                          <a:spcPct val="100000"/>
                        </a:lnSpc>
                        <a:spcBef>
                          <a:spcPts val="0"/>
                        </a:spcBef>
                        <a:spcAft>
                          <a:spcPts val="600"/>
                        </a:spcAft>
                        <a:buFont typeface="Arial" panose="020B0604020202020204" pitchFamily="34" charset="0"/>
                        <a:buChar char="•"/>
                      </a:pPr>
                      <a:r>
                        <a:rPr lang="en-US" sz="1400" b="0" dirty="0">
                          <a:latin typeface="Arial" panose="020B0604020202020204" pitchFamily="34" charset="0"/>
                          <a:cs typeface="Arial" panose="020B0604020202020204" pitchFamily="34" charset="0"/>
                        </a:rPr>
                        <a:t>Three </a:t>
                      </a:r>
                      <a:r>
                        <a:rPr lang="en-US" sz="1400" b="0" baseline="0" dirty="0">
                          <a:latin typeface="Arial" panose="020B0604020202020204" pitchFamily="34" charset="0"/>
                          <a:cs typeface="Arial" panose="020B0604020202020204" pitchFamily="34" charset="0"/>
                        </a:rPr>
                        <a:t>Non-Executive members</a:t>
                      </a:r>
                    </a:p>
                    <a:p>
                      <a:pPr marL="285750" lvl="0" indent="-285750">
                        <a:lnSpc>
                          <a:spcPct val="100000"/>
                        </a:lnSpc>
                        <a:spcBef>
                          <a:spcPts val="0"/>
                        </a:spcBef>
                        <a:spcAft>
                          <a:spcPts val="600"/>
                        </a:spcAft>
                        <a:buFont typeface="Arial" panose="020B0604020202020204" pitchFamily="34" charset="0"/>
                        <a:buChar char="•"/>
                      </a:pPr>
                      <a:r>
                        <a:rPr lang="en-US" sz="1400" b="0" baseline="0" dirty="0">
                          <a:latin typeface="Arial" panose="020B0604020202020204" pitchFamily="34" charset="0"/>
                          <a:cs typeface="Arial" panose="020B0604020202020204" pitchFamily="34" charset="0"/>
                        </a:rPr>
                        <a:t>Chief People Officer</a:t>
                      </a:r>
                    </a:p>
                    <a:p>
                      <a:pPr marL="285750" lvl="0" indent="-285750">
                        <a:lnSpc>
                          <a:spcPct val="100000"/>
                        </a:lnSpc>
                        <a:spcBef>
                          <a:spcPts val="0"/>
                        </a:spcBef>
                        <a:spcAft>
                          <a:spcPts val="600"/>
                        </a:spcAft>
                        <a:buFont typeface="Arial" panose="020B0604020202020204" pitchFamily="34" charset="0"/>
                        <a:buChar char="•"/>
                      </a:pPr>
                      <a:endParaRPr lang="en-US" sz="1400" b="0" baseline="0" dirty="0">
                        <a:latin typeface="Arial" panose="020B0604020202020204" pitchFamily="34" charset="0"/>
                        <a:cs typeface="Arial" panose="020B0604020202020204" pitchFamily="34" charset="0"/>
                      </a:endParaRP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baseline="0" dirty="0">
                          <a:latin typeface="Arial" panose="020B0604020202020204" pitchFamily="34" charset="0"/>
                          <a:cs typeface="Arial" panose="020B0604020202020204" pitchFamily="34" charset="0"/>
                        </a:rPr>
                        <a:t>For </a:t>
                      </a:r>
                      <a:r>
                        <a:rPr lang="en-GB" sz="1400" baseline="0" dirty="0" err="1">
                          <a:latin typeface="Arial" panose="020B0604020202020204" pitchFamily="34" charset="0"/>
                          <a:cs typeface="Arial" panose="020B0604020202020204" pitchFamily="34" charset="0"/>
                        </a:rPr>
                        <a:t>quoracy</a:t>
                      </a:r>
                      <a:r>
                        <a:rPr lang="en-GB" sz="1400" baseline="0" dirty="0">
                          <a:latin typeface="Arial" panose="020B0604020202020204" pitchFamily="34" charset="0"/>
                          <a:cs typeface="Arial" panose="020B0604020202020204" pitchFamily="34" charset="0"/>
                        </a:rPr>
                        <a:t> – at least three members, including two Non-Executive members.</a:t>
                      </a: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baseline="0" dirty="0">
                          <a:latin typeface="Arial" panose="020B0604020202020204" pitchFamily="34" charset="0"/>
                          <a:cs typeface="Arial" panose="020B0604020202020204" pitchFamily="34" charset="0"/>
                        </a:rPr>
                        <a:t>The committee monitors, reviews and provides assurance to the board on the cultural and organisational development of the Trust. This includes the organisation’s understanding of strategic workforce needs, key human resources controls, recruitment and retention, performance management, and the achievement of key deliverables in relation to the equality, diversity and inclusion plan. </a:t>
                      </a:r>
                    </a:p>
                    <a:p>
                      <a:pPr marL="0" lvl="0" indent="0">
                        <a:lnSpc>
                          <a:spcPct val="100000"/>
                        </a:lnSpc>
                        <a:spcBef>
                          <a:spcPts val="0"/>
                        </a:spcBef>
                        <a:spcAft>
                          <a:spcPts val="600"/>
                        </a:spcAft>
                        <a:buFont typeface="Arial" panose="020B0604020202020204" pitchFamily="34" charset="0"/>
                        <a:buNone/>
                      </a:pPr>
                      <a:endParaRPr lang="en-US" sz="18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08628004"/>
                  </a:ext>
                </a:extLst>
              </a:tr>
            </a:tbl>
          </a:graphicData>
        </a:graphic>
      </p:graphicFrame>
      <p:pic>
        <p:nvPicPr>
          <p:cNvPr id="2" name="Picture 1" descr="A computer screen shot of a blue square&#10;&#10;Description automatically generated">
            <a:extLst>
              <a:ext uri="{FF2B5EF4-FFF2-40B4-BE49-F238E27FC236}">
                <a16:creationId xmlns:a16="http://schemas.microsoft.com/office/drawing/2014/main" id="{6A87D5A0-1D12-FC6A-A422-5BF0BA9D583B}"/>
              </a:ext>
            </a:extLst>
          </p:cNvPr>
          <p:cNvPicPr>
            <a:picLocks noChangeAspect="1"/>
          </p:cNvPicPr>
          <p:nvPr/>
        </p:nvPicPr>
        <p:blipFill rotWithShape="1">
          <a:blip r:embed="rId2"/>
          <a:srcRect l="69515" t="29699" r="14950" b="60767"/>
          <a:stretch/>
        </p:blipFill>
        <p:spPr bwMode="auto">
          <a:xfrm>
            <a:off x="9529662" y="5847397"/>
            <a:ext cx="2662338" cy="9191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90928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998256346"/>
              </p:ext>
            </p:extLst>
          </p:nvPr>
        </p:nvGraphicFramePr>
        <p:xfrm>
          <a:off x="7625435" y="1412774"/>
          <a:ext cx="3600000" cy="2903447"/>
        </p:xfrm>
        <a:graphic>
          <a:graphicData uri="http://schemas.openxmlformats.org/drawingml/2006/table">
            <a:tbl>
              <a:tblPr firstRow="1" bandRow="1">
                <a:tableStyleId>{B301B821-A1FF-4177-AEE7-76D212191A09}</a:tableStyleId>
              </a:tblPr>
              <a:tblGrid>
                <a:gridCol w="2160000">
                  <a:extLst>
                    <a:ext uri="{9D8B030D-6E8A-4147-A177-3AD203B41FA5}">
                      <a16:colId xmlns:a16="http://schemas.microsoft.com/office/drawing/2014/main" val="1838177647"/>
                    </a:ext>
                  </a:extLst>
                </a:gridCol>
                <a:gridCol w="1440000">
                  <a:extLst>
                    <a:ext uri="{9D8B030D-6E8A-4147-A177-3AD203B41FA5}">
                      <a16:colId xmlns:a16="http://schemas.microsoft.com/office/drawing/2014/main" val="2029656348"/>
                    </a:ext>
                  </a:extLst>
                </a:gridCol>
              </a:tblGrid>
              <a:tr h="438007">
                <a:tc>
                  <a:txBody>
                    <a:bodyPr/>
                    <a:lstStyle/>
                    <a:p>
                      <a:pPr algn="l">
                        <a:lnSpc>
                          <a:spcPct val="100000"/>
                        </a:lnSpc>
                        <a:spcAft>
                          <a:spcPts val="1800"/>
                        </a:spcAft>
                      </a:pPr>
                      <a:r>
                        <a:rPr lang="en-GB" sz="1800" dirty="0">
                          <a:effectLst/>
                          <a:latin typeface="Arial" panose="020B0604020202020204" pitchFamily="34" charset="0"/>
                          <a:cs typeface="Arial" panose="020B0604020202020204" pitchFamily="34" charset="0"/>
                        </a:rPr>
                        <a:t>Date</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0000"/>
                        </a:lnSpc>
                        <a:spcAft>
                          <a:spcPts val="1800"/>
                        </a:spcAft>
                      </a:pPr>
                      <a:r>
                        <a:rPr lang="en-GB" sz="1800" dirty="0">
                          <a:effectLst/>
                          <a:latin typeface="Arial" panose="020B0604020202020204" pitchFamily="34" charset="0"/>
                          <a:cs typeface="Arial" panose="020B0604020202020204" pitchFamily="34" charset="0"/>
                        </a:rPr>
                        <a:t>Time</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5132317"/>
                  </a:ext>
                </a:extLst>
              </a:tr>
              <a:tr h="616360">
                <a:tc>
                  <a:txBody>
                    <a:bodyPr/>
                    <a:lstStyle/>
                    <a:p>
                      <a:pPr>
                        <a:lnSpc>
                          <a:spcPct val="100000"/>
                        </a:lnSpc>
                        <a:spcAft>
                          <a:spcPts val="1800"/>
                        </a:spcAft>
                      </a:pPr>
                      <a:r>
                        <a:rPr lang="en-GB" sz="1800" dirty="0">
                          <a:effectLst/>
                          <a:latin typeface="Arial" panose="020B0604020202020204" pitchFamily="34" charset="0"/>
                          <a:cs typeface="Arial" panose="020B0604020202020204" pitchFamily="34" charset="0"/>
                        </a:rPr>
                        <a:t>8th May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spcAft>
                          <a:spcPts val="1800"/>
                        </a:spcAft>
                      </a:pPr>
                      <a:r>
                        <a:rPr lang="en-GB" sz="1800" dirty="0">
                          <a:effectLst/>
                          <a:latin typeface="Arial" panose="020B0604020202020204" pitchFamily="34" charset="0"/>
                          <a:cs typeface="Arial" panose="020B0604020202020204" pitchFamily="34" charset="0"/>
                        </a:rPr>
                        <a:t>10:00-12:00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86914150"/>
                  </a:ext>
                </a:extLst>
              </a:tr>
              <a:tr h="616360">
                <a:tc>
                  <a:txBody>
                    <a:bodyPr/>
                    <a:lstStyle/>
                    <a:p>
                      <a:pPr>
                        <a:lnSpc>
                          <a:spcPct val="100000"/>
                        </a:lnSpc>
                        <a:spcAft>
                          <a:spcPts val="1800"/>
                        </a:spcAft>
                      </a:pPr>
                      <a:r>
                        <a:rPr lang="en-GB" sz="1800" dirty="0">
                          <a:effectLst/>
                          <a:latin typeface="Arial" panose="020B0604020202020204" pitchFamily="34" charset="0"/>
                          <a:cs typeface="Arial" panose="020B0604020202020204" pitchFamily="34" charset="0"/>
                        </a:rPr>
                        <a:t>4</a:t>
                      </a:r>
                      <a:r>
                        <a:rPr lang="en-GB" sz="1800" baseline="30000" dirty="0">
                          <a:effectLst/>
                          <a:latin typeface="Arial" panose="020B0604020202020204" pitchFamily="34" charset="0"/>
                          <a:cs typeface="Arial" panose="020B0604020202020204" pitchFamily="34" charset="0"/>
                        </a:rPr>
                        <a:t>th</a:t>
                      </a:r>
                      <a:r>
                        <a:rPr lang="en-GB" sz="1800" dirty="0">
                          <a:effectLst/>
                          <a:latin typeface="Arial" panose="020B0604020202020204" pitchFamily="34" charset="0"/>
                          <a:cs typeface="Arial" panose="020B0604020202020204" pitchFamily="34" charset="0"/>
                        </a:rPr>
                        <a:t> September</a:t>
                      </a:r>
                      <a:r>
                        <a:rPr lang="en-GB" sz="1800" baseline="0" dirty="0">
                          <a:effectLst/>
                          <a:latin typeface="Arial" panose="020B0604020202020204" pitchFamily="34" charset="0"/>
                          <a:cs typeface="Arial" panose="020B0604020202020204" pitchFamily="34" charset="0"/>
                        </a:rPr>
                        <a:t>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spcAft>
                          <a:spcPts val="1800"/>
                        </a:spcAft>
                      </a:pPr>
                      <a:r>
                        <a:rPr lang="en-GB" sz="1800" dirty="0">
                          <a:effectLst/>
                          <a:latin typeface="Arial" panose="020B0604020202020204" pitchFamily="34" charset="0"/>
                          <a:cs typeface="Arial" panose="020B0604020202020204" pitchFamily="34" charset="0"/>
                        </a:rPr>
                        <a:t>10:00-12:00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87572252"/>
                  </a:ext>
                </a:extLst>
              </a:tr>
              <a:tr h="616360">
                <a:tc>
                  <a:txBody>
                    <a:bodyPr/>
                    <a:lstStyle/>
                    <a:p>
                      <a:pPr>
                        <a:lnSpc>
                          <a:spcPct val="100000"/>
                        </a:lnSpc>
                        <a:spcAft>
                          <a:spcPts val="1800"/>
                        </a:spcAft>
                      </a:pPr>
                      <a:r>
                        <a:rPr lang="en-GB" sz="1800" dirty="0">
                          <a:effectLst/>
                          <a:latin typeface="Arial" panose="020B0604020202020204" pitchFamily="34" charset="0"/>
                          <a:cs typeface="Arial" panose="020B0604020202020204" pitchFamily="34" charset="0"/>
                        </a:rPr>
                        <a:t>6</a:t>
                      </a:r>
                      <a:r>
                        <a:rPr lang="en-GB" sz="1800" baseline="30000" dirty="0">
                          <a:effectLst/>
                          <a:latin typeface="Arial" panose="020B0604020202020204" pitchFamily="34" charset="0"/>
                          <a:cs typeface="Arial" panose="020B0604020202020204" pitchFamily="34" charset="0"/>
                        </a:rPr>
                        <a:t>th</a:t>
                      </a:r>
                      <a:r>
                        <a:rPr lang="en-GB" sz="1800" dirty="0">
                          <a:effectLst/>
                          <a:latin typeface="Arial" panose="020B0604020202020204" pitchFamily="34" charset="0"/>
                          <a:cs typeface="Arial" panose="020B0604020202020204" pitchFamily="34" charset="0"/>
                        </a:rPr>
                        <a:t> November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spcAft>
                          <a:spcPts val="1800"/>
                        </a:spcAft>
                      </a:pPr>
                      <a:r>
                        <a:rPr lang="en-GB" sz="1800" dirty="0">
                          <a:effectLst/>
                          <a:latin typeface="Arial" panose="020B0604020202020204" pitchFamily="34" charset="0"/>
                          <a:cs typeface="Arial" panose="020B0604020202020204" pitchFamily="34" charset="0"/>
                        </a:rPr>
                        <a:t>10:00-12:00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38679028"/>
                  </a:ext>
                </a:extLst>
              </a:tr>
              <a:tr h="616360">
                <a:tc>
                  <a:txBody>
                    <a:bodyPr/>
                    <a:lstStyle/>
                    <a:p>
                      <a:pPr>
                        <a:lnSpc>
                          <a:spcPct val="100000"/>
                        </a:lnSpc>
                        <a:spcAft>
                          <a:spcPts val="1800"/>
                        </a:spcAft>
                      </a:pPr>
                      <a:r>
                        <a:rPr lang="en-GB" sz="1800" dirty="0">
                          <a:effectLst/>
                          <a:latin typeface="Arial" panose="020B0604020202020204" pitchFamily="34" charset="0"/>
                          <a:cs typeface="Arial" panose="020B0604020202020204" pitchFamily="34" charset="0"/>
                        </a:rPr>
                        <a:t>5</a:t>
                      </a:r>
                      <a:r>
                        <a:rPr lang="en-GB" sz="1800" baseline="30000" dirty="0">
                          <a:effectLst/>
                          <a:latin typeface="Arial" panose="020B0604020202020204" pitchFamily="34" charset="0"/>
                          <a:cs typeface="Arial" panose="020B0604020202020204" pitchFamily="34" charset="0"/>
                        </a:rPr>
                        <a:t>th</a:t>
                      </a:r>
                      <a:r>
                        <a:rPr lang="en-GB" sz="1800" dirty="0">
                          <a:effectLst/>
                          <a:latin typeface="Arial" panose="020B0604020202020204" pitchFamily="34" charset="0"/>
                          <a:cs typeface="Arial" panose="020B0604020202020204" pitchFamily="34" charset="0"/>
                        </a:rPr>
                        <a:t> February 2026</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377" rtl="0" eaLnBrk="1" fontAlgn="auto" latinLnBrk="0" hangingPunct="1">
                        <a:lnSpc>
                          <a:spcPct val="100000"/>
                        </a:lnSpc>
                        <a:spcBef>
                          <a:spcPts val="0"/>
                        </a:spcBef>
                        <a:spcAft>
                          <a:spcPts val="1800"/>
                        </a:spcAft>
                        <a:buClrTx/>
                        <a:buSzTx/>
                        <a:buFontTx/>
                        <a:buNone/>
                        <a:tabLst/>
                        <a:defRPr/>
                      </a:pPr>
                      <a:r>
                        <a:rPr lang="en-GB" sz="1800" dirty="0">
                          <a:effectLst/>
                          <a:latin typeface="Arial" panose="020B0604020202020204" pitchFamily="34" charset="0"/>
                          <a:cs typeface="Arial" panose="020B0604020202020204" pitchFamily="34" charset="0"/>
                        </a:rPr>
                        <a:t>10:00-12:00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44858079"/>
                  </a:ext>
                </a:extLst>
              </a:tr>
            </a:tbl>
          </a:graphicData>
        </a:graphic>
      </p:graphicFrame>
      <p:sp>
        <p:nvSpPr>
          <p:cNvPr id="3" name="Slide Number Placeholder 2"/>
          <p:cNvSpPr>
            <a:spLocks noGrp="1"/>
          </p:cNvSpPr>
          <p:nvPr>
            <p:ph type="sldNum" sz="quarter" idx="12"/>
          </p:nvPr>
        </p:nvSpPr>
        <p:spPr/>
        <p:txBody>
          <a:bodyPr/>
          <a:lstStyle/>
          <a:p>
            <a:fld id="{E76F84FA-B8EB-462F-97BA-032CB76B4E3A}" type="slidenum">
              <a:rPr lang="en-GB" smtClean="0"/>
              <a:t>6</a:t>
            </a:fld>
            <a:endParaRPr lang="en-GB"/>
          </a:p>
        </p:txBody>
      </p:sp>
      <p:sp>
        <p:nvSpPr>
          <p:cNvPr id="4" name="Title 3"/>
          <p:cNvSpPr>
            <a:spLocks noGrp="1"/>
          </p:cNvSpPr>
          <p:nvPr>
            <p:ph type="title"/>
          </p:nvPr>
        </p:nvSpPr>
        <p:spPr/>
        <p:txBody>
          <a:bodyPr>
            <a:normAutofit fontScale="90000"/>
          </a:bodyPr>
          <a:lstStyle/>
          <a:p>
            <a:pPr lvl="0">
              <a:lnSpc>
                <a:spcPct val="100000"/>
              </a:lnSpc>
              <a:spcBef>
                <a:spcPts val="0"/>
              </a:spcBef>
              <a:spcAft>
                <a:spcPts val="1200"/>
              </a:spcAft>
            </a:pPr>
            <a:r>
              <a:rPr lang="en-US" dirty="0"/>
              <a:t>Quality Committee</a:t>
            </a:r>
          </a:p>
        </p:txBody>
      </p:sp>
      <p:graphicFrame>
        <p:nvGraphicFramePr>
          <p:cNvPr id="6" name="Table 5"/>
          <p:cNvGraphicFramePr>
            <a:graphicFrameLocks noGrp="1"/>
          </p:cNvGraphicFramePr>
          <p:nvPr>
            <p:extLst>
              <p:ext uri="{D42A27DB-BD31-4B8C-83A1-F6EECF244321}">
                <p14:modId xmlns:p14="http://schemas.microsoft.com/office/powerpoint/2010/main" val="3830440413"/>
              </p:ext>
            </p:extLst>
          </p:nvPr>
        </p:nvGraphicFramePr>
        <p:xfrm>
          <a:off x="407367" y="1412774"/>
          <a:ext cx="6792085" cy="5073512"/>
        </p:xfrm>
        <a:graphic>
          <a:graphicData uri="http://schemas.openxmlformats.org/drawingml/2006/table">
            <a:tbl>
              <a:tblPr firstRow="1" bandRow="1">
                <a:tableStyleId>{5C22544A-7EE6-4342-B048-85BDC9FD1C3A}</a:tableStyleId>
              </a:tblPr>
              <a:tblGrid>
                <a:gridCol w="6792085">
                  <a:extLst>
                    <a:ext uri="{9D8B030D-6E8A-4147-A177-3AD203B41FA5}">
                      <a16:colId xmlns:a16="http://schemas.microsoft.com/office/drawing/2014/main" val="778286993"/>
                    </a:ext>
                  </a:extLst>
                </a:gridCol>
              </a:tblGrid>
              <a:tr h="1177780">
                <a:tc>
                  <a:txBody>
                    <a:bodyPr/>
                    <a:lstStyle/>
                    <a:p>
                      <a:pPr algn="l">
                        <a:spcAft>
                          <a:spcPts val="600"/>
                        </a:spcAft>
                      </a:pPr>
                      <a:r>
                        <a:rPr lang="en-GB" sz="1800" b="1" kern="1200" baseline="0" dirty="0">
                          <a:solidFill>
                            <a:schemeClr val="lt1"/>
                          </a:solidFill>
                          <a:effectLst/>
                          <a:latin typeface="Arial" panose="020B0604020202020204" pitchFamily="34" charset="0"/>
                          <a:ea typeface="+mn-ea"/>
                          <a:cs typeface="Arial" panose="020B0604020202020204" pitchFamily="34" charset="0"/>
                        </a:rPr>
                        <a:t>Chair: </a:t>
                      </a:r>
                      <a:r>
                        <a:rPr lang="en-GB" sz="1800" b="0" kern="1200" baseline="0" dirty="0">
                          <a:solidFill>
                            <a:schemeClr val="lt1"/>
                          </a:solidFill>
                          <a:effectLst/>
                          <a:latin typeface="Arial" panose="020B0604020202020204" pitchFamily="34" charset="0"/>
                          <a:ea typeface="+mn-ea"/>
                          <a:cs typeface="Arial" panose="020B0604020202020204" pitchFamily="34" charset="0"/>
                        </a:rPr>
                        <a:t>Helen Stephenson</a:t>
                      </a:r>
                      <a:endParaRPr lang="en-GB" sz="1800" b="0" kern="1200" dirty="0">
                        <a:solidFill>
                          <a:schemeClr val="lt1"/>
                        </a:solidFill>
                        <a:effectLst/>
                        <a:latin typeface="Arial" panose="020B0604020202020204" pitchFamily="34" charset="0"/>
                        <a:ea typeface="+mn-ea"/>
                        <a:cs typeface="Arial" panose="020B0604020202020204" pitchFamily="34" charset="0"/>
                      </a:endParaRPr>
                    </a:p>
                    <a:p>
                      <a:pPr algn="l">
                        <a:spcAft>
                          <a:spcPts val="600"/>
                        </a:spcAft>
                      </a:pPr>
                      <a:r>
                        <a:rPr lang="en-GB" sz="1800" b="1" kern="1200" dirty="0">
                          <a:solidFill>
                            <a:schemeClr val="lt1"/>
                          </a:solidFill>
                          <a:effectLst/>
                          <a:latin typeface="Arial" panose="020B0604020202020204" pitchFamily="34" charset="0"/>
                          <a:ea typeface="+mn-ea"/>
                          <a:cs typeface="Arial" panose="020B0604020202020204" pitchFamily="34" charset="0"/>
                        </a:rPr>
                        <a:t>Lead</a:t>
                      </a:r>
                      <a:r>
                        <a:rPr lang="en-GB" sz="1800" b="1" kern="1200" baseline="0" dirty="0">
                          <a:solidFill>
                            <a:schemeClr val="lt1"/>
                          </a:solidFill>
                          <a:effectLst/>
                          <a:latin typeface="Arial" panose="020B0604020202020204" pitchFamily="34" charset="0"/>
                          <a:ea typeface="+mn-ea"/>
                          <a:cs typeface="Arial" panose="020B0604020202020204" pitchFamily="34" charset="0"/>
                        </a:rPr>
                        <a:t> Executive Director: </a:t>
                      </a:r>
                      <a:r>
                        <a:rPr lang="en-GB" sz="1800" b="0" kern="1200" baseline="0" dirty="0">
                          <a:solidFill>
                            <a:schemeClr val="lt1"/>
                          </a:solidFill>
                          <a:effectLst/>
                          <a:latin typeface="Arial" panose="020B0604020202020204" pitchFamily="34" charset="0"/>
                          <a:ea typeface="+mn-ea"/>
                          <a:cs typeface="Arial" panose="020B0604020202020204" pitchFamily="34" charset="0"/>
                        </a:rPr>
                        <a:t>Janice Sigsworth, Chief Nursing Officer &amp; Julian Redhead, Medical Director</a:t>
                      </a:r>
                      <a:endParaRPr lang="en-GB" sz="1800" dirty="0"/>
                    </a:p>
                  </a:txBody>
                  <a:tcPr/>
                </a:tc>
                <a:extLst>
                  <a:ext uri="{0D108BD9-81ED-4DB2-BD59-A6C34878D82A}">
                    <a16:rowId xmlns:a16="http://schemas.microsoft.com/office/drawing/2014/main" val="3959424722"/>
                  </a:ext>
                </a:extLst>
              </a:tr>
              <a:tr h="3895732">
                <a:tc>
                  <a:txBody>
                    <a:bodyPr/>
                    <a:lstStyle/>
                    <a:p>
                      <a:pPr lvl="0">
                        <a:lnSpc>
                          <a:spcPct val="100000"/>
                        </a:lnSpc>
                        <a:spcBef>
                          <a:spcPts val="0"/>
                        </a:spcBef>
                        <a:spcAft>
                          <a:spcPts val="600"/>
                        </a:spcAft>
                      </a:pPr>
                      <a:r>
                        <a:rPr lang="en-US" sz="1400" b="1" dirty="0">
                          <a:latin typeface="Arial" panose="020B0604020202020204" pitchFamily="34" charset="0"/>
                          <a:cs typeface="Arial" panose="020B0604020202020204" pitchFamily="34" charset="0"/>
                        </a:rPr>
                        <a:t>Membership</a:t>
                      </a:r>
                    </a:p>
                    <a:p>
                      <a:pPr marL="285750" lvl="0" indent="-285750">
                        <a:lnSpc>
                          <a:spcPct val="100000"/>
                        </a:lnSpc>
                        <a:spcBef>
                          <a:spcPts val="0"/>
                        </a:spcBef>
                        <a:spcAft>
                          <a:spcPts val="600"/>
                        </a:spcAft>
                        <a:buFont typeface="Arial" panose="020B0604020202020204" pitchFamily="34" charset="0"/>
                        <a:buChar char="•"/>
                      </a:pPr>
                      <a:r>
                        <a:rPr lang="en-US" sz="1400" b="0" dirty="0">
                          <a:latin typeface="Arial" panose="020B0604020202020204" pitchFamily="34" charset="0"/>
                          <a:cs typeface="Arial" panose="020B0604020202020204" pitchFamily="34" charset="0"/>
                        </a:rPr>
                        <a:t>Three </a:t>
                      </a:r>
                      <a:r>
                        <a:rPr lang="en-US" sz="1400" b="0" baseline="0" dirty="0">
                          <a:latin typeface="Arial" panose="020B0604020202020204" pitchFamily="34" charset="0"/>
                          <a:cs typeface="Arial" panose="020B0604020202020204" pitchFamily="34" charset="0"/>
                        </a:rPr>
                        <a:t>Non-Executive members</a:t>
                      </a:r>
                    </a:p>
                    <a:p>
                      <a:pPr marL="285750" lvl="0" indent="-285750">
                        <a:lnSpc>
                          <a:spcPct val="100000"/>
                        </a:lnSpc>
                        <a:spcBef>
                          <a:spcPts val="0"/>
                        </a:spcBef>
                        <a:spcAft>
                          <a:spcPts val="600"/>
                        </a:spcAft>
                        <a:buFont typeface="Arial" panose="020B0604020202020204" pitchFamily="34" charset="0"/>
                        <a:buChar char="•"/>
                      </a:pPr>
                      <a:r>
                        <a:rPr lang="en-US" sz="1400" b="0" baseline="0" dirty="0">
                          <a:latin typeface="Arial" panose="020B0604020202020204" pitchFamily="34" charset="0"/>
                          <a:cs typeface="Arial" panose="020B0604020202020204" pitchFamily="34" charset="0"/>
                        </a:rPr>
                        <a:t>Medical Director</a:t>
                      </a:r>
                    </a:p>
                    <a:p>
                      <a:pPr marL="285750" lvl="0" indent="-285750">
                        <a:lnSpc>
                          <a:spcPct val="100000"/>
                        </a:lnSpc>
                        <a:spcBef>
                          <a:spcPts val="0"/>
                        </a:spcBef>
                        <a:spcAft>
                          <a:spcPts val="600"/>
                        </a:spcAft>
                        <a:buFont typeface="Arial" panose="020B0604020202020204" pitchFamily="34" charset="0"/>
                        <a:buChar char="•"/>
                      </a:pPr>
                      <a:r>
                        <a:rPr lang="en-US" sz="1400" b="0" baseline="0" dirty="0">
                          <a:latin typeface="Arial" panose="020B0604020202020204" pitchFamily="34" charset="0"/>
                          <a:cs typeface="Arial" panose="020B0604020202020204" pitchFamily="34" charset="0"/>
                        </a:rPr>
                        <a:t>Chief Nursing Officer</a:t>
                      </a:r>
                    </a:p>
                    <a:p>
                      <a:pPr marL="285750" lvl="0" indent="-285750">
                        <a:lnSpc>
                          <a:spcPct val="100000"/>
                        </a:lnSpc>
                        <a:spcBef>
                          <a:spcPts val="0"/>
                        </a:spcBef>
                        <a:spcAft>
                          <a:spcPts val="600"/>
                        </a:spcAft>
                        <a:buFont typeface="Arial" panose="020B0604020202020204" pitchFamily="34" charset="0"/>
                        <a:buChar char="•"/>
                      </a:pPr>
                      <a:endParaRPr lang="en-US" sz="1400" b="0" baseline="0" dirty="0">
                        <a:latin typeface="Arial" panose="020B0604020202020204" pitchFamily="34" charset="0"/>
                        <a:cs typeface="Arial" panose="020B0604020202020204" pitchFamily="34" charset="0"/>
                      </a:endParaRP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baseline="0" dirty="0">
                          <a:latin typeface="Arial" panose="020B0604020202020204" pitchFamily="34" charset="0"/>
                          <a:cs typeface="Arial" panose="020B0604020202020204" pitchFamily="34" charset="0"/>
                        </a:rPr>
                        <a:t>For </a:t>
                      </a:r>
                      <a:r>
                        <a:rPr lang="en-GB" sz="1400" baseline="0" dirty="0" err="1">
                          <a:latin typeface="Arial" panose="020B0604020202020204" pitchFamily="34" charset="0"/>
                          <a:cs typeface="Arial" panose="020B0604020202020204" pitchFamily="34" charset="0"/>
                        </a:rPr>
                        <a:t>quoracy</a:t>
                      </a:r>
                      <a:r>
                        <a:rPr lang="en-GB" sz="1400" baseline="0" dirty="0">
                          <a:latin typeface="Arial" panose="020B0604020202020204" pitchFamily="34" charset="0"/>
                          <a:cs typeface="Arial" panose="020B0604020202020204" pitchFamily="34" charset="0"/>
                        </a:rPr>
                        <a:t> – at least three members, including two Non-Executive members.</a:t>
                      </a: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baseline="0" dirty="0">
                          <a:latin typeface="Arial" panose="020B0604020202020204" pitchFamily="34" charset="0"/>
                          <a:cs typeface="Arial" panose="020B0604020202020204" pitchFamily="34" charset="0"/>
                        </a:rPr>
                        <a:t>The quality committee is responsible for seeking and securing assurance that the Trust’s services are delivering – to patients, carers and commissioners – the high levels of quality performance expected of them by the Trust board. It also seeks assurance in relation to patient and staff experience. Performance is monitored in relation to the five quality domains (safe, effective, caring, responsive, well-led) set by the Care Quality Commission, and ensures that there is a clear compliance framework against these.</a:t>
                      </a:r>
                    </a:p>
                    <a:p>
                      <a:pPr marL="285750" lvl="0" indent="-285750">
                        <a:lnSpc>
                          <a:spcPct val="100000"/>
                        </a:lnSpc>
                        <a:spcBef>
                          <a:spcPts val="0"/>
                        </a:spcBef>
                        <a:spcAft>
                          <a:spcPts val="600"/>
                        </a:spcAft>
                        <a:buFont typeface="Arial" panose="020B0604020202020204" pitchFamily="34" charset="0"/>
                        <a:buChar char="•"/>
                      </a:pPr>
                      <a:endParaRPr lang="en-US" sz="18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08628004"/>
                  </a:ext>
                </a:extLst>
              </a:tr>
            </a:tbl>
          </a:graphicData>
        </a:graphic>
      </p:graphicFrame>
      <p:pic>
        <p:nvPicPr>
          <p:cNvPr id="2" name="Picture 1" descr="A computer screen shot of a blue square&#10;&#10;Description automatically generated">
            <a:extLst>
              <a:ext uri="{FF2B5EF4-FFF2-40B4-BE49-F238E27FC236}">
                <a16:creationId xmlns:a16="http://schemas.microsoft.com/office/drawing/2014/main" id="{1CC5C3A8-F012-A13A-B706-956983B3767A}"/>
              </a:ext>
            </a:extLst>
          </p:cNvPr>
          <p:cNvPicPr>
            <a:picLocks noChangeAspect="1"/>
          </p:cNvPicPr>
          <p:nvPr/>
        </p:nvPicPr>
        <p:blipFill rotWithShape="1">
          <a:blip r:embed="rId2"/>
          <a:srcRect l="69515" t="29699" r="14950" b="60767"/>
          <a:stretch/>
        </p:blipFill>
        <p:spPr bwMode="auto">
          <a:xfrm>
            <a:off x="9529662" y="5847397"/>
            <a:ext cx="2662338" cy="9191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52281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664521118"/>
              </p:ext>
            </p:extLst>
          </p:nvPr>
        </p:nvGraphicFramePr>
        <p:xfrm>
          <a:off x="7467600" y="1412774"/>
          <a:ext cx="3636000" cy="2903447"/>
        </p:xfrm>
        <a:graphic>
          <a:graphicData uri="http://schemas.openxmlformats.org/drawingml/2006/table">
            <a:tbl>
              <a:tblPr firstRow="1" bandRow="1">
                <a:tableStyleId>{10A1B5D5-9B99-4C35-A422-299274C87663}</a:tableStyleId>
              </a:tblPr>
              <a:tblGrid>
                <a:gridCol w="2196000">
                  <a:extLst>
                    <a:ext uri="{9D8B030D-6E8A-4147-A177-3AD203B41FA5}">
                      <a16:colId xmlns:a16="http://schemas.microsoft.com/office/drawing/2014/main" val="1838177647"/>
                    </a:ext>
                  </a:extLst>
                </a:gridCol>
                <a:gridCol w="1440000">
                  <a:extLst>
                    <a:ext uri="{9D8B030D-6E8A-4147-A177-3AD203B41FA5}">
                      <a16:colId xmlns:a16="http://schemas.microsoft.com/office/drawing/2014/main" val="2029656348"/>
                    </a:ext>
                  </a:extLst>
                </a:gridCol>
              </a:tblGrid>
              <a:tr h="438007">
                <a:tc>
                  <a:txBody>
                    <a:bodyPr/>
                    <a:lstStyle/>
                    <a:p>
                      <a:pPr algn="l">
                        <a:lnSpc>
                          <a:spcPct val="100000"/>
                        </a:lnSpc>
                        <a:spcAft>
                          <a:spcPts val="1200"/>
                        </a:spcAft>
                      </a:pPr>
                      <a:r>
                        <a:rPr lang="en-GB" sz="1800" dirty="0">
                          <a:effectLst/>
                          <a:latin typeface="Arial" panose="020B0604020202020204" pitchFamily="34" charset="0"/>
                          <a:cs typeface="Arial" panose="020B0604020202020204" pitchFamily="34" charset="0"/>
                        </a:rPr>
                        <a:t>Date</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0000"/>
                        </a:lnSpc>
                        <a:spcAft>
                          <a:spcPts val="1200"/>
                        </a:spcAft>
                      </a:pPr>
                      <a:r>
                        <a:rPr lang="en-GB" sz="1800" dirty="0">
                          <a:effectLst/>
                          <a:latin typeface="Arial" panose="020B0604020202020204" pitchFamily="34" charset="0"/>
                          <a:cs typeface="Arial" panose="020B0604020202020204" pitchFamily="34" charset="0"/>
                        </a:rPr>
                        <a:t>Time</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5132317"/>
                  </a:ext>
                </a:extLst>
              </a:tr>
              <a:tr h="616360">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14</a:t>
                      </a:r>
                      <a:r>
                        <a:rPr lang="en-GB" sz="1800" baseline="30000" dirty="0">
                          <a:effectLst/>
                          <a:latin typeface="Arial" panose="020B0604020202020204" pitchFamily="34" charset="0"/>
                          <a:cs typeface="Arial" panose="020B0604020202020204" pitchFamily="34" charset="0"/>
                        </a:rPr>
                        <a:t>th</a:t>
                      </a:r>
                      <a:r>
                        <a:rPr lang="en-GB" sz="1800" dirty="0">
                          <a:effectLst/>
                          <a:latin typeface="Arial" panose="020B0604020202020204" pitchFamily="34" charset="0"/>
                          <a:cs typeface="Arial" panose="020B0604020202020204" pitchFamily="34" charset="0"/>
                        </a:rPr>
                        <a:t> May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377" rtl="0" eaLnBrk="1" fontAlgn="auto" latinLnBrk="0" hangingPunct="1">
                        <a:lnSpc>
                          <a:spcPct val="100000"/>
                        </a:lnSpc>
                        <a:spcBef>
                          <a:spcPts val="0"/>
                        </a:spcBef>
                        <a:spcAft>
                          <a:spcPts val="1200"/>
                        </a:spcAft>
                        <a:buClrTx/>
                        <a:buSzTx/>
                        <a:buFontTx/>
                        <a:buNone/>
                        <a:tabLst/>
                        <a:defRPr/>
                      </a:pPr>
                      <a:r>
                        <a:rPr lang="en-GB" sz="1800" dirty="0">
                          <a:effectLst/>
                          <a:latin typeface="Arial" panose="020B0604020202020204" pitchFamily="34" charset="0"/>
                          <a:cs typeface="Arial" panose="020B0604020202020204" pitchFamily="34" charset="0"/>
                        </a:rPr>
                        <a:t>10:00-12:00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86914150"/>
                  </a:ext>
                </a:extLst>
              </a:tr>
              <a:tr h="616360">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10</a:t>
                      </a:r>
                      <a:r>
                        <a:rPr lang="en-GB" sz="1800" baseline="30000" dirty="0">
                          <a:effectLst/>
                          <a:latin typeface="Arial" panose="020B0604020202020204" pitchFamily="34" charset="0"/>
                          <a:cs typeface="Arial" panose="020B0604020202020204" pitchFamily="34" charset="0"/>
                        </a:rPr>
                        <a:t>th</a:t>
                      </a:r>
                      <a:r>
                        <a:rPr lang="en-GB" sz="1800" dirty="0">
                          <a:effectLst/>
                          <a:latin typeface="Arial" panose="020B0604020202020204" pitchFamily="34" charset="0"/>
                          <a:cs typeface="Arial" panose="020B0604020202020204" pitchFamily="34" charset="0"/>
                        </a:rPr>
                        <a:t> September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377" rtl="0" eaLnBrk="1" fontAlgn="auto" latinLnBrk="0" hangingPunct="1">
                        <a:lnSpc>
                          <a:spcPct val="100000"/>
                        </a:lnSpc>
                        <a:spcBef>
                          <a:spcPts val="0"/>
                        </a:spcBef>
                        <a:spcAft>
                          <a:spcPts val="1200"/>
                        </a:spcAft>
                        <a:buClrTx/>
                        <a:buSzTx/>
                        <a:buFontTx/>
                        <a:buNone/>
                        <a:tabLst/>
                        <a:defRPr/>
                      </a:pPr>
                      <a:r>
                        <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10:00-12:00</a:t>
                      </a: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87572252"/>
                  </a:ext>
                </a:extLst>
              </a:tr>
              <a:tr h="616360">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12</a:t>
                      </a:r>
                      <a:r>
                        <a:rPr lang="en-GB" sz="1800" baseline="30000" dirty="0">
                          <a:effectLst/>
                          <a:latin typeface="Arial" panose="020B0604020202020204" pitchFamily="34" charset="0"/>
                          <a:cs typeface="Arial" panose="020B0604020202020204" pitchFamily="34" charset="0"/>
                        </a:rPr>
                        <a:t>th</a:t>
                      </a:r>
                      <a:r>
                        <a:rPr lang="en-GB" sz="1800" dirty="0">
                          <a:effectLst/>
                          <a:latin typeface="Arial" panose="020B0604020202020204" pitchFamily="34" charset="0"/>
                          <a:cs typeface="Arial" panose="020B0604020202020204" pitchFamily="34" charset="0"/>
                        </a:rPr>
                        <a:t> November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377" rtl="0" eaLnBrk="1" fontAlgn="auto" latinLnBrk="0" hangingPunct="1">
                        <a:lnSpc>
                          <a:spcPct val="100000"/>
                        </a:lnSpc>
                        <a:spcBef>
                          <a:spcPts val="0"/>
                        </a:spcBef>
                        <a:spcAft>
                          <a:spcPts val="120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10:00-12:00</a:t>
                      </a: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38679028"/>
                  </a:ext>
                </a:extLst>
              </a:tr>
              <a:tr h="616360">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11</a:t>
                      </a:r>
                      <a:r>
                        <a:rPr lang="en-GB" sz="1800" baseline="30000" dirty="0">
                          <a:effectLst/>
                          <a:latin typeface="Arial" panose="020B0604020202020204" pitchFamily="34" charset="0"/>
                          <a:cs typeface="Arial" panose="020B0604020202020204" pitchFamily="34" charset="0"/>
                        </a:rPr>
                        <a:t>th</a:t>
                      </a:r>
                      <a:r>
                        <a:rPr lang="en-GB" sz="1800" dirty="0">
                          <a:effectLst/>
                          <a:latin typeface="Arial" panose="020B0604020202020204" pitchFamily="34" charset="0"/>
                          <a:cs typeface="Arial" panose="020B0604020202020204" pitchFamily="34" charset="0"/>
                        </a:rPr>
                        <a:t> February 2026</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10:00-12:00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44858079"/>
                  </a:ext>
                </a:extLst>
              </a:tr>
            </a:tbl>
          </a:graphicData>
        </a:graphic>
      </p:graphicFrame>
      <p:sp>
        <p:nvSpPr>
          <p:cNvPr id="3" name="Slide Number Placeholder 2"/>
          <p:cNvSpPr>
            <a:spLocks noGrp="1"/>
          </p:cNvSpPr>
          <p:nvPr>
            <p:ph type="sldNum" sz="quarter" idx="12"/>
          </p:nvPr>
        </p:nvSpPr>
        <p:spPr/>
        <p:txBody>
          <a:bodyPr/>
          <a:lstStyle/>
          <a:p>
            <a:fld id="{E76F84FA-B8EB-462F-97BA-032CB76B4E3A}" type="slidenum">
              <a:rPr lang="en-GB" smtClean="0"/>
              <a:t>7</a:t>
            </a:fld>
            <a:endParaRPr lang="en-GB"/>
          </a:p>
        </p:txBody>
      </p:sp>
      <p:sp>
        <p:nvSpPr>
          <p:cNvPr id="4" name="Title 3"/>
          <p:cNvSpPr>
            <a:spLocks noGrp="1"/>
          </p:cNvSpPr>
          <p:nvPr>
            <p:ph type="title"/>
          </p:nvPr>
        </p:nvSpPr>
        <p:spPr/>
        <p:txBody>
          <a:bodyPr>
            <a:noAutofit/>
          </a:bodyPr>
          <a:lstStyle/>
          <a:p>
            <a:pPr lvl="0">
              <a:lnSpc>
                <a:spcPct val="100000"/>
              </a:lnSpc>
              <a:spcBef>
                <a:spcPts val="600"/>
              </a:spcBef>
              <a:spcAft>
                <a:spcPts val="1200"/>
              </a:spcAft>
            </a:pPr>
            <a:r>
              <a:rPr lang="en-GB" dirty="0">
                <a:ln/>
              </a:rPr>
              <a:t>Redevelopment Committee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71741628"/>
              </p:ext>
            </p:extLst>
          </p:nvPr>
        </p:nvGraphicFramePr>
        <p:xfrm>
          <a:off x="407367" y="1412774"/>
          <a:ext cx="6583741" cy="4675510"/>
        </p:xfrm>
        <a:graphic>
          <a:graphicData uri="http://schemas.openxmlformats.org/drawingml/2006/table">
            <a:tbl>
              <a:tblPr firstRow="1" bandRow="1">
                <a:tableStyleId>{93296810-A885-4BE3-A3E7-6D5BEEA58F35}</a:tableStyleId>
              </a:tblPr>
              <a:tblGrid>
                <a:gridCol w="6583741">
                  <a:extLst>
                    <a:ext uri="{9D8B030D-6E8A-4147-A177-3AD203B41FA5}">
                      <a16:colId xmlns:a16="http://schemas.microsoft.com/office/drawing/2014/main" val="778286993"/>
                    </a:ext>
                  </a:extLst>
                </a:gridCol>
              </a:tblGrid>
              <a:tr h="1207696">
                <a:tc>
                  <a:txBody>
                    <a:bodyPr/>
                    <a:lstStyle/>
                    <a:p>
                      <a:pPr algn="l">
                        <a:spcAft>
                          <a:spcPts val="1200"/>
                        </a:spcAft>
                      </a:pPr>
                      <a:r>
                        <a:rPr lang="en-GB" sz="1800" kern="1200" baseline="0" dirty="0">
                          <a:effectLst/>
                          <a:latin typeface="Arial" panose="020B0604020202020204" pitchFamily="34" charset="0"/>
                          <a:cs typeface="Arial" panose="020B0604020202020204" pitchFamily="34" charset="0"/>
                        </a:rPr>
                        <a:t>Chair: </a:t>
                      </a:r>
                      <a:r>
                        <a:rPr lang="en-GB" sz="1800" kern="1200" dirty="0">
                          <a:effectLst/>
                          <a:latin typeface="Arial" panose="020B0604020202020204" pitchFamily="34" charset="0"/>
                          <a:cs typeface="Arial" panose="020B0604020202020204" pitchFamily="34" charset="0"/>
                        </a:rPr>
                        <a:t> </a:t>
                      </a:r>
                      <a:r>
                        <a:rPr lang="en-GB" sz="1800" b="0" kern="1200" dirty="0">
                          <a:effectLst/>
                          <a:latin typeface="Arial" panose="020B0604020202020204" pitchFamily="34" charset="0"/>
                          <a:cs typeface="Arial" panose="020B0604020202020204" pitchFamily="34" charset="0"/>
                        </a:rPr>
                        <a:t>Bob Alexander </a:t>
                      </a:r>
                    </a:p>
                    <a:p>
                      <a:pPr algn="l">
                        <a:spcAft>
                          <a:spcPts val="1200"/>
                        </a:spcAft>
                      </a:pPr>
                      <a:r>
                        <a:rPr lang="en-GB" sz="1800" kern="1200" dirty="0">
                          <a:effectLst/>
                          <a:latin typeface="Arial" panose="020B0604020202020204" pitchFamily="34" charset="0"/>
                          <a:cs typeface="Arial" panose="020B0604020202020204" pitchFamily="34" charset="0"/>
                        </a:rPr>
                        <a:t>Lead</a:t>
                      </a:r>
                      <a:r>
                        <a:rPr lang="en-GB" sz="1800" kern="1200" baseline="0" dirty="0">
                          <a:effectLst/>
                          <a:latin typeface="Arial" panose="020B0604020202020204" pitchFamily="34" charset="0"/>
                          <a:cs typeface="Arial" panose="020B0604020202020204" pitchFamily="34" charset="0"/>
                        </a:rPr>
                        <a:t> Executive Director: </a:t>
                      </a:r>
                      <a:r>
                        <a:rPr lang="en-GB" sz="1800" b="0" kern="1200" baseline="0" dirty="0">
                          <a:effectLst/>
                          <a:latin typeface="Arial" panose="020B0604020202020204" pitchFamily="34" charset="0"/>
                          <a:cs typeface="Arial" panose="020B0604020202020204" pitchFamily="34" charset="0"/>
                        </a:rPr>
                        <a:t>Tim Orchard, Chief Executive Officer</a:t>
                      </a:r>
                      <a:endParaRPr lang="en-GB" sz="18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59424722"/>
                  </a:ext>
                </a:extLst>
              </a:tr>
              <a:tr h="3467814">
                <a:tc>
                  <a:txBody>
                    <a:bodyPr/>
                    <a:lstStyle/>
                    <a:p>
                      <a:pPr lvl="0">
                        <a:lnSpc>
                          <a:spcPct val="100000"/>
                        </a:lnSpc>
                        <a:spcBef>
                          <a:spcPts val="0"/>
                        </a:spcBef>
                        <a:spcAft>
                          <a:spcPts val="1200"/>
                        </a:spcAft>
                      </a:pPr>
                      <a:r>
                        <a:rPr lang="en-US" sz="1400" b="1" dirty="0">
                          <a:latin typeface="Arial" panose="020B0604020202020204" pitchFamily="34" charset="0"/>
                          <a:cs typeface="Arial" panose="020B0604020202020204" pitchFamily="34" charset="0"/>
                        </a:rPr>
                        <a:t>Membership </a:t>
                      </a:r>
                    </a:p>
                    <a:p>
                      <a:pPr marL="285750" lvl="0" indent="-285750">
                        <a:lnSpc>
                          <a:spcPct val="100000"/>
                        </a:lnSpc>
                        <a:spcBef>
                          <a:spcPts val="0"/>
                        </a:spcBef>
                        <a:spcAft>
                          <a:spcPts val="600"/>
                        </a:spcAft>
                        <a:buFont typeface="Arial" panose="020B0604020202020204" pitchFamily="34" charset="0"/>
                        <a:buChar char="•"/>
                      </a:pPr>
                      <a:r>
                        <a:rPr lang="en-US" sz="1400" b="0" dirty="0">
                          <a:latin typeface="Arial" panose="020B0604020202020204" pitchFamily="34" charset="0"/>
                          <a:cs typeface="Arial" panose="020B0604020202020204" pitchFamily="34" charset="0"/>
                        </a:rPr>
                        <a:t>Three</a:t>
                      </a:r>
                      <a:r>
                        <a:rPr lang="en-US" sz="1400" b="0" baseline="0" dirty="0">
                          <a:latin typeface="Arial" panose="020B0604020202020204" pitchFamily="34" charset="0"/>
                          <a:cs typeface="Arial" panose="020B0604020202020204" pitchFamily="34" charset="0"/>
                        </a:rPr>
                        <a:t> Non-Executive members</a:t>
                      </a:r>
                    </a:p>
                    <a:p>
                      <a:pPr marL="285750" lvl="0" indent="-285750">
                        <a:lnSpc>
                          <a:spcPct val="100000"/>
                        </a:lnSpc>
                        <a:spcBef>
                          <a:spcPts val="0"/>
                        </a:spcBef>
                        <a:spcAft>
                          <a:spcPts val="600"/>
                        </a:spcAft>
                        <a:buFont typeface="Arial" panose="020B0604020202020204" pitchFamily="34" charset="0"/>
                        <a:buChar char="•"/>
                      </a:pPr>
                      <a:r>
                        <a:rPr lang="en-GB" sz="1400" baseline="0" dirty="0">
                          <a:latin typeface="Arial" panose="020B0604020202020204" pitchFamily="34" charset="0"/>
                          <a:cs typeface="Arial" panose="020B0604020202020204" pitchFamily="34" charset="0"/>
                        </a:rPr>
                        <a:t>Chief Executive Officer</a:t>
                      </a:r>
                    </a:p>
                    <a:p>
                      <a:pPr marL="285750" lvl="0" indent="-285750">
                        <a:lnSpc>
                          <a:spcPct val="100000"/>
                        </a:lnSpc>
                        <a:spcBef>
                          <a:spcPts val="0"/>
                        </a:spcBef>
                        <a:spcAft>
                          <a:spcPts val="600"/>
                        </a:spcAft>
                        <a:buFont typeface="Arial" panose="020B0604020202020204" pitchFamily="34" charset="0"/>
                        <a:buChar char="•"/>
                      </a:pPr>
                      <a:r>
                        <a:rPr lang="en-GB" sz="1400" baseline="0" dirty="0">
                          <a:latin typeface="Arial" panose="020B0604020202020204" pitchFamily="34" charset="0"/>
                          <a:cs typeface="Arial" panose="020B0604020202020204" pitchFamily="34" charset="0"/>
                        </a:rPr>
                        <a:t>Chief Financial Officer</a:t>
                      </a:r>
                    </a:p>
                    <a:p>
                      <a:pPr marL="285750" lvl="0" indent="-285750">
                        <a:lnSpc>
                          <a:spcPct val="100000"/>
                        </a:lnSpc>
                        <a:spcBef>
                          <a:spcPts val="0"/>
                        </a:spcBef>
                        <a:spcAft>
                          <a:spcPts val="600"/>
                        </a:spcAft>
                        <a:buFont typeface="Arial" panose="020B0604020202020204" pitchFamily="34" charset="0"/>
                        <a:buChar char="•"/>
                      </a:pPr>
                      <a:r>
                        <a:rPr lang="en-GB" sz="1400" baseline="0" dirty="0">
                          <a:latin typeface="Arial" panose="020B0604020202020204" pitchFamily="34" charset="0"/>
                          <a:cs typeface="Arial" panose="020B0604020202020204" pitchFamily="34" charset="0"/>
                        </a:rPr>
                        <a:t>Director of Redevelopment</a:t>
                      </a:r>
                    </a:p>
                    <a:p>
                      <a:pPr marL="0" lvl="0" indent="0">
                        <a:lnSpc>
                          <a:spcPct val="100000"/>
                        </a:lnSpc>
                        <a:spcBef>
                          <a:spcPts val="0"/>
                        </a:spcBef>
                        <a:spcAft>
                          <a:spcPts val="600"/>
                        </a:spcAft>
                        <a:buFont typeface="Arial" panose="020B0604020202020204" pitchFamily="34" charset="0"/>
                        <a:buNone/>
                      </a:pPr>
                      <a:endParaRPr lang="en-GB" sz="1400" baseline="0" dirty="0">
                        <a:latin typeface="Arial" panose="020B0604020202020204" pitchFamily="34" charset="0"/>
                        <a:cs typeface="Arial" panose="020B0604020202020204" pitchFamily="34" charset="0"/>
                      </a:endParaRP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baseline="0" dirty="0">
                          <a:latin typeface="Arial" panose="020B0604020202020204" pitchFamily="34" charset="0"/>
                          <a:cs typeface="Arial" panose="020B0604020202020204" pitchFamily="34" charset="0"/>
                        </a:rPr>
                        <a:t>For </a:t>
                      </a:r>
                      <a:r>
                        <a:rPr lang="en-GB" sz="1400" baseline="0" dirty="0" err="1">
                          <a:latin typeface="Arial" panose="020B0604020202020204" pitchFamily="34" charset="0"/>
                          <a:cs typeface="Arial" panose="020B0604020202020204" pitchFamily="34" charset="0"/>
                        </a:rPr>
                        <a:t>quoracy</a:t>
                      </a:r>
                      <a:r>
                        <a:rPr lang="en-GB" sz="1400" baseline="0" dirty="0">
                          <a:latin typeface="Arial" panose="020B0604020202020204" pitchFamily="34" charset="0"/>
                          <a:cs typeface="Arial" panose="020B0604020202020204" pitchFamily="34" charset="0"/>
                        </a:rPr>
                        <a:t> – at least three members, including two Non-Executive members.</a:t>
                      </a:r>
                    </a:p>
                    <a:p>
                      <a:pPr marL="0" marR="0" lvl="0" indent="0" algn="l" defTabSz="914377"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baseline="0" dirty="0">
                          <a:latin typeface="Arial" panose="020B0604020202020204" pitchFamily="34" charset="0"/>
                          <a:cs typeface="Arial" panose="020B0604020202020204" pitchFamily="34" charset="0"/>
                        </a:rPr>
                        <a:t>The committee oversees all aspects of the redevelopment programme, including achievement of </a:t>
                      </a:r>
                      <a:r>
                        <a:rPr lang="en-GB" sz="1400" baseline="0" dirty="0" err="1">
                          <a:latin typeface="Arial" panose="020B0604020202020204" pitchFamily="34" charset="0"/>
                          <a:cs typeface="Arial" panose="020B0604020202020204" pitchFamily="34" charset="0"/>
                        </a:rPr>
                        <a:t>workstream</a:t>
                      </a:r>
                      <a:r>
                        <a:rPr lang="en-GB" sz="1400" baseline="0" dirty="0">
                          <a:latin typeface="Arial" panose="020B0604020202020204" pitchFamily="34" charset="0"/>
                          <a:cs typeface="Arial" panose="020B0604020202020204" pitchFamily="34" charset="0"/>
                        </a:rPr>
                        <a:t> milestones and deliverables, and risks associated with the overall programme and support to any commercial negotiations or procurement processes required for redevelopment. </a:t>
                      </a:r>
                    </a:p>
                    <a:p>
                      <a:pPr marL="0" lvl="0" indent="0">
                        <a:lnSpc>
                          <a:spcPct val="100000"/>
                        </a:lnSpc>
                        <a:spcBef>
                          <a:spcPts val="0"/>
                        </a:spcBef>
                        <a:spcAft>
                          <a:spcPts val="600"/>
                        </a:spcAft>
                        <a:buFont typeface="Arial" panose="020B0604020202020204" pitchFamily="34" charset="0"/>
                        <a:buNone/>
                      </a:pPr>
                      <a:endParaRPr lang="en-GB" sz="1800" baseline="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08628004"/>
                  </a:ext>
                </a:extLst>
              </a:tr>
            </a:tbl>
          </a:graphicData>
        </a:graphic>
      </p:graphicFrame>
      <p:pic>
        <p:nvPicPr>
          <p:cNvPr id="2" name="Picture 1" descr="A computer screen shot of a blue square&#10;&#10;Description automatically generated">
            <a:extLst>
              <a:ext uri="{FF2B5EF4-FFF2-40B4-BE49-F238E27FC236}">
                <a16:creationId xmlns:a16="http://schemas.microsoft.com/office/drawing/2014/main" id="{B4F22A94-7096-7D1C-DBF3-9E54D6C76CDA}"/>
              </a:ext>
            </a:extLst>
          </p:cNvPr>
          <p:cNvPicPr>
            <a:picLocks noChangeAspect="1"/>
          </p:cNvPicPr>
          <p:nvPr/>
        </p:nvPicPr>
        <p:blipFill rotWithShape="1">
          <a:blip r:embed="rId2"/>
          <a:srcRect l="69515" t="29699" r="14950" b="60767"/>
          <a:stretch/>
        </p:blipFill>
        <p:spPr bwMode="auto">
          <a:xfrm>
            <a:off x="9529662" y="5847397"/>
            <a:ext cx="2662338" cy="9191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38499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55356765"/>
              </p:ext>
            </p:extLst>
          </p:nvPr>
        </p:nvGraphicFramePr>
        <p:xfrm>
          <a:off x="7592184" y="1412774"/>
          <a:ext cx="3710760" cy="2903447"/>
        </p:xfrm>
        <a:graphic>
          <a:graphicData uri="http://schemas.openxmlformats.org/drawingml/2006/table">
            <a:tbl>
              <a:tblPr firstRow="1" bandRow="1">
                <a:tableStyleId>{9DCAF9ED-07DC-4A11-8D7F-57B35C25682E}</a:tableStyleId>
              </a:tblPr>
              <a:tblGrid>
                <a:gridCol w="2270760">
                  <a:extLst>
                    <a:ext uri="{9D8B030D-6E8A-4147-A177-3AD203B41FA5}">
                      <a16:colId xmlns:a16="http://schemas.microsoft.com/office/drawing/2014/main" val="1838177647"/>
                    </a:ext>
                  </a:extLst>
                </a:gridCol>
                <a:gridCol w="1440000">
                  <a:extLst>
                    <a:ext uri="{9D8B030D-6E8A-4147-A177-3AD203B41FA5}">
                      <a16:colId xmlns:a16="http://schemas.microsoft.com/office/drawing/2014/main" val="2029656348"/>
                    </a:ext>
                  </a:extLst>
                </a:gridCol>
              </a:tblGrid>
              <a:tr h="438007">
                <a:tc>
                  <a:txBody>
                    <a:bodyPr/>
                    <a:lstStyle/>
                    <a:p>
                      <a:pPr algn="l">
                        <a:lnSpc>
                          <a:spcPct val="100000"/>
                        </a:lnSpc>
                        <a:spcAft>
                          <a:spcPts val="1200"/>
                        </a:spcAft>
                      </a:pPr>
                      <a:r>
                        <a:rPr lang="en-GB" sz="1800" dirty="0">
                          <a:effectLst/>
                          <a:latin typeface="Arial" panose="020B0604020202020204" pitchFamily="34" charset="0"/>
                          <a:cs typeface="Arial" panose="020B0604020202020204" pitchFamily="34" charset="0"/>
                        </a:rPr>
                        <a:t>Date</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0000"/>
                        </a:lnSpc>
                        <a:spcAft>
                          <a:spcPts val="1200"/>
                        </a:spcAft>
                      </a:pPr>
                      <a:r>
                        <a:rPr lang="en-GB" sz="1800" dirty="0">
                          <a:effectLst/>
                          <a:latin typeface="Arial" panose="020B0604020202020204" pitchFamily="34" charset="0"/>
                          <a:cs typeface="Arial" panose="020B0604020202020204" pitchFamily="34" charset="0"/>
                        </a:rPr>
                        <a:t>Time</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5132317"/>
                  </a:ext>
                </a:extLst>
              </a:tr>
              <a:tr h="616360">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28</a:t>
                      </a:r>
                      <a:r>
                        <a:rPr lang="en-GB" sz="1800" baseline="30000" dirty="0">
                          <a:effectLst/>
                          <a:latin typeface="Arial" panose="020B0604020202020204" pitchFamily="34" charset="0"/>
                          <a:cs typeface="Arial" panose="020B0604020202020204" pitchFamily="34" charset="0"/>
                        </a:rPr>
                        <a:t>th</a:t>
                      </a:r>
                      <a:r>
                        <a:rPr lang="en-GB" sz="1800" dirty="0">
                          <a:effectLst/>
                          <a:latin typeface="Arial" panose="020B0604020202020204" pitchFamily="34" charset="0"/>
                          <a:cs typeface="Arial" panose="020B0604020202020204" pitchFamily="34" charset="0"/>
                        </a:rPr>
                        <a:t> May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377" rtl="0" eaLnBrk="1" fontAlgn="auto" latinLnBrk="0" hangingPunct="1">
                        <a:lnSpc>
                          <a:spcPct val="100000"/>
                        </a:lnSpc>
                        <a:spcBef>
                          <a:spcPts val="0"/>
                        </a:spcBef>
                        <a:spcAft>
                          <a:spcPts val="1200"/>
                        </a:spcAft>
                        <a:buClrTx/>
                        <a:buSzTx/>
                        <a:buFontTx/>
                        <a:buNone/>
                        <a:tabLst/>
                        <a:defRPr/>
                      </a:pPr>
                      <a:r>
                        <a:rPr lang="en-GB" sz="1800" dirty="0">
                          <a:effectLst/>
                          <a:latin typeface="Arial" panose="020B0604020202020204" pitchFamily="34" charset="0"/>
                          <a:cs typeface="Arial" panose="020B0604020202020204" pitchFamily="34" charset="0"/>
                        </a:rPr>
                        <a:t>08:30-10:30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86914150"/>
                  </a:ext>
                </a:extLst>
              </a:tr>
              <a:tr h="616360">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3</a:t>
                      </a:r>
                      <a:r>
                        <a:rPr lang="en-GB" sz="1800" baseline="30000" dirty="0">
                          <a:effectLst/>
                          <a:latin typeface="Arial" panose="020B0604020202020204" pitchFamily="34" charset="0"/>
                          <a:cs typeface="Arial" panose="020B0604020202020204" pitchFamily="34" charset="0"/>
                        </a:rPr>
                        <a:t>rd</a:t>
                      </a:r>
                      <a:r>
                        <a:rPr lang="en-GB" sz="1800" dirty="0">
                          <a:effectLst/>
                          <a:latin typeface="Arial" panose="020B0604020202020204" pitchFamily="34" charset="0"/>
                          <a:cs typeface="Arial" panose="020B0604020202020204" pitchFamily="34" charset="0"/>
                        </a:rPr>
                        <a:t> September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09:30-11:30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87572252"/>
                  </a:ext>
                </a:extLst>
              </a:tr>
              <a:tr h="616360">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3</a:t>
                      </a:r>
                      <a:r>
                        <a:rPr lang="en-GB" sz="1800" baseline="30000" dirty="0">
                          <a:effectLst/>
                          <a:latin typeface="Arial" panose="020B0604020202020204" pitchFamily="34" charset="0"/>
                          <a:cs typeface="Arial" panose="020B0604020202020204" pitchFamily="34" charset="0"/>
                        </a:rPr>
                        <a:t>rd</a:t>
                      </a:r>
                      <a:r>
                        <a:rPr lang="en-GB" sz="1800" dirty="0">
                          <a:effectLst/>
                          <a:latin typeface="Arial" panose="020B0604020202020204" pitchFamily="34" charset="0"/>
                          <a:cs typeface="Arial" panose="020B0604020202020204" pitchFamily="34" charset="0"/>
                        </a:rPr>
                        <a:t> December 2025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09:30-11:30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38679028"/>
                  </a:ext>
                </a:extLst>
              </a:tr>
              <a:tr h="616360">
                <a:tc>
                  <a:txBody>
                    <a:bodyPr/>
                    <a:lstStyle/>
                    <a:p>
                      <a:pPr>
                        <a:lnSpc>
                          <a:spcPct val="100000"/>
                        </a:lnSpc>
                        <a:spcAft>
                          <a:spcPts val="1200"/>
                        </a:spcAft>
                      </a:pPr>
                      <a:r>
                        <a:rPr lang="en-GB" sz="1800">
                          <a:effectLst/>
                          <a:latin typeface="Arial" panose="020B0604020202020204" pitchFamily="34" charset="0"/>
                          <a:cs typeface="Arial" panose="020B0604020202020204" pitchFamily="34" charset="0"/>
                        </a:rPr>
                        <a:t>25</a:t>
                      </a:r>
                      <a:r>
                        <a:rPr lang="en-GB" sz="1800" baseline="30000">
                          <a:effectLst/>
                          <a:latin typeface="Arial" panose="020B0604020202020204" pitchFamily="34" charset="0"/>
                          <a:cs typeface="Arial" panose="020B0604020202020204" pitchFamily="34" charset="0"/>
                        </a:rPr>
                        <a:t>th</a:t>
                      </a:r>
                      <a:r>
                        <a:rPr lang="en-GB" sz="1800">
                          <a:effectLst/>
                          <a:latin typeface="Arial" panose="020B0604020202020204" pitchFamily="34" charset="0"/>
                          <a:cs typeface="Arial" panose="020B0604020202020204" pitchFamily="34" charset="0"/>
                        </a:rPr>
                        <a:t> </a:t>
                      </a:r>
                      <a:r>
                        <a:rPr lang="en-GB" sz="1800" dirty="0">
                          <a:effectLst/>
                          <a:latin typeface="Arial" panose="020B0604020202020204" pitchFamily="34" charset="0"/>
                          <a:cs typeface="Arial" panose="020B0604020202020204" pitchFamily="34" charset="0"/>
                        </a:rPr>
                        <a:t>February 2026</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spcAft>
                          <a:spcPts val="1200"/>
                        </a:spcAft>
                      </a:pPr>
                      <a:r>
                        <a:rPr lang="en-GB" sz="1800" dirty="0">
                          <a:effectLst/>
                          <a:latin typeface="Arial" panose="020B0604020202020204" pitchFamily="34" charset="0"/>
                          <a:cs typeface="Arial" panose="020B0604020202020204" pitchFamily="34" charset="0"/>
                        </a:rPr>
                        <a:t>09:30-11:30</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44858079"/>
                  </a:ext>
                </a:extLst>
              </a:tr>
            </a:tbl>
          </a:graphicData>
        </a:graphic>
      </p:graphicFrame>
      <p:sp>
        <p:nvSpPr>
          <p:cNvPr id="3" name="Slide Number Placeholder 2"/>
          <p:cNvSpPr>
            <a:spLocks noGrp="1"/>
          </p:cNvSpPr>
          <p:nvPr>
            <p:ph type="sldNum" sz="quarter" idx="12"/>
          </p:nvPr>
        </p:nvSpPr>
        <p:spPr/>
        <p:txBody>
          <a:bodyPr/>
          <a:lstStyle/>
          <a:p>
            <a:fld id="{E76F84FA-B8EB-462F-97BA-032CB76B4E3A}" type="slidenum">
              <a:rPr lang="en-GB" smtClean="0"/>
              <a:t>8</a:t>
            </a:fld>
            <a:endParaRPr lang="en-GB"/>
          </a:p>
        </p:txBody>
      </p:sp>
      <p:sp>
        <p:nvSpPr>
          <p:cNvPr id="4" name="Title 3"/>
          <p:cNvSpPr>
            <a:spLocks noGrp="1"/>
          </p:cNvSpPr>
          <p:nvPr>
            <p:ph type="title"/>
          </p:nvPr>
        </p:nvSpPr>
        <p:spPr/>
        <p:txBody>
          <a:bodyPr>
            <a:normAutofit fontScale="90000"/>
          </a:bodyPr>
          <a:lstStyle/>
          <a:p>
            <a:pPr lvl="0">
              <a:lnSpc>
                <a:spcPct val="100000"/>
              </a:lnSpc>
              <a:spcBef>
                <a:spcPts val="600"/>
              </a:spcBef>
              <a:spcAft>
                <a:spcPts val="1200"/>
              </a:spcAft>
            </a:pPr>
            <a:r>
              <a:rPr lang="en-US" dirty="0"/>
              <a:t>Finance, Investments, &amp; Operations Committee </a:t>
            </a:r>
          </a:p>
        </p:txBody>
      </p:sp>
      <p:graphicFrame>
        <p:nvGraphicFramePr>
          <p:cNvPr id="6" name="Table 5"/>
          <p:cNvGraphicFramePr>
            <a:graphicFrameLocks noGrp="1"/>
          </p:cNvGraphicFramePr>
          <p:nvPr>
            <p:extLst>
              <p:ext uri="{D42A27DB-BD31-4B8C-83A1-F6EECF244321}">
                <p14:modId xmlns:p14="http://schemas.microsoft.com/office/powerpoint/2010/main" val="2812666376"/>
              </p:ext>
            </p:extLst>
          </p:nvPr>
        </p:nvGraphicFramePr>
        <p:xfrm>
          <a:off x="407367" y="1412774"/>
          <a:ext cx="6421695" cy="4710234"/>
        </p:xfrm>
        <a:graphic>
          <a:graphicData uri="http://schemas.openxmlformats.org/drawingml/2006/table">
            <a:tbl>
              <a:tblPr firstRow="1" bandRow="1">
                <a:tableStyleId>{21E4AEA4-8DFA-4A89-87EB-49C32662AFE0}</a:tableStyleId>
              </a:tblPr>
              <a:tblGrid>
                <a:gridCol w="6421695">
                  <a:extLst>
                    <a:ext uri="{9D8B030D-6E8A-4147-A177-3AD203B41FA5}">
                      <a16:colId xmlns:a16="http://schemas.microsoft.com/office/drawing/2014/main" val="778286993"/>
                    </a:ext>
                  </a:extLst>
                </a:gridCol>
              </a:tblGrid>
              <a:tr h="1293005">
                <a:tc>
                  <a:txBody>
                    <a:bodyPr/>
                    <a:lstStyle/>
                    <a:p>
                      <a:pPr algn="l">
                        <a:spcAft>
                          <a:spcPts val="1200"/>
                        </a:spcAft>
                      </a:pPr>
                      <a:r>
                        <a:rPr lang="en-GB" sz="1800" kern="1200" baseline="0" dirty="0">
                          <a:effectLst/>
                          <a:latin typeface="Arial" panose="020B0604020202020204" pitchFamily="34" charset="0"/>
                          <a:cs typeface="Arial" panose="020B0604020202020204" pitchFamily="34" charset="0"/>
                        </a:rPr>
                        <a:t>Chair: </a:t>
                      </a:r>
                      <a:r>
                        <a:rPr lang="en-GB" sz="1800" kern="1200" dirty="0">
                          <a:effectLst/>
                          <a:latin typeface="Arial" panose="020B0604020202020204" pitchFamily="34" charset="0"/>
                          <a:cs typeface="Arial" panose="020B0604020202020204" pitchFamily="34" charset="0"/>
                        </a:rPr>
                        <a:t> </a:t>
                      </a:r>
                      <a:r>
                        <a:rPr lang="en-GB" sz="1800" b="0" kern="1200" dirty="0">
                          <a:effectLst/>
                          <a:latin typeface="Arial" panose="020B0604020202020204" pitchFamily="34" charset="0"/>
                          <a:cs typeface="Arial" panose="020B0604020202020204" pitchFamily="34" charset="0"/>
                        </a:rPr>
                        <a:t>Bob Alexander</a:t>
                      </a:r>
                    </a:p>
                    <a:p>
                      <a:pPr algn="l">
                        <a:spcAft>
                          <a:spcPts val="1200"/>
                        </a:spcAft>
                      </a:pPr>
                      <a:r>
                        <a:rPr lang="en-GB" sz="1800" kern="1200" dirty="0">
                          <a:effectLst/>
                          <a:latin typeface="Arial" panose="020B0604020202020204" pitchFamily="34" charset="0"/>
                          <a:cs typeface="Arial" panose="020B0604020202020204" pitchFamily="34" charset="0"/>
                        </a:rPr>
                        <a:t>Lead</a:t>
                      </a:r>
                      <a:r>
                        <a:rPr lang="en-GB" sz="1800" kern="1200" baseline="0" dirty="0">
                          <a:effectLst/>
                          <a:latin typeface="Arial" panose="020B0604020202020204" pitchFamily="34" charset="0"/>
                          <a:cs typeface="Arial" panose="020B0604020202020204" pitchFamily="34" charset="0"/>
                        </a:rPr>
                        <a:t> Executive Director: </a:t>
                      </a:r>
                      <a:r>
                        <a:rPr lang="en-GB" sz="1800" b="0" kern="1200" baseline="0" dirty="0">
                          <a:effectLst/>
                          <a:latin typeface="Arial" panose="020B0604020202020204" pitchFamily="34" charset="0"/>
                          <a:cs typeface="Arial" panose="020B0604020202020204" pitchFamily="34" charset="0"/>
                        </a:rPr>
                        <a:t>Jazz </a:t>
                      </a:r>
                      <a:r>
                        <a:rPr lang="en-GB" sz="1800" b="0" kern="1200" baseline="0" dirty="0" err="1">
                          <a:effectLst/>
                          <a:latin typeface="Arial" panose="020B0604020202020204" pitchFamily="34" charset="0"/>
                          <a:cs typeface="Arial" panose="020B0604020202020204" pitchFamily="34" charset="0"/>
                        </a:rPr>
                        <a:t>Thind</a:t>
                      </a:r>
                      <a:r>
                        <a:rPr lang="en-GB" sz="1800" b="0" kern="1200" baseline="0" dirty="0">
                          <a:effectLst/>
                          <a:latin typeface="Arial" panose="020B0604020202020204" pitchFamily="34" charset="0"/>
                          <a:cs typeface="Arial" panose="020B0604020202020204" pitchFamily="34" charset="0"/>
                        </a:rPr>
                        <a:t>, Chief Financial Officer</a:t>
                      </a:r>
                      <a:endParaRPr lang="en-GB" sz="18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59424722"/>
                  </a:ext>
                </a:extLst>
              </a:tr>
              <a:tr h="3417229">
                <a:tc>
                  <a:txBody>
                    <a:bodyPr/>
                    <a:lstStyle/>
                    <a:p>
                      <a:pPr lvl="0">
                        <a:lnSpc>
                          <a:spcPct val="100000"/>
                        </a:lnSpc>
                        <a:spcBef>
                          <a:spcPts val="0"/>
                        </a:spcBef>
                        <a:spcAft>
                          <a:spcPts val="1200"/>
                        </a:spcAft>
                      </a:pPr>
                      <a:r>
                        <a:rPr lang="en-US" sz="1400" b="1" dirty="0">
                          <a:latin typeface="Arial" panose="020B0604020202020204" pitchFamily="34" charset="0"/>
                          <a:cs typeface="Arial" panose="020B0604020202020204" pitchFamily="34" charset="0"/>
                        </a:rPr>
                        <a:t>Membership</a:t>
                      </a:r>
                    </a:p>
                    <a:p>
                      <a:pPr marL="285750" lvl="0" indent="-285750">
                        <a:lnSpc>
                          <a:spcPct val="100000"/>
                        </a:lnSpc>
                        <a:spcBef>
                          <a:spcPts val="0"/>
                        </a:spcBef>
                        <a:spcAft>
                          <a:spcPts val="600"/>
                        </a:spcAft>
                        <a:buFont typeface="Arial" panose="020B0604020202020204" pitchFamily="34" charset="0"/>
                        <a:buChar char="•"/>
                      </a:pPr>
                      <a:r>
                        <a:rPr lang="en-US" sz="1400" b="0" dirty="0">
                          <a:latin typeface="Arial" panose="020B0604020202020204" pitchFamily="34" charset="0"/>
                          <a:cs typeface="Arial" panose="020B0604020202020204" pitchFamily="34" charset="0"/>
                        </a:rPr>
                        <a:t>Three </a:t>
                      </a:r>
                      <a:r>
                        <a:rPr lang="en-US" sz="1400" b="0" baseline="0" dirty="0">
                          <a:latin typeface="Arial" panose="020B0604020202020204" pitchFamily="34" charset="0"/>
                          <a:cs typeface="Arial" panose="020B0604020202020204" pitchFamily="34" charset="0"/>
                        </a:rPr>
                        <a:t>Non-Executive members</a:t>
                      </a:r>
                    </a:p>
                    <a:p>
                      <a:pPr marL="285750" lvl="0" indent="-285750">
                        <a:lnSpc>
                          <a:spcPct val="100000"/>
                        </a:lnSpc>
                        <a:spcBef>
                          <a:spcPts val="0"/>
                        </a:spcBef>
                        <a:spcAft>
                          <a:spcPts val="600"/>
                        </a:spcAft>
                        <a:buFont typeface="Arial" panose="020B0604020202020204" pitchFamily="34" charset="0"/>
                        <a:buChar char="•"/>
                      </a:pPr>
                      <a:r>
                        <a:rPr lang="en-GB" sz="1400" baseline="0" dirty="0">
                          <a:latin typeface="Arial" panose="020B0604020202020204" pitchFamily="34" charset="0"/>
                          <a:cs typeface="Arial" panose="020B0604020202020204" pitchFamily="34" charset="0"/>
                        </a:rPr>
                        <a:t>Chief Financial Officer</a:t>
                      </a:r>
                    </a:p>
                    <a:p>
                      <a:pPr marL="285750" lvl="0" indent="-285750">
                        <a:lnSpc>
                          <a:spcPct val="100000"/>
                        </a:lnSpc>
                        <a:spcBef>
                          <a:spcPts val="0"/>
                        </a:spcBef>
                        <a:spcAft>
                          <a:spcPts val="600"/>
                        </a:spcAft>
                        <a:buFont typeface="Arial" panose="020B0604020202020204" pitchFamily="34" charset="0"/>
                        <a:buChar char="•"/>
                      </a:pPr>
                      <a:r>
                        <a:rPr lang="en-GB" sz="1400" baseline="0" dirty="0">
                          <a:latin typeface="Arial" panose="020B0604020202020204" pitchFamily="34" charset="0"/>
                          <a:cs typeface="Arial" panose="020B0604020202020204" pitchFamily="34" charset="0"/>
                        </a:rPr>
                        <a:t>Chief Operating Officer</a:t>
                      </a:r>
                    </a:p>
                    <a:p>
                      <a:pPr marL="285750" lvl="0" indent="-285750">
                        <a:lnSpc>
                          <a:spcPct val="100000"/>
                        </a:lnSpc>
                        <a:spcBef>
                          <a:spcPts val="0"/>
                        </a:spcBef>
                        <a:spcAft>
                          <a:spcPts val="600"/>
                        </a:spcAft>
                        <a:buFont typeface="Arial" panose="020B0604020202020204" pitchFamily="34" charset="0"/>
                        <a:buChar char="•"/>
                      </a:pPr>
                      <a:endParaRPr lang="en-GB" sz="1400" baseline="0" dirty="0">
                        <a:latin typeface="Arial" panose="020B0604020202020204" pitchFamily="34" charset="0"/>
                        <a:cs typeface="Arial" panose="020B0604020202020204" pitchFamily="34" charset="0"/>
                      </a:endParaRPr>
                    </a:p>
                    <a:p>
                      <a:pPr marL="0" lvl="0" indent="0">
                        <a:lnSpc>
                          <a:spcPct val="100000"/>
                        </a:lnSpc>
                        <a:spcBef>
                          <a:spcPts val="0"/>
                        </a:spcBef>
                        <a:spcAft>
                          <a:spcPts val="600"/>
                        </a:spcAft>
                        <a:buFont typeface="Arial" panose="020B0604020202020204" pitchFamily="34" charset="0"/>
                        <a:buNone/>
                      </a:pPr>
                      <a:r>
                        <a:rPr lang="en-GB" sz="1400" baseline="0" dirty="0">
                          <a:latin typeface="Arial" panose="020B0604020202020204" pitchFamily="34" charset="0"/>
                          <a:cs typeface="Arial" panose="020B0604020202020204" pitchFamily="34" charset="0"/>
                        </a:rPr>
                        <a:t>For </a:t>
                      </a:r>
                      <a:r>
                        <a:rPr lang="en-GB" sz="1400" baseline="0" dirty="0" err="1">
                          <a:latin typeface="Arial" panose="020B0604020202020204" pitchFamily="34" charset="0"/>
                          <a:cs typeface="Arial" panose="020B0604020202020204" pitchFamily="34" charset="0"/>
                        </a:rPr>
                        <a:t>quoracy</a:t>
                      </a:r>
                      <a:r>
                        <a:rPr lang="en-GB" sz="1400" baseline="0" dirty="0">
                          <a:latin typeface="Arial" panose="020B0604020202020204" pitchFamily="34" charset="0"/>
                          <a:cs typeface="Arial" panose="020B0604020202020204" pitchFamily="34" charset="0"/>
                        </a:rPr>
                        <a:t> – at least three members, including two Non-Executive members.</a:t>
                      </a:r>
                    </a:p>
                    <a:p>
                      <a:pPr marL="0" lvl="0" indent="0">
                        <a:lnSpc>
                          <a:spcPct val="100000"/>
                        </a:lnSpc>
                        <a:spcBef>
                          <a:spcPts val="0"/>
                        </a:spcBef>
                        <a:spcAft>
                          <a:spcPts val="600"/>
                        </a:spcAft>
                        <a:buFont typeface="Arial" panose="020B0604020202020204" pitchFamily="34" charset="0"/>
                        <a:buNone/>
                      </a:pPr>
                      <a:r>
                        <a:rPr lang="en-GB" sz="1400" baseline="0" dirty="0">
                          <a:latin typeface="Arial" panose="020B0604020202020204" pitchFamily="34" charset="0"/>
                          <a:cs typeface="Arial" panose="020B0604020202020204" pitchFamily="34" charset="0"/>
                        </a:rPr>
                        <a:t>The committee is responsible for receiving assurance that the Trust achieves financial performance targets set by the Trust board and also for ensuring the Trust’s investment decisions support achievement of its strategic objectives. We also focus our operations and transformation activities to monitor progress, add support and understand risks and opportunities in these areas which are important in achieving our strategic goals.</a:t>
                      </a:r>
                    </a:p>
                  </a:txBody>
                  <a:tcPr/>
                </a:tc>
                <a:extLst>
                  <a:ext uri="{0D108BD9-81ED-4DB2-BD59-A6C34878D82A}">
                    <a16:rowId xmlns:a16="http://schemas.microsoft.com/office/drawing/2014/main" val="3608628004"/>
                  </a:ext>
                </a:extLst>
              </a:tr>
            </a:tbl>
          </a:graphicData>
        </a:graphic>
      </p:graphicFrame>
      <p:pic>
        <p:nvPicPr>
          <p:cNvPr id="2" name="Picture 1" descr="A computer screen shot of a blue square&#10;&#10;Description automatically generated">
            <a:extLst>
              <a:ext uri="{FF2B5EF4-FFF2-40B4-BE49-F238E27FC236}">
                <a16:creationId xmlns:a16="http://schemas.microsoft.com/office/drawing/2014/main" id="{AAB7BA06-6301-8117-7EA2-B99A3B01A016}"/>
              </a:ext>
            </a:extLst>
          </p:cNvPr>
          <p:cNvPicPr>
            <a:picLocks noChangeAspect="1"/>
          </p:cNvPicPr>
          <p:nvPr/>
        </p:nvPicPr>
        <p:blipFill rotWithShape="1">
          <a:blip r:embed="rId2"/>
          <a:srcRect l="69515" t="29699" r="14950" b="60767"/>
          <a:stretch/>
        </p:blipFill>
        <p:spPr bwMode="auto">
          <a:xfrm>
            <a:off x="9529662" y="5847397"/>
            <a:ext cx="2662338" cy="9191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47141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621090504"/>
              </p:ext>
            </p:extLst>
          </p:nvPr>
        </p:nvGraphicFramePr>
        <p:xfrm>
          <a:off x="7691937" y="1412774"/>
          <a:ext cx="3291174" cy="2903447"/>
        </p:xfrm>
        <a:graphic>
          <a:graphicData uri="http://schemas.openxmlformats.org/drawingml/2006/table">
            <a:tbl>
              <a:tblPr firstRow="1" bandRow="1">
                <a:tableStyleId>{B301B821-A1FF-4177-AEE7-76D212191A09}</a:tableStyleId>
              </a:tblPr>
              <a:tblGrid>
                <a:gridCol w="1851174">
                  <a:extLst>
                    <a:ext uri="{9D8B030D-6E8A-4147-A177-3AD203B41FA5}">
                      <a16:colId xmlns:a16="http://schemas.microsoft.com/office/drawing/2014/main" val="1838177647"/>
                    </a:ext>
                  </a:extLst>
                </a:gridCol>
                <a:gridCol w="1440000">
                  <a:extLst>
                    <a:ext uri="{9D8B030D-6E8A-4147-A177-3AD203B41FA5}">
                      <a16:colId xmlns:a16="http://schemas.microsoft.com/office/drawing/2014/main" val="2029656348"/>
                    </a:ext>
                  </a:extLst>
                </a:gridCol>
              </a:tblGrid>
              <a:tr h="438007">
                <a:tc>
                  <a:txBody>
                    <a:bodyPr/>
                    <a:lstStyle/>
                    <a:p>
                      <a:pPr algn="l">
                        <a:lnSpc>
                          <a:spcPct val="100000"/>
                        </a:lnSpc>
                        <a:spcAft>
                          <a:spcPts val="600"/>
                        </a:spcAft>
                      </a:pPr>
                      <a:r>
                        <a:rPr lang="en-GB" sz="1600" dirty="0">
                          <a:effectLst/>
                          <a:latin typeface="Arial" panose="020B0604020202020204" pitchFamily="34" charset="0"/>
                          <a:cs typeface="Arial" panose="020B0604020202020204" pitchFamily="34" charset="0"/>
                        </a:rPr>
                        <a:t>Date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0000"/>
                        </a:lnSpc>
                        <a:spcAft>
                          <a:spcPts val="600"/>
                        </a:spcAft>
                      </a:pPr>
                      <a:r>
                        <a:rPr lang="en-GB" sz="1600" dirty="0">
                          <a:effectLst/>
                          <a:latin typeface="Arial" panose="020B0604020202020204" pitchFamily="34" charset="0"/>
                          <a:cs typeface="Arial" panose="020B0604020202020204" pitchFamily="34" charset="0"/>
                        </a:rPr>
                        <a:t>Time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5132317"/>
                  </a:ext>
                </a:extLst>
              </a:tr>
              <a:tr h="616360">
                <a:tc>
                  <a:txBody>
                    <a:bodyPr/>
                    <a:lstStyle/>
                    <a:p>
                      <a:pPr>
                        <a:lnSpc>
                          <a:spcPct val="100000"/>
                        </a:lnSpc>
                        <a:spcAft>
                          <a:spcPts val="600"/>
                        </a:spcAft>
                      </a:pPr>
                      <a:r>
                        <a:rPr lang="en-GB" sz="1600" dirty="0">
                          <a:effectLst/>
                          <a:latin typeface="Arial" panose="020B0604020202020204" pitchFamily="34" charset="0"/>
                          <a:cs typeface="Arial" panose="020B0604020202020204" pitchFamily="34" charset="0"/>
                        </a:rPr>
                        <a:t>8</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April 2025</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0000"/>
                        </a:lnSpc>
                        <a:spcAft>
                          <a:spcPts val="600"/>
                        </a:spcAft>
                      </a:pPr>
                      <a:r>
                        <a:rPr lang="en-GB" sz="1600" dirty="0">
                          <a:effectLst/>
                          <a:latin typeface="Arial" panose="020B0604020202020204" pitchFamily="34" charset="0"/>
                          <a:ea typeface="Calibri" panose="020F0502020204030204" pitchFamily="34" charset="0"/>
                          <a:cs typeface="Arial" panose="020B0604020202020204" pitchFamily="34" charset="0"/>
                        </a:rPr>
                        <a:t>11:00-12:30</a:t>
                      </a:r>
                    </a:p>
                  </a:txBody>
                  <a:tcPr marL="68580" marR="68580" marT="0" marB="0"/>
                </a:tc>
                <a:extLst>
                  <a:ext uri="{0D108BD9-81ED-4DB2-BD59-A6C34878D82A}">
                    <a16:rowId xmlns:a16="http://schemas.microsoft.com/office/drawing/2014/main" val="2786914150"/>
                  </a:ext>
                </a:extLst>
              </a:tr>
              <a:tr h="616360">
                <a:tc>
                  <a:txBody>
                    <a:bodyPr/>
                    <a:lstStyle/>
                    <a:p>
                      <a:pPr>
                        <a:lnSpc>
                          <a:spcPct val="100000"/>
                        </a:lnSpc>
                        <a:spcAft>
                          <a:spcPts val="600"/>
                        </a:spcAft>
                      </a:pPr>
                      <a:r>
                        <a:rPr lang="en-GB" sz="1600" dirty="0">
                          <a:effectLst/>
                          <a:latin typeface="Arial" panose="020B0604020202020204" pitchFamily="34" charset="0"/>
                          <a:cs typeface="Arial" panose="020B0604020202020204" pitchFamily="34" charset="0"/>
                        </a:rPr>
                        <a:t>22</a:t>
                      </a:r>
                      <a:r>
                        <a:rPr lang="en-GB" sz="1600" baseline="30000" dirty="0">
                          <a:effectLst/>
                          <a:latin typeface="Arial" panose="020B0604020202020204" pitchFamily="34" charset="0"/>
                          <a:cs typeface="Arial" panose="020B0604020202020204" pitchFamily="34" charset="0"/>
                        </a:rPr>
                        <a:t>nd</a:t>
                      </a:r>
                      <a:r>
                        <a:rPr lang="en-GB" sz="1600" dirty="0">
                          <a:effectLst/>
                          <a:latin typeface="Arial" panose="020B0604020202020204" pitchFamily="34" charset="0"/>
                          <a:cs typeface="Arial" panose="020B0604020202020204" pitchFamily="34" charset="0"/>
                        </a:rPr>
                        <a:t> September 2025</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0000"/>
                        </a:lnSpc>
                        <a:spcAft>
                          <a:spcPts val="600"/>
                        </a:spcAft>
                      </a:pPr>
                      <a:r>
                        <a:rPr lang="en-GB" sz="1600" dirty="0">
                          <a:effectLst/>
                          <a:latin typeface="Arial" panose="020B0604020202020204" pitchFamily="34" charset="0"/>
                          <a:cs typeface="Arial" panose="020B0604020202020204" pitchFamily="34" charset="0"/>
                        </a:rPr>
                        <a:t>14:30-16:00</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87572252"/>
                  </a:ext>
                </a:extLst>
              </a:tr>
              <a:tr h="616360">
                <a:tc>
                  <a:txBody>
                    <a:bodyPr/>
                    <a:lstStyle/>
                    <a:p>
                      <a:pPr>
                        <a:lnSpc>
                          <a:spcPct val="100000"/>
                        </a:lnSpc>
                        <a:spcAft>
                          <a:spcPts val="600"/>
                        </a:spcAft>
                      </a:pPr>
                      <a:r>
                        <a:rPr lang="en-GB" sz="1600" dirty="0">
                          <a:effectLst/>
                          <a:latin typeface="Arial" panose="020B0604020202020204" pitchFamily="34" charset="0"/>
                          <a:cs typeface="Arial" panose="020B0604020202020204" pitchFamily="34" charset="0"/>
                        </a:rPr>
                        <a:t>19</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November</a:t>
                      </a:r>
                      <a:r>
                        <a:rPr lang="en-GB" sz="1600" baseline="0" dirty="0">
                          <a:effectLst/>
                          <a:latin typeface="Arial" panose="020B0604020202020204" pitchFamily="34" charset="0"/>
                          <a:cs typeface="Arial" panose="020B0604020202020204" pitchFamily="34" charset="0"/>
                        </a:rPr>
                        <a:t> 2025</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0000"/>
                        </a:lnSpc>
                        <a:spcAft>
                          <a:spcPts val="600"/>
                        </a:spcAft>
                      </a:pPr>
                      <a:r>
                        <a:rPr lang="en-GB" sz="1600" dirty="0">
                          <a:effectLst/>
                          <a:latin typeface="Arial" panose="020B0604020202020204" pitchFamily="34" charset="0"/>
                          <a:cs typeface="Arial" panose="020B0604020202020204" pitchFamily="34" charset="0"/>
                        </a:rPr>
                        <a:t>14:00-15:30</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38679028"/>
                  </a:ext>
                </a:extLst>
              </a:tr>
              <a:tr h="616360">
                <a:tc>
                  <a:txBody>
                    <a:bodyPr/>
                    <a:lstStyle/>
                    <a:p>
                      <a:pPr>
                        <a:lnSpc>
                          <a:spcPct val="100000"/>
                        </a:lnSpc>
                        <a:spcAft>
                          <a:spcPts val="600"/>
                        </a:spcAft>
                      </a:pPr>
                      <a:r>
                        <a:rPr lang="en-GB" sz="1600" dirty="0">
                          <a:effectLst/>
                          <a:latin typeface="Arial" panose="020B0604020202020204" pitchFamily="34" charset="0"/>
                          <a:cs typeface="Arial" panose="020B0604020202020204" pitchFamily="34" charset="0"/>
                        </a:rPr>
                        <a:t>25</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February 2026</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0000"/>
                        </a:lnSpc>
                        <a:spcAft>
                          <a:spcPts val="600"/>
                        </a:spcAft>
                      </a:pPr>
                      <a:r>
                        <a:rPr lang="en-GB" sz="1600" dirty="0">
                          <a:effectLst/>
                          <a:latin typeface="Arial" panose="020B0604020202020204" pitchFamily="34" charset="0"/>
                          <a:cs typeface="Arial" panose="020B0604020202020204" pitchFamily="34" charset="0"/>
                        </a:rPr>
                        <a:t>15:00-16:30</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44858079"/>
                  </a:ext>
                </a:extLst>
              </a:tr>
            </a:tbl>
          </a:graphicData>
        </a:graphic>
      </p:graphicFrame>
      <p:sp>
        <p:nvSpPr>
          <p:cNvPr id="3" name="Slide Number Placeholder 2"/>
          <p:cNvSpPr>
            <a:spLocks noGrp="1"/>
          </p:cNvSpPr>
          <p:nvPr>
            <p:ph type="sldNum" sz="quarter" idx="12"/>
          </p:nvPr>
        </p:nvSpPr>
        <p:spPr/>
        <p:txBody>
          <a:bodyPr/>
          <a:lstStyle/>
          <a:p>
            <a:fld id="{E76F84FA-B8EB-462F-97BA-032CB76B4E3A}" type="slidenum">
              <a:rPr lang="en-GB" smtClean="0"/>
              <a:t>9</a:t>
            </a:fld>
            <a:endParaRPr lang="en-GB"/>
          </a:p>
        </p:txBody>
      </p:sp>
      <p:sp>
        <p:nvSpPr>
          <p:cNvPr id="4" name="Title 3"/>
          <p:cNvSpPr>
            <a:spLocks noGrp="1"/>
          </p:cNvSpPr>
          <p:nvPr>
            <p:ph type="title"/>
          </p:nvPr>
        </p:nvSpPr>
        <p:spPr/>
        <p:txBody>
          <a:bodyPr>
            <a:normAutofit fontScale="90000"/>
          </a:bodyPr>
          <a:lstStyle/>
          <a:p>
            <a:pPr lvl="0">
              <a:lnSpc>
                <a:spcPct val="100000"/>
              </a:lnSpc>
              <a:spcBef>
                <a:spcPts val="600"/>
              </a:spcBef>
              <a:spcAft>
                <a:spcPts val="1200"/>
              </a:spcAft>
            </a:pPr>
            <a:r>
              <a:rPr lang="en-US" dirty="0"/>
              <a:t>Remuneration &amp; Appointments Committee</a:t>
            </a:r>
          </a:p>
        </p:txBody>
      </p:sp>
      <p:graphicFrame>
        <p:nvGraphicFramePr>
          <p:cNvPr id="6" name="Table 5"/>
          <p:cNvGraphicFramePr>
            <a:graphicFrameLocks noGrp="1"/>
          </p:cNvGraphicFramePr>
          <p:nvPr>
            <p:extLst>
              <p:ext uri="{D42A27DB-BD31-4B8C-83A1-F6EECF244321}">
                <p14:modId xmlns:p14="http://schemas.microsoft.com/office/powerpoint/2010/main" val="677631585"/>
              </p:ext>
            </p:extLst>
          </p:nvPr>
        </p:nvGraphicFramePr>
        <p:xfrm>
          <a:off x="407367" y="1412774"/>
          <a:ext cx="6514293" cy="5061273"/>
        </p:xfrm>
        <a:graphic>
          <a:graphicData uri="http://schemas.openxmlformats.org/drawingml/2006/table">
            <a:tbl>
              <a:tblPr firstRow="1" bandRow="1">
                <a:tableStyleId>{5C22544A-7EE6-4342-B048-85BDC9FD1C3A}</a:tableStyleId>
              </a:tblPr>
              <a:tblGrid>
                <a:gridCol w="6514293">
                  <a:extLst>
                    <a:ext uri="{9D8B030D-6E8A-4147-A177-3AD203B41FA5}">
                      <a16:colId xmlns:a16="http://schemas.microsoft.com/office/drawing/2014/main" val="778286993"/>
                    </a:ext>
                  </a:extLst>
                </a:gridCol>
              </a:tblGrid>
              <a:tr h="1053153">
                <a:tc>
                  <a:txBody>
                    <a:bodyPr/>
                    <a:lstStyle/>
                    <a:p>
                      <a:pPr algn="l">
                        <a:spcAft>
                          <a:spcPts val="600"/>
                        </a:spcAft>
                      </a:pPr>
                      <a:r>
                        <a:rPr lang="en-GB" sz="1800" b="1" kern="1200" baseline="0" dirty="0">
                          <a:solidFill>
                            <a:schemeClr val="lt1"/>
                          </a:solidFill>
                          <a:effectLst/>
                          <a:latin typeface="Arial" panose="020B0604020202020204" pitchFamily="34" charset="0"/>
                          <a:ea typeface="+mn-ea"/>
                          <a:cs typeface="Arial" panose="020B0604020202020204" pitchFamily="34" charset="0"/>
                        </a:rPr>
                        <a:t>Chair: </a:t>
                      </a:r>
                      <a:r>
                        <a:rPr lang="en-GB" sz="1800" b="0" kern="1200" dirty="0">
                          <a:solidFill>
                            <a:schemeClr val="lt1"/>
                          </a:solidFill>
                          <a:effectLst/>
                          <a:latin typeface="Arial" panose="020B0604020202020204" pitchFamily="34" charset="0"/>
                          <a:ea typeface="+mn-ea"/>
                          <a:cs typeface="Arial" panose="020B0604020202020204" pitchFamily="34" charset="0"/>
                        </a:rPr>
                        <a:t>Bob Alexander</a:t>
                      </a:r>
                    </a:p>
                    <a:p>
                      <a:pPr algn="l">
                        <a:spcAft>
                          <a:spcPts val="600"/>
                        </a:spcAft>
                      </a:pPr>
                      <a:r>
                        <a:rPr lang="en-GB" sz="1800" b="1" kern="1200" dirty="0">
                          <a:solidFill>
                            <a:schemeClr val="lt1"/>
                          </a:solidFill>
                          <a:effectLst/>
                          <a:latin typeface="Arial" panose="020B0604020202020204" pitchFamily="34" charset="0"/>
                          <a:ea typeface="+mn-ea"/>
                          <a:cs typeface="Arial" panose="020B0604020202020204" pitchFamily="34" charset="0"/>
                        </a:rPr>
                        <a:t>Lead</a:t>
                      </a:r>
                      <a:r>
                        <a:rPr lang="en-GB" sz="1800" b="1" kern="1200" baseline="0" dirty="0">
                          <a:solidFill>
                            <a:schemeClr val="lt1"/>
                          </a:solidFill>
                          <a:effectLst/>
                          <a:latin typeface="Arial" panose="020B0604020202020204" pitchFamily="34" charset="0"/>
                          <a:ea typeface="+mn-ea"/>
                          <a:cs typeface="Arial" panose="020B0604020202020204" pitchFamily="34" charset="0"/>
                        </a:rPr>
                        <a:t> Executive Director: </a:t>
                      </a:r>
                      <a:r>
                        <a:rPr lang="en-GB" sz="1800" b="0" kern="1200" baseline="0" dirty="0">
                          <a:solidFill>
                            <a:schemeClr val="lt1"/>
                          </a:solidFill>
                          <a:effectLst/>
                          <a:latin typeface="Arial" panose="020B0604020202020204" pitchFamily="34" charset="0"/>
                          <a:ea typeface="+mn-ea"/>
                          <a:cs typeface="Arial" panose="020B0604020202020204" pitchFamily="34" charset="0"/>
                        </a:rPr>
                        <a:t>Kevin Croft, Chief People Officer</a:t>
                      </a:r>
                      <a:endParaRPr lang="en-GB" sz="1800" dirty="0"/>
                    </a:p>
                  </a:txBody>
                  <a:tcPr/>
                </a:tc>
                <a:extLst>
                  <a:ext uri="{0D108BD9-81ED-4DB2-BD59-A6C34878D82A}">
                    <a16:rowId xmlns:a16="http://schemas.microsoft.com/office/drawing/2014/main" val="3959424722"/>
                  </a:ext>
                </a:extLst>
              </a:tr>
              <a:tr h="3807551">
                <a:tc>
                  <a:txBody>
                    <a:bodyPr/>
                    <a:lstStyle/>
                    <a:p>
                      <a:pPr lvl="0">
                        <a:lnSpc>
                          <a:spcPct val="100000"/>
                        </a:lnSpc>
                        <a:spcBef>
                          <a:spcPts val="0"/>
                        </a:spcBef>
                        <a:spcAft>
                          <a:spcPts val="600"/>
                        </a:spcAft>
                      </a:pPr>
                      <a:r>
                        <a:rPr lang="en-US" sz="1400" b="1" dirty="0">
                          <a:latin typeface="Arial" panose="020B0604020202020204" pitchFamily="34" charset="0"/>
                          <a:cs typeface="Arial" panose="020B0604020202020204" pitchFamily="34" charset="0"/>
                        </a:rPr>
                        <a:t>Membership </a:t>
                      </a:r>
                    </a:p>
                    <a:p>
                      <a:pPr marL="285750" lvl="0" indent="-285750">
                        <a:lnSpc>
                          <a:spcPct val="100000"/>
                        </a:lnSpc>
                        <a:spcBef>
                          <a:spcPts val="0"/>
                        </a:spcBef>
                        <a:spcAft>
                          <a:spcPts val="600"/>
                        </a:spcAft>
                        <a:buFont typeface="Arial" panose="020B0604020202020204" pitchFamily="34" charset="0"/>
                        <a:buChar char="•"/>
                      </a:pPr>
                      <a:r>
                        <a:rPr lang="en-US" sz="1400" b="0" dirty="0">
                          <a:latin typeface="Arial" panose="020B0604020202020204" pitchFamily="34" charset="0"/>
                          <a:cs typeface="Arial" panose="020B0604020202020204" pitchFamily="34" charset="0"/>
                        </a:rPr>
                        <a:t>Three </a:t>
                      </a:r>
                      <a:r>
                        <a:rPr lang="en-US" sz="1400" b="0" baseline="0" dirty="0">
                          <a:latin typeface="Arial" panose="020B0604020202020204" pitchFamily="34" charset="0"/>
                          <a:cs typeface="Arial" panose="020B0604020202020204" pitchFamily="34" charset="0"/>
                        </a:rPr>
                        <a:t>Non-Executive members</a:t>
                      </a:r>
                    </a:p>
                    <a:p>
                      <a:pPr marL="285750" lvl="0" indent="-285750">
                        <a:lnSpc>
                          <a:spcPct val="100000"/>
                        </a:lnSpc>
                        <a:spcBef>
                          <a:spcPts val="0"/>
                        </a:spcBef>
                        <a:spcAft>
                          <a:spcPts val="600"/>
                        </a:spcAft>
                        <a:buFont typeface="Arial" panose="020B0604020202020204" pitchFamily="34" charset="0"/>
                        <a:buChar char="•"/>
                      </a:pPr>
                      <a:endParaRPr lang="en-US" sz="1400" b="0" baseline="0" dirty="0">
                        <a:latin typeface="Arial" panose="020B0604020202020204" pitchFamily="34" charset="0"/>
                        <a:cs typeface="Arial" panose="020B0604020202020204" pitchFamily="34" charset="0"/>
                      </a:endParaRPr>
                    </a:p>
                    <a:p>
                      <a:pPr marL="0" lvl="0" indent="0">
                        <a:lnSpc>
                          <a:spcPct val="100000"/>
                        </a:lnSpc>
                        <a:spcBef>
                          <a:spcPts val="0"/>
                        </a:spcBef>
                        <a:spcAft>
                          <a:spcPts val="600"/>
                        </a:spcAft>
                        <a:buFont typeface="Arial" panose="020B0604020202020204" pitchFamily="34" charset="0"/>
                        <a:buNone/>
                      </a:pPr>
                      <a:r>
                        <a:rPr lang="en-US" sz="1400" b="1" baseline="0" dirty="0">
                          <a:latin typeface="Arial" panose="020B0604020202020204" pitchFamily="34" charset="0"/>
                          <a:cs typeface="Arial" panose="020B0604020202020204" pitchFamily="34" charset="0"/>
                        </a:rPr>
                        <a:t>Attendance</a:t>
                      </a:r>
                    </a:p>
                    <a:p>
                      <a:pPr marL="285750" lvl="0" indent="-285750">
                        <a:lnSpc>
                          <a:spcPct val="100000"/>
                        </a:lnSpc>
                        <a:spcBef>
                          <a:spcPts val="0"/>
                        </a:spcBef>
                        <a:spcAft>
                          <a:spcPts val="600"/>
                        </a:spcAft>
                        <a:buFont typeface="Arial" panose="020B0604020202020204" pitchFamily="34" charset="0"/>
                        <a:buChar char="•"/>
                      </a:pPr>
                      <a:r>
                        <a:rPr lang="en-GB" sz="1400" b="0" dirty="0">
                          <a:latin typeface="Arial" panose="020B0604020202020204" pitchFamily="34" charset="0"/>
                          <a:cs typeface="Arial" panose="020B0604020202020204" pitchFamily="34" charset="0"/>
                        </a:rPr>
                        <a:t>Chief Executive Officer</a:t>
                      </a:r>
                    </a:p>
                    <a:p>
                      <a:pPr marL="285750" lvl="0" indent="-285750">
                        <a:lnSpc>
                          <a:spcPct val="100000"/>
                        </a:lnSpc>
                        <a:spcBef>
                          <a:spcPts val="0"/>
                        </a:spcBef>
                        <a:spcAft>
                          <a:spcPts val="600"/>
                        </a:spcAft>
                        <a:buFont typeface="Arial" panose="020B0604020202020204" pitchFamily="34" charset="0"/>
                        <a:buChar char="•"/>
                      </a:pPr>
                      <a:r>
                        <a:rPr lang="en-GB" sz="1400" b="0" dirty="0">
                          <a:latin typeface="Arial" panose="020B0604020202020204" pitchFamily="34" charset="0"/>
                          <a:cs typeface="Arial" panose="020B0604020202020204" pitchFamily="34" charset="0"/>
                        </a:rPr>
                        <a:t>Chief People Officer</a:t>
                      </a:r>
                    </a:p>
                    <a:p>
                      <a:pPr marL="285750" lvl="0" indent="-285750">
                        <a:lnSpc>
                          <a:spcPct val="100000"/>
                        </a:lnSpc>
                        <a:spcBef>
                          <a:spcPts val="0"/>
                        </a:spcBef>
                        <a:spcAft>
                          <a:spcPts val="600"/>
                        </a:spcAft>
                        <a:buFont typeface="Arial" panose="020B0604020202020204" pitchFamily="34" charset="0"/>
                        <a:buChar char="•"/>
                      </a:pPr>
                      <a:r>
                        <a:rPr lang="en-GB" sz="1400" b="0" dirty="0">
                          <a:latin typeface="Arial" panose="020B0604020202020204" pitchFamily="34" charset="0"/>
                          <a:cs typeface="Arial" panose="020B0604020202020204" pitchFamily="34" charset="0"/>
                        </a:rPr>
                        <a:t>Chief of Staff &amp; Director of Corporate Governance </a:t>
                      </a:r>
                    </a:p>
                    <a:p>
                      <a:pPr marL="0" lvl="0" indent="0">
                        <a:lnSpc>
                          <a:spcPct val="100000"/>
                        </a:lnSpc>
                        <a:spcBef>
                          <a:spcPts val="0"/>
                        </a:spcBef>
                        <a:spcAft>
                          <a:spcPts val="600"/>
                        </a:spcAft>
                        <a:buFont typeface="Arial" panose="020B0604020202020204" pitchFamily="34" charset="0"/>
                        <a:buNone/>
                      </a:pPr>
                      <a:endParaRPr lang="en-GB" sz="1400" b="0" dirty="0">
                        <a:latin typeface="Arial" panose="020B0604020202020204" pitchFamily="34" charset="0"/>
                        <a:cs typeface="Arial" panose="020B0604020202020204" pitchFamily="34" charset="0"/>
                      </a:endParaRPr>
                    </a:p>
                    <a:p>
                      <a:pPr marL="0" lvl="0" indent="0">
                        <a:lnSpc>
                          <a:spcPct val="100000"/>
                        </a:lnSpc>
                        <a:spcBef>
                          <a:spcPts val="0"/>
                        </a:spcBef>
                        <a:spcAft>
                          <a:spcPts val="600"/>
                        </a:spcAft>
                        <a:buFont typeface="Arial" panose="020B0604020202020204" pitchFamily="34" charset="0"/>
                        <a:buNone/>
                      </a:pPr>
                      <a:r>
                        <a:rPr lang="en-GB" sz="1400" b="0" dirty="0">
                          <a:latin typeface="Arial" panose="020B0604020202020204" pitchFamily="34" charset="0"/>
                          <a:cs typeface="Arial" panose="020B0604020202020204" pitchFamily="34" charset="0"/>
                        </a:rPr>
                        <a:t>On behalf of the Trust board, the committee is responsible for decisions concerning the appointment, remuneration and terms of service of executive directors and other very senior appointments.  The committee also monitors the performance and development of executive directors and ensures that equality and diversity has appropriate priority in leadership development and succession in line with the NHS Workforce Race Equality Standard (WRES).</a:t>
                      </a:r>
                    </a:p>
                    <a:p>
                      <a:pPr marL="285750" lvl="0" indent="-285750">
                        <a:lnSpc>
                          <a:spcPct val="100000"/>
                        </a:lnSpc>
                        <a:spcBef>
                          <a:spcPts val="0"/>
                        </a:spcBef>
                        <a:spcAft>
                          <a:spcPts val="600"/>
                        </a:spcAft>
                        <a:buFont typeface="Arial" panose="020B0604020202020204" pitchFamily="34" charset="0"/>
                        <a:buChar char="•"/>
                      </a:pPr>
                      <a:endParaRPr lang="en-US" sz="16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08628004"/>
                  </a:ext>
                </a:extLst>
              </a:tr>
            </a:tbl>
          </a:graphicData>
        </a:graphic>
      </p:graphicFrame>
      <p:pic>
        <p:nvPicPr>
          <p:cNvPr id="2" name="Picture 1" descr="A computer screen shot of a blue square&#10;&#10;Description automatically generated">
            <a:extLst>
              <a:ext uri="{FF2B5EF4-FFF2-40B4-BE49-F238E27FC236}">
                <a16:creationId xmlns:a16="http://schemas.microsoft.com/office/drawing/2014/main" id="{A6FCD192-DD9C-6C7C-81EF-AE8A05F3C047}"/>
              </a:ext>
            </a:extLst>
          </p:cNvPr>
          <p:cNvPicPr>
            <a:picLocks noChangeAspect="1"/>
          </p:cNvPicPr>
          <p:nvPr/>
        </p:nvPicPr>
        <p:blipFill rotWithShape="1">
          <a:blip r:embed="rId2"/>
          <a:srcRect l="69515" t="29699" r="14950" b="60767"/>
          <a:stretch/>
        </p:blipFill>
        <p:spPr bwMode="auto">
          <a:xfrm>
            <a:off x="9529662" y="5847397"/>
            <a:ext cx="2662338" cy="9191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0721813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TotalTime>
  <Words>1202</Words>
  <Application>Microsoft Office PowerPoint</Application>
  <PresentationFormat>Widescreen</PresentationFormat>
  <Paragraphs>170</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1_Office Theme</vt:lpstr>
      <vt:lpstr>Imperial College Healthcare NHS Trust  2025/2026</vt:lpstr>
      <vt:lpstr>Board Committees</vt:lpstr>
      <vt:lpstr>Trust Standing Committee</vt:lpstr>
      <vt:lpstr>Audit, Risk, &amp; Governance Committee</vt:lpstr>
      <vt:lpstr>People Committee </vt:lpstr>
      <vt:lpstr>Quality Committee</vt:lpstr>
      <vt:lpstr>Redevelopment Committee</vt:lpstr>
      <vt:lpstr>Finance, Investments, &amp; Operations Committee </vt:lpstr>
      <vt:lpstr>Remuneration &amp; Appointments Committee</vt:lpstr>
    </vt:vector>
  </TitlesOfParts>
  <Company>NWLONDONCCGS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Decision-making meetings  October 2022</dc:title>
  <dc:creator>Kerry Doyle</dc:creator>
  <cp:lastModifiedBy>BRAYNE PATTERSON, Mae (IMPERIAL COLLEGE HEALTHCARE NHS TRUST)</cp:lastModifiedBy>
  <cp:revision>92</cp:revision>
  <dcterms:created xsi:type="dcterms:W3CDTF">2023-09-28T09:49:17Z</dcterms:created>
  <dcterms:modified xsi:type="dcterms:W3CDTF">2025-05-02T14:19:34Z</dcterms:modified>
</cp:coreProperties>
</file>