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sldIdLst>
    <p:sldId id="366" r:id="rId2"/>
    <p:sldId id="368" r:id="rId3"/>
    <p:sldId id="352" r:id="rId4"/>
    <p:sldId id="360" r:id="rId5"/>
    <p:sldId id="328" r:id="rId6"/>
    <p:sldId id="370" r:id="rId7"/>
    <p:sldId id="371" r:id="rId8"/>
    <p:sldId id="375" r:id="rId9"/>
    <p:sldId id="372" r:id="rId10"/>
    <p:sldId id="3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660"/>
  </p:normalViewPr>
  <p:slideViewPr>
    <p:cSldViewPr>
      <p:cViewPr varScale="1">
        <p:scale>
          <a:sx n="63" d="100"/>
          <a:sy n="63" d="100"/>
        </p:scale>
        <p:origin x="17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E8619-F040-4B5F-A2FE-9148421E51DC}" type="datetimeFigureOut">
              <a:rPr lang="en-GB" smtClean="0"/>
              <a:t>04/10/2018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C8F88-FC04-421A-9D53-BCFA3BB4B7D6}" type="slidenum">
              <a:rPr lang="en-GB" smtClean="0"/>
              <a:t>‹#›</a:t>
            </a:fld>
            <a:endParaRPr lang="en-GB"/>
          </a:p>
        </p:txBody>
      </p:sp>
    </p:spTree>
    <p:extLst>
      <p:ext uri="{BB962C8B-B14F-4D97-AF65-F5344CB8AC3E}">
        <p14:creationId xmlns:p14="http://schemas.microsoft.com/office/powerpoint/2010/main" val="251596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at the start and</a:t>
            </a:r>
            <a:r>
              <a:rPr lang="en-GB" baseline="0" dirty="0" smtClean="0"/>
              <a:t> end of slide deck</a:t>
            </a:r>
            <a:endParaRPr lang="en-GB" dirty="0"/>
          </a:p>
        </p:txBody>
      </p:sp>
      <p:sp>
        <p:nvSpPr>
          <p:cNvPr id="4" name="Slide Number Placeholder 3"/>
          <p:cNvSpPr>
            <a:spLocks noGrp="1"/>
          </p:cNvSpPr>
          <p:nvPr>
            <p:ph type="sldNum" sz="quarter" idx="10"/>
          </p:nvPr>
        </p:nvSpPr>
        <p:spPr/>
        <p:txBody>
          <a:bodyPr/>
          <a:lstStyle/>
          <a:p>
            <a:fld id="{D064D3FE-2766-4C80-A4EE-5C3272D532A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99805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at the start and</a:t>
            </a:r>
            <a:r>
              <a:rPr lang="en-GB" baseline="0" dirty="0" smtClean="0"/>
              <a:t> end of slide deck</a:t>
            </a:r>
            <a:endParaRPr lang="en-GB" dirty="0"/>
          </a:p>
        </p:txBody>
      </p:sp>
      <p:sp>
        <p:nvSpPr>
          <p:cNvPr id="4" name="Slide Number Placeholder 3"/>
          <p:cNvSpPr>
            <a:spLocks noGrp="1"/>
          </p:cNvSpPr>
          <p:nvPr>
            <p:ph type="sldNum" sz="quarter" idx="10"/>
          </p:nvPr>
        </p:nvSpPr>
        <p:spPr/>
        <p:txBody>
          <a:bodyPr/>
          <a:lstStyle/>
          <a:p>
            <a:fld id="{D064D3FE-2766-4C80-A4EE-5C3272D532A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99805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GB" dirty="0" smtClean="0"/>
              <a:t>So in terms of FLOW where do pathways sit in the organisation of care?  </a:t>
            </a:r>
          </a:p>
          <a:p>
            <a:endParaRPr lang="en-GB" dirty="0" smtClean="0"/>
          </a:p>
          <a:p>
            <a:r>
              <a:rPr lang="en-GB" dirty="0" smtClean="0"/>
              <a:t>Clinical microsystems are the small units where care is delivered to patients e.g. wards, outpatients, theatres, imaging.</a:t>
            </a:r>
            <a:r>
              <a:rPr lang="en-GB" baseline="0" dirty="0" smtClean="0"/>
              <a:t> There are also supporting microsystems as important to patient care and experience- pharmacy, estates, hotel services, catering</a:t>
            </a:r>
          </a:p>
          <a:p>
            <a:endParaRPr lang="en-GB" baseline="0" dirty="0" smtClean="0"/>
          </a:p>
          <a:p>
            <a:r>
              <a:rPr lang="en-GB" baseline="0" dirty="0" smtClean="0"/>
              <a:t>Multiple microsystems where patients move through departments and wards etc. form </a:t>
            </a:r>
            <a:r>
              <a:rPr lang="en-GB" baseline="0" dirty="0" err="1" smtClean="0"/>
              <a:t>meso</a:t>
            </a:r>
            <a:r>
              <a:rPr lang="en-GB" baseline="0" dirty="0" smtClean="0"/>
              <a:t> systems which in turn collectively form </a:t>
            </a:r>
            <a:r>
              <a:rPr lang="en-GB" baseline="0" dirty="0" err="1" smtClean="0"/>
              <a:t>macrosystems</a:t>
            </a:r>
            <a:r>
              <a:rPr lang="en-GB" baseline="0" dirty="0" smtClean="0"/>
              <a:t> such as hospitals</a:t>
            </a:r>
          </a:p>
          <a:p>
            <a:endParaRPr lang="en-GB" baseline="0" dirty="0" smtClean="0"/>
          </a:p>
          <a:p>
            <a:r>
              <a:rPr lang="en-GB" baseline="0" dirty="0" smtClean="0"/>
              <a:t>In FLOW the microsystems that form mesosystems are likely to transcend organisational boundaries and dependant on context and where patients experience care </a:t>
            </a:r>
          </a:p>
          <a:p>
            <a:endParaRPr lang="en-GB" baseline="0" dirty="0" smtClean="0"/>
          </a:p>
          <a:p>
            <a:r>
              <a:rPr lang="en-GB" baseline="0" dirty="0" smtClean="0"/>
              <a:t>Care can only be as good as the sum of all the small units (microsystems) that’s why we believe it is important to work on improving the wider system and how patients move through and experience care within these systems</a:t>
            </a:r>
          </a:p>
          <a:p>
            <a:endParaRPr lang="en-GB" baseline="0" dirty="0" smtClean="0"/>
          </a:p>
          <a:p>
            <a:endParaRPr lang="en-GB" dirty="0"/>
          </a:p>
        </p:txBody>
      </p:sp>
    </p:spTree>
    <p:extLst>
      <p:ext uri="{BB962C8B-B14F-4D97-AF65-F5344CB8AC3E}">
        <p14:creationId xmlns:p14="http://schemas.microsoft.com/office/powerpoint/2010/main" val="2421064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85384"/>
          </a:xfrm>
          <a:prstGeom prst="rect">
            <a:avLst/>
          </a:prstGeom>
        </p:spPr>
      </p:pic>
    </p:spTree>
    <p:extLst>
      <p:ext uri="{BB962C8B-B14F-4D97-AF65-F5344CB8AC3E}">
        <p14:creationId xmlns:p14="http://schemas.microsoft.com/office/powerpoint/2010/main" val="356598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7" name="Rectangle 6"/>
          <p:cNvSpPr/>
          <p:nvPr userDrawn="1"/>
        </p:nvSpPr>
        <p:spPr>
          <a:xfrm>
            <a:off x="179512" y="6021288"/>
            <a:ext cx="93610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31793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15616" y="6356351"/>
            <a:ext cx="1475184" cy="313010"/>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7487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6433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8787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rgbClr val="888888"/>
                </a:solidFill>
                <a:latin typeface="Arimo"/>
                <a:ea typeface="Arimo"/>
                <a:cs typeface="Arimo"/>
                <a:sym typeface="Arimo"/>
              </a:defRPr>
            </a:lvl1pPr>
            <a:lvl2pPr marL="457200" marR="0" indent="0" algn="l" rtl="0">
              <a:spcBef>
                <a:spcPts val="0"/>
              </a:spcBef>
              <a:defRPr sz="1800" b="0" i="0" u="none" strike="noStrike" cap="none" baseline="0">
                <a:solidFill>
                  <a:schemeClr val="dk1"/>
                </a:solidFill>
                <a:latin typeface="Arimo"/>
                <a:ea typeface="Arimo"/>
                <a:cs typeface="Arimo"/>
                <a:sym typeface="Arimo"/>
              </a:defRPr>
            </a:lvl2pPr>
            <a:lvl3pPr marL="914400" marR="0" indent="0" algn="l" rtl="0">
              <a:spcBef>
                <a:spcPts val="0"/>
              </a:spcBef>
              <a:defRPr sz="1800" b="0" i="0" u="none" strike="noStrike" cap="none" baseline="0">
                <a:solidFill>
                  <a:schemeClr val="dk1"/>
                </a:solidFill>
                <a:latin typeface="Arimo"/>
                <a:ea typeface="Arimo"/>
                <a:cs typeface="Arimo"/>
                <a:sym typeface="Arimo"/>
              </a:defRPr>
            </a:lvl3pPr>
            <a:lvl4pPr marL="1371600" marR="0" indent="0" algn="l" rtl="0">
              <a:spcBef>
                <a:spcPts val="0"/>
              </a:spcBef>
              <a:defRPr sz="1800" b="0" i="0" u="none" strike="noStrike" cap="none" baseline="0">
                <a:solidFill>
                  <a:schemeClr val="dk1"/>
                </a:solidFill>
                <a:latin typeface="Arimo"/>
                <a:ea typeface="Arimo"/>
                <a:cs typeface="Arimo"/>
                <a:sym typeface="Arimo"/>
              </a:defRPr>
            </a:lvl4pPr>
            <a:lvl5pPr marL="1828800" marR="0" indent="0" algn="l" rtl="0">
              <a:spcBef>
                <a:spcPts val="0"/>
              </a:spcBef>
              <a:defRPr sz="1800" b="0" i="0" u="none" strike="noStrike" cap="none" baseline="0">
                <a:solidFill>
                  <a:schemeClr val="dk1"/>
                </a:solidFill>
                <a:latin typeface="Arimo"/>
                <a:ea typeface="Arimo"/>
                <a:cs typeface="Arimo"/>
                <a:sym typeface="Arimo"/>
              </a:defRPr>
            </a:lvl5pPr>
            <a:lvl6pPr marL="2286000" marR="0" indent="0" algn="l" rtl="0">
              <a:spcBef>
                <a:spcPts val="0"/>
              </a:spcBef>
              <a:defRPr sz="1800" b="0" i="0" u="none" strike="noStrike" cap="none" baseline="0">
                <a:solidFill>
                  <a:schemeClr val="dk1"/>
                </a:solidFill>
                <a:latin typeface="Arimo"/>
                <a:ea typeface="Arimo"/>
                <a:cs typeface="Arimo"/>
                <a:sym typeface="Arimo"/>
              </a:defRPr>
            </a:lvl6pPr>
            <a:lvl7pPr marL="2743200" marR="0" indent="0" algn="l" rtl="0">
              <a:spcBef>
                <a:spcPts val="0"/>
              </a:spcBef>
              <a:defRPr sz="1800" b="0" i="0" u="none" strike="noStrike" cap="none" baseline="0">
                <a:solidFill>
                  <a:schemeClr val="dk1"/>
                </a:solidFill>
                <a:latin typeface="Arimo"/>
                <a:ea typeface="Arimo"/>
                <a:cs typeface="Arimo"/>
                <a:sym typeface="Arimo"/>
              </a:defRPr>
            </a:lvl7pPr>
            <a:lvl8pPr marL="3200400" marR="0" indent="0" algn="l" rtl="0">
              <a:spcBef>
                <a:spcPts val="0"/>
              </a:spcBef>
              <a:defRPr sz="1800" b="0" i="0" u="none" strike="noStrike" cap="none" baseline="0">
                <a:solidFill>
                  <a:schemeClr val="dk1"/>
                </a:solidFill>
                <a:latin typeface="Arimo"/>
                <a:ea typeface="Arimo"/>
                <a:cs typeface="Arimo"/>
                <a:sym typeface="Arimo"/>
              </a:defRPr>
            </a:lvl8pPr>
            <a:lvl9pPr marL="3657600" marR="0" indent="0" algn="l" rtl="0">
              <a:spcBef>
                <a:spcPts val="0"/>
              </a:spcBef>
              <a:defRPr sz="1800" b="0" i="0" u="none" strike="noStrike" cap="none" baseline="0">
                <a:solidFill>
                  <a:schemeClr val="dk1"/>
                </a:solidFill>
                <a:latin typeface="Arimo"/>
                <a:ea typeface="Arimo"/>
                <a:cs typeface="Arimo"/>
                <a:sym typeface="Arimo"/>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Arimo"/>
                <a:ea typeface="Arimo"/>
                <a:cs typeface="Arimo"/>
                <a:sym typeface="Arimo"/>
              </a:defRPr>
            </a:lvl1pPr>
            <a:lvl2pPr marL="457200" marR="0" indent="0" algn="l" rtl="0">
              <a:spcBef>
                <a:spcPts val="0"/>
              </a:spcBef>
              <a:defRPr sz="1800" b="0" i="0" u="none" strike="noStrike" cap="none" baseline="0">
                <a:solidFill>
                  <a:schemeClr val="dk1"/>
                </a:solidFill>
                <a:latin typeface="Arimo"/>
                <a:ea typeface="Arimo"/>
                <a:cs typeface="Arimo"/>
                <a:sym typeface="Arimo"/>
              </a:defRPr>
            </a:lvl2pPr>
            <a:lvl3pPr marL="914400" marR="0" indent="0" algn="l" rtl="0">
              <a:spcBef>
                <a:spcPts val="0"/>
              </a:spcBef>
              <a:defRPr sz="1800" b="0" i="0" u="none" strike="noStrike" cap="none" baseline="0">
                <a:solidFill>
                  <a:schemeClr val="dk1"/>
                </a:solidFill>
                <a:latin typeface="Arimo"/>
                <a:ea typeface="Arimo"/>
                <a:cs typeface="Arimo"/>
                <a:sym typeface="Arimo"/>
              </a:defRPr>
            </a:lvl3pPr>
            <a:lvl4pPr marL="1371600" marR="0" indent="0" algn="l" rtl="0">
              <a:spcBef>
                <a:spcPts val="0"/>
              </a:spcBef>
              <a:defRPr sz="1800" b="0" i="0" u="none" strike="noStrike" cap="none" baseline="0">
                <a:solidFill>
                  <a:schemeClr val="dk1"/>
                </a:solidFill>
                <a:latin typeface="Arimo"/>
                <a:ea typeface="Arimo"/>
                <a:cs typeface="Arimo"/>
                <a:sym typeface="Arimo"/>
              </a:defRPr>
            </a:lvl4pPr>
            <a:lvl5pPr marL="1828800" marR="0" indent="0" algn="l" rtl="0">
              <a:spcBef>
                <a:spcPts val="0"/>
              </a:spcBef>
              <a:defRPr sz="1800" b="0" i="0" u="none" strike="noStrike" cap="none" baseline="0">
                <a:solidFill>
                  <a:schemeClr val="dk1"/>
                </a:solidFill>
                <a:latin typeface="Arimo"/>
                <a:ea typeface="Arimo"/>
                <a:cs typeface="Arimo"/>
                <a:sym typeface="Arimo"/>
              </a:defRPr>
            </a:lvl5pPr>
            <a:lvl6pPr marL="2286000" marR="0" indent="0" algn="l" rtl="0">
              <a:spcBef>
                <a:spcPts val="0"/>
              </a:spcBef>
              <a:defRPr sz="1800" b="0" i="0" u="none" strike="noStrike" cap="none" baseline="0">
                <a:solidFill>
                  <a:schemeClr val="dk1"/>
                </a:solidFill>
                <a:latin typeface="Arimo"/>
                <a:ea typeface="Arimo"/>
                <a:cs typeface="Arimo"/>
                <a:sym typeface="Arimo"/>
              </a:defRPr>
            </a:lvl6pPr>
            <a:lvl7pPr marL="2743200" marR="0" indent="0" algn="l" rtl="0">
              <a:spcBef>
                <a:spcPts val="0"/>
              </a:spcBef>
              <a:defRPr sz="1800" b="0" i="0" u="none" strike="noStrike" cap="none" baseline="0">
                <a:solidFill>
                  <a:schemeClr val="dk1"/>
                </a:solidFill>
                <a:latin typeface="Arimo"/>
                <a:ea typeface="Arimo"/>
                <a:cs typeface="Arimo"/>
                <a:sym typeface="Arimo"/>
              </a:defRPr>
            </a:lvl7pPr>
            <a:lvl8pPr marL="3200400" marR="0" indent="0" algn="l" rtl="0">
              <a:spcBef>
                <a:spcPts val="0"/>
              </a:spcBef>
              <a:defRPr sz="1800" b="0" i="0" u="none" strike="noStrike" cap="none" baseline="0">
                <a:solidFill>
                  <a:schemeClr val="dk1"/>
                </a:solidFill>
                <a:latin typeface="Arimo"/>
                <a:ea typeface="Arimo"/>
                <a:cs typeface="Arimo"/>
                <a:sym typeface="Arimo"/>
              </a:defRPr>
            </a:lvl8pPr>
            <a:lvl9pPr marL="3657600" marR="0" indent="0" algn="l" rtl="0">
              <a:spcBef>
                <a:spcPts val="0"/>
              </a:spcBef>
              <a:defRPr sz="1800" b="0" i="0" u="none" strike="noStrike" cap="none" baseline="0">
                <a:solidFill>
                  <a:schemeClr val="dk1"/>
                </a:solidFill>
                <a:latin typeface="Arimo"/>
                <a:ea typeface="Arimo"/>
                <a:cs typeface="Arimo"/>
                <a:sym typeface="Arimo"/>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Arimo"/>
                <a:ea typeface="Arimo"/>
                <a:cs typeface="Arimo"/>
                <a:sym typeface="Arimo"/>
              </a:rPr>
              <a:pPr algn="r">
                <a:buSzPct val="25000"/>
              </a:pPr>
              <a:t>‹#›</a:t>
            </a:fld>
            <a:endParaRPr lang="en-GB" sz="1200">
              <a:solidFill>
                <a:srgbClr val="888888"/>
              </a:solidFill>
              <a:latin typeface="Arimo"/>
              <a:ea typeface="Arimo"/>
              <a:cs typeface="Arimo"/>
              <a:sym typeface="Arimo"/>
            </a:endParaRPr>
          </a:p>
        </p:txBody>
      </p:sp>
    </p:spTree>
    <p:extLst>
      <p:ext uri="{BB962C8B-B14F-4D97-AF65-F5344CB8AC3E}">
        <p14:creationId xmlns:p14="http://schemas.microsoft.com/office/powerpoint/2010/main" val="116167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SECHEAD~38426,8843981481~601650"/>
          <p:cNvSpPr txBox="1">
            <a:spLocks noChangeArrowheads="1"/>
          </p:cNvSpPr>
          <p:nvPr/>
        </p:nvSpPr>
        <p:spPr bwMode="blackWhite">
          <a:xfrm>
            <a:off x="449263" y="458788"/>
            <a:ext cx="4062412" cy="168275"/>
          </a:xfrm>
          <a:prstGeom prst="rect">
            <a:avLst/>
          </a:prstGeom>
          <a:noFill/>
          <a:ln>
            <a:noFill/>
          </a:ln>
          <a:extLst/>
        </p:spPr>
        <p:txBody>
          <a:bodyPr wrap="none" lIns="0" tIns="0" rIns="0" bIns="0" anchor="b"/>
          <a:lstStyle>
            <a:lvl1pPr defTabSz="871538" eaLnBrk="0" hangingPunct="0">
              <a:defRPr>
                <a:solidFill>
                  <a:schemeClr val="tx1"/>
                </a:solidFill>
                <a:latin typeface="Arial" charset="0"/>
                <a:cs typeface="Arial" charset="0"/>
              </a:defRPr>
            </a:lvl1pPr>
            <a:lvl2pPr marL="742950" indent="-285750" defTabSz="871538" eaLnBrk="0" hangingPunct="0">
              <a:defRPr>
                <a:solidFill>
                  <a:schemeClr val="tx1"/>
                </a:solidFill>
                <a:latin typeface="Arial" charset="0"/>
                <a:cs typeface="Arial" charset="0"/>
              </a:defRPr>
            </a:lvl2pPr>
            <a:lvl3pPr marL="1143000" indent="-228600" defTabSz="871538" eaLnBrk="0" hangingPunct="0">
              <a:defRPr>
                <a:solidFill>
                  <a:schemeClr val="tx1"/>
                </a:solidFill>
                <a:latin typeface="Arial" charset="0"/>
                <a:cs typeface="Arial" charset="0"/>
              </a:defRPr>
            </a:lvl3pPr>
            <a:lvl4pPr marL="1600200" indent="-228600" defTabSz="871538" eaLnBrk="0" hangingPunct="0">
              <a:defRPr>
                <a:solidFill>
                  <a:schemeClr val="tx1"/>
                </a:solidFill>
                <a:latin typeface="Arial" charset="0"/>
                <a:cs typeface="Arial" charset="0"/>
              </a:defRPr>
            </a:lvl4pPr>
            <a:lvl5pPr marL="2057400" indent="-228600" defTabSz="871538" eaLnBrk="0" hangingPunct="0">
              <a:defRPr>
                <a:solidFill>
                  <a:schemeClr val="tx1"/>
                </a:solidFill>
                <a:latin typeface="Arial" charset="0"/>
                <a:cs typeface="Arial" charset="0"/>
              </a:defRPr>
            </a:lvl5pPr>
            <a:lvl6pPr marL="2514600" indent="-228600" defTabSz="871538" eaLnBrk="0" fontAlgn="base" hangingPunct="0">
              <a:spcBef>
                <a:spcPct val="0"/>
              </a:spcBef>
              <a:spcAft>
                <a:spcPct val="0"/>
              </a:spcAft>
              <a:defRPr>
                <a:solidFill>
                  <a:schemeClr val="tx1"/>
                </a:solidFill>
                <a:latin typeface="Arial" charset="0"/>
                <a:cs typeface="Arial" charset="0"/>
              </a:defRPr>
            </a:lvl6pPr>
            <a:lvl7pPr marL="2971800" indent="-228600" defTabSz="871538" eaLnBrk="0" fontAlgn="base" hangingPunct="0">
              <a:spcBef>
                <a:spcPct val="0"/>
              </a:spcBef>
              <a:spcAft>
                <a:spcPct val="0"/>
              </a:spcAft>
              <a:defRPr>
                <a:solidFill>
                  <a:schemeClr val="tx1"/>
                </a:solidFill>
                <a:latin typeface="Arial" charset="0"/>
                <a:cs typeface="Arial" charset="0"/>
              </a:defRPr>
            </a:lvl7pPr>
            <a:lvl8pPr marL="3429000" indent="-228600" defTabSz="871538" eaLnBrk="0" fontAlgn="base" hangingPunct="0">
              <a:spcBef>
                <a:spcPct val="0"/>
              </a:spcBef>
              <a:spcAft>
                <a:spcPct val="0"/>
              </a:spcAft>
              <a:defRPr>
                <a:solidFill>
                  <a:schemeClr val="tx1"/>
                </a:solidFill>
                <a:latin typeface="Arial" charset="0"/>
                <a:cs typeface="Arial" charset="0"/>
              </a:defRPr>
            </a:lvl8pPr>
            <a:lvl9pPr marL="3886200" indent="-228600" defTabSz="871538"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sz="1100" dirty="0" smtClean="0">
              <a:solidFill>
                <a:srgbClr val="3DA8D5"/>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blackWhite">
          <a:xfrm>
            <a:off x="366713" y="509588"/>
            <a:ext cx="8510587" cy="4086225"/>
          </a:xfrm>
          <a:prstGeom prst="rect">
            <a:avLst/>
          </a:prstGeom>
          <a:solidFill>
            <a:srgbClr val="2993D1"/>
          </a:solidFill>
          <a:ln w="9525">
            <a:noFill/>
            <a:miter lim="800000"/>
            <a:headEnd/>
            <a:tailEnd/>
          </a:ln>
        </p:spPr>
        <p:txBody>
          <a:bodyPr wrap="none" lIns="63500" tIns="0" rIns="64800" bIns="0" anchor="ctr"/>
          <a:lstStyle/>
          <a:p>
            <a:pPr fontAlgn="base">
              <a:spcBef>
                <a:spcPct val="0"/>
              </a:spcBef>
              <a:spcAft>
                <a:spcPct val="0"/>
              </a:spcAft>
              <a:defRPr/>
            </a:pPr>
            <a:endParaRPr lang="en-US" dirty="0">
              <a:solidFill>
                <a:srgbClr val="3A4972"/>
              </a:solidFill>
              <a:cs typeface="Arial" panose="020B0604020202020204" pitchFamily="34" charset="0"/>
            </a:endParaRPr>
          </a:p>
        </p:txBody>
      </p:sp>
      <p:grpSp>
        <p:nvGrpSpPr>
          <p:cNvPr id="6" name="Group 9"/>
          <p:cNvGrpSpPr>
            <a:grpSpLocks/>
          </p:cNvGrpSpPr>
          <p:nvPr/>
        </p:nvGrpSpPr>
        <p:grpSpPr bwMode="auto">
          <a:xfrm>
            <a:off x="0" y="0"/>
            <a:ext cx="9144000" cy="6862763"/>
            <a:chOff x="0" y="0"/>
            <a:chExt cx="6737" cy="4767"/>
          </a:xfrm>
        </p:grpSpPr>
        <p:sp>
          <p:nvSpPr>
            <p:cNvPr id="7" name="Rectangle 6"/>
            <p:cNvSpPr>
              <a:spLocks noChangeArrowheads="1"/>
            </p:cNvSpPr>
            <p:nvPr/>
          </p:nvSpPr>
          <p:spPr bwMode="white">
            <a:xfrm>
              <a:off x="0" y="0"/>
              <a:ext cx="227" cy="4764"/>
            </a:xfrm>
            <a:prstGeom prst="rect">
              <a:avLst/>
            </a:prstGeom>
            <a:solidFill>
              <a:srgbClr val="FFFFFF"/>
            </a:solidFill>
            <a:ln w="9525">
              <a:noFill/>
              <a:miter lim="800000"/>
              <a:headEnd/>
              <a:tailEnd/>
            </a:ln>
          </p:spPr>
          <p:txBody>
            <a:bodyPr wrap="none" lIns="63500" tIns="0" rIns="64800" bIns="0" anchor="ctr"/>
            <a:lstStyle/>
            <a:p>
              <a:pPr fontAlgn="base">
                <a:spcBef>
                  <a:spcPct val="0"/>
                </a:spcBef>
                <a:spcAft>
                  <a:spcPct val="0"/>
                </a:spcAft>
                <a:defRPr/>
              </a:pPr>
              <a:endParaRPr lang="en-US" dirty="0">
                <a:solidFill>
                  <a:srgbClr val="3A4972"/>
                </a:solidFill>
                <a:cs typeface="Arial" panose="020B0604020202020204" pitchFamily="34" charset="0"/>
              </a:endParaRPr>
            </a:p>
          </p:txBody>
        </p:sp>
        <p:sp>
          <p:nvSpPr>
            <p:cNvPr id="8" name="Rectangle 7"/>
            <p:cNvSpPr>
              <a:spLocks noChangeArrowheads="1"/>
            </p:cNvSpPr>
            <p:nvPr/>
          </p:nvSpPr>
          <p:spPr bwMode="white">
            <a:xfrm>
              <a:off x="6510" y="0"/>
              <a:ext cx="227" cy="4764"/>
            </a:xfrm>
            <a:prstGeom prst="rect">
              <a:avLst/>
            </a:prstGeom>
            <a:solidFill>
              <a:srgbClr val="FFFFFF"/>
            </a:solidFill>
            <a:ln w="9525">
              <a:noFill/>
              <a:miter lim="800000"/>
              <a:headEnd/>
              <a:tailEnd/>
            </a:ln>
          </p:spPr>
          <p:txBody>
            <a:bodyPr wrap="none" lIns="63500" tIns="0" rIns="64800" bIns="0" anchor="ctr"/>
            <a:lstStyle/>
            <a:p>
              <a:pPr fontAlgn="base">
                <a:spcBef>
                  <a:spcPct val="0"/>
                </a:spcBef>
                <a:spcAft>
                  <a:spcPct val="0"/>
                </a:spcAft>
                <a:defRPr/>
              </a:pPr>
              <a:endParaRPr lang="en-US" dirty="0">
                <a:solidFill>
                  <a:srgbClr val="3A4972"/>
                </a:solidFill>
                <a:cs typeface="Arial" panose="020B0604020202020204" pitchFamily="34" charset="0"/>
              </a:endParaRPr>
            </a:p>
          </p:txBody>
        </p:sp>
        <p:sp>
          <p:nvSpPr>
            <p:cNvPr id="9" name="Rectangle 8"/>
            <p:cNvSpPr>
              <a:spLocks noChangeArrowheads="1"/>
            </p:cNvSpPr>
            <p:nvPr/>
          </p:nvSpPr>
          <p:spPr bwMode="white">
            <a:xfrm>
              <a:off x="0" y="4540"/>
              <a:ext cx="6737" cy="227"/>
            </a:xfrm>
            <a:prstGeom prst="rect">
              <a:avLst/>
            </a:prstGeom>
            <a:solidFill>
              <a:srgbClr val="FFFFFF"/>
            </a:solidFill>
            <a:ln w="9525">
              <a:noFill/>
              <a:miter lim="800000"/>
              <a:headEnd/>
              <a:tailEnd/>
            </a:ln>
          </p:spPr>
          <p:txBody>
            <a:bodyPr wrap="none" lIns="63500" tIns="0" rIns="64800" bIns="0" anchor="ctr"/>
            <a:lstStyle/>
            <a:p>
              <a:pPr fontAlgn="base">
                <a:spcBef>
                  <a:spcPct val="0"/>
                </a:spcBef>
                <a:spcAft>
                  <a:spcPct val="0"/>
                </a:spcAft>
                <a:defRPr/>
              </a:pPr>
              <a:endParaRPr lang="en-US" dirty="0">
                <a:solidFill>
                  <a:srgbClr val="3A4972"/>
                </a:solidFill>
                <a:cs typeface="Arial" panose="020B0604020202020204" pitchFamily="34" charset="0"/>
              </a:endParaRPr>
            </a:p>
          </p:txBody>
        </p:sp>
        <p:sp>
          <p:nvSpPr>
            <p:cNvPr id="10" name="Rectangle 9"/>
            <p:cNvSpPr>
              <a:spLocks noChangeArrowheads="1"/>
            </p:cNvSpPr>
            <p:nvPr/>
          </p:nvSpPr>
          <p:spPr bwMode="white">
            <a:xfrm>
              <a:off x="0" y="0"/>
              <a:ext cx="6737" cy="227"/>
            </a:xfrm>
            <a:prstGeom prst="rect">
              <a:avLst/>
            </a:prstGeom>
            <a:solidFill>
              <a:srgbClr val="FFFFFF"/>
            </a:solidFill>
            <a:ln w="9525">
              <a:noFill/>
              <a:miter lim="800000"/>
              <a:headEnd/>
              <a:tailEnd/>
            </a:ln>
          </p:spPr>
          <p:txBody>
            <a:bodyPr wrap="none" lIns="63500" tIns="0" rIns="64800" bIns="0" anchor="ctr"/>
            <a:lstStyle/>
            <a:p>
              <a:pPr fontAlgn="base">
                <a:spcBef>
                  <a:spcPct val="0"/>
                </a:spcBef>
                <a:spcAft>
                  <a:spcPct val="0"/>
                </a:spcAft>
                <a:defRPr/>
              </a:pPr>
              <a:endParaRPr lang="en-US" dirty="0">
                <a:solidFill>
                  <a:srgbClr val="3A4972"/>
                </a:solidFill>
                <a:cs typeface="Arial" panose="020B0604020202020204" pitchFamily="34" charset="0"/>
              </a:endParaRPr>
            </a:p>
          </p:txBody>
        </p:sp>
      </p:grpSp>
      <p:sp>
        <p:nvSpPr>
          <p:cNvPr id="5124" name="Rectangle 4"/>
          <p:cNvSpPr>
            <a:spLocks noGrp="1" noChangeArrowheads="1"/>
          </p:cNvSpPr>
          <p:nvPr>
            <p:ph type="subTitle" sz="quarter" idx="1"/>
          </p:nvPr>
        </p:nvSpPr>
        <p:spPr bwMode="black">
          <a:xfrm>
            <a:off x="430213" y="2840038"/>
            <a:ext cx="8299450" cy="1503362"/>
          </a:xfrm>
        </p:spPr>
        <p:txBody>
          <a:bodyPr/>
          <a:lstStyle>
            <a:lvl1pPr>
              <a:spcAft>
                <a:spcPct val="0"/>
              </a:spcAft>
              <a:buFontTx/>
              <a:buNone/>
              <a:defRPr sz="2800">
                <a:solidFill>
                  <a:schemeClr val="tx1">
                    <a:lumMod val="75000"/>
                  </a:schemeClr>
                </a:solidFill>
                <a:latin typeface="+mn-lt"/>
                <a:cs typeface="Arial" panose="020B0604020202020204" pitchFamily="34" charset="0"/>
              </a:defRPr>
            </a:lvl1pPr>
            <a:lvl2pPr marL="1588" lvl="1" indent="0">
              <a:spcBef>
                <a:spcPts val="300"/>
              </a:spcBef>
              <a:spcAft>
                <a:spcPct val="10000"/>
              </a:spcAft>
              <a:buFontTx/>
              <a:buNone/>
              <a:defRPr sz="1600">
                <a:latin typeface="Arial" panose="020B0604020202020204" pitchFamily="34" charset="0"/>
                <a:cs typeface="Arial" panose="020B0604020202020204" pitchFamily="34" charset="0"/>
              </a:defRPr>
            </a:lvl2pPr>
            <a:lvl3pPr marL="158750" lvl="2" indent="0">
              <a:spcBef>
                <a:spcPts val="300"/>
              </a:spcBef>
              <a:spcAft>
                <a:spcPct val="10000"/>
              </a:spcAft>
              <a:buFont typeface="Arial" charset="0"/>
              <a:buNone/>
              <a:defRPr sz="1600">
                <a:solidFill>
                  <a:schemeClr val="bg1"/>
                </a:solidFill>
                <a:latin typeface="Arial" panose="020B0604020202020204" pitchFamily="34" charset="0"/>
                <a:cs typeface="Arial" panose="020B0604020202020204" pitchFamily="34" charset="0"/>
              </a:defRPr>
            </a:lvl3pPr>
            <a:lvl4pPr marL="320675" lvl="3" indent="0">
              <a:spcBef>
                <a:spcPts val="300"/>
              </a:spcBef>
              <a:spcAft>
                <a:spcPct val="10000"/>
              </a:spcAft>
              <a:buFont typeface="Arial" charset="0"/>
              <a:buNone/>
              <a:defRPr sz="1600">
                <a:latin typeface="Arial" panose="020B0604020202020204" pitchFamily="34" charset="0"/>
                <a:cs typeface="Arial" panose="020B0604020202020204" pitchFamily="34" charset="0"/>
              </a:defRPr>
            </a:lvl4pPr>
          </a:lstStyle>
          <a:p>
            <a:r>
              <a:rPr lang="en-GB" dirty="0"/>
              <a:t>Click to edit Master subtitle style</a:t>
            </a:r>
          </a:p>
          <a:p>
            <a:pPr lvl="1"/>
            <a:r>
              <a:rPr lang="en-GB" dirty="0"/>
              <a:t>Second level</a:t>
            </a:r>
          </a:p>
          <a:p>
            <a:pPr lvl="2"/>
            <a:r>
              <a:rPr lang="en-GB" dirty="0"/>
              <a:t>Third level</a:t>
            </a:r>
          </a:p>
          <a:p>
            <a:pPr lvl="3"/>
            <a:r>
              <a:rPr lang="en-GB" dirty="0"/>
              <a:t>Fourth level</a:t>
            </a:r>
          </a:p>
        </p:txBody>
      </p:sp>
      <p:sp>
        <p:nvSpPr>
          <p:cNvPr id="14" name="Title 13"/>
          <p:cNvSpPr>
            <a:spLocks noGrp="1"/>
          </p:cNvSpPr>
          <p:nvPr>
            <p:ph type="title"/>
          </p:nvPr>
        </p:nvSpPr>
        <p:spPr>
          <a:xfrm>
            <a:off x="449263" y="501937"/>
            <a:ext cx="8229600" cy="76682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15" name="Picture 2" descr="Health Foundation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8184" y="5131995"/>
            <a:ext cx="2565087" cy="851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4725144"/>
            <a:ext cx="2278571" cy="1689420"/>
          </a:xfrm>
          <a:prstGeom prst="rect">
            <a:avLst/>
          </a:prstGeom>
        </p:spPr>
      </p:pic>
    </p:spTree>
    <p:extLst>
      <p:ext uri="{BB962C8B-B14F-4D97-AF65-F5344CB8AC3E}">
        <p14:creationId xmlns:p14="http://schemas.microsoft.com/office/powerpoint/2010/main" val="251055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1043608" y="6356350"/>
            <a:ext cx="1691208" cy="365125"/>
          </a:xfrm>
          <a:prstGeom prst="rect">
            <a:avLst/>
          </a:prstGeom>
        </p:spPr>
        <p:txBody>
          <a:bodyPr/>
          <a:lstStyle>
            <a:lvl1pPr algn="ctr">
              <a:defRPr/>
            </a:lvl1pPr>
          </a:lstStyle>
          <a:p>
            <a:fld id="{CD89E90A-CBC2-4220-BACA-B1C4B3E1E7A2}" type="datetimeFigureOut">
              <a:rPr lang="en-GB" smtClean="0">
                <a:solidFill>
                  <a:srgbClr val="000000"/>
                </a:solidFill>
              </a:rPr>
              <a:pPr/>
              <a:t>04/10/2018</a:t>
            </a:fld>
            <a:endParaRPr lang="en-GB"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598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356351"/>
            <a:ext cx="1547192" cy="313010"/>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8764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chor="t"/>
          <a:lstStyle>
            <a:lvl1pPr algn="l">
              <a:defRPr sz="4000" b="1" cap="all">
                <a:solidFill>
                  <a:srgbClr val="2993D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55576" y="4005064"/>
            <a:ext cx="77724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971600" y="6356350"/>
            <a:ext cx="1619200" cy="365125"/>
          </a:xfrm>
          <a:prstGeom prst="rect">
            <a:avLst/>
          </a:prstGeom>
        </p:spPr>
        <p:txBody>
          <a:bodyPr/>
          <a:lstStyle>
            <a:lvl1pPr algn="ctr">
              <a:defRPr/>
            </a:lvl1pPr>
          </a:lstStyle>
          <a:p>
            <a:fld id="{CD89E90A-CBC2-4220-BACA-B1C4B3E1E7A2}" type="datetimeFigureOut">
              <a:rPr lang="en-GB" smtClean="0">
                <a:solidFill>
                  <a:srgbClr val="000000"/>
                </a:solidFill>
              </a:rPr>
              <a:pPr/>
              <a:t>04/10/2018</a:t>
            </a:fld>
            <a:endParaRPr lang="en-GB"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5150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43608" y="6381328"/>
            <a:ext cx="1547192" cy="340147"/>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7916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96752"/>
            <a:ext cx="4040188" cy="97812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196752"/>
            <a:ext cx="4041775" cy="97812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043608" y="6356351"/>
            <a:ext cx="1547192" cy="313010"/>
          </a:xfrm>
          <a:prstGeom prst="rect">
            <a:avLst/>
          </a:prstGeom>
        </p:spPr>
        <p:txBody>
          <a:bodyPr/>
          <a:lstStyle/>
          <a:p>
            <a:fld id="{CD89E90A-CBC2-4220-BACA-B1C4B3E1E7A2}" type="datetimeFigureOut">
              <a:rPr lang="en-GB" smtClean="0">
                <a:solidFill>
                  <a:srgbClr val="000000"/>
                </a:solidFill>
              </a:rPr>
              <a:pPr/>
              <a:t>04/10/2018</a:t>
            </a:fld>
            <a:endParaRPr lang="en-GB" dirty="0">
              <a:solidFill>
                <a:srgbClr val="000000"/>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5874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115616" y="6356351"/>
            <a:ext cx="1475184" cy="313010"/>
          </a:xfrm>
          <a:prstGeom prst="rect">
            <a:avLst/>
          </a:prstGeom>
        </p:spPr>
        <p:txBody>
          <a:bodyPr/>
          <a:lstStyle/>
          <a:p>
            <a:fld id="{CD89E90A-CBC2-4220-BACA-B1C4B3E1E7A2}" type="datetimeFigureOut">
              <a:rPr lang="en-GB" smtClean="0">
                <a:solidFill>
                  <a:srgbClr val="000000"/>
                </a:solidFill>
              </a:rPr>
              <a:pPr/>
              <a:t>04/10/2018</a:t>
            </a:fld>
            <a:endParaRPr lang="en-GB">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8B0CCC2-2C90-44E1-8924-FF2B700946B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572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2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24744"/>
            <a:ext cx="8229600" cy="49685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6093296"/>
            <a:ext cx="827584" cy="613602"/>
          </a:xfrm>
          <a:prstGeom prst="rect">
            <a:avLst/>
          </a:prstGeom>
        </p:spPr>
      </p:pic>
      <p:pic>
        <p:nvPicPr>
          <p:cNvPr id="7" name="Picture 2" descr="http://source/cs/groups/intranet/@corporate/@communications/documents/websiteasset/hhnt_007528.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991985" y="6195492"/>
            <a:ext cx="1995729" cy="52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379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27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7864" y="1268760"/>
            <a:ext cx="5649618" cy="4594820"/>
            <a:chOff x="3149368" y="225183"/>
            <a:chExt cx="5873049" cy="4792882"/>
          </a:xfrm>
        </p:grpSpPr>
        <p:pic>
          <p:nvPicPr>
            <p:cNvPr id="5" name="Picture 2" descr="T:\Medical Directors Office\6.0 Quality Improvement &amp; Transformation\6.9 Quality Improvement Programme\6.9.8 Communications &amp; Engagement\Animation\Edited Images\Smallest changes biggest impact.jpg"/>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03" t="14038" r="3767" b="19568"/>
            <a:stretch/>
          </p:blipFill>
          <p:spPr bwMode="auto">
            <a:xfrm>
              <a:off x="3379911" y="2211710"/>
              <a:ext cx="5632879" cy="2806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47000"/>
                      </a14:imgEffect>
                    </a14:imgLayer>
                  </a14:imgProps>
                </a:ext>
              </a:extLst>
            </a:blip>
            <a:stretch>
              <a:fillRect/>
            </a:stretch>
          </p:blipFill>
          <p:spPr>
            <a:xfrm rot="854024">
              <a:off x="7240929" y="1295471"/>
              <a:ext cx="1781488" cy="1381682"/>
            </a:xfrm>
            <a:prstGeom prst="rect">
              <a:avLst/>
            </a:prstGeom>
          </p:spPr>
        </p:pic>
        <p:pic>
          <p:nvPicPr>
            <p:cNvPr id="7" name="Picture 6"/>
            <p:cNvPicPr>
              <a:picLocks noChangeAspect="1"/>
            </p:cNvPicPr>
            <p:nvPr/>
          </p:nvPicPr>
          <p:blipFill>
            <a:blip r:embed="rId6"/>
            <a:stretch>
              <a:fillRect/>
            </a:stretch>
          </p:blipFill>
          <p:spPr>
            <a:xfrm rot="21181615">
              <a:off x="3149368" y="1219357"/>
              <a:ext cx="2097242" cy="1517740"/>
            </a:xfrm>
            <a:prstGeom prst="rect">
              <a:avLst/>
            </a:prstGeom>
          </p:spPr>
        </p:pic>
        <p:pic>
          <p:nvPicPr>
            <p:cNvPr id="8" name="Picture 2" descr="C:\Users\rp057\AppData\Local\Microsoft\Windows\Temporary Internet Files\Content.Outlook\4HXMH5ED\PastedGraphic-1.tiff"/>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148064" y="225183"/>
              <a:ext cx="2382150" cy="17611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52278" y="260648"/>
            <a:ext cx="8935436" cy="9940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GB" b="1" kern="600" spc="-100" dirty="0" smtClean="0">
                <a:solidFill>
                  <a:srgbClr val="0070C0"/>
                </a:solidFill>
                <a:latin typeface="Arial" panose="020B0604020202020204" pitchFamily="34" charset="0"/>
                <a:cs typeface="Arial" panose="020B0604020202020204" pitchFamily="34" charset="0"/>
              </a:rPr>
              <a:t>Help improve the LUTS pathway for your patients! </a:t>
            </a:r>
            <a:endParaRPr lang="en-GB" sz="2800" b="1" kern="600" spc="-100" dirty="0">
              <a:solidFill>
                <a:srgbClr val="0070C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52278" y="2561794"/>
            <a:ext cx="4591730" cy="1659294"/>
          </a:xfrm>
          <a:prstGeom prst="rect">
            <a:avLst/>
          </a:prstGeom>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488" algn="l">
              <a:spcAft>
                <a:spcPts val="600"/>
              </a:spcAft>
            </a:pPr>
            <a:r>
              <a:rPr lang="en-GB" sz="2400" b="1" kern="600" spc="-100" dirty="0" smtClean="0">
                <a:solidFill>
                  <a:srgbClr val="41B6E6"/>
                </a:solidFill>
                <a:latin typeface="Arial" panose="020B0604020202020204" pitchFamily="34" charset="0"/>
                <a:cs typeface="Arial" panose="020B0604020202020204" pitchFamily="34" charset="0"/>
              </a:rPr>
              <a:t>Drop in Wednesdays </a:t>
            </a:r>
          </a:p>
          <a:p>
            <a:pPr marL="90488" algn="l">
              <a:spcAft>
                <a:spcPts val="600"/>
              </a:spcAft>
            </a:pPr>
            <a:r>
              <a:rPr lang="en-GB" sz="2400" b="1" kern="600" spc="-100" dirty="0" smtClean="0">
                <a:solidFill>
                  <a:srgbClr val="41B6E6"/>
                </a:solidFill>
                <a:latin typeface="Arial" panose="020B0604020202020204" pitchFamily="34" charset="0"/>
                <a:cs typeface="Arial" panose="020B0604020202020204" pitchFamily="34" charset="0"/>
              </a:rPr>
              <a:t>12.00 – 13.00</a:t>
            </a:r>
          </a:p>
          <a:p>
            <a:pPr marL="90488" algn="l">
              <a:spcAft>
                <a:spcPts val="600"/>
              </a:spcAft>
            </a:pPr>
            <a:r>
              <a:rPr lang="en-GB" sz="2400" kern="600" spc="-100" dirty="0" smtClean="0">
                <a:solidFill>
                  <a:srgbClr val="41B6E6"/>
                </a:solidFill>
                <a:latin typeface="Arial" panose="020B0604020202020204" pitchFamily="34" charset="0"/>
                <a:cs typeface="Arial" panose="020B0604020202020204" pitchFamily="34" charset="0"/>
              </a:rPr>
              <a:t>Meeting room, 15</a:t>
            </a:r>
            <a:r>
              <a:rPr lang="en-GB" sz="2400" kern="600" spc="-100" baseline="30000" dirty="0" smtClean="0">
                <a:solidFill>
                  <a:srgbClr val="41B6E6"/>
                </a:solidFill>
                <a:latin typeface="Arial" panose="020B0604020202020204" pitchFamily="34" charset="0"/>
                <a:cs typeface="Arial" panose="020B0604020202020204" pitchFamily="34" charset="0"/>
              </a:rPr>
              <a:t>th</a:t>
            </a:r>
            <a:r>
              <a:rPr lang="en-GB" sz="2400" kern="600" spc="-100" dirty="0" smtClean="0">
                <a:solidFill>
                  <a:srgbClr val="41B6E6"/>
                </a:solidFill>
                <a:latin typeface="Arial" panose="020B0604020202020204" pitchFamily="34" charset="0"/>
                <a:cs typeface="Arial" panose="020B0604020202020204" pitchFamily="34" charset="0"/>
              </a:rPr>
              <a:t> floor west, Charing Cross Hospital </a:t>
            </a:r>
            <a:endParaRPr lang="en-GB" sz="2400" kern="600" spc="-100" dirty="0">
              <a:solidFill>
                <a:srgbClr val="41B6E6"/>
              </a:solidFill>
              <a:latin typeface="Arial" panose="020B0604020202020204" pitchFamily="34" charset="0"/>
              <a:cs typeface="Arial" panose="020B0604020202020204" pitchFamily="34" charset="0"/>
            </a:endParaRPr>
          </a:p>
        </p:txBody>
      </p:sp>
      <p:sp>
        <p:nvSpPr>
          <p:cNvPr id="11" name="TextBox 10"/>
          <p:cNvSpPr txBox="1"/>
          <p:nvPr/>
        </p:nvSpPr>
        <p:spPr>
          <a:xfrm>
            <a:off x="72008" y="4445699"/>
            <a:ext cx="3779912" cy="1477328"/>
          </a:xfrm>
          <a:prstGeom prst="rect">
            <a:avLst/>
          </a:prstGeom>
          <a:noFill/>
        </p:spPr>
        <p:txBody>
          <a:bodyPr wrap="square" rtlCol="0">
            <a:spAutoFit/>
          </a:bodyPr>
          <a:lstStyle/>
          <a:p>
            <a:pPr>
              <a:buClr>
                <a:srgbClr val="00AB4E"/>
              </a:buClr>
            </a:pPr>
            <a:r>
              <a:rPr lang="en-GB" dirty="0" smtClean="0">
                <a:solidFill>
                  <a:schemeClr val="tx1">
                    <a:lumMod val="65000"/>
                    <a:lumOff val="35000"/>
                  </a:schemeClr>
                </a:solidFill>
                <a:latin typeface="Arial" panose="020B0604020202020204" pitchFamily="34" charset="0"/>
                <a:cs typeface="Arial" panose="020B0604020202020204" pitchFamily="34" charset="0"/>
              </a:rPr>
              <a:t>Get in touch</a:t>
            </a:r>
          </a:p>
          <a:p>
            <a:pPr>
              <a:buClr>
                <a:srgbClr val="00AB4E"/>
              </a:buClr>
            </a:pPr>
            <a:endParaRPr lang="en-GB" dirty="0" smtClean="0">
              <a:solidFill>
                <a:srgbClr val="005EB8"/>
              </a:solidFill>
              <a:latin typeface="Arial" panose="020B0604020202020204" pitchFamily="34" charset="0"/>
              <a:cs typeface="Arial" panose="020B0604020202020204" pitchFamily="34" charset="0"/>
            </a:endParaRPr>
          </a:p>
          <a:p>
            <a:pPr>
              <a:buClr>
                <a:srgbClr val="00AB4E"/>
              </a:buClr>
            </a:pPr>
            <a:r>
              <a:rPr lang="en-GB" dirty="0" smtClean="0">
                <a:solidFill>
                  <a:srgbClr val="005EB8"/>
                </a:solidFill>
                <a:latin typeface="Arial" panose="020B0604020202020204" pitchFamily="34" charset="0"/>
                <a:cs typeface="Arial" panose="020B0604020202020204" pitchFamily="34" charset="0"/>
              </a:rPr>
              <a:t>Tamer.El-Husseiny@nhs.net</a:t>
            </a:r>
            <a:endParaRPr lang="en-GB" dirty="0">
              <a:solidFill>
                <a:srgbClr val="0070C0"/>
              </a:solidFill>
              <a:latin typeface="Arial" panose="020B0604020202020204" pitchFamily="34" charset="0"/>
              <a:cs typeface="Arial" panose="020B0604020202020204" pitchFamily="34" charset="0"/>
            </a:endParaRPr>
          </a:p>
          <a:p>
            <a:pPr>
              <a:buClr>
                <a:srgbClr val="00AB4E"/>
              </a:buClr>
            </a:pPr>
            <a:endParaRPr lang="en-GB" dirty="0" smtClean="0">
              <a:solidFill>
                <a:srgbClr val="005EB8"/>
              </a:solidFill>
              <a:latin typeface="Arial" panose="020B0604020202020204" pitchFamily="34" charset="0"/>
              <a:cs typeface="Arial" panose="020B0604020202020204" pitchFamily="34" charset="0"/>
            </a:endParaRPr>
          </a:p>
          <a:p>
            <a:pPr>
              <a:buClr>
                <a:srgbClr val="00AB4E"/>
              </a:buClr>
            </a:pPr>
            <a:r>
              <a:rPr lang="en-GB" dirty="0" smtClean="0">
                <a:solidFill>
                  <a:srgbClr val="005EB8"/>
                </a:solidFill>
                <a:latin typeface="Arial" panose="020B0604020202020204" pitchFamily="34" charset="0"/>
                <a:cs typeface="Arial" panose="020B0604020202020204" pitchFamily="34" charset="0"/>
              </a:rPr>
              <a:t>Viren.Jeram@nhs.net </a:t>
            </a:r>
            <a:endParaRPr lang="en-GB" dirty="0">
              <a:solidFill>
                <a:srgbClr val="005EB8"/>
              </a:solidFill>
            </a:endParaRPr>
          </a:p>
        </p:txBody>
      </p:sp>
    </p:spTree>
    <p:extLst>
      <p:ext uri="{BB962C8B-B14F-4D97-AF65-F5344CB8AC3E}">
        <p14:creationId xmlns:p14="http://schemas.microsoft.com/office/powerpoint/2010/main" val="3836849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Flow Coaching Academy?</a:t>
            </a:r>
            <a:endParaRPr lang="en-GB" dirty="0"/>
          </a:p>
        </p:txBody>
      </p:sp>
      <p:sp>
        <p:nvSpPr>
          <p:cNvPr id="4" name="Content Placeholder 3"/>
          <p:cNvSpPr>
            <a:spLocks noGrp="1"/>
          </p:cNvSpPr>
          <p:nvPr>
            <p:ph idx="1"/>
          </p:nvPr>
        </p:nvSpPr>
        <p:spPr/>
        <p:txBody>
          <a:bodyPr>
            <a:normAutofit/>
          </a:bodyPr>
          <a:lstStyle/>
          <a:p>
            <a:pPr marL="0" indent="0">
              <a:buNone/>
            </a:pPr>
            <a:r>
              <a:rPr lang="en-GB" sz="2800" i="1" dirty="0" smtClean="0">
                <a:latin typeface="Arial" panose="020B0604020202020204" pitchFamily="34" charset="0"/>
                <a:cs typeface="Arial" panose="020B0604020202020204" pitchFamily="34" charset="0"/>
              </a:rPr>
              <a:t>Flow </a:t>
            </a:r>
            <a:r>
              <a:rPr lang="en-GB" sz="2800" i="1" dirty="0">
                <a:latin typeface="Arial" panose="020B0604020202020204" pitchFamily="34" charset="0"/>
                <a:cs typeface="Arial" panose="020B0604020202020204" pitchFamily="34" charset="0"/>
              </a:rPr>
              <a:t>Coaching Academy Imperial</a:t>
            </a:r>
          </a:p>
          <a:p>
            <a:pPr algn="just">
              <a:lnSpc>
                <a:spcPct val="125000"/>
              </a:lnSpc>
              <a:spcAft>
                <a:spcPts val="1200"/>
              </a:spcAft>
            </a:pPr>
            <a:r>
              <a:rPr lang="en-GB" sz="2800" b="1" dirty="0">
                <a:solidFill>
                  <a:srgbClr val="007BC3"/>
                </a:solidFill>
                <a:ea typeface="Calibri"/>
                <a:cs typeface="Times New Roman"/>
              </a:rPr>
              <a:t>Flow Coaching Academy</a:t>
            </a:r>
            <a:r>
              <a:rPr lang="en-GB" sz="2800" b="1" dirty="0">
                <a:solidFill>
                  <a:srgbClr val="000000"/>
                </a:solidFill>
                <a:ea typeface="Calibri"/>
                <a:cs typeface="Times New Roman"/>
              </a:rPr>
              <a:t> </a:t>
            </a:r>
            <a:r>
              <a:rPr lang="en-GB" sz="2800" b="1" dirty="0">
                <a:solidFill>
                  <a:srgbClr val="007BC3"/>
                </a:solidFill>
                <a:ea typeface="Calibri"/>
                <a:cs typeface="Times New Roman"/>
              </a:rPr>
              <a:t>Imperial</a:t>
            </a:r>
            <a:r>
              <a:rPr lang="en-GB" sz="2800" dirty="0">
                <a:solidFill>
                  <a:srgbClr val="000000"/>
                </a:solidFill>
                <a:ea typeface="Calibri"/>
                <a:cs typeface="Times New Roman"/>
              </a:rPr>
              <a:t> is part of Sheffield Teaching </a:t>
            </a:r>
            <a:r>
              <a:rPr lang="en-GB" sz="2800" dirty="0" smtClean="0">
                <a:solidFill>
                  <a:srgbClr val="000000"/>
                </a:solidFill>
                <a:ea typeface="Calibri"/>
                <a:cs typeface="Times New Roman"/>
              </a:rPr>
              <a:t>Hospitals’ </a:t>
            </a:r>
            <a:r>
              <a:rPr lang="en-GB" sz="2800" dirty="0">
                <a:solidFill>
                  <a:srgbClr val="000000"/>
                </a:solidFill>
                <a:ea typeface="Calibri"/>
                <a:cs typeface="Times New Roman"/>
              </a:rPr>
              <a:t>flow coaching academy programme supported by The Health Foundation. </a:t>
            </a:r>
          </a:p>
          <a:p>
            <a:pPr algn="just">
              <a:lnSpc>
                <a:spcPct val="125000"/>
              </a:lnSpc>
              <a:spcAft>
                <a:spcPts val="1200"/>
              </a:spcAft>
            </a:pPr>
            <a:r>
              <a:rPr lang="en-GB" sz="2800" dirty="0">
                <a:solidFill>
                  <a:srgbClr val="000000"/>
                </a:solidFill>
                <a:ea typeface="Calibri"/>
                <a:cs typeface="Times New Roman"/>
              </a:rPr>
              <a:t>The Flow Coaching Academy aims to help </a:t>
            </a:r>
            <a:r>
              <a:rPr lang="en-GB" sz="2800" b="1" dirty="0">
                <a:solidFill>
                  <a:srgbClr val="007BC3"/>
                </a:solidFill>
                <a:ea typeface="Calibri"/>
                <a:cs typeface="Times New Roman"/>
              </a:rPr>
              <a:t>improve flow and reduced unwarranted variation </a:t>
            </a:r>
            <a:r>
              <a:rPr lang="en-GB" sz="2800" dirty="0">
                <a:solidFill>
                  <a:srgbClr val="000000"/>
                </a:solidFill>
                <a:ea typeface="Calibri"/>
                <a:cs typeface="Times New Roman"/>
              </a:rPr>
              <a:t>across a defined care pathway</a:t>
            </a:r>
          </a:p>
          <a:p>
            <a:pPr marL="0" indent="0">
              <a:buNone/>
            </a:pPr>
            <a:endParaRPr lang="en-GB" sz="2800" dirty="0"/>
          </a:p>
        </p:txBody>
      </p:sp>
    </p:spTree>
    <p:extLst>
      <p:ext uri="{BB962C8B-B14F-4D97-AF65-F5344CB8AC3E}">
        <p14:creationId xmlns:p14="http://schemas.microsoft.com/office/powerpoint/2010/main" val="200417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FCA Aims – Improving patient care</a:t>
            </a:r>
            <a:endParaRPr lang="en-GB" dirty="0"/>
          </a:p>
        </p:txBody>
      </p:sp>
      <p:sp>
        <p:nvSpPr>
          <p:cNvPr id="3" name="Content Placeholder 2"/>
          <p:cNvSpPr>
            <a:spLocks noGrp="1"/>
          </p:cNvSpPr>
          <p:nvPr>
            <p:ph idx="1"/>
          </p:nvPr>
        </p:nvSpPr>
        <p:spPr>
          <a:xfrm>
            <a:off x="457200" y="1268760"/>
            <a:ext cx="8435280" cy="4824537"/>
          </a:xfrm>
        </p:spPr>
        <p:txBody>
          <a:bodyPr>
            <a:normAutofit/>
          </a:bodyPr>
          <a:lstStyle/>
          <a:p>
            <a:pPr marL="0" indent="0">
              <a:buNone/>
            </a:pPr>
            <a:r>
              <a:rPr lang="en-GB" sz="2000" b="1" i="1" dirty="0" smtClean="0">
                <a:latin typeface="Arial" panose="020B0604020202020204" pitchFamily="34" charset="0"/>
                <a:cs typeface="Arial" panose="020B0604020202020204" pitchFamily="34" charset="0"/>
              </a:rPr>
              <a:t>Improving patient flow</a:t>
            </a:r>
            <a:endParaRPr lang="en-GB" sz="20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Many of the challenges faced by healthcare providers relate to ‘bottlenecks’ in the </a:t>
            </a:r>
            <a:r>
              <a:rPr lang="en-GB" sz="2000" dirty="0" smtClean="0">
                <a:latin typeface="Arial" panose="020B0604020202020204" pitchFamily="34" charset="0"/>
                <a:cs typeface="Arial" panose="020B0604020202020204" pitchFamily="34" charset="0"/>
              </a:rPr>
              <a:t>system where we are </a:t>
            </a:r>
            <a:r>
              <a:rPr lang="en-GB" sz="2000" b="1" dirty="0" smtClean="0">
                <a:solidFill>
                  <a:schemeClr val="tx2">
                    <a:lumMod val="60000"/>
                    <a:lumOff val="40000"/>
                  </a:schemeClr>
                </a:solidFill>
                <a:latin typeface="Arial" panose="020B0604020202020204" pitchFamily="34" charset="0"/>
                <a:cs typeface="Arial" panose="020B0604020202020204" pitchFamily="34" charset="0"/>
              </a:rPr>
              <a:t>unable to progress patient care smoothly </a:t>
            </a:r>
            <a:r>
              <a:rPr lang="en-GB" sz="2000" dirty="0" smtClean="0">
                <a:latin typeface="Arial" panose="020B0604020202020204" pitchFamily="34" charset="0"/>
                <a:cs typeface="Arial" panose="020B0604020202020204" pitchFamily="34" charset="0"/>
              </a:rPr>
              <a:t>and efficiently</a:t>
            </a:r>
          </a:p>
          <a:p>
            <a:r>
              <a:rPr lang="en-GB" sz="2000" dirty="0" smtClean="0">
                <a:latin typeface="Arial" panose="020B0604020202020204" pitchFamily="34" charset="0"/>
                <a:cs typeface="Arial" panose="020B0604020202020204" pitchFamily="34" charset="0"/>
              </a:rPr>
              <a:t>This results in </a:t>
            </a:r>
            <a:r>
              <a:rPr lang="en-GB" sz="2000" b="1" dirty="0" smtClean="0">
                <a:solidFill>
                  <a:schemeClr val="tx2">
                    <a:lumMod val="60000"/>
                    <a:lumOff val="40000"/>
                  </a:schemeClr>
                </a:solidFill>
                <a:latin typeface="Arial" panose="020B0604020202020204" pitchFamily="34" charset="0"/>
                <a:cs typeface="Arial" panose="020B0604020202020204" pitchFamily="34" charset="0"/>
              </a:rPr>
              <a:t>operational and financial pressures </a:t>
            </a:r>
            <a:r>
              <a:rPr lang="en-GB" sz="2000" dirty="0" smtClean="0">
                <a:latin typeface="Arial" panose="020B0604020202020204" pitchFamily="34" charset="0"/>
                <a:cs typeface="Arial" panose="020B0604020202020204" pitchFamily="34" charset="0"/>
              </a:rPr>
              <a:t>and negatively impacts the </a:t>
            </a:r>
            <a:r>
              <a:rPr lang="en-GB" sz="2000" b="1" dirty="0" smtClean="0">
                <a:solidFill>
                  <a:schemeClr val="tx2">
                    <a:lumMod val="60000"/>
                    <a:lumOff val="40000"/>
                  </a:schemeClr>
                </a:solidFill>
                <a:latin typeface="Arial" panose="020B0604020202020204" pitchFamily="34" charset="0"/>
                <a:cs typeface="Arial" panose="020B0604020202020204" pitchFamily="34" charset="0"/>
              </a:rPr>
              <a:t>quality and experience of care</a:t>
            </a:r>
            <a:r>
              <a:rPr lang="en-GB" sz="2000"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delivered</a:t>
            </a:r>
          </a:p>
          <a:p>
            <a:endParaRPr lang="en-GB" sz="2000" dirty="0" smtClean="0"/>
          </a:p>
          <a:p>
            <a:pPr marL="0" indent="0">
              <a:buNone/>
            </a:pPr>
            <a:r>
              <a:rPr lang="en-GB" sz="2000" b="1" i="1" dirty="0" smtClean="0"/>
              <a:t>Reducing unwarranted </a:t>
            </a:r>
            <a:r>
              <a:rPr lang="en-GB" sz="2000" b="1" i="1" dirty="0"/>
              <a:t>variation</a:t>
            </a:r>
          </a:p>
          <a:p>
            <a:pPr>
              <a:buClr>
                <a:schemeClr val="tx1"/>
              </a:buClr>
            </a:pPr>
            <a:r>
              <a:rPr lang="en-GB" sz="2000" b="1" dirty="0">
                <a:solidFill>
                  <a:schemeClr val="tx2">
                    <a:lumMod val="60000"/>
                    <a:lumOff val="40000"/>
                  </a:schemeClr>
                </a:solidFill>
                <a:latin typeface="Arial" panose="020B0604020202020204" pitchFamily="34" charset="0"/>
                <a:cs typeface="Arial" panose="020B0604020202020204" pitchFamily="34" charset="0"/>
              </a:rPr>
              <a:t>Some variation is expected</a:t>
            </a:r>
            <a:r>
              <a:rPr lang="en-GB" sz="2000" dirty="0"/>
              <a:t>, often linked to </a:t>
            </a:r>
            <a:r>
              <a:rPr lang="en-GB" sz="2000" dirty="0" smtClean="0"/>
              <a:t>severity </a:t>
            </a:r>
            <a:r>
              <a:rPr lang="en-GB" sz="2000" dirty="0"/>
              <a:t>of illness or patient-preference, but </a:t>
            </a:r>
            <a:r>
              <a:rPr lang="en-GB" sz="2000" b="1" dirty="0">
                <a:solidFill>
                  <a:schemeClr val="tx2">
                    <a:lumMod val="60000"/>
                    <a:lumOff val="40000"/>
                  </a:schemeClr>
                </a:solidFill>
                <a:latin typeface="Arial" panose="020B0604020202020204" pitchFamily="34" charset="0"/>
                <a:cs typeface="Arial" panose="020B0604020202020204" pitchFamily="34" charset="0"/>
              </a:rPr>
              <a:t>some is ‘</a:t>
            </a:r>
            <a:r>
              <a:rPr lang="en-GB" sz="2000" b="1" dirty="0" smtClean="0">
                <a:solidFill>
                  <a:schemeClr val="tx2">
                    <a:lumMod val="60000"/>
                    <a:lumOff val="40000"/>
                  </a:schemeClr>
                </a:solidFill>
                <a:latin typeface="Arial" panose="020B0604020202020204" pitchFamily="34" charset="0"/>
                <a:cs typeface="Arial" panose="020B0604020202020204" pitchFamily="34" charset="0"/>
              </a:rPr>
              <a:t>unwarranted</a:t>
            </a:r>
            <a:r>
              <a:rPr lang="en-GB" sz="2000" dirty="0" smtClean="0"/>
              <a:t>’</a:t>
            </a:r>
          </a:p>
          <a:p>
            <a:r>
              <a:rPr lang="en-GB" sz="2000" dirty="0" smtClean="0"/>
              <a:t>This </a:t>
            </a:r>
            <a:r>
              <a:rPr lang="en-GB" sz="2000" dirty="0"/>
              <a:t>type of variation </a:t>
            </a:r>
            <a:r>
              <a:rPr lang="en-GB" sz="2000" b="1" dirty="0">
                <a:solidFill>
                  <a:schemeClr val="tx2">
                    <a:lumMod val="60000"/>
                    <a:lumOff val="40000"/>
                  </a:schemeClr>
                </a:solidFill>
              </a:rPr>
              <a:t>offers opportunities for </a:t>
            </a:r>
            <a:r>
              <a:rPr lang="en-GB" sz="2000" b="1" dirty="0" smtClean="0">
                <a:solidFill>
                  <a:schemeClr val="tx2">
                    <a:lumMod val="60000"/>
                    <a:lumOff val="40000"/>
                  </a:schemeClr>
                </a:solidFill>
              </a:rPr>
              <a:t>improvement</a:t>
            </a:r>
            <a:r>
              <a:rPr lang="en-GB" sz="2000" b="1" dirty="0">
                <a:solidFill>
                  <a:schemeClr val="tx2">
                    <a:lumMod val="60000"/>
                    <a:lumOff val="40000"/>
                  </a:schemeClr>
                </a:solidFill>
              </a:rPr>
              <a:t> </a:t>
            </a:r>
            <a:r>
              <a:rPr lang="en-GB" sz="2000" dirty="0" smtClean="0"/>
              <a:t>through designing a more reliable and high performing system</a:t>
            </a:r>
            <a:endParaRPr lang="en-GB" sz="2000" i="1" dirty="0"/>
          </a:p>
        </p:txBody>
      </p:sp>
    </p:spTree>
    <p:extLst>
      <p:ext uri="{BB962C8B-B14F-4D97-AF65-F5344CB8AC3E}">
        <p14:creationId xmlns:p14="http://schemas.microsoft.com/office/powerpoint/2010/main" val="267606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 FCA work?</a:t>
            </a:r>
            <a:endParaRPr lang="en-GB" dirty="0"/>
          </a:p>
        </p:txBody>
      </p:sp>
      <p:sp>
        <p:nvSpPr>
          <p:cNvPr id="3" name="Content Placeholder 2"/>
          <p:cNvSpPr>
            <a:spLocks noGrp="1"/>
          </p:cNvSpPr>
          <p:nvPr>
            <p:ph idx="1"/>
          </p:nvPr>
        </p:nvSpPr>
        <p:spPr>
          <a:xfrm>
            <a:off x="827584" y="1052736"/>
            <a:ext cx="5364000" cy="4968553"/>
          </a:xfrm>
        </p:spPr>
        <p:txBody>
          <a:bodyPr>
            <a:noAutofit/>
          </a:bodyPr>
          <a:lstStyle/>
          <a:p>
            <a:pPr marL="0" indent="0">
              <a:buNone/>
            </a:pPr>
            <a:r>
              <a:rPr lang="en-US" sz="2400" b="1" i="1" dirty="0" smtClean="0"/>
              <a:t>‘</a:t>
            </a:r>
            <a:r>
              <a:rPr lang="en-US" sz="2400" b="1" i="1" dirty="0"/>
              <a:t>Coaching pairs</a:t>
            </a:r>
            <a:r>
              <a:rPr lang="en-US" sz="2400" b="1" i="1" dirty="0" smtClean="0"/>
              <a:t>’</a:t>
            </a:r>
            <a:endParaRPr lang="en-US" sz="2400" b="1" dirty="0" smtClean="0"/>
          </a:p>
          <a:p>
            <a:r>
              <a:rPr lang="en-US" sz="2400" dirty="0" smtClean="0"/>
              <a:t>Staff </a:t>
            </a:r>
            <a:r>
              <a:rPr lang="en-US" sz="2400" dirty="0"/>
              <a:t>pairs are identified to lead on the improvement of a defined clinical </a:t>
            </a:r>
            <a:r>
              <a:rPr lang="en-US" sz="2400" dirty="0" smtClean="0"/>
              <a:t>pathway, </a:t>
            </a:r>
            <a:r>
              <a:rPr lang="en-US" sz="2400" b="1" dirty="0" smtClean="0">
                <a:solidFill>
                  <a:schemeClr val="tx2">
                    <a:lumMod val="60000"/>
                    <a:lumOff val="40000"/>
                  </a:schemeClr>
                </a:solidFill>
              </a:rPr>
              <a:t>one clinical and one non-clinical</a:t>
            </a:r>
            <a:r>
              <a:rPr lang="en-US" sz="2400" dirty="0" smtClean="0"/>
              <a:t>. </a:t>
            </a:r>
          </a:p>
          <a:p>
            <a:endParaRPr lang="en-GB" sz="2400" b="1" i="1" dirty="0"/>
          </a:p>
          <a:p>
            <a:pPr marL="0" indent="0">
              <a:buNone/>
            </a:pPr>
            <a:r>
              <a:rPr lang="en-US" sz="2400" b="1" i="1" dirty="0" smtClean="0"/>
              <a:t>‘</a:t>
            </a:r>
            <a:r>
              <a:rPr lang="en-US" sz="2400" b="1" i="1" dirty="0"/>
              <a:t>Big rooms</a:t>
            </a:r>
            <a:r>
              <a:rPr lang="en-US" sz="2400" b="1" i="1" dirty="0" smtClean="0"/>
              <a:t>’</a:t>
            </a:r>
            <a:endParaRPr lang="en-US" sz="2400" b="1" dirty="0" smtClean="0"/>
          </a:p>
          <a:p>
            <a:r>
              <a:rPr lang="en-US" sz="2400" dirty="0" smtClean="0"/>
              <a:t>The </a:t>
            </a:r>
            <a:r>
              <a:rPr lang="en-US" sz="2400" dirty="0"/>
              <a:t>pairs put their learning into practice by coaching a weekly ‘big room’ – a face-to-face session </a:t>
            </a:r>
            <a:r>
              <a:rPr lang="en-US" sz="2400" b="1" dirty="0">
                <a:solidFill>
                  <a:schemeClr val="tx2">
                    <a:lumMod val="60000"/>
                    <a:lumOff val="40000"/>
                  </a:schemeClr>
                </a:solidFill>
              </a:rPr>
              <a:t>bringing together a range of staff and patients </a:t>
            </a:r>
            <a:r>
              <a:rPr lang="en-US" sz="2400" dirty="0"/>
              <a:t>involved in the pathway to </a:t>
            </a:r>
            <a:r>
              <a:rPr lang="en-US" sz="2400" b="1" dirty="0">
                <a:solidFill>
                  <a:schemeClr val="tx2">
                    <a:lumMod val="60000"/>
                    <a:lumOff val="40000"/>
                  </a:schemeClr>
                </a:solidFill>
              </a:rPr>
              <a:t>discuss, plan and review improvements</a:t>
            </a:r>
            <a:r>
              <a:rPr lang="en-US" sz="2400" dirty="0" smtClean="0"/>
              <a:t>.</a:t>
            </a:r>
            <a:endParaRPr lang="en-GB" sz="2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2879"/>
          <a:stretch/>
        </p:blipFill>
        <p:spPr>
          <a:xfrm>
            <a:off x="6573290" y="2708920"/>
            <a:ext cx="1815134" cy="1450512"/>
          </a:xfrm>
          <a:prstGeom prst="rect">
            <a:avLst/>
          </a:prstGeom>
        </p:spPr>
      </p:pic>
      <p:sp>
        <p:nvSpPr>
          <p:cNvPr id="5" name="Content Placeholder 2"/>
          <p:cNvSpPr txBox="1">
            <a:spLocks/>
          </p:cNvSpPr>
          <p:nvPr/>
        </p:nvSpPr>
        <p:spPr>
          <a:xfrm>
            <a:off x="6228184" y="4581128"/>
            <a:ext cx="2808312"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i="1" dirty="0" smtClean="0"/>
              <a:t>LUTS Big Room</a:t>
            </a:r>
          </a:p>
          <a:p>
            <a:pPr marL="0" indent="0">
              <a:buFont typeface="Arial" panose="020B0604020202020204" pitchFamily="34" charset="0"/>
              <a:buNone/>
            </a:pPr>
            <a:r>
              <a:rPr lang="en-GB" sz="1800" b="1" i="1" dirty="0" smtClean="0"/>
              <a:t>12-1pm, Wednesdays</a:t>
            </a:r>
          </a:p>
          <a:p>
            <a:pPr marL="0" indent="0">
              <a:buNone/>
            </a:pPr>
            <a:r>
              <a:rPr lang="en-GB" sz="1800" b="1" i="1" dirty="0" smtClean="0"/>
              <a:t>Meeting Room,</a:t>
            </a:r>
            <a:endParaRPr lang="en-GB" sz="1800" b="1" i="1" dirty="0"/>
          </a:p>
          <a:p>
            <a:pPr marL="0" indent="0">
              <a:buFont typeface="Arial" panose="020B0604020202020204" pitchFamily="34" charset="0"/>
              <a:buNone/>
            </a:pPr>
            <a:r>
              <a:rPr lang="en-GB" sz="1800" b="1" i="1" dirty="0" smtClean="0"/>
              <a:t>15</a:t>
            </a:r>
            <a:r>
              <a:rPr lang="en-GB" sz="1800" b="1" i="1" baseline="30000" dirty="0" smtClean="0"/>
              <a:t>th</a:t>
            </a:r>
            <a:r>
              <a:rPr lang="en-GB" sz="1800" b="1" i="1" dirty="0" smtClean="0"/>
              <a:t> Floor, CXH</a:t>
            </a:r>
          </a:p>
        </p:txBody>
      </p:sp>
      <p:sp>
        <p:nvSpPr>
          <p:cNvPr id="6" name="Content Placeholder 2"/>
          <p:cNvSpPr txBox="1">
            <a:spLocks/>
          </p:cNvSpPr>
          <p:nvPr/>
        </p:nvSpPr>
        <p:spPr>
          <a:xfrm>
            <a:off x="6228184" y="1268760"/>
            <a:ext cx="2808312"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i="1" dirty="0" smtClean="0"/>
              <a:t>LUTS Coaching pair</a:t>
            </a:r>
          </a:p>
          <a:p>
            <a:pPr marL="0" indent="0">
              <a:buFont typeface="Arial" panose="020B0604020202020204" pitchFamily="34" charset="0"/>
              <a:buNone/>
            </a:pPr>
            <a:r>
              <a:rPr lang="en-GB" sz="1800" b="1" i="1" dirty="0" smtClean="0"/>
              <a:t>Tamer </a:t>
            </a:r>
            <a:r>
              <a:rPr lang="en-GB" sz="1800" b="1" i="1" dirty="0" err="1" smtClean="0"/>
              <a:t>El-Husseiny</a:t>
            </a:r>
            <a:endParaRPr lang="en-GB" sz="1800" b="1" i="1" dirty="0" smtClean="0"/>
          </a:p>
          <a:p>
            <a:pPr marL="0" indent="0">
              <a:buFont typeface="Arial" panose="020B0604020202020204" pitchFamily="34" charset="0"/>
              <a:buNone/>
            </a:pPr>
            <a:r>
              <a:rPr lang="en-GB" sz="1800" b="1" i="1" dirty="0" smtClean="0"/>
              <a:t>Viren Jeram</a:t>
            </a:r>
          </a:p>
        </p:txBody>
      </p:sp>
    </p:spTree>
    <p:extLst>
      <p:ext uri="{BB962C8B-B14F-4D97-AF65-F5344CB8AC3E}">
        <p14:creationId xmlns:p14="http://schemas.microsoft.com/office/powerpoint/2010/main" val="82417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the work focus?</a:t>
            </a:r>
            <a:endParaRPr lang="en-GB" dirty="0"/>
          </a:p>
        </p:txBody>
      </p:sp>
      <p:pic>
        <p:nvPicPr>
          <p:cNvPr id="1843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806" r="19729" b="24855"/>
          <a:stretch/>
        </p:blipFill>
        <p:spPr bwMode="auto">
          <a:xfrm>
            <a:off x="899592" y="1352201"/>
            <a:ext cx="6682400" cy="409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3121918"/>
            <a:ext cx="7416824" cy="24482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1330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274638"/>
            <a:ext cx="8570686" cy="706090"/>
          </a:xfrm>
        </p:spPr>
        <p:txBody>
          <a:bodyPr/>
          <a:lstStyle/>
          <a:p>
            <a:r>
              <a:rPr lang="en-GB" dirty="0" smtClean="0"/>
              <a:t>LUTS pathway – </a:t>
            </a:r>
            <a:r>
              <a:rPr lang="en-GB" dirty="0" err="1" smtClean="0"/>
              <a:t>mesosystem</a:t>
            </a:r>
            <a:r>
              <a:rPr lang="en-GB" dirty="0" smtClean="0"/>
              <a:t> map</a:t>
            </a:r>
            <a:endParaRPr lang="en-GB" dirty="0"/>
          </a:p>
        </p:txBody>
      </p:sp>
      <p:grpSp>
        <p:nvGrpSpPr>
          <p:cNvPr id="19" name="Group 18"/>
          <p:cNvGrpSpPr/>
          <p:nvPr/>
        </p:nvGrpSpPr>
        <p:grpSpPr>
          <a:xfrm>
            <a:off x="607501" y="1384659"/>
            <a:ext cx="7959035" cy="3235800"/>
            <a:chOff x="209549" y="1329417"/>
            <a:chExt cx="9582153" cy="3235800"/>
          </a:xfrm>
        </p:grpSpPr>
        <p:sp>
          <p:nvSpPr>
            <p:cNvPr id="4" name="Rectangle 3"/>
            <p:cNvSpPr/>
            <p:nvPr/>
          </p:nvSpPr>
          <p:spPr>
            <a:xfrm>
              <a:off x="209549" y="2294618"/>
              <a:ext cx="2000251" cy="581025"/>
            </a:xfrm>
            <a:prstGeom prst="rect">
              <a:avLst/>
            </a:prstGeom>
            <a:solidFill>
              <a:schemeClr val="bg1">
                <a:lumMod val="85000"/>
              </a:schemeClr>
            </a:soli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GP</a:t>
              </a:r>
              <a:endParaRPr lang="en-GB"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3365498" y="3022373"/>
              <a:ext cx="2000251" cy="581025"/>
            </a:xfrm>
            <a:prstGeom prst="rect">
              <a:avLst/>
            </a:prstGeom>
            <a:solidFill>
              <a:schemeClr val="bg1">
                <a:lumMod val="85000"/>
              </a:schemeClr>
            </a:soli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Outpatients</a:t>
              </a:r>
              <a:endParaRPr lang="en-GB"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791451" y="2294617"/>
              <a:ext cx="2000251" cy="581025"/>
            </a:xfrm>
            <a:prstGeom prst="rect">
              <a:avLst/>
            </a:prstGeom>
            <a:solidFill>
              <a:schemeClr val="bg1">
                <a:lumMod val="85000"/>
              </a:schemeClr>
            </a:soli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Surgery</a:t>
              </a:r>
              <a:endParaRPr lang="en-GB"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2492372" y="1329417"/>
              <a:ext cx="2000251" cy="581025"/>
            </a:xfrm>
            <a:prstGeom prst="rect">
              <a:avLst/>
            </a:prstGeom>
            <a:solidFill>
              <a:schemeClr val="bg1">
                <a:lumMod val="85000"/>
              </a:schemeClr>
            </a:soli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Diagnostics</a:t>
              </a:r>
              <a:endParaRPr lang="en-GB" b="1" dirty="0">
                <a:solidFill>
                  <a:schemeClr val="tx1"/>
                </a:solidFill>
                <a:latin typeface="Arial" panose="020B0604020202020204" pitchFamily="34" charset="0"/>
                <a:cs typeface="Arial" panose="020B0604020202020204" pitchFamily="34" charset="0"/>
              </a:endParaRPr>
            </a:p>
          </p:txBody>
        </p:sp>
        <p:cxnSp>
          <p:nvCxnSpPr>
            <p:cNvPr id="8" name="Straight Arrow Connector 14"/>
            <p:cNvCxnSpPr>
              <a:stCxn id="4" idx="3"/>
              <a:endCxn id="5" idx="1"/>
            </p:cNvCxnSpPr>
            <p:nvPr/>
          </p:nvCxnSpPr>
          <p:spPr>
            <a:xfrm>
              <a:off x="2209800" y="2585131"/>
              <a:ext cx="1155698" cy="7277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4"/>
            <p:cNvCxnSpPr>
              <a:stCxn id="4" idx="3"/>
              <a:endCxn id="7" idx="2"/>
            </p:cNvCxnSpPr>
            <p:nvPr/>
          </p:nvCxnSpPr>
          <p:spPr>
            <a:xfrm flipV="1">
              <a:off x="2209800" y="1910442"/>
              <a:ext cx="1282698" cy="6746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4"/>
            <p:cNvCxnSpPr>
              <a:stCxn id="5" idx="3"/>
              <a:endCxn id="6" idx="1"/>
            </p:cNvCxnSpPr>
            <p:nvPr/>
          </p:nvCxnSpPr>
          <p:spPr>
            <a:xfrm flipV="1">
              <a:off x="5365749" y="2585130"/>
              <a:ext cx="2425702" cy="7277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4"/>
            <p:cNvCxnSpPr/>
            <p:nvPr/>
          </p:nvCxnSpPr>
          <p:spPr>
            <a:xfrm rot="16200000" flipV="1">
              <a:off x="3809657" y="2029845"/>
              <a:ext cx="1111931" cy="873126"/>
            </a:xfrm>
            <a:prstGeom prst="bentConnector3">
              <a:avLst>
                <a:gd name="adj1" fmla="val 59137"/>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09549" y="4237243"/>
              <a:ext cx="9582153" cy="327974"/>
            </a:xfrm>
            <a:prstGeom prst="rect">
              <a:avLst/>
            </a:prstGeom>
            <a:solidFill>
              <a:schemeClr val="bg1">
                <a:lumMod val="85000"/>
              </a:schemeClr>
            </a:soli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Home</a:t>
              </a:r>
              <a:endParaRPr lang="en-GB" b="1" dirty="0">
                <a:solidFill>
                  <a:schemeClr val="tx1"/>
                </a:solidFill>
                <a:latin typeface="Arial" panose="020B0604020202020204" pitchFamily="34" charset="0"/>
                <a:cs typeface="Arial" panose="020B0604020202020204" pitchFamily="34" charset="0"/>
              </a:endParaRPr>
            </a:p>
          </p:txBody>
        </p:sp>
        <p:cxnSp>
          <p:nvCxnSpPr>
            <p:cNvPr id="16" name="Straight Arrow Connector 14"/>
            <p:cNvCxnSpPr/>
            <p:nvPr/>
          </p:nvCxnSpPr>
          <p:spPr>
            <a:xfrm flipH="1">
              <a:off x="9086852" y="2875642"/>
              <a:ext cx="1" cy="136160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4"/>
            <p:cNvCxnSpPr>
              <a:stCxn id="5" idx="2"/>
            </p:cNvCxnSpPr>
            <p:nvPr/>
          </p:nvCxnSpPr>
          <p:spPr>
            <a:xfrm flipH="1">
              <a:off x="4365622" y="3603398"/>
              <a:ext cx="2" cy="63384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
            <p:cNvCxnSpPr/>
            <p:nvPr/>
          </p:nvCxnSpPr>
          <p:spPr>
            <a:xfrm flipH="1">
              <a:off x="1231895" y="2875641"/>
              <a:ext cx="1" cy="136160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83568" y="4941168"/>
            <a:ext cx="7992888" cy="646331"/>
          </a:xfrm>
          <a:prstGeom prst="rect">
            <a:avLst/>
          </a:prstGeom>
          <a:noFill/>
        </p:spPr>
        <p:txBody>
          <a:bodyPr wrap="square" rtlCol="0">
            <a:noAutofit/>
          </a:bodyPr>
          <a:lstStyle/>
          <a:p>
            <a:r>
              <a:rPr lang="en-GB" sz="1600" dirty="0" smtClean="0"/>
              <a:t>This work will be most effective if we consider the point of presentation with LUTS wherever that is in the wider health system rather than just considering from the point of referral into Imperial.</a:t>
            </a:r>
            <a:endParaRPr lang="en-GB" sz="1600" dirty="0"/>
          </a:p>
        </p:txBody>
      </p:sp>
    </p:spTree>
    <p:extLst>
      <p:ext uri="{BB962C8B-B14F-4D97-AF65-F5344CB8AC3E}">
        <p14:creationId xmlns:p14="http://schemas.microsoft.com/office/powerpoint/2010/main" val="3330987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doing</a:t>
            </a:r>
            <a:endParaRPr lang="en-GB" dirty="0"/>
          </a:p>
        </p:txBody>
      </p:sp>
      <p:sp>
        <p:nvSpPr>
          <p:cNvPr id="3" name="Content Placeholder 2"/>
          <p:cNvSpPr>
            <a:spLocks noGrp="1"/>
          </p:cNvSpPr>
          <p:nvPr>
            <p:ph idx="1"/>
          </p:nvPr>
        </p:nvSpPr>
        <p:spPr/>
        <p:txBody>
          <a:bodyPr>
            <a:normAutofit/>
          </a:bodyPr>
          <a:lstStyle/>
          <a:p>
            <a:pPr marL="571500" indent="-385763">
              <a:spcBef>
                <a:spcPts val="1800"/>
              </a:spcBef>
            </a:pPr>
            <a:r>
              <a:rPr lang="en-GB" dirty="0">
                <a:cs typeface="Arial" panose="020B0604020202020204" pitchFamily="34" charset="0"/>
              </a:rPr>
              <a:t>Improving how we </a:t>
            </a:r>
            <a:r>
              <a:rPr lang="en-GB" dirty="0" smtClean="0">
                <a:cs typeface="Arial" panose="020B0604020202020204" pitchFamily="34" charset="0"/>
              </a:rPr>
              <a:t>work together </a:t>
            </a:r>
            <a:r>
              <a:rPr lang="en-GB" dirty="0">
                <a:cs typeface="Arial" panose="020B0604020202020204" pitchFamily="34" charset="0"/>
              </a:rPr>
              <a:t>as a multi disciplinary </a:t>
            </a:r>
            <a:r>
              <a:rPr lang="en-GB" dirty="0" smtClean="0">
                <a:cs typeface="Arial" panose="020B0604020202020204" pitchFamily="34" charset="0"/>
              </a:rPr>
              <a:t>team to solve problems</a:t>
            </a:r>
            <a:endParaRPr lang="en-GB" dirty="0">
              <a:cs typeface="Arial" panose="020B0604020202020204" pitchFamily="34" charset="0"/>
            </a:endParaRPr>
          </a:p>
          <a:p>
            <a:pPr marL="571500" indent="-385763">
              <a:spcBef>
                <a:spcPts val="1800"/>
              </a:spcBef>
            </a:pPr>
            <a:r>
              <a:rPr lang="en-GB" dirty="0">
                <a:cs typeface="Arial" panose="020B0604020202020204" pitchFamily="34" charset="0"/>
              </a:rPr>
              <a:t>Clarifying our referral criteria</a:t>
            </a:r>
          </a:p>
          <a:p>
            <a:pPr marL="571500" indent="-385763">
              <a:spcBef>
                <a:spcPts val="1800"/>
              </a:spcBef>
            </a:pPr>
            <a:r>
              <a:rPr lang="en-GB" dirty="0" smtClean="0">
                <a:cs typeface="Arial" panose="020B0604020202020204" pitchFamily="34" charset="0"/>
              </a:rPr>
              <a:t>Standardising our internal processes and making </a:t>
            </a:r>
            <a:r>
              <a:rPr lang="en-GB" dirty="0">
                <a:cs typeface="Arial" panose="020B0604020202020204" pitchFamily="34" charset="0"/>
              </a:rPr>
              <a:t>the way </a:t>
            </a:r>
            <a:r>
              <a:rPr lang="en-GB" dirty="0" smtClean="0">
                <a:cs typeface="Arial" panose="020B0604020202020204" pitchFamily="34" charset="0"/>
              </a:rPr>
              <a:t>we work </a:t>
            </a:r>
            <a:r>
              <a:rPr lang="en-GB" dirty="0">
                <a:cs typeface="Arial" panose="020B0604020202020204" pitchFamily="34" charset="0"/>
              </a:rPr>
              <a:t>more consistent</a:t>
            </a:r>
          </a:p>
          <a:p>
            <a:pPr marL="571500" indent="-385763">
              <a:spcBef>
                <a:spcPts val="1800"/>
              </a:spcBef>
            </a:pPr>
            <a:r>
              <a:rPr lang="en-GB" dirty="0">
                <a:cs typeface="Arial" panose="020B0604020202020204" pitchFamily="34" charset="0"/>
              </a:rPr>
              <a:t>Piloting a one stop LUTS </a:t>
            </a:r>
            <a:r>
              <a:rPr lang="en-GB" dirty="0" smtClean="0">
                <a:cs typeface="Arial" panose="020B0604020202020204" pitchFamily="34" charset="0"/>
              </a:rPr>
              <a:t>clinic </a:t>
            </a:r>
            <a:r>
              <a:rPr lang="en-GB" dirty="0">
                <a:cs typeface="Arial" panose="020B0604020202020204" pitchFamily="34" charset="0"/>
              </a:rPr>
              <a:t>starting on Saturday</a:t>
            </a:r>
          </a:p>
          <a:p>
            <a:pPr marL="571500" indent="-385763">
              <a:spcBef>
                <a:spcPts val="1800"/>
              </a:spcBef>
            </a:pPr>
            <a:endParaRPr lang="en-GB" dirty="0">
              <a:cs typeface="Arial" panose="020B0604020202020204" pitchFamily="34" charset="0"/>
            </a:endParaRPr>
          </a:p>
        </p:txBody>
      </p:sp>
    </p:spTree>
    <p:extLst>
      <p:ext uri="{BB962C8B-B14F-4D97-AF65-F5344CB8AC3E}">
        <p14:creationId xmlns:p14="http://schemas.microsoft.com/office/powerpoint/2010/main" val="412024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2278" y="260648"/>
            <a:ext cx="8935436" cy="9940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GB" b="1" kern="600" spc="-100" dirty="0" smtClean="0">
                <a:solidFill>
                  <a:srgbClr val="0070C0"/>
                </a:solidFill>
                <a:latin typeface="Arial" panose="020B0604020202020204" pitchFamily="34" charset="0"/>
                <a:cs typeface="Arial" panose="020B0604020202020204" pitchFamily="34" charset="0"/>
              </a:rPr>
              <a:t>Help improve the LUTS pathway for your patients! </a:t>
            </a:r>
            <a:endParaRPr lang="en-GB" sz="2800" b="1" kern="600" spc="-100" dirty="0">
              <a:solidFill>
                <a:srgbClr val="0070C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52278" y="2561794"/>
            <a:ext cx="4591730" cy="1659294"/>
          </a:xfrm>
          <a:prstGeom prst="rect">
            <a:avLst/>
          </a:prstGeom>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488" algn="l">
              <a:spcAft>
                <a:spcPts val="600"/>
              </a:spcAft>
            </a:pPr>
            <a:r>
              <a:rPr lang="en-GB" sz="2400" b="1" kern="600" spc="-100" dirty="0" smtClean="0">
                <a:solidFill>
                  <a:srgbClr val="41B6E6"/>
                </a:solidFill>
                <a:latin typeface="Arial" panose="020B0604020202020204" pitchFamily="34" charset="0"/>
                <a:cs typeface="Arial" panose="020B0604020202020204" pitchFamily="34" charset="0"/>
              </a:rPr>
              <a:t>Drop in Wednesdays </a:t>
            </a:r>
          </a:p>
          <a:p>
            <a:pPr marL="90488" algn="l">
              <a:spcAft>
                <a:spcPts val="600"/>
              </a:spcAft>
            </a:pPr>
            <a:r>
              <a:rPr lang="en-GB" sz="2400" b="1" kern="600" spc="-100" dirty="0" smtClean="0">
                <a:solidFill>
                  <a:srgbClr val="41B6E6"/>
                </a:solidFill>
                <a:latin typeface="Arial" panose="020B0604020202020204" pitchFamily="34" charset="0"/>
                <a:cs typeface="Arial" panose="020B0604020202020204" pitchFamily="34" charset="0"/>
              </a:rPr>
              <a:t>12.00 – 13.00</a:t>
            </a:r>
          </a:p>
          <a:p>
            <a:pPr marL="90488" algn="l">
              <a:spcAft>
                <a:spcPts val="600"/>
              </a:spcAft>
            </a:pPr>
            <a:r>
              <a:rPr lang="en-GB" sz="2400" kern="600" spc="-100" dirty="0" smtClean="0">
                <a:solidFill>
                  <a:srgbClr val="41B6E6"/>
                </a:solidFill>
                <a:latin typeface="Arial" panose="020B0604020202020204" pitchFamily="34" charset="0"/>
                <a:cs typeface="Arial" panose="020B0604020202020204" pitchFamily="34" charset="0"/>
              </a:rPr>
              <a:t>Meeting room, 15</a:t>
            </a:r>
            <a:r>
              <a:rPr lang="en-GB" sz="2400" kern="600" spc="-100" baseline="30000" dirty="0" smtClean="0">
                <a:solidFill>
                  <a:srgbClr val="41B6E6"/>
                </a:solidFill>
                <a:latin typeface="Arial" panose="020B0604020202020204" pitchFamily="34" charset="0"/>
                <a:cs typeface="Arial" panose="020B0604020202020204" pitchFamily="34" charset="0"/>
              </a:rPr>
              <a:t>th</a:t>
            </a:r>
            <a:r>
              <a:rPr lang="en-GB" sz="2400" kern="600" spc="-100" dirty="0" smtClean="0">
                <a:solidFill>
                  <a:srgbClr val="41B6E6"/>
                </a:solidFill>
                <a:latin typeface="Arial" panose="020B0604020202020204" pitchFamily="34" charset="0"/>
                <a:cs typeface="Arial" panose="020B0604020202020204" pitchFamily="34" charset="0"/>
              </a:rPr>
              <a:t> floor west, Charing Cross Hospital </a:t>
            </a:r>
            <a:endParaRPr lang="en-GB" sz="2400" kern="600" spc="-100" dirty="0">
              <a:solidFill>
                <a:srgbClr val="41B6E6"/>
              </a:solidFill>
              <a:latin typeface="Arial" panose="020B0604020202020204" pitchFamily="34" charset="0"/>
              <a:cs typeface="Arial" panose="020B0604020202020204" pitchFamily="34" charset="0"/>
            </a:endParaRPr>
          </a:p>
        </p:txBody>
      </p:sp>
      <p:sp>
        <p:nvSpPr>
          <p:cNvPr id="11" name="TextBox 10"/>
          <p:cNvSpPr txBox="1"/>
          <p:nvPr/>
        </p:nvSpPr>
        <p:spPr>
          <a:xfrm>
            <a:off x="72008" y="4445699"/>
            <a:ext cx="3779912" cy="1477328"/>
          </a:xfrm>
          <a:prstGeom prst="rect">
            <a:avLst/>
          </a:prstGeom>
          <a:noFill/>
        </p:spPr>
        <p:txBody>
          <a:bodyPr wrap="square" rtlCol="0">
            <a:spAutoFit/>
          </a:bodyPr>
          <a:lstStyle/>
          <a:p>
            <a:pPr>
              <a:buClr>
                <a:srgbClr val="00AB4E"/>
              </a:buClr>
            </a:pPr>
            <a:r>
              <a:rPr lang="en-GB" dirty="0" smtClean="0">
                <a:solidFill>
                  <a:schemeClr val="tx1">
                    <a:lumMod val="65000"/>
                    <a:lumOff val="35000"/>
                  </a:schemeClr>
                </a:solidFill>
                <a:latin typeface="Arial" panose="020B0604020202020204" pitchFamily="34" charset="0"/>
                <a:cs typeface="Arial" panose="020B0604020202020204" pitchFamily="34" charset="0"/>
              </a:rPr>
              <a:t>Get in touch</a:t>
            </a:r>
          </a:p>
          <a:p>
            <a:pPr>
              <a:buClr>
                <a:srgbClr val="00AB4E"/>
              </a:buClr>
            </a:pPr>
            <a:endParaRPr lang="en-GB" dirty="0" smtClean="0">
              <a:solidFill>
                <a:srgbClr val="005EB8"/>
              </a:solidFill>
              <a:latin typeface="Arial" panose="020B0604020202020204" pitchFamily="34" charset="0"/>
              <a:cs typeface="Arial" panose="020B0604020202020204" pitchFamily="34" charset="0"/>
            </a:endParaRPr>
          </a:p>
          <a:p>
            <a:pPr>
              <a:buClr>
                <a:srgbClr val="00AB4E"/>
              </a:buClr>
            </a:pPr>
            <a:r>
              <a:rPr lang="en-GB" dirty="0" smtClean="0">
                <a:solidFill>
                  <a:srgbClr val="005EB8"/>
                </a:solidFill>
                <a:latin typeface="Arial" panose="020B0604020202020204" pitchFamily="34" charset="0"/>
                <a:cs typeface="Arial" panose="020B0604020202020204" pitchFamily="34" charset="0"/>
              </a:rPr>
              <a:t>Tamer.El-Husseiny@nhs.net</a:t>
            </a:r>
            <a:endParaRPr lang="en-GB" dirty="0">
              <a:solidFill>
                <a:srgbClr val="0070C0"/>
              </a:solidFill>
              <a:latin typeface="Arial" panose="020B0604020202020204" pitchFamily="34" charset="0"/>
              <a:cs typeface="Arial" panose="020B0604020202020204" pitchFamily="34" charset="0"/>
            </a:endParaRPr>
          </a:p>
          <a:p>
            <a:pPr>
              <a:buClr>
                <a:srgbClr val="00AB4E"/>
              </a:buClr>
            </a:pPr>
            <a:endParaRPr lang="en-GB" dirty="0" smtClean="0">
              <a:solidFill>
                <a:srgbClr val="005EB8"/>
              </a:solidFill>
              <a:latin typeface="Arial" panose="020B0604020202020204" pitchFamily="34" charset="0"/>
              <a:cs typeface="Arial" panose="020B0604020202020204" pitchFamily="34" charset="0"/>
            </a:endParaRPr>
          </a:p>
          <a:p>
            <a:pPr>
              <a:buClr>
                <a:srgbClr val="00AB4E"/>
              </a:buClr>
            </a:pPr>
            <a:r>
              <a:rPr lang="en-GB" dirty="0" smtClean="0">
                <a:solidFill>
                  <a:srgbClr val="005EB8"/>
                </a:solidFill>
                <a:latin typeface="Arial" panose="020B0604020202020204" pitchFamily="34" charset="0"/>
                <a:cs typeface="Arial" panose="020B0604020202020204" pitchFamily="34" charset="0"/>
              </a:rPr>
              <a:t>Viren.Jeram@nhs.net </a:t>
            </a:r>
            <a:endParaRPr lang="en-GB" dirty="0">
              <a:solidFill>
                <a:srgbClr val="005EB8"/>
              </a:solidFill>
            </a:endParaRPr>
          </a:p>
        </p:txBody>
      </p:sp>
      <p:grpSp>
        <p:nvGrpSpPr>
          <p:cNvPr id="12" name="Group 11"/>
          <p:cNvGrpSpPr/>
          <p:nvPr/>
        </p:nvGrpSpPr>
        <p:grpSpPr>
          <a:xfrm>
            <a:off x="3347864" y="1268760"/>
            <a:ext cx="5649618" cy="4594820"/>
            <a:chOff x="3149368" y="225183"/>
            <a:chExt cx="5873049" cy="4792882"/>
          </a:xfrm>
        </p:grpSpPr>
        <p:pic>
          <p:nvPicPr>
            <p:cNvPr id="13" name="Picture 2" descr="T:\Medical Directors Office\6.0 Quality Improvement &amp; Transformation\6.9 Quality Improvement Programme\6.9.8 Communications &amp; Engagement\Animation\Edited Images\Smallest changes biggest impact.jpg"/>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03" t="14038" r="3767" b="19568"/>
            <a:stretch/>
          </p:blipFill>
          <p:spPr bwMode="auto">
            <a:xfrm>
              <a:off x="3379911" y="2211710"/>
              <a:ext cx="5632879" cy="28063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47000"/>
                      </a14:imgEffect>
                    </a14:imgLayer>
                  </a14:imgProps>
                </a:ext>
              </a:extLst>
            </a:blip>
            <a:stretch>
              <a:fillRect/>
            </a:stretch>
          </p:blipFill>
          <p:spPr>
            <a:xfrm rot="854024">
              <a:off x="7240929" y="1295471"/>
              <a:ext cx="1781488" cy="1381682"/>
            </a:xfrm>
            <a:prstGeom prst="rect">
              <a:avLst/>
            </a:prstGeom>
          </p:spPr>
        </p:pic>
        <p:pic>
          <p:nvPicPr>
            <p:cNvPr id="15" name="Picture 14"/>
            <p:cNvPicPr>
              <a:picLocks noChangeAspect="1"/>
            </p:cNvPicPr>
            <p:nvPr/>
          </p:nvPicPr>
          <p:blipFill>
            <a:blip r:embed="rId6"/>
            <a:stretch>
              <a:fillRect/>
            </a:stretch>
          </p:blipFill>
          <p:spPr>
            <a:xfrm rot="21181615">
              <a:off x="3149368" y="1219357"/>
              <a:ext cx="2097242" cy="1517740"/>
            </a:xfrm>
            <a:prstGeom prst="rect">
              <a:avLst/>
            </a:prstGeom>
          </p:spPr>
        </p:pic>
        <p:pic>
          <p:nvPicPr>
            <p:cNvPr id="16" name="Picture 2" descr="C:\Users\rp057\AppData\Local\Microsoft\Windows\Temporary Internet Files\Content.Outlook\4HXMH5ED\PastedGraphic-1.tiff"/>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148064" y="225183"/>
              <a:ext cx="2382150" cy="17611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519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get involved</a:t>
            </a:r>
            <a:endParaRPr lang="en-GB" dirty="0"/>
          </a:p>
        </p:txBody>
      </p:sp>
      <p:sp>
        <p:nvSpPr>
          <p:cNvPr id="3" name="Content Placeholder 2"/>
          <p:cNvSpPr>
            <a:spLocks noGrp="1"/>
          </p:cNvSpPr>
          <p:nvPr>
            <p:ph idx="1"/>
          </p:nvPr>
        </p:nvSpPr>
        <p:spPr/>
        <p:txBody>
          <a:bodyPr>
            <a:normAutofit/>
          </a:bodyPr>
          <a:lstStyle/>
          <a:p>
            <a:pPr marL="571500" indent="-385763">
              <a:spcBef>
                <a:spcPts val="1800"/>
              </a:spcBef>
            </a:pPr>
            <a:r>
              <a:rPr lang="en-GB" dirty="0">
                <a:cs typeface="Arial" panose="020B0604020202020204" pitchFamily="34" charset="0"/>
              </a:rPr>
              <a:t>Help to design the best pathway for LUTS patients in NWL</a:t>
            </a:r>
          </a:p>
          <a:p>
            <a:pPr marL="571500" indent="-385763">
              <a:spcBef>
                <a:spcPts val="1800"/>
              </a:spcBef>
            </a:pPr>
            <a:r>
              <a:rPr lang="en-GB" dirty="0" smtClean="0">
                <a:cs typeface="Arial" panose="020B0604020202020204" pitchFamily="34" charset="0"/>
              </a:rPr>
              <a:t>Give us feedback on our referral criteria</a:t>
            </a:r>
            <a:endParaRPr lang="en-GB" dirty="0">
              <a:cs typeface="Arial" panose="020B0604020202020204" pitchFamily="34" charset="0"/>
            </a:endParaRPr>
          </a:p>
          <a:p>
            <a:pPr marL="571500" indent="-385763">
              <a:spcBef>
                <a:spcPts val="1800"/>
              </a:spcBef>
            </a:pPr>
            <a:r>
              <a:rPr lang="en-GB" dirty="0" smtClean="0">
                <a:cs typeface="Arial" panose="020B0604020202020204" pitchFamily="34" charset="0"/>
              </a:rPr>
              <a:t>Help us to understand how </a:t>
            </a:r>
            <a:r>
              <a:rPr lang="en-GB" dirty="0">
                <a:cs typeface="Arial" panose="020B0604020202020204" pitchFamily="34" charset="0"/>
              </a:rPr>
              <a:t>to support you in treating LUTS patients</a:t>
            </a:r>
          </a:p>
          <a:p>
            <a:pPr marL="571500" indent="-385763">
              <a:spcBef>
                <a:spcPts val="1800"/>
              </a:spcBef>
            </a:pPr>
            <a:r>
              <a:rPr lang="en-GB" dirty="0">
                <a:cs typeface="Arial" panose="020B0604020202020204" pitchFamily="34" charset="0"/>
              </a:rPr>
              <a:t>Support to spread what you’re learning with your </a:t>
            </a:r>
            <a:r>
              <a:rPr lang="en-GB" dirty="0" smtClean="0">
                <a:cs typeface="Arial" panose="020B0604020202020204" pitchFamily="34" charset="0"/>
              </a:rPr>
              <a:t>colleagues</a:t>
            </a:r>
          </a:p>
          <a:p>
            <a:pPr marL="571500" indent="-385763">
              <a:spcBef>
                <a:spcPts val="1800"/>
              </a:spcBef>
            </a:pPr>
            <a:r>
              <a:rPr lang="en-GB" dirty="0" smtClean="0">
                <a:cs typeface="Arial" panose="020B0604020202020204" pitchFamily="34" charset="0"/>
              </a:rPr>
              <a:t>Come to the Big Room!</a:t>
            </a:r>
            <a:endParaRPr lang="en-GB" dirty="0">
              <a:cs typeface="Arial" panose="020B0604020202020204" pitchFamily="34" charset="0"/>
            </a:endParaRPr>
          </a:p>
          <a:p>
            <a:pPr marL="571500" indent="-385763">
              <a:spcBef>
                <a:spcPts val="1800"/>
              </a:spcBef>
            </a:pPr>
            <a:endParaRPr lang="en-GB" dirty="0">
              <a:cs typeface="Arial" panose="020B0604020202020204" pitchFamily="34" charset="0"/>
            </a:endParaRPr>
          </a:p>
        </p:txBody>
      </p:sp>
    </p:spTree>
    <p:extLst>
      <p:ext uri="{BB962C8B-B14F-4D97-AF65-F5344CB8AC3E}">
        <p14:creationId xmlns:p14="http://schemas.microsoft.com/office/powerpoint/2010/main" val="3187054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FCA Template">
      <a:dk1>
        <a:srgbClr val="000000"/>
      </a:dk1>
      <a:lt1>
        <a:srgbClr val="FFFFFF"/>
      </a:lt1>
      <a:dk2>
        <a:srgbClr val="1F497D"/>
      </a:dk2>
      <a:lt2>
        <a:srgbClr val="EEECE1"/>
      </a:lt2>
      <a:accent1>
        <a:srgbClr val="2993D1"/>
      </a:accent1>
      <a:accent2>
        <a:srgbClr val="B61D53"/>
      </a:accent2>
      <a:accent3>
        <a:srgbClr val="4D269A"/>
      </a:accent3>
      <a:accent4>
        <a:srgbClr val="277792"/>
      </a:accent4>
      <a:accent5>
        <a:srgbClr val="2993D1"/>
      </a:accent5>
      <a:accent6>
        <a:srgbClr val="E36C09"/>
      </a:accent6>
      <a:hlink>
        <a:srgbClr val="000000"/>
      </a:hlink>
      <a:folHlink>
        <a:srgbClr val="2993D1"/>
      </a:folHlink>
    </a:clrScheme>
    <a:fontScheme name="Flow">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602</Words>
  <Application>Microsoft Office PowerPoint</Application>
  <PresentationFormat>On-screen Show (4:3)</PresentationFormat>
  <Paragraphs>75</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Arimo</vt:lpstr>
      <vt:lpstr>Calibri</vt:lpstr>
      <vt:lpstr>Times New Roman</vt:lpstr>
      <vt:lpstr>4_Office Theme</vt:lpstr>
      <vt:lpstr>PowerPoint Presentation</vt:lpstr>
      <vt:lpstr>What is the Flow Coaching Academy?</vt:lpstr>
      <vt:lpstr>FCA Aims – Improving patient care</vt:lpstr>
      <vt:lpstr>How does a FCA work?</vt:lpstr>
      <vt:lpstr>Where does the work focus?</vt:lpstr>
      <vt:lpstr>LUTS pathway – mesosystem map</vt:lpstr>
      <vt:lpstr>What we’re doing</vt:lpstr>
      <vt:lpstr>PowerPoint Presentation</vt:lpstr>
      <vt:lpstr>How to get involved</vt:lpstr>
      <vt:lpstr>PowerPoint Presentation</vt:lpstr>
    </vt:vector>
  </TitlesOfParts>
  <Company>Imperial College Healthcare NHS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the Big Foot Room</dc:title>
  <dc:creator>Bravis, Vassiliki</dc:creator>
  <cp:lastModifiedBy>viren jeram</cp:lastModifiedBy>
  <cp:revision>121</cp:revision>
  <dcterms:created xsi:type="dcterms:W3CDTF">2018-02-26T11:28:53Z</dcterms:created>
  <dcterms:modified xsi:type="dcterms:W3CDTF">2018-10-04T11:12:55Z</dcterms:modified>
</cp:coreProperties>
</file>