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
  </p:handoutMasterIdLst>
  <p:sldIdLst>
    <p:sldId id="263" r:id="rId2"/>
    <p:sldId id="259" r:id="rId3"/>
    <p:sldId id="260"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5" d="100"/>
          <a:sy n="115" d="100"/>
        </p:scale>
        <p:origin x="102"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092" cy="45874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5275" y="0"/>
            <a:ext cx="2971092" cy="458744"/>
          </a:xfrm>
          <a:prstGeom prst="rect">
            <a:avLst/>
          </a:prstGeom>
        </p:spPr>
        <p:txBody>
          <a:bodyPr vert="horz" lIns="91440" tIns="45720" rIns="91440" bIns="45720" rtlCol="0"/>
          <a:lstStyle>
            <a:lvl1pPr algn="r">
              <a:defRPr sz="1200"/>
            </a:lvl1pPr>
          </a:lstStyle>
          <a:p>
            <a:fld id="{187B332D-5053-4A83-9654-319A3BE89638}" type="datetimeFigureOut">
              <a:rPr lang="en-GB" smtClean="0"/>
              <a:t>09/12/2019</a:t>
            </a:fld>
            <a:endParaRPr lang="en-GB"/>
          </a:p>
        </p:txBody>
      </p:sp>
      <p:sp>
        <p:nvSpPr>
          <p:cNvPr id="4" name="Footer Placeholder 3"/>
          <p:cNvSpPr>
            <a:spLocks noGrp="1"/>
          </p:cNvSpPr>
          <p:nvPr>
            <p:ph type="ftr" sz="quarter" idx="2"/>
          </p:nvPr>
        </p:nvSpPr>
        <p:spPr>
          <a:xfrm>
            <a:off x="0" y="8685256"/>
            <a:ext cx="2971092" cy="45874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5275" y="8685256"/>
            <a:ext cx="2971092" cy="458744"/>
          </a:xfrm>
          <a:prstGeom prst="rect">
            <a:avLst/>
          </a:prstGeom>
        </p:spPr>
        <p:txBody>
          <a:bodyPr vert="horz" lIns="91440" tIns="45720" rIns="91440" bIns="45720" rtlCol="0" anchor="b"/>
          <a:lstStyle>
            <a:lvl1pPr algn="r">
              <a:defRPr sz="1200"/>
            </a:lvl1pPr>
          </a:lstStyle>
          <a:p>
            <a:fld id="{62830F8C-0DB3-47EE-A271-465293363623}" type="slidenum">
              <a:rPr lang="en-GB" smtClean="0"/>
              <a:t>‹#›</a:t>
            </a:fld>
            <a:endParaRPr lang="en-GB"/>
          </a:p>
        </p:txBody>
      </p:sp>
    </p:spTree>
    <p:extLst>
      <p:ext uri="{BB962C8B-B14F-4D97-AF65-F5344CB8AC3E}">
        <p14:creationId xmlns:p14="http://schemas.microsoft.com/office/powerpoint/2010/main" val="4792102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2F99D9-ACC6-4BB8-AC8C-02505692C9FA}" type="datetimeFigureOut">
              <a:rPr lang="en-GB" smtClean="0"/>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6BDBB6-A72A-468D-B274-C3D10F897648}" type="slidenum">
              <a:rPr lang="en-GB" smtClean="0"/>
              <a:t>‹#›</a:t>
            </a:fld>
            <a:endParaRPr lang="en-GB"/>
          </a:p>
        </p:txBody>
      </p:sp>
    </p:spTree>
    <p:extLst>
      <p:ext uri="{BB962C8B-B14F-4D97-AF65-F5344CB8AC3E}">
        <p14:creationId xmlns:p14="http://schemas.microsoft.com/office/powerpoint/2010/main" val="1277495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2F99D9-ACC6-4BB8-AC8C-02505692C9FA}" type="datetimeFigureOut">
              <a:rPr lang="en-GB" smtClean="0"/>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6BDBB6-A72A-468D-B274-C3D10F897648}" type="slidenum">
              <a:rPr lang="en-GB" smtClean="0"/>
              <a:t>‹#›</a:t>
            </a:fld>
            <a:endParaRPr lang="en-GB"/>
          </a:p>
        </p:txBody>
      </p:sp>
    </p:spTree>
    <p:extLst>
      <p:ext uri="{BB962C8B-B14F-4D97-AF65-F5344CB8AC3E}">
        <p14:creationId xmlns:p14="http://schemas.microsoft.com/office/powerpoint/2010/main" val="1157466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2F99D9-ACC6-4BB8-AC8C-02505692C9FA}" type="datetimeFigureOut">
              <a:rPr lang="en-GB" smtClean="0"/>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6BDBB6-A72A-468D-B274-C3D10F897648}" type="slidenum">
              <a:rPr lang="en-GB" smtClean="0"/>
              <a:t>‹#›</a:t>
            </a:fld>
            <a:endParaRPr lang="en-GB"/>
          </a:p>
        </p:txBody>
      </p:sp>
    </p:spTree>
    <p:extLst>
      <p:ext uri="{BB962C8B-B14F-4D97-AF65-F5344CB8AC3E}">
        <p14:creationId xmlns:p14="http://schemas.microsoft.com/office/powerpoint/2010/main" val="3496355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2F99D9-ACC6-4BB8-AC8C-02505692C9FA}" type="datetimeFigureOut">
              <a:rPr lang="en-GB" smtClean="0"/>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6BDBB6-A72A-468D-B274-C3D10F897648}" type="slidenum">
              <a:rPr lang="en-GB" smtClean="0"/>
              <a:t>‹#›</a:t>
            </a:fld>
            <a:endParaRPr lang="en-GB"/>
          </a:p>
        </p:txBody>
      </p:sp>
    </p:spTree>
    <p:extLst>
      <p:ext uri="{BB962C8B-B14F-4D97-AF65-F5344CB8AC3E}">
        <p14:creationId xmlns:p14="http://schemas.microsoft.com/office/powerpoint/2010/main" val="190016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2F99D9-ACC6-4BB8-AC8C-02505692C9FA}" type="datetimeFigureOut">
              <a:rPr lang="en-GB" smtClean="0"/>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6BDBB6-A72A-468D-B274-C3D10F897648}" type="slidenum">
              <a:rPr lang="en-GB" smtClean="0"/>
              <a:t>‹#›</a:t>
            </a:fld>
            <a:endParaRPr lang="en-GB"/>
          </a:p>
        </p:txBody>
      </p:sp>
    </p:spTree>
    <p:extLst>
      <p:ext uri="{BB962C8B-B14F-4D97-AF65-F5344CB8AC3E}">
        <p14:creationId xmlns:p14="http://schemas.microsoft.com/office/powerpoint/2010/main" val="17149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2F99D9-ACC6-4BB8-AC8C-02505692C9FA}" type="datetimeFigureOut">
              <a:rPr lang="en-GB" smtClean="0"/>
              <a:t>09/12/2019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6BDBB6-A72A-468D-B274-C3D10F897648}" type="slidenum">
              <a:rPr lang="en-GB" smtClean="0"/>
              <a:t>‹#›</a:t>
            </a:fld>
            <a:endParaRPr lang="en-GB"/>
          </a:p>
        </p:txBody>
      </p:sp>
    </p:spTree>
    <p:extLst>
      <p:ext uri="{BB962C8B-B14F-4D97-AF65-F5344CB8AC3E}">
        <p14:creationId xmlns:p14="http://schemas.microsoft.com/office/powerpoint/2010/main" val="146148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B2F99D9-ACC6-4BB8-AC8C-02505692C9FA}" type="datetimeFigureOut">
              <a:rPr lang="en-GB" smtClean="0"/>
              <a:t>09/12/2019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6BDBB6-A72A-468D-B274-C3D10F897648}" type="slidenum">
              <a:rPr lang="en-GB" smtClean="0"/>
              <a:t>‹#›</a:t>
            </a:fld>
            <a:endParaRPr lang="en-GB"/>
          </a:p>
        </p:txBody>
      </p:sp>
    </p:spTree>
    <p:extLst>
      <p:ext uri="{BB962C8B-B14F-4D97-AF65-F5344CB8AC3E}">
        <p14:creationId xmlns:p14="http://schemas.microsoft.com/office/powerpoint/2010/main" val="2674084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B2F99D9-ACC6-4BB8-AC8C-02505692C9FA}" type="datetimeFigureOut">
              <a:rPr lang="en-GB" smtClean="0"/>
              <a:t>09/12/2019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6BDBB6-A72A-468D-B274-C3D10F897648}" type="slidenum">
              <a:rPr lang="en-GB" smtClean="0"/>
              <a:t>‹#›</a:t>
            </a:fld>
            <a:endParaRPr lang="en-GB"/>
          </a:p>
        </p:txBody>
      </p:sp>
    </p:spTree>
    <p:extLst>
      <p:ext uri="{BB962C8B-B14F-4D97-AF65-F5344CB8AC3E}">
        <p14:creationId xmlns:p14="http://schemas.microsoft.com/office/powerpoint/2010/main" val="3121811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2F99D9-ACC6-4BB8-AC8C-02505692C9FA}" type="datetimeFigureOut">
              <a:rPr lang="en-GB" smtClean="0"/>
              <a:t>09/12/2019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6BDBB6-A72A-468D-B274-C3D10F897648}" type="slidenum">
              <a:rPr lang="en-GB" smtClean="0"/>
              <a:t>‹#›</a:t>
            </a:fld>
            <a:endParaRPr lang="en-GB"/>
          </a:p>
        </p:txBody>
      </p:sp>
    </p:spTree>
    <p:extLst>
      <p:ext uri="{BB962C8B-B14F-4D97-AF65-F5344CB8AC3E}">
        <p14:creationId xmlns:p14="http://schemas.microsoft.com/office/powerpoint/2010/main" val="997336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2F99D9-ACC6-4BB8-AC8C-02505692C9FA}" type="datetimeFigureOut">
              <a:rPr lang="en-GB" smtClean="0"/>
              <a:t>09/12/2019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6BDBB6-A72A-468D-B274-C3D10F897648}" type="slidenum">
              <a:rPr lang="en-GB" smtClean="0"/>
              <a:t>‹#›</a:t>
            </a:fld>
            <a:endParaRPr lang="en-GB"/>
          </a:p>
        </p:txBody>
      </p:sp>
    </p:spTree>
    <p:extLst>
      <p:ext uri="{BB962C8B-B14F-4D97-AF65-F5344CB8AC3E}">
        <p14:creationId xmlns:p14="http://schemas.microsoft.com/office/powerpoint/2010/main" val="293097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2F99D9-ACC6-4BB8-AC8C-02505692C9FA}" type="datetimeFigureOut">
              <a:rPr lang="en-GB" smtClean="0"/>
              <a:t>09/12/2019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6BDBB6-A72A-468D-B274-C3D10F897648}" type="slidenum">
              <a:rPr lang="en-GB" smtClean="0"/>
              <a:t>‹#›</a:t>
            </a:fld>
            <a:endParaRPr lang="en-GB"/>
          </a:p>
        </p:txBody>
      </p:sp>
    </p:spTree>
    <p:extLst>
      <p:ext uri="{BB962C8B-B14F-4D97-AF65-F5344CB8AC3E}">
        <p14:creationId xmlns:p14="http://schemas.microsoft.com/office/powerpoint/2010/main" val="137253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F99D9-ACC6-4BB8-AC8C-02505692C9FA}" type="datetimeFigureOut">
              <a:rPr lang="en-GB" smtClean="0"/>
              <a:t>09/12/2019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BDBB6-A72A-468D-B274-C3D10F897648}" type="slidenum">
              <a:rPr lang="en-GB" smtClean="0"/>
              <a:t>‹#›</a:t>
            </a:fld>
            <a:endParaRPr lang="en-GB"/>
          </a:p>
        </p:txBody>
      </p:sp>
    </p:spTree>
    <p:extLst>
      <p:ext uri="{BB962C8B-B14F-4D97-AF65-F5344CB8AC3E}">
        <p14:creationId xmlns:p14="http://schemas.microsoft.com/office/powerpoint/2010/main" val="2687593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806335"/>
            <a:ext cx="12192000" cy="16625"/>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429" y="116632"/>
            <a:ext cx="2009800" cy="602940"/>
          </a:xfrm>
          <a:prstGeom prst="rect">
            <a:avLst/>
          </a:prstGeom>
        </p:spPr>
      </p:pic>
      <p:sp>
        <p:nvSpPr>
          <p:cNvPr id="8" name="Rectangle 4"/>
          <p:cNvSpPr>
            <a:spLocks/>
          </p:cNvSpPr>
          <p:nvPr/>
        </p:nvSpPr>
        <p:spPr bwMode="auto">
          <a:xfrm>
            <a:off x="-1" y="2291253"/>
            <a:ext cx="12192000" cy="1206500"/>
          </a:xfrm>
          <a:prstGeom prst="rect">
            <a:avLst/>
          </a:prstGeom>
          <a:solidFill>
            <a:schemeClr val="accent1"/>
          </a:solidFill>
          <a:ln>
            <a:noFill/>
          </a:ln>
          <a:extLst>
            <a:ext uri="{91240B29-F687-4F45-9708-019B960494DF}">
              <a14:hiddenLine xmlns:a14="http://schemas.microsoft.com/office/drawing/2010/main" w="12700" cap="rnd">
                <a:solidFill>
                  <a:schemeClr val="tx1"/>
                </a:solidFill>
                <a:round/>
                <a:headEnd/>
                <a:tailEnd/>
              </a14:hiddenLine>
            </a:ext>
          </a:extLst>
        </p:spPr>
        <p:txBody>
          <a:bodyPr lIns="0" tIns="0" rIns="0" bIns="0"/>
          <a:lstStyle/>
          <a:p>
            <a:pPr algn="ctr"/>
            <a:r>
              <a:rPr lang="en-US" sz="3600" dirty="0">
                <a:solidFill>
                  <a:srgbClr val="F2F2F2"/>
                </a:solidFill>
                <a:latin typeface="Arial Bold" charset="0"/>
                <a:cs typeface="Arial Bold" charset="0"/>
                <a:sym typeface="Arial Bold" charset="0"/>
              </a:rPr>
              <a:t>Antenatal Big Room</a:t>
            </a:r>
          </a:p>
          <a:p>
            <a:pPr algn="ctr"/>
            <a:r>
              <a:rPr lang="en-US" sz="3600" dirty="0">
                <a:solidFill>
                  <a:srgbClr val="F2F2F2"/>
                </a:solidFill>
                <a:latin typeface="Arial" charset="0"/>
                <a:cs typeface="Arial" charset="0"/>
                <a:sym typeface="Arial" charset="0"/>
              </a:rPr>
              <a:t>Quality improvement in action</a:t>
            </a:r>
            <a:endParaRPr lang="en-US" sz="3600" dirty="0">
              <a:solidFill>
                <a:srgbClr val="F2F2F2"/>
              </a:solidFill>
              <a:latin typeface="Arial" charset="0"/>
              <a:cs typeface="Arial" charset="0"/>
              <a:sym typeface="Arial" charset="0"/>
            </a:endParaRPr>
          </a:p>
        </p:txBody>
      </p:sp>
      <p:sp>
        <p:nvSpPr>
          <p:cNvPr id="9" name="Rectangle 1"/>
          <p:cNvSpPr txBox="1">
            <a:spLocks noChangeArrowheads="1"/>
          </p:cNvSpPr>
          <p:nvPr/>
        </p:nvSpPr>
        <p:spPr bwMode="auto">
          <a:xfrm>
            <a:off x="0" y="4221163"/>
            <a:ext cx="12191999"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600" dirty="0" smtClean="0">
                <a:solidFill>
                  <a:schemeClr val="tx1"/>
                </a:solidFill>
                <a:latin typeface="Arial Bold" charset="0"/>
                <a:cs typeface="Arial Bold" charset="0"/>
                <a:sym typeface="Arial Bold" charset="0"/>
              </a:rPr>
              <a:t>Sabrina Das</a:t>
            </a:r>
            <a:endParaRPr lang="en-US" sz="2500" dirty="0" smtClean="0">
              <a:solidFill>
                <a:schemeClr val="tx1"/>
              </a:solidFill>
              <a:latin typeface="Arial" charset="0"/>
              <a:sym typeface="Arial" charset="0"/>
            </a:endParaRPr>
          </a:p>
          <a:p>
            <a:pPr algn="ctr" eaLnBrk="1" hangingPunct="1"/>
            <a:r>
              <a:rPr lang="en-GB" sz="2800" dirty="0" smtClean="0">
                <a:solidFill>
                  <a:schemeClr val="tx1"/>
                </a:solidFill>
                <a:latin typeface="Arial" charset="0"/>
                <a:cs typeface="Arial" charset="0"/>
                <a:sym typeface="Arial" charset="0"/>
              </a:rPr>
              <a:t>Consultant Obstetrician and Gynaecologist</a:t>
            </a:r>
          </a:p>
          <a:p>
            <a:pPr algn="ctr" eaLnBrk="1" hangingPunct="1"/>
            <a:r>
              <a:rPr lang="en-GB" sz="2800" dirty="0" smtClean="0">
                <a:solidFill>
                  <a:schemeClr val="tx1"/>
                </a:solidFill>
                <a:latin typeface="Arial" charset="0"/>
                <a:cs typeface="Arial" charset="0"/>
                <a:sym typeface="Arial" charset="0"/>
              </a:rPr>
              <a:t>Lead for Antenatal Services</a:t>
            </a:r>
            <a:endParaRPr lang="en-US" sz="2500" dirty="0">
              <a:solidFill>
                <a:schemeClr val="tx1"/>
              </a:solidFill>
              <a:latin typeface="Arial" charset="0"/>
              <a:sym typeface="Arial" charset="0"/>
            </a:endParaRPr>
          </a:p>
        </p:txBody>
      </p:sp>
    </p:spTree>
    <p:extLst>
      <p:ext uri="{BB962C8B-B14F-4D97-AF65-F5344CB8AC3E}">
        <p14:creationId xmlns:p14="http://schemas.microsoft.com/office/powerpoint/2010/main" val="88928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707.JPG"/>
          <p:cNvPicPr>
            <a:picLocks noChangeAspect="1"/>
          </p:cNvPicPr>
          <p:nvPr/>
        </p:nvPicPr>
        <p:blipFill rotWithShape="1">
          <a:blip r:embed="rId2" cstate="print">
            <a:extLst>
              <a:ext uri="{28A0092B-C50C-407E-A947-70E740481C1C}">
                <a14:useLocalDpi xmlns:a14="http://schemas.microsoft.com/office/drawing/2010/main" val="0"/>
              </a:ext>
            </a:extLst>
          </a:blip>
          <a:srcRect l="10462" t="12267" r="37948" b="22549"/>
          <a:stretch/>
        </p:blipFill>
        <p:spPr>
          <a:xfrm>
            <a:off x="7761467" y="277308"/>
            <a:ext cx="3647422" cy="3456384"/>
          </a:xfrm>
          <a:prstGeom prst="rect">
            <a:avLst/>
          </a:prstGeom>
        </p:spPr>
      </p:pic>
      <p:pic>
        <p:nvPicPr>
          <p:cNvPr id="4" name="Picture 3" descr="Screen Shot 2018-12-06 at 17.32.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736" y="2259385"/>
            <a:ext cx="5185486" cy="4047605"/>
          </a:xfrm>
          <a:prstGeom prst="rect">
            <a:avLst/>
          </a:prstGeom>
        </p:spPr>
      </p:pic>
      <p:sp>
        <p:nvSpPr>
          <p:cNvPr id="5" name="TextBox 4"/>
          <p:cNvSpPr txBox="1"/>
          <p:nvPr/>
        </p:nvSpPr>
        <p:spPr>
          <a:xfrm>
            <a:off x="1105593" y="490451"/>
            <a:ext cx="5985985" cy="1477328"/>
          </a:xfrm>
          <a:prstGeom prst="rect">
            <a:avLst/>
          </a:prstGeom>
          <a:noFill/>
        </p:spPr>
        <p:txBody>
          <a:bodyPr wrap="square" rtlCol="0">
            <a:spAutoFit/>
          </a:bodyPr>
          <a:lstStyle/>
          <a:p>
            <a:r>
              <a:rPr lang="en-GB" dirty="0" smtClean="0">
                <a:solidFill>
                  <a:schemeClr val="accent1">
                    <a:lumMod val="75000"/>
                  </a:schemeClr>
                </a:solidFill>
              </a:rPr>
              <a:t>“I tried to make an appointment to see the GP so I could be referred for Antenatal Care.  The receptionist told me ‘you don’t need to do that anymore, you just go online and refer yourself’.  The way she said it, she made me feel really stupid that I didn’t know this.”</a:t>
            </a:r>
            <a:endParaRPr lang="en-GB" dirty="0">
              <a:solidFill>
                <a:schemeClr val="accent1">
                  <a:lumMod val="75000"/>
                </a:schemeClr>
              </a:solidFill>
            </a:endParaRPr>
          </a:p>
        </p:txBody>
      </p:sp>
      <p:grpSp>
        <p:nvGrpSpPr>
          <p:cNvPr id="16" name="Group 15"/>
          <p:cNvGrpSpPr/>
          <p:nvPr/>
        </p:nvGrpSpPr>
        <p:grpSpPr>
          <a:xfrm>
            <a:off x="5976222" y="2768138"/>
            <a:ext cx="5598894" cy="4422371"/>
            <a:chOff x="5859221" y="2984269"/>
            <a:chExt cx="5068131" cy="3873731"/>
          </a:xfrm>
        </p:grpSpPr>
        <p:pic>
          <p:nvPicPr>
            <p:cNvPr id="10" name="Picture 9" descr="Post It Memos Notes · Free image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9221" y="2984269"/>
              <a:ext cx="5068131" cy="3873731"/>
            </a:xfrm>
            <a:prstGeom prst="rect">
              <a:avLst/>
            </a:prstGeom>
          </p:spPr>
        </p:pic>
        <p:sp>
          <p:nvSpPr>
            <p:cNvPr id="11" name="TextBox 10"/>
            <p:cNvSpPr txBox="1"/>
            <p:nvPr/>
          </p:nvSpPr>
          <p:spPr>
            <a:xfrm rot="327319">
              <a:off x="6574745" y="3498547"/>
              <a:ext cx="1335303" cy="1177245"/>
            </a:xfrm>
            <a:prstGeom prst="rect">
              <a:avLst/>
            </a:prstGeom>
            <a:noFill/>
          </p:spPr>
          <p:txBody>
            <a:bodyPr wrap="square" rtlCol="0">
              <a:spAutoFit/>
            </a:bodyPr>
            <a:lstStyle/>
            <a:p>
              <a:r>
                <a:rPr lang="en-GB" sz="1400" dirty="0" smtClean="0"/>
                <a:t>Women get turned away at GP practices when seeking Antenatal referral</a:t>
              </a:r>
            </a:p>
            <a:p>
              <a:endParaRPr lang="en-GB" sz="1050" dirty="0"/>
            </a:p>
          </p:txBody>
        </p:sp>
        <p:sp>
          <p:nvSpPr>
            <p:cNvPr id="12" name="TextBox 11"/>
            <p:cNvSpPr txBox="1"/>
            <p:nvPr/>
          </p:nvSpPr>
          <p:spPr>
            <a:xfrm rot="20658397">
              <a:off x="8405955" y="3277238"/>
              <a:ext cx="1431770" cy="1294050"/>
            </a:xfrm>
            <a:prstGeom prst="rect">
              <a:avLst/>
            </a:prstGeom>
            <a:noFill/>
          </p:spPr>
          <p:txBody>
            <a:bodyPr wrap="square" rtlCol="0">
              <a:spAutoFit/>
            </a:bodyPr>
            <a:lstStyle/>
            <a:p>
              <a:r>
                <a:rPr lang="en-GB" sz="1300" dirty="0" smtClean="0"/>
                <a:t>Women with complex health or social needs can’t always communicate these in a self referral</a:t>
              </a:r>
            </a:p>
            <a:p>
              <a:endParaRPr lang="en-GB" sz="1200" dirty="0"/>
            </a:p>
          </p:txBody>
        </p:sp>
        <p:sp>
          <p:nvSpPr>
            <p:cNvPr id="13" name="TextBox 12"/>
            <p:cNvSpPr txBox="1"/>
            <p:nvPr/>
          </p:nvSpPr>
          <p:spPr>
            <a:xfrm>
              <a:off x="7818697" y="5234884"/>
              <a:ext cx="1266180" cy="957058"/>
            </a:xfrm>
            <a:prstGeom prst="rect">
              <a:avLst/>
            </a:prstGeom>
            <a:noFill/>
          </p:spPr>
          <p:txBody>
            <a:bodyPr wrap="square" rtlCol="0">
              <a:spAutoFit/>
            </a:bodyPr>
            <a:lstStyle/>
            <a:p>
              <a:r>
                <a:rPr lang="en-GB" sz="1300" dirty="0" smtClean="0"/>
                <a:t>Problems with vetting referrals when we don’t always have the right information</a:t>
              </a:r>
            </a:p>
          </p:txBody>
        </p:sp>
        <p:sp>
          <p:nvSpPr>
            <p:cNvPr id="14" name="TextBox 13"/>
            <p:cNvSpPr txBox="1"/>
            <p:nvPr/>
          </p:nvSpPr>
          <p:spPr>
            <a:xfrm rot="20427297">
              <a:off x="6189991" y="5142551"/>
              <a:ext cx="1357706" cy="1200329"/>
            </a:xfrm>
            <a:prstGeom prst="rect">
              <a:avLst/>
            </a:prstGeom>
            <a:noFill/>
          </p:spPr>
          <p:txBody>
            <a:bodyPr wrap="square" rtlCol="0">
              <a:spAutoFit/>
            </a:bodyPr>
            <a:lstStyle/>
            <a:p>
              <a:r>
                <a:rPr lang="en-GB" sz="1400" dirty="0" smtClean="0"/>
                <a:t>Some vulnerable women find it harder to access early Antenatal care</a:t>
              </a:r>
            </a:p>
            <a:p>
              <a:endParaRPr lang="en-GB" sz="1200" dirty="0"/>
            </a:p>
          </p:txBody>
        </p:sp>
        <p:sp>
          <p:nvSpPr>
            <p:cNvPr id="15" name="TextBox 14"/>
            <p:cNvSpPr txBox="1"/>
            <p:nvPr/>
          </p:nvSpPr>
          <p:spPr>
            <a:xfrm rot="20615494">
              <a:off x="9382660" y="4938444"/>
              <a:ext cx="1246909" cy="647025"/>
            </a:xfrm>
            <a:prstGeom prst="rect">
              <a:avLst/>
            </a:prstGeom>
            <a:noFill/>
          </p:spPr>
          <p:txBody>
            <a:bodyPr wrap="square" rtlCol="0">
              <a:spAutoFit/>
            </a:bodyPr>
            <a:lstStyle/>
            <a:p>
              <a:r>
                <a:rPr lang="en-GB" sz="1400" dirty="0" smtClean="0"/>
                <a:t>Late booking = missed screening</a:t>
              </a:r>
              <a:endParaRPr lang="en-GB" sz="1400" dirty="0"/>
            </a:p>
          </p:txBody>
        </p:sp>
      </p:grpSp>
    </p:spTree>
    <p:extLst>
      <p:ext uri="{BB962C8B-B14F-4D97-AF65-F5344CB8AC3E}">
        <p14:creationId xmlns:p14="http://schemas.microsoft.com/office/powerpoint/2010/main" val="2146830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1025" y="184114"/>
            <a:ext cx="4483158" cy="1587103"/>
          </a:xfrm>
          <a:prstGeom prst="rect">
            <a:avLst/>
          </a:prstGeom>
        </p:spPr>
      </p:pic>
      <p:sp>
        <p:nvSpPr>
          <p:cNvPr id="4" name="TextBox 3"/>
          <p:cNvSpPr txBox="1"/>
          <p:nvPr/>
        </p:nvSpPr>
        <p:spPr>
          <a:xfrm>
            <a:off x="1130531" y="1771217"/>
            <a:ext cx="10615353" cy="4216539"/>
          </a:xfrm>
          <a:prstGeom prst="rect">
            <a:avLst/>
          </a:prstGeom>
          <a:noFill/>
        </p:spPr>
        <p:txBody>
          <a:bodyPr wrap="square" rtlCol="0">
            <a:spAutoFit/>
          </a:bodyPr>
          <a:lstStyle/>
          <a:p>
            <a:r>
              <a:rPr lang="en-GB" sz="2400" dirty="0" smtClean="0"/>
              <a:t>WHAT OPPORTUNITIES DO YOU SEE FOR MAKING PROGRESS ON THIS CHALLENGE? </a:t>
            </a:r>
          </a:p>
          <a:p>
            <a:endParaRPr lang="en-GB" sz="2400" dirty="0"/>
          </a:p>
          <a:p>
            <a:pPr marL="285750" indent="-285750">
              <a:buFont typeface="Arial" panose="020B0604020202020204" pitchFamily="34" charset="0"/>
              <a:buChar char="•"/>
            </a:pPr>
            <a:r>
              <a:rPr lang="en-GB" sz="2000" dirty="0" smtClean="0"/>
              <a:t>Silent reflection on your own </a:t>
            </a:r>
          </a:p>
          <a:p>
            <a:r>
              <a:rPr lang="en-GB" sz="2000" dirty="0" smtClean="0"/>
              <a:t>1 minute</a:t>
            </a:r>
          </a:p>
          <a:p>
            <a:endParaRPr lang="en-GB" sz="2000" dirty="0"/>
          </a:p>
          <a:p>
            <a:pPr marL="285750" indent="-285750">
              <a:buFont typeface="Arial" panose="020B0604020202020204" pitchFamily="34" charset="0"/>
              <a:buChar char="•"/>
            </a:pPr>
            <a:r>
              <a:rPr lang="en-GB" sz="2000" dirty="0" smtClean="0"/>
              <a:t>Generate ideas in pairs, building on ideas from your self-reflection</a:t>
            </a:r>
          </a:p>
          <a:p>
            <a:r>
              <a:rPr lang="en-GB" sz="2000" dirty="0" smtClean="0"/>
              <a:t>2 minutes</a:t>
            </a:r>
          </a:p>
          <a:p>
            <a:endParaRPr lang="en-GB" sz="2000" dirty="0"/>
          </a:p>
          <a:p>
            <a:pPr marL="285750" indent="-285750">
              <a:buFont typeface="Arial" panose="020B0604020202020204" pitchFamily="34" charset="0"/>
              <a:buChar char="•"/>
            </a:pPr>
            <a:r>
              <a:rPr lang="en-GB" sz="2000" dirty="0" smtClean="0"/>
              <a:t>Get into a foursome – share and develop ideas (notice similarities and differences)</a:t>
            </a:r>
          </a:p>
          <a:p>
            <a:r>
              <a:rPr lang="en-GB" sz="2000" dirty="0" smtClean="0"/>
              <a:t>4 minutes</a:t>
            </a:r>
          </a:p>
          <a:p>
            <a:endParaRPr lang="en-GB" sz="2000" dirty="0"/>
          </a:p>
          <a:p>
            <a:pPr marL="285750" indent="-285750">
              <a:buFont typeface="Arial" panose="020B0604020202020204" pitchFamily="34" charset="0"/>
              <a:buChar char="•"/>
            </a:pPr>
            <a:r>
              <a:rPr lang="en-GB" sz="2000" dirty="0" smtClean="0"/>
              <a:t>What is one idea that stood out in your conversation?  </a:t>
            </a:r>
          </a:p>
          <a:p>
            <a:r>
              <a:rPr lang="en-GB" sz="2000" dirty="0" smtClean="0"/>
              <a:t>5 minutes</a:t>
            </a:r>
            <a:endParaRPr lang="en-GB" sz="2000" dirty="0"/>
          </a:p>
        </p:txBody>
      </p:sp>
    </p:spTree>
    <p:extLst>
      <p:ext uri="{BB962C8B-B14F-4D97-AF65-F5344CB8AC3E}">
        <p14:creationId xmlns:p14="http://schemas.microsoft.com/office/powerpoint/2010/main" val="3911668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694.JPG"/>
          <p:cNvPicPr>
            <a:picLocks noChangeAspect="1"/>
          </p:cNvPicPr>
          <p:nvPr/>
        </p:nvPicPr>
        <p:blipFill rotWithShape="1">
          <a:blip r:embed="rId2">
            <a:extLst>
              <a:ext uri="{28A0092B-C50C-407E-A947-70E740481C1C}">
                <a14:useLocalDpi xmlns:a14="http://schemas.microsoft.com/office/drawing/2010/main" val="0"/>
              </a:ext>
            </a:extLst>
          </a:blip>
          <a:srcRect r="25501"/>
          <a:stretch/>
        </p:blipFill>
        <p:spPr>
          <a:xfrm>
            <a:off x="1537853" y="4149080"/>
            <a:ext cx="9144001" cy="2708920"/>
          </a:xfrm>
          <a:prstGeom prst="rect">
            <a:avLst/>
          </a:prstGeom>
        </p:spPr>
      </p:pic>
      <p:sp>
        <p:nvSpPr>
          <p:cNvPr id="3" name="TextBox 2"/>
          <p:cNvSpPr txBox="1"/>
          <p:nvPr/>
        </p:nvSpPr>
        <p:spPr>
          <a:xfrm>
            <a:off x="1537853" y="781394"/>
            <a:ext cx="9168938"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Come along anytime – Every Thursday 1-2pm, Duke of Sussex Boardroom, 2</a:t>
            </a:r>
            <a:r>
              <a:rPr lang="en-GB" sz="2400" baseline="30000" dirty="0" smtClean="0"/>
              <a:t>nd</a:t>
            </a:r>
            <a:r>
              <a:rPr lang="en-GB" sz="2400" dirty="0" smtClean="0"/>
              <a:t> Floor, Queen Charlottes Hospital</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Direct women to our Maternity Voice Partnership</a:t>
            </a:r>
          </a:p>
          <a:p>
            <a:endParaRPr lang="en-GB" sz="2400" dirty="0" smtClean="0"/>
          </a:p>
          <a:p>
            <a:pPr marL="285750" indent="-285750">
              <a:buFont typeface="Arial" panose="020B0604020202020204" pitchFamily="34" charset="0"/>
              <a:buChar char="•"/>
            </a:pPr>
            <a:r>
              <a:rPr lang="en-GB" sz="2400" dirty="0" smtClean="0"/>
              <a:t>Check out our new web based self-referral form</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Sabrina.das@nhs.net</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1615" y="1530929"/>
            <a:ext cx="2094806" cy="2094806"/>
          </a:xfrm>
          <a:prstGeom prst="rect">
            <a:avLst/>
          </a:prstGeom>
        </p:spPr>
      </p:pic>
      <p:cxnSp>
        <p:nvCxnSpPr>
          <p:cNvPr id="6" name="Curved Connector 5"/>
          <p:cNvCxnSpPr/>
          <p:nvPr/>
        </p:nvCxnSpPr>
        <p:spPr>
          <a:xfrm>
            <a:off x="8030095" y="2169623"/>
            <a:ext cx="731520" cy="541713"/>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2347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227</Words>
  <Application>Microsoft Office PowerPoint</Application>
  <PresentationFormat>Widescreen</PresentationFormat>
  <Paragraphs>31</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Arial Bold</vt:lpstr>
      <vt:lpstr>Calibri</vt:lpstr>
      <vt:lpstr>Calibri Light</vt:lpstr>
      <vt:lpstr>ヒラギノ角ゴ ProN W3</vt:lpstr>
      <vt:lpstr>Office Theme</vt:lpstr>
      <vt:lpstr>PowerPoint Presentation</vt:lpstr>
      <vt:lpstr>PowerPoint Presentation</vt:lpstr>
      <vt:lpstr>PowerPoint Presentation</vt:lpstr>
      <vt:lpstr>PowerPoint Presentation</vt:lpstr>
    </vt:vector>
  </TitlesOfParts>
  <Company>Imperial College Healthcare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O'Dwyer, Sabrina</dc:creator>
  <cp:lastModifiedBy>King, Joselyn</cp:lastModifiedBy>
  <cp:revision>8</cp:revision>
  <dcterms:created xsi:type="dcterms:W3CDTF">2019-12-09T11:23:52Z</dcterms:created>
  <dcterms:modified xsi:type="dcterms:W3CDTF">2019-12-09T17:49:18Z</dcterms:modified>
</cp:coreProperties>
</file>