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309" r:id="rId2"/>
    <p:sldId id="277" r:id="rId3"/>
    <p:sldId id="257" r:id="rId4"/>
    <p:sldId id="305" r:id="rId5"/>
    <p:sldId id="264" r:id="rId6"/>
    <p:sldId id="279" r:id="rId7"/>
    <p:sldId id="289" r:id="rId8"/>
    <p:sldId id="278" r:id="rId9"/>
    <p:sldId id="259" r:id="rId10"/>
    <p:sldId id="260" r:id="rId11"/>
    <p:sldId id="265" r:id="rId12"/>
    <p:sldId id="261" r:id="rId13"/>
    <p:sldId id="262" r:id="rId14"/>
    <p:sldId id="280" r:id="rId15"/>
    <p:sldId id="296" r:id="rId16"/>
    <p:sldId id="297" r:id="rId17"/>
    <p:sldId id="298" r:id="rId18"/>
    <p:sldId id="300" r:id="rId19"/>
    <p:sldId id="301" r:id="rId20"/>
    <p:sldId id="281" r:id="rId21"/>
    <p:sldId id="282" r:id="rId22"/>
    <p:sldId id="283" r:id="rId23"/>
    <p:sldId id="284" r:id="rId24"/>
    <p:sldId id="307" r:id="rId25"/>
    <p:sldId id="266" r:id="rId26"/>
    <p:sldId id="267" r:id="rId27"/>
    <p:sldId id="263" r:id="rId28"/>
    <p:sldId id="290" r:id="rId29"/>
    <p:sldId id="291" r:id="rId30"/>
    <p:sldId id="292" r:id="rId31"/>
    <p:sldId id="286" r:id="rId32"/>
    <p:sldId id="285" r:id="rId33"/>
    <p:sldId id="268" r:id="rId34"/>
    <p:sldId id="269" r:id="rId35"/>
    <p:sldId id="270" r:id="rId36"/>
    <p:sldId id="272" r:id="rId37"/>
    <p:sldId id="274" r:id="rId38"/>
    <p:sldId id="273" r:id="rId39"/>
    <p:sldId id="306" r:id="rId40"/>
    <p:sldId id="276" r:id="rId41"/>
    <p:sldId id="275" r:id="rId42"/>
    <p:sldId id="295" r:id="rId43"/>
    <p:sldId id="293" r:id="rId44"/>
    <p:sldId id="308" r:id="rId45"/>
    <p:sldId id="304" r:id="rId46"/>
    <p:sldId id="303" r:id="rId4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F27B611-64E5-43FC-81A4-3BF704396637}" type="datetimeFigureOut">
              <a:rPr lang="en-GB" smtClean="0"/>
              <a:t>23/07/2019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408120D-DF8D-42E0-814A-A371BD3E4A1A}" type="slidenum">
              <a:rPr lang="en-GB" smtClean="0"/>
              <a:t>‹#›</a:t>
            </a:fld>
            <a:endParaRPr lang="en-GB"/>
          </a:p>
        </p:txBody>
      </p:sp>
    </p:spTree>
    <p:extLst>
      <p:ext uri="{BB962C8B-B14F-4D97-AF65-F5344CB8AC3E}">
        <p14:creationId xmlns:p14="http://schemas.microsoft.com/office/powerpoint/2010/main" val="3621465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157003C-2BB7-4234-834A-BB92470C9658}" type="datetimeFigureOut">
              <a:rPr lang="en-GB" smtClean="0"/>
              <a:t>23/07/2019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67C58BA-4EFB-4CF9-9720-FA989239EE8C}" type="slidenum">
              <a:rPr lang="en-GB" smtClean="0"/>
              <a:t>‹#›</a:t>
            </a:fld>
            <a:endParaRPr lang="en-GB"/>
          </a:p>
        </p:txBody>
      </p:sp>
    </p:spTree>
    <p:extLst>
      <p:ext uri="{BB962C8B-B14F-4D97-AF65-F5344CB8AC3E}">
        <p14:creationId xmlns:p14="http://schemas.microsoft.com/office/powerpoint/2010/main" val="326981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7C58BA-4EFB-4CF9-9720-FA989239EE8C}" type="slidenum">
              <a:rPr lang="en-GB" smtClean="0"/>
              <a:t>1</a:t>
            </a:fld>
            <a:endParaRPr lang="en-GB"/>
          </a:p>
        </p:txBody>
      </p:sp>
    </p:spTree>
    <p:extLst>
      <p:ext uri="{BB962C8B-B14F-4D97-AF65-F5344CB8AC3E}">
        <p14:creationId xmlns:p14="http://schemas.microsoft.com/office/powerpoint/2010/main" val="76605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ln/>
        </p:spPr>
      </p:sp>
      <p:sp>
        <p:nvSpPr>
          <p:cNvPr id="46083" name="Text Box 2"/>
          <p:cNvSpPr>
            <a:spLocks noGrp="1" noChangeArrowheads="1"/>
          </p:cNvSpPr>
          <p:nvPr>
            <p:ph type="body" idx="1"/>
          </p:nvPr>
        </p:nvSpPr>
        <p:spPr>
          <a:xfrm>
            <a:off x="1036961" y="4725494"/>
            <a:ext cx="4728475" cy="170469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93675" indent="-193675" eaLnBrk="1">
              <a:lnSpc>
                <a:spcPct val="97000"/>
              </a:lnSpc>
              <a:spcBef>
                <a:spcPct val="0"/>
              </a:spcBef>
              <a:buSzPct val="45000"/>
              <a:tabLst>
                <a:tab pos="649288" algn="l"/>
                <a:tab pos="1298575" algn="l"/>
                <a:tab pos="1947863" algn="l"/>
                <a:tab pos="2597150" algn="l"/>
                <a:tab pos="3248025" algn="l"/>
                <a:tab pos="3897313" algn="l"/>
                <a:tab pos="4546600" algn="l"/>
              </a:tabLst>
            </a:pPr>
            <a:r>
              <a:rPr lang="en-GB" altLang="en-US" smtClean="0">
                <a:latin typeface="Arial" panose="020B0604020202020204" pitchFamily="34" charset="0"/>
                <a:ea typeface="Gothic"/>
                <a:cs typeface="Gothic"/>
              </a:rPr>
              <a:t>Figure 2 Dual-Energy X-Ray Absorptiometry (DXA) Scan of the Thoracic and Lumbar Spine. Vertebral deformation at the thoracic and lumbar spine was assessed in the patient described in the vignette, with the use of the vertebral-fracture assessment on the same DXA scanner as that used for the measurement of bone mineral density in Figure 1. Panel A shows thoracic kyphosis due to a 75% loss of height of T11. For comparison, Panel B shows a normal vertebral-fracture assessment in a 58-year-old woman without osteoporosis.</a:t>
            </a:r>
          </a:p>
        </p:txBody>
      </p:sp>
    </p:spTree>
    <p:extLst>
      <p:ext uri="{BB962C8B-B14F-4D97-AF65-F5344CB8AC3E}">
        <p14:creationId xmlns:p14="http://schemas.microsoft.com/office/powerpoint/2010/main" val="278684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52047-166C-48F3-A881-75137FA8672B}" type="slidenum">
              <a:rPr lang="en-GB" altLang="en-US"/>
              <a:pPr/>
              <a:t>7</a:t>
            </a:fld>
            <a:endParaRPr lang="en-GB" altLang="en-US"/>
          </a:p>
        </p:txBody>
      </p:sp>
      <p:sp>
        <p:nvSpPr>
          <p:cNvPr id="148482" name="Rectangle 2"/>
          <p:cNvSpPr>
            <a:spLocks noGrp="1" noRot="1" noChangeAspect="1" noChangeArrowheads="1" noTextEdit="1"/>
          </p:cNvSpPr>
          <p:nvPr>
            <p:ph type="sldImg"/>
          </p:nvPr>
        </p:nvSpPr>
        <p:spPr>
          <a:xfrm>
            <a:off x="1130300" y="992188"/>
            <a:ext cx="4537075" cy="3403600"/>
          </a:xfrm>
          <a:solidFill>
            <a:srgbClr val="FFFFFF"/>
          </a:solidFill>
          <a:ln/>
        </p:spPr>
      </p:sp>
      <p:sp>
        <p:nvSpPr>
          <p:cNvPr id="148483" name="Text Box 3"/>
          <p:cNvSpPr txBox="1">
            <a:spLocks noGrp="1" noChangeArrowheads="1"/>
          </p:cNvSpPr>
          <p:nvPr>
            <p:ph type="body" idx="1"/>
          </p:nvPr>
        </p:nvSpPr>
        <p:spPr>
          <a:xfrm>
            <a:off x="1036961" y="4725494"/>
            <a:ext cx="4728475" cy="716543"/>
          </a:xfrm>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en-US" sz="1600">
                <a:cs typeface="Lucida Sans Unicode" panose="020B0602030504020204" pitchFamily="34" charset="0"/>
              </a:rPr>
              <a:t>Figure 1. Fracture Rate and the Number of Women with Fractures According to Peripheral Bone Mineral Density (BMD). Data are from Siris et al.10</a:t>
            </a:r>
          </a:p>
        </p:txBody>
      </p:sp>
    </p:spTree>
    <p:extLst>
      <p:ext uri="{BB962C8B-B14F-4D97-AF65-F5344CB8AC3E}">
        <p14:creationId xmlns:p14="http://schemas.microsoft.com/office/powerpoint/2010/main" val="114918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a:ln/>
        </p:spPr>
      </p:sp>
      <p:sp>
        <p:nvSpPr>
          <p:cNvPr id="57347" name="Rectangle 2"/>
          <p:cNvSpPr>
            <a:spLocks noGrp="1" noChangeArrowheads="1"/>
          </p:cNvSpPr>
          <p:nvPr>
            <p:ph type="body" idx="1"/>
          </p:nvPr>
        </p:nvSpPr>
        <p:spPr>
          <a:xfrm>
            <a:off x="1036961" y="4725493"/>
            <a:ext cx="4728475" cy="37776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n-US" smtClean="0"/>
          </a:p>
        </p:txBody>
      </p:sp>
    </p:spTree>
    <p:extLst>
      <p:ext uri="{BB962C8B-B14F-4D97-AF65-F5344CB8AC3E}">
        <p14:creationId xmlns:p14="http://schemas.microsoft.com/office/powerpoint/2010/main" val="403913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892B7E9-D1DE-0740-81C2-59CA09769D40}"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0D7B-ECE6-E646-8C7F-FCBD32C30CC6}" type="slidenum">
              <a:rPr lang="en-US" smtClean="0"/>
              <a:t>‹#›</a:t>
            </a:fld>
            <a:endParaRPr lang="en-US"/>
          </a:p>
        </p:txBody>
      </p:sp>
    </p:spTree>
    <p:extLst>
      <p:ext uri="{BB962C8B-B14F-4D97-AF65-F5344CB8AC3E}">
        <p14:creationId xmlns:p14="http://schemas.microsoft.com/office/powerpoint/2010/main" val="35577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892B7E9-D1DE-0740-81C2-59CA09769D40}"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0D7B-ECE6-E646-8C7F-FCBD32C30CC6}" type="slidenum">
              <a:rPr lang="en-US" smtClean="0"/>
              <a:t>‹#›</a:t>
            </a:fld>
            <a:endParaRPr lang="en-US"/>
          </a:p>
        </p:txBody>
      </p:sp>
    </p:spTree>
    <p:extLst>
      <p:ext uri="{BB962C8B-B14F-4D97-AF65-F5344CB8AC3E}">
        <p14:creationId xmlns:p14="http://schemas.microsoft.com/office/powerpoint/2010/main" val="3146319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892B7E9-D1DE-0740-81C2-59CA09769D40}"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0D7B-ECE6-E646-8C7F-FCBD32C30CC6}" type="slidenum">
              <a:rPr lang="en-US" smtClean="0"/>
              <a:t>‹#›</a:t>
            </a:fld>
            <a:endParaRPr lang="en-US"/>
          </a:p>
        </p:txBody>
      </p:sp>
    </p:spTree>
    <p:extLst>
      <p:ext uri="{BB962C8B-B14F-4D97-AF65-F5344CB8AC3E}">
        <p14:creationId xmlns:p14="http://schemas.microsoft.com/office/powerpoint/2010/main" val="2154371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Online Image Placeholder 3"/>
          <p:cNvSpPr>
            <a:spLocks noGrp="1"/>
          </p:cNvSpPr>
          <p:nvPr>
            <p:ph type="clipArt" sz="half" idx="2"/>
          </p:nvPr>
        </p:nvSpPr>
        <p:spPr>
          <a:xfrm>
            <a:off x="4648200" y="1981200"/>
            <a:ext cx="3810000" cy="4114800"/>
          </a:xfrm>
        </p:spPr>
        <p:txBody>
          <a:bodyPr/>
          <a:lstStyle/>
          <a:p>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98344E7-082E-4AA5-9FDF-8A787E56E61E}" type="slidenum">
              <a:rPr lang="en-US" altLang="en-US"/>
              <a:pPr/>
              <a:t>‹#›</a:t>
            </a:fld>
            <a:endParaRPr lang="en-US" altLang="en-US"/>
          </a:p>
        </p:txBody>
      </p:sp>
    </p:spTree>
    <p:extLst>
      <p:ext uri="{BB962C8B-B14F-4D97-AF65-F5344CB8AC3E}">
        <p14:creationId xmlns:p14="http://schemas.microsoft.com/office/powerpoint/2010/main" val="3405677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A00C39B-9882-4D9A-9A24-A692F6DFDDFB}" type="slidenum">
              <a:rPr lang="en-US" altLang="en-US"/>
              <a:pPr/>
              <a:t>‹#›</a:t>
            </a:fld>
            <a:endParaRPr lang="en-US" altLang="en-US"/>
          </a:p>
        </p:txBody>
      </p:sp>
    </p:spTree>
    <p:extLst>
      <p:ext uri="{BB962C8B-B14F-4D97-AF65-F5344CB8AC3E}">
        <p14:creationId xmlns:p14="http://schemas.microsoft.com/office/powerpoint/2010/main" val="83511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2F51E6F2-F75A-4A1A-ABA2-843F986E31BC}" type="slidenum">
              <a:rPr lang="en-US" altLang="en-US"/>
              <a:pPr/>
              <a:t>‹#›</a:t>
            </a:fld>
            <a:endParaRPr lang="en-US" altLang="en-US"/>
          </a:p>
        </p:txBody>
      </p:sp>
    </p:spTree>
    <p:extLst>
      <p:ext uri="{BB962C8B-B14F-4D97-AF65-F5344CB8AC3E}">
        <p14:creationId xmlns:p14="http://schemas.microsoft.com/office/powerpoint/2010/main" val="332143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892B7E9-D1DE-0740-81C2-59CA09769D40}"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0D7B-ECE6-E646-8C7F-FCBD32C30CC6}" type="slidenum">
              <a:rPr lang="en-US" smtClean="0"/>
              <a:t>‹#›</a:t>
            </a:fld>
            <a:endParaRPr lang="en-US"/>
          </a:p>
        </p:txBody>
      </p:sp>
    </p:spTree>
    <p:extLst>
      <p:ext uri="{BB962C8B-B14F-4D97-AF65-F5344CB8AC3E}">
        <p14:creationId xmlns:p14="http://schemas.microsoft.com/office/powerpoint/2010/main" val="155085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892B7E9-D1DE-0740-81C2-59CA09769D40}"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30D7B-ECE6-E646-8C7F-FCBD32C30CC6}" type="slidenum">
              <a:rPr lang="en-US" smtClean="0"/>
              <a:t>‹#›</a:t>
            </a:fld>
            <a:endParaRPr lang="en-US"/>
          </a:p>
        </p:txBody>
      </p:sp>
    </p:spTree>
    <p:extLst>
      <p:ext uri="{BB962C8B-B14F-4D97-AF65-F5344CB8AC3E}">
        <p14:creationId xmlns:p14="http://schemas.microsoft.com/office/powerpoint/2010/main" val="7419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892B7E9-D1DE-0740-81C2-59CA09769D40}" type="datetimeFigureOut">
              <a:rPr lang="en-US" smtClean="0"/>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30D7B-ECE6-E646-8C7F-FCBD32C30CC6}" type="slidenum">
              <a:rPr lang="en-US" smtClean="0"/>
              <a:t>‹#›</a:t>
            </a:fld>
            <a:endParaRPr lang="en-US"/>
          </a:p>
        </p:txBody>
      </p:sp>
    </p:spTree>
    <p:extLst>
      <p:ext uri="{BB962C8B-B14F-4D97-AF65-F5344CB8AC3E}">
        <p14:creationId xmlns:p14="http://schemas.microsoft.com/office/powerpoint/2010/main" val="26318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892B7E9-D1DE-0740-81C2-59CA09769D40}" type="datetimeFigureOut">
              <a:rPr lang="en-US" smtClean="0"/>
              <a:t>7/23/2019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E30D7B-ECE6-E646-8C7F-FCBD32C30CC6}" type="slidenum">
              <a:rPr lang="en-US" smtClean="0"/>
              <a:t>‹#›</a:t>
            </a:fld>
            <a:endParaRPr lang="en-US"/>
          </a:p>
        </p:txBody>
      </p:sp>
    </p:spTree>
    <p:extLst>
      <p:ext uri="{BB962C8B-B14F-4D97-AF65-F5344CB8AC3E}">
        <p14:creationId xmlns:p14="http://schemas.microsoft.com/office/powerpoint/2010/main" val="198686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892B7E9-D1DE-0740-81C2-59CA09769D40}" type="datetimeFigureOut">
              <a:rPr lang="en-US" smtClean="0"/>
              <a:t>7/23/2019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E30D7B-ECE6-E646-8C7F-FCBD32C30CC6}" type="slidenum">
              <a:rPr lang="en-US" smtClean="0"/>
              <a:t>‹#›</a:t>
            </a:fld>
            <a:endParaRPr lang="en-US"/>
          </a:p>
        </p:txBody>
      </p:sp>
    </p:spTree>
    <p:extLst>
      <p:ext uri="{BB962C8B-B14F-4D97-AF65-F5344CB8AC3E}">
        <p14:creationId xmlns:p14="http://schemas.microsoft.com/office/powerpoint/2010/main" val="1694051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2B7E9-D1DE-0740-81C2-59CA09769D40}" type="datetimeFigureOut">
              <a:rPr lang="en-US" smtClean="0"/>
              <a:t>7/23/2019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E30D7B-ECE6-E646-8C7F-FCBD32C30CC6}" type="slidenum">
              <a:rPr lang="en-US" smtClean="0"/>
              <a:t>‹#›</a:t>
            </a:fld>
            <a:endParaRPr lang="en-US"/>
          </a:p>
        </p:txBody>
      </p:sp>
    </p:spTree>
    <p:extLst>
      <p:ext uri="{BB962C8B-B14F-4D97-AF65-F5344CB8AC3E}">
        <p14:creationId xmlns:p14="http://schemas.microsoft.com/office/powerpoint/2010/main" val="157551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892B7E9-D1DE-0740-81C2-59CA09769D40}" type="datetimeFigureOut">
              <a:rPr lang="en-US" smtClean="0"/>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30D7B-ECE6-E646-8C7F-FCBD32C30CC6}" type="slidenum">
              <a:rPr lang="en-US" smtClean="0"/>
              <a:t>‹#›</a:t>
            </a:fld>
            <a:endParaRPr lang="en-US"/>
          </a:p>
        </p:txBody>
      </p:sp>
    </p:spTree>
    <p:extLst>
      <p:ext uri="{BB962C8B-B14F-4D97-AF65-F5344CB8AC3E}">
        <p14:creationId xmlns:p14="http://schemas.microsoft.com/office/powerpoint/2010/main" val="2960054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892B7E9-D1DE-0740-81C2-59CA09769D40}" type="datetimeFigureOut">
              <a:rPr lang="en-US" smtClean="0"/>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30D7B-ECE6-E646-8C7F-FCBD32C30CC6}" type="slidenum">
              <a:rPr lang="en-US" smtClean="0"/>
              <a:t>‹#›</a:t>
            </a:fld>
            <a:endParaRPr lang="en-US"/>
          </a:p>
        </p:txBody>
      </p:sp>
    </p:spTree>
    <p:extLst>
      <p:ext uri="{BB962C8B-B14F-4D97-AF65-F5344CB8AC3E}">
        <p14:creationId xmlns:p14="http://schemas.microsoft.com/office/powerpoint/2010/main" val="2394260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2B7E9-D1DE-0740-81C2-59CA09769D40}" type="datetimeFigureOut">
              <a:rPr lang="en-US" smtClean="0"/>
              <a:t>7/23/2019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30D7B-ECE6-E646-8C7F-FCBD32C30CC6}" type="slidenum">
              <a:rPr lang="en-US" smtClean="0"/>
              <a:t>‹#›</a:t>
            </a:fld>
            <a:endParaRPr lang="en-US"/>
          </a:p>
        </p:txBody>
      </p:sp>
    </p:spTree>
    <p:extLst>
      <p:ext uri="{BB962C8B-B14F-4D97-AF65-F5344CB8AC3E}">
        <p14:creationId xmlns:p14="http://schemas.microsoft.com/office/powerpoint/2010/main" val="2492597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nice.org.uk/guidance/ta204/chapter/1-Guidance#footnote_2" TargetMode="External"/><Relationship Id="rId2" Type="http://schemas.openxmlformats.org/officeDocument/2006/relationships/hyperlink" Target="https://www.nice.org.uk/guidance/ta204/chapter/1-Guidance#ftn.footnote_2"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3975" y="0"/>
            <a:ext cx="7772400" cy="1905000"/>
          </a:xfrm>
        </p:spPr>
        <p:txBody>
          <a:bodyPr>
            <a:normAutofit fontScale="90000"/>
          </a:bodyPr>
          <a:lstStyle/>
          <a:p>
            <a:pPr eaLnBrk="1" hangingPunct="1"/>
            <a:r>
              <a:rPr lang="en-US" sz="2500" smtClean="0">
                <a:latin typeface="Arial" charset="0"/>
                <a:sym typeface="Arial" charset="0"/>
              </a:rPr>
              <a:t/>
            </a:r>
            <a:br>
              <a:rPr lang="en-US" sz="2500" smtClean="0">
                <a:latin typeface="Arial" charset="0"/>
                <a:sym typeface="Arial" charset="0"/>
              </a:rPr>
            </a:br>
            <a:r>
              <a:rPr lang="en-US" sz="2500" smtClean="0">
                <a:latin typeface="Arial" charset="0"/>
                <a:sym typeface="Arial" charset="0"/>
              </a:rPr>
              <a:t/>
            </a:r>
            <a:br>
              <a:rPr lang="en-US" sz="2500" smtClean="0">
                <a:latin typeface="Arial" charset="0"/>
                <a:sym typeface="Arial" charset="0"/>
              </a:rPr>
            </a:br>
            <a:r>
              <a:rPr lang="en-US" sz="2500" smtClean="0">
                <a:latin typeface="Arial" charset="0"/>
                <a:sym typeface="Arial" charset="0"/>
              </a:rPr>
              <a:t/>
            </a:r>
            <a:br>
              <a:rPr lang="en-US" sz="2500" smtClean="0">
                <a:latin typeface="Arial" charset="0"/>
                <a:sym typeface="Arial" charset="0"/>
              </a:rPr>
            </a:br>
            <a:r>
              <a:rPr lang="en-US" sz="2500" smtClean="0">
                <a:latin typeface="Arial" charset="0"/>
                <a:sym typeface="Arial" charset="0"/>
              </a:rPr>
              <a:t/>
            </a:r>
            <a:br>
              <a:rPr lang="en-US" sz="2500" smtClean="0">
                <a:latin typeface="Arial" charset="0"/>
                <a:sym typeface="Arial" charset="0"/>
              </a:rPr>
            </a:br>
            <a:endParaRPr lang="en-US" sz="2500" smtClean="0">
              <a:latin typeface="Arial" charset="0"/>
              <a:sym typeface="Arial" charset="0"/>
            </a:endParaRPr>
          </a:p>
        </p:txBody>
      </p:sp>
      <p:sp>
        <p:nvSpPr>
          <p:cNvPr id="2052" name="Line 3"/>
          <p:cNvSpPr>
            <a:spLocks noChangeShapeType="1"/>
          </p:cNvSpPr>
          <p:nvPr/>
        </p:nvSpPr>
        <p:spPr bwMode="auto">
          <a:xfrm>
            <a:off x="260350" y="907133"/>
            <a:ext cx="8607425" cy="1587"/>
          </a:xfrm>
          <a:prstGeom prst="line">
            <a:avLst/>
          </a:prstGeom>
          <a:noFill/>
          <a:ln w="12700">
            <a:solidFill>
              <a:srgbClr val="0068B9"/>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grpSp>
        <p:nvGrpSpPr>
          <p:cNvPr id="2053" name="Group 6"/>
          <p:cNvGrpSpPr>
            <a:grpSpLocks/>
          </p:cNvGrpSpPr>
          <p:nvPr/>
        </p:nvGrpSpPr>
        <p:grpSpPr bwMode="auto">
          <a:xfrm>
            <a:off x="0" y="2632075"/>
            <a:ext cx="9156700" cy="1206500"/>
            <a:chOff x="0" y="0"/>
            <a:chExt cx="5768" cy="760"/>
          </a:xfrm>
        </p:grpSpPr>
        <p:sp>
          <p:nvSpPr>
            <p:cNvPr id="2055" name="Rectangle 4"/>
            <p:cNvSpPr>
              <a:spLocks/>
            </p:cNvSpPr>
            <p:nvPr/>
          </p:nvSpPr>
          <p:spPr bwMode="auto">
            <a:xfrm>
              <a:off x="0" y="0"/>
              <a:ext cx="5768" cy="760"/>
            </a:xfrm>
            <a:prstGeom prst="rect">
              <a:avLst/>
            </a:prstGeom>
            <a:solidFill>
              <a:schemeClr val="accent1"/>
            </a:solidFill>
            <a:ln>
              <a:noFill/>
            </a:ln>
            <a:extLst>
              <a:ext uri="{91240B29-F687-4F45-9708-019B960494DF}">
                <a14:hiddenLine xmlns:a14="http://schemas.microsoft.com/office/drawing/2010/main" w="12700" cap="rnd">
                  <a:solidFill>
                    <a:schemeClr val="tx1"/>
                  </a:solidFill>
                  <a:round/>
                  <a:headEnd/>
                  <a:tailEnd/>
                </a14:hiddenLine>
              </a:ext>
            </a:extLst>
          </p:spPr>
          <p:txBody>
            <a:bodyPr lIns="0" tIns="0" rIns="0" bIns="0"/>
            <a:lstStyle/>
            <a:p>
              <a:endParaRPr lang="en-GB"/>
            </a:p>
          </p:txBody>
        </p:sp>
        <p:sp>
          <p:nvSpPr>
            <p:cNvPr id="2056" name="Rectangle 5"/>
            <p:cNvSpPr>
              <a:spLocks/>
            </p:cNvSpPr>
            <p:nvPr/>
          </p:nvSpPr>
          <p:spPr bwMode="auto">
            <a:xfrm>
              <a:off x="0" y="8"/>
              <a:ext cx="5768"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pPr algn="ctr"/>
              <a:endParaRPr lang="en-US" sz="3600" dirty="0">
                <a:solidFill>
                  <a:srgbClr val="F2F2F2"/>
                </a:solidFill>
                <a:latin typeface="Arial" charset="0"/>
                <a:cs typeface="Arial" charset="0"/>
                <a:sym typeface="Arial" charset="0"/>
              </a:endParaRPr>
            </a:p>
          </p:txBody>
        </p:sp>
      </p:grpSp>
      <p:sp>
        <p:nvSpPr>
          <p:cNvPr id="2054" name="Rectangle 1"/>
          <p:cNvSpPr txBox="1">
            <a:spLocks noChangeArrowheads="1"/>
          </p:cNvSpPr>
          <p:nvPr/>
        </p:nvSpPr>
        <p:spPr bwMode="auto">
          <a:xfrm>
            <a:off x="-22225" y="4221163"/>
            <a:ext cx="91567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eaLnBrk="0" hangingPunct="0">
              <a:defRPr sz="1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1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1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1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1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1200">
                <a:solidFill>
                  <a:srgbClr val="000000"/>
                </a:solidFill>
                <a:latin typeface="Gill Sans" charset="0"/>
                <a:ea typeface="ヒラギノ角ゴ ProN W3" charset="0"/>
                <a:cs typeface="ヒラギノ角ゴ ProN W3" charset="0"/>
                <a:sym typeface="Gill Sans" charset="0"/>
              </a:defRPr>
            </a:lvl9pPr>
          </a:lstStyle>
          <a:p>
            <a:pPr algn="ctr"/>
            <a:r>
              <a:rPr lang="en-US" sz="2800" b="1" dirty="0">
                <a:latin typeface="Calibri" panose="020F0502020204030204" pitchFamily="34" charset="0"/>
                <a:cs typeface="Calibri" panose="020F0502020204030204" pitchFamily="34" charset="0"/>
              </a:rPr>
              <a:t>Dr Colin </a:t>
            </a:r>
            <a:r>
              <a:rPr lang="en-US" sz="2800" b="1" dirty="0" err="1">
                <a:latin typeface="Calibri" panose="020F0502020204030204" pitchFamily="34" charset="0"/>
                <a:cs typeface="Calibri" panose="020F0502020204030204" pitchFamily="34" charset="0"/>
              </a:rPr>
              <a:t>Tench</a:t>
            </a:r>
            <a:endParaRPr lang="en-US" sz="2800" b="1" dirty="0">
              <a:latin typeface="Calibri" panose="020F0502020204030204" pitchFamily="34" charset="0"/>
              <a:cs typeface="Calibri" panose="020F0502020204030204" pitchFamily="34" charset="0"/>
            </a:endParaRPr>
          </a:p>
          <a:p>
            <a:pPr algn="ctr"/>
            <a:r>
              <a:rPr lang="en-US" sz="2800" b="1" dirty="0">
                <a:latin typeface="Calibri" panose="020F0502020204030204" pitchFamily="34" charset="0"/>
                <a:cs typeface="Calibri" panose="020F0502020204030204" pitchFamily="34" charset="0"/>
              </a:rPr>
              <a:t>Consultant Rheumatologist</a:t>
            </a:r>
          </a:p>
          <a:p>
            <a:pPr algn="ctr"/>
            <a:r>
              <a:rPr lang="en-US" sz="2800" b="1" dirty="0">
                <a:latin typeface="Calibri" panose="020F0502020204030204" pitchFamily="34" charset="0"/>
                <a:cs typeface="Calibri" panose="020F0502020204030204" pitchFamily="34" charset="0"/>
              </a:rPr>
              <a:t>Imperial College Healthcare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429" y="116632"/>
            <a:ext cx="2009800" cy="602940"/>
          </a:xfrm>
          <a:prstGeom prst="rect">
            <a:avLst/>
          </a:prstGeom>
        </p:spPr>
      </p:pic>
      <p:sp>
        <p:nvSpPr>
          <p:cNvPr id="2" name="Rectangle 1"/>
          <p:cNvSpPr/>
          <p:nvPr/>
        </p:nvSpPr>
        <p:spPr>
          <a:xfrm>
            <a:off x="2984355" y="2869358"/>
            <a:ext cx="3187989" cy="769441"/>
          </a:xfrm>
          <a:prstGeom prst="rect">
            <a:avLst/>
          </a:prstGeom>
        </p:spPr>
        <p:txBody>
          <a:bodyPr wrap="none">
            <a:spAutoFit/>
          </a:bodyPr>
          <a:lstStyle/>
          <a:p>
            <a:r>
              <a:rPr lang="en-US" sz="4400" dirty="0">
                <a:solidFill>
                  <a:schemeClr val="bg1"/>
                </a:solidFill>
              </a:rPr>
              <a:t>Osteoporosis</a:t>
            </a:r>
            <a:endParaRPr lang="en-GB" sz="4400" dirty="0">
              <a:solidFill>
                <a:schemeClr val="bg1"/>
              </a:solidFill>
            </a:endParaRPr>
          </a:p>
        </p:txBody>
      </p:sp>
    </p:spTree>
    <p:extLst>
      <p:ext uri="{BB962C8B-B14F-4D97-AF65-F5344CB8AC3E}">
        <p14:creationId xmlns:p14="http://schemas.microsoft.com/office/powerpoint/2010/main" val="4021275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Risk factors for </a:t>
            </a:r>
            <a:r>
              <a:rPr lang="en-GB" dirty="0" smtClean="0"/>
              <a:t>osteoporosis</a:t>
            </a:r>
            <a:endParaRPr lang="en-US" dirty="0"/>
          </a:p>
        </p:txBody>
      </p:sp>
      <p:sp>
        <p:nvSpPr>
          <p:cNvPr id="3" name="Content Placeholder 2"/>
          <p:cNvSpPr>
            <a:spLocks noGrp="1"/>
          </p:cNvSpPr>
          <p:nvPr>
            <p:ph idx="1"/>
          </p:nvPr>
        </p:nvSpPr>
        <p:spPr/>
        <p:txBody>
          <a:bodyPr>
            <a:normAutofit fontScale="70000" lnSpcReduction="20000"/>
          </a:bodyPr>
          <a:lstStyle/>
          <a:p>
            <a:pPr marL="0" lvl="0" indent="0">
              <a:buNone/>
            </a:pPr>
            <a:endParaRPr lang="en-GB" sz="4400" dirty="0"/>
          </a:p>
          <a:p>
            <a:r>
              <a:rPr lang="en-GB" dirty="0"/>
              <a:t>Female gender.</a:t>
            </a:r>
            <a:endParaRPr lang="en-GB" sz="4400" dirty="0"/>
          </a:p>
          <a:p>
            <a:r>
              <a:rPr lang="en-GB" dirty="0"/>
              <a:t>Increasing age.</a:t>
            </a:r>
            <a:endParaRPr lang="en-GB" sz="4400" dirty="0"/>
          </a:p>
          <a:p>
            <a:r>
              <a:rPr lang="en-GB" dirty="0"/>
              <a:t>Menopause.</a:t>
            </a:r>
            <a:endParaRPr lang="en-GB" sz="4400" dirty="0"/>
          </a:p>
          <a:p>
            <a:r>
              <a:rPr lang="en-GB" dirty="0"/>
              <a:t>Oral </a:t>
            </a:r>
            <a:r>
              <a:rPr lang="en-GB" dirty="0" smtClean="0"/>
              <a:t>corticosteroids</a:t>
            </a:r>
            <a:endParaRPr lang="en-GB" sz="4400" dirty="0"/>
          </a:p>
          <a:p>
            <a:r>
              <a:rPr lang="en-GB" dirty="0"/>
              <a:t>Smoking.</a:t>
            </a:r>
            <a:endParaRPr lang="en-GB" sz="4400" dirty="0"/>
          </a:p>
          <a:p>
            <a:r>
              <a:rPr lang="en-GB" dirty="0" smtClean="0"/>
              <a:t>Alcohol</a:t>
            </a:r>
            <a:endParaRPr lang="en-GB" sz="4400" dirty="0"/>
          </a:p>
          <a:p>
            <a:r>
              <a:rPr lang="en-GB" dirty="0"/>
              <a:t>Previous fragility </a:t>
            </a:r>
            <a:r>
              <a:rPr lang="en-GB" dirty="0" smtClean="0"/>
              <a:t>fracture</a:t>
            </a:r>
            <a:endParaRPr lang="en-GB" sz="4400" dirty="0"/>
          </a:p>
          <a:p>
            <a:r>
              <a:rPr lang="en-GB" dirty="0" err="1"/>
              <a:t>Rheumatological</a:t>
            </a:r>
            <a:r>
              <a:rPr lang="en-GB" dirty="0"/>
              <a:t> conditions, such as rheumatoid arthritis and other inflammatory </a:t>
            </a:r>
            <a:r>
              <a:rPr lang="en-GB" dirty="0" err="1"/>
              <a:t>arthropathies</a:t>
            </a:r>
            <a:r>
              <a:rPr lang="en-GB" dirty="0"/>
              <a:t>.</a:t>
            </a:r>
            <a:endParaRPr lang="en-GB" sz="4400" dirty="0"/>
          </a:p>
          <a:p>
            <a:r>
              <a:rPr lang="en-GB" dirty="0"/>
              <a:t>Parental history of hip </a:t>
            </a:r>
            <a:r>
              <a:rPr lang="en-GB" dirty="0" smtClean="0"/>
              <a:t>fracture</a:t>
            </a:r>
            <a:endParaRPr lang="en-GB" sz="4400" dirty="0"/>
          </a:p>
          <a:p>
            <a:r>
              <a:rPr lang="en-GB" dirty="0"/>
              <a:t>Body mass index of less than 18.5 kg/m</a:t>
            </a:r>
            <a:r>
              <a:rPr lang="en-GB" sz="2800" baseline="30000" dirty="0"/>
              <a:t>2</a:t>
            </a:r>
            <a:r>
              <a:rPr lang="en-GB" dirty="0"/>
              <a:t>.</a:t>
            </a:r>
            <a:endParaRPr lang="en-GB" sz="4400" dirty="0"/>
          </a:p>
          <a:p>
            <a:endParaRPr lang="en-US" dirty="0"/>
          </a:p>
        </p:txBody>
      </p:sp>
    </p:spTree>
    <p:extLst>
      <p:ext uri="{BB962C8B-B14F-4D97-AF65-F5344CB8AC3E}">
        <p14:creationId xmlns:p14="http://schemas.microsoft.com/office/powerpoint/2010/main" val="1604265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to assess?</a:t>
            </a:r>
            <a:endParaRPr lang="en-US" dirty="0"/>
          </a:p>
        </p:txBody>
      </p:sp>
      <p:sp>
        <p:nvSpPr>
          <p:cNvPr id="3" name="Content Placeholder 2"/>
          <p:cNvSpPr>
            <a:spLocks noGrp="1"/>
          </p:cNvSpPr>
          <p:nvPr>
            <p:ph idx="1"/>
          </p:nvPr>
        </p:nvSpPr>
        <p:spPr/>
        <p:txBody>
          <a:bodyPr>
            <a:normAutofit lnSpcReduction="10000"/>
          </a:bodyPr>
          <a:lstStyle/>
          <a:p>
            <a:pPr lvl="0"/>
            <a:r>
              <a:rPr lang="en-GB" dirty="0"/>
              <a:t>All women </a:t>
            </a:r>
            <a:r>
              <a:rPr lang="en-GB" dirty="0" smtClean="0"/>
              <a:t>&gt;65 </a:t>
            </a:r>
            <a:r>
              <a:rPr lang="en-GB" dirty="0"/>
              <a:t>years </a:t>
            </a:r>
            <a:r>
              <a:rPr lang="en-GB" dirty="0" smtClean="0"/>
              <a:t>all </a:t>
            </a:r>
            <a:r>
              <a:rPr lang="en-GB" dirty="0"/>
              <a:t>men </a:t>
            </a:r>
            <a:r>
              <a:rPr lang="en-GB" dirty="0" smtClean="0"/>
              <a:t>&gt;75 years</a:t>
            </a:r>
            <a:endParaRPr lang="en-GB" dirty="0"/>
          </a:p>
          <a:p>
            <a:pPr lvl="0"/>
            <a:r>
              <a:rPr lang="en-GB" dirty="0" smtClean="0"/>
              <a:t>Younger patients</a:t>
            </a:r>
          </a:p>
          <a:p>
            <a:pPr lvl="1"/>
            <a:r>
              <a:rPr lang="en-GB" dirty="0" smtClean="0"/>
              <a:t>fragility </a:t>
            </a:r>
            <a:r>
              <a:rPr lang="en-GB" dirty="0"/>
              <a:t>fracture.</a:t>
            </a:r>
          </a:p>
          <a:p>
            <a:pPr lvl="1"/>
            <a:r>
              <a:rPr lang="en-GB" dirty="0" smtClean="0"/>
              <a:t>oral </a:t>
            </a:r>
            <a:r>
              <a:rPr lang="en-GB" dirty="0"/>
              <a:t>corticosteroids.</a:t>
            </a:r>
          </a:p>
          <a:p>
            <a:pPr lvl="1"/>
            <a:r>
              <a:rPr lang="en-GB" dirty="0"/>
              <a:t>History of falls.</a:t>
            </a:r>
          </a:p>
          <a:p>
            <a:pPr lvl="1"/>
            <a:r>
              <a:rPr lang="en-GB" dirty="0" smtClean="0"/>
              <a:t>BMI&lt;18.5</a:t>
            </a:r>
            <a:r>
              <a:rPr lang="en-GB" dirty="0"/>
              <a:t> kg/m</a:t>
            </a:r>
            <a:r>
              <a:rPr lang="en-GB" baseline="30000" dirty="0"/>
              <a:t>2</a:t>
            </a:r>
            <a:endParaRPr lang="en-GB" dirty="0"/>
          </a:p>
          <a:p>
            <a:pPr lvl="1"/>
            <a:r>
              <a:rPr lang="en-GB" dirty="0"/>
              <a:t>Smoker.</a:t>
            </a:r>
          </a:p>
          <a:p>
            <a:pPr lvl="1"/>
            <a:r>
              <a:rPr lang="en-GB" dirty="0"/>
              <a:t>Alcohol </a:t>
            </a:r>
            <a:r>
              <a:rPr lang="en-GB" dirty="0" smtClean="0"/>
              <a:t>&gt;14 U/week</a:t>
            </a:r>
            <a:r>
              <a:rPr lang="en-GB" dirty="0"/>
              <a:t>.</a:t>
            </a:r>
          </a:p>
          <a:p>
            <a:pPr lvl="1"/>
            <a:r>
              <a:rPr lang="en-GB" dirty="0"/>
              <a:t>A secondary cause of </a:t>
            </a:r>
            <a:r>
              <a:rPr lang="en-GB" dirty="0" smtClean="0"/>
              <a:t>osteoporosis</a:t>
            </a:r>
            <a:r>
              <a:rPr lang="en-GB" dirty="0"/>
              <a:t> </a:t>
            </a:r>
          </a:p>
          <a:p>
            <a:pPr lvl="0"/>
            <a:endParaRPr lang="en-GB" dirty="0"/>
          </a:p>
          <a:p>
            <a:endParaRPr lang="en-US" dirty="0"/>
          </a:p>
        </p:txBody>
      </p:sp>
    </p:spTree>
    <p:extLst>
      <p:ext uri="{BB962C8B-B14F-4D97-AF65-F5344CB8AC3E}">
        <p14:creationId xmlns:p14="http://schemas.microsoft.com/office/powerpoint/2010/main" val="3949875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assess?</a:t>
            </a:r>
            <a:endParaRPr lang="en-US" dirty="0"/>
          </a:p>
        </p:txBody>
      </p:sp>
      <p:sp>
        <p:nvSpPr>
          <p:cNvPr id="3" name="Content Placeholder 2"/>
          <p:cNvSpPr>
            <a:spLocks noGrp="1"/>
          </p:cNvSpPr>
          <p:nvPr>
            <p:ph idx="1"/>
          </p:nvPr>
        </p:nvSpPr>
        <p:spPr/>
        <p:txBody>
          <a:bodyPr>
            <a:normAutofit fontScale="92500" lnSpcReduction="10000"/>
          </a:bodyPr>
          <a:lstStyle/>
          <a:p>
            <a:pPr lvl="0"/>
            <a:r>
              <a:rPr lang="en-GB" dirty="0"/>
              <a:t>A 10-year fragility fracture risk score should be calculated </a:t>
            </a:r>
            <a:r>
              <a:rPr lang="en-GB" dirty="0" smtClean="0"/>
              <a:t>before requesting a DXA </a:t>
            </a:r>
            <a:r>
              <a:rPr lang="en-GB" dirty="0"/>
              <a:t>scan to measure bone mineral density (BMD), or starting a bisphosphonate, except in people:</a:t>
            </a:r>
            <a:endParaRPr lang="en-GB" sz="4400" dirty="0"/>
          </a:p>
          <a:p>
            <a:pPr lvl="1"/>
            <a:r>
              <a:rPr lang="en-GB" dirty="0"/>
              <a:t>Over 50 years of age with a history of fragility </a:t>
            </a:r>
            <a:r>
              <a:rPr lang="en-GB" dirty="0" smtClean="0"/>
              <a:t>fractures</a:t>
            </a:r>
            <a:endParaRPr lang="en-GB" sz="4000" dirty="0"/>
          </a:p>
          <a:p>
            <a:pPr lvl="1"/>
            <a:r>
              <a:rPr lang="en-GB" dirty="0"/>
              <a:t>Under 40 years of age who have a major risk factor for fragility </a:t>
            </a:r>
            <a:r>
              <a:rPr lang="en-GB" dirty="0" smtClean="0"/>
              <a:t>fracture</a:t>
            </a:r>
          </a:p>
          <a:p>
            <a:pPr lvl="1"/>
            <a:r>
              <a:rPr lang="en-GB" dirty="0" smtClean="0"/>
              <a:t>With </a:t>
            </a:r>
            <a:r>
              <a:rPr lang="en-GB" dirty="0"/>
              <a:t>vertebral or hip fractures — starting treatment without undertaking DXA should be considered if this is inappropriate or impractical.</a:t>
            </a:r>
            <a:endParaRPr lang="en-GB" sz="4000" dirty="0"/>
          </a:p>
          <a:p>
            <a:endParaRPr lang="en-US" dirty="0"/>
          </a:p>
        </p:txBody>
      </p:sp>
    </p:spTree>
    <p:extLst>
      <p:ext uri="{BB962C8B-B14F-4D97-AF65-F5344CB8AC3E}">
        <p14:creationId xmlns:p14="http://schemas.microsoft.com/office/powerpoint/2010/main" val="688485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Fragility fracture risk </a:t>
            </a:r>
            <a:endParaRPr lang="en-US" dirty="0"/>
          </a:p>
        </p:txBody>
      </p:sp>
      <p:sp>
        <p:nvSpPr>
          <p:cNvPr id="3" name="Content Placeholder 2"/>
          <p:cNvSpPr>
            <a:spLocks noGrp="1"/>
          </p:cNvSpPr>
          <p:nvPr>
            <p:ph idx="1"/>
          </p:nvPr>
        </p:nvSpPr>
        <p:spPr/>
        <p:txBody>
          <a:bodyPr>
            <a:normAutofit/>
          </a:bodyPr>
          <a:lstStyle/>
          <a:p>
            <a:pPr lvl="0"/>
            <a:r>
              <a:rPr lang="en-GB" dirty="0" err="1" smtClean="0"/>
              <a:t>QFracture</a:t>
            </a:r>
            <a:r>
              <a:rPr lang="en-GB" dirty="0"/>
              <a:t>® </a:t>
            </a:r>
            <a:r>
              <a:rPr lang="en-GB" dirty="0" smtClean="0"/>
              <a:t>or </a:t>
            </a:r>
            <a:r>
              <a:rPr lang="en-GB" dirty="0"/>
              <a:t>FRAX® online assessment calculators.</a:t>
            </a:r>
            <a:endParaRPr lang="en-GB" sz="4400" dirty="0"/>
          </a:p>
          <a:p>
            <a:pPr lvl="1"/>
            <a:r>
              <a:rPr lang="en-GB" dirty="0"/>
              <a:t>People at high risk </a:t>
            </a:r>
            <a:r>
              <a:rPr lang="en-GB" dirty="0" smtClean="0"/>
              <a:t>-DXA </a:t>
            </a:r>
            <a:r>
              <a:rPr lang="en-GB" dirty="0"/>
              <a:t>scan to confirm osteoporosis.</a:t>
            </a:r>
            <a:endParaRPr lang="en-GB" sz="4000" dirty="0"/>
          </a:p>
          <a:p>
            <a:pPr lvl="1"/>
            <a:r>
              <a:rPr lang="en-GB" dirty="0"/>
              <a:t>People at intermediate risk </a:t>
            </a:r>
            <a:r>
              <a:rPr lang="en-GB" dirty="0" smtClean="0"/>
              <a:t>plus other risk </a:t>
            </a:r>
            <a:r>
              <a:rPr lang="en-GB" dirty="0"/>
              <a:t>factors </a:t>
            </a:r>
            <a:r>
              <a:rPr lang="en-GB" dirty="0" smtClean="0"/>
              <a:t>-DXA </a:t>
            </a:r>
            <a:r>
              <a:rPr lang="en-GB" dirty="0"/>
              <a:t>scan.</a:t>
            </a:r>
            <a:endParaRPr lang="en-GB" sz="4000" dirty="0"/>
          </a:p>
          <a:p>
            <a:pPr lvl="1"/>
            <a:r>
              <a:rPr lang="en-GB" dirty="0"/>
              <a:t>People at low risk should not be offered treatment or a DXA scan, but given lifestyle advice.</a:t>
            </a:r>
            <a:endParaRPr lang="en-GB" sz="4000" dirty="0"/>
          </a:p>
          <a:p>
            <a:endParaRPr lang="en-US" dirty="0"/>
          </a:p>
        </p:txBody>
      </p:sp>
    </p:spTree>
    <p:extLst>
      <p:ext uri="{BB962C8B-B14F-4D97-AF65-F5344CB8AC3E}">
        <p14:creationId xmlns:p14="http://schemas.microsoft.com/office/powerpoint/2010/main" val="1518374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smtClean="0"/>
          </a:p>
        </p:txBody>
      </p:sp>
      <p:pic>
        <p:nvPicPr>
          <p:cNvPr id="256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3625" t="8749" r="43211" b="31750"/>
          <a:stretch>
            <a:fillRect/>
          </a:stretch>
        </p:blipFill>
        <p:spPr>
          <a:xfrm>
            <a:off x="0" y="0"/>
            <a:ext cx="9144000" cy="6858000"/>
          </a:xfrm>
          <a:noFill/>
        </p:spPr>
      </p:pic>
    </p:spTree>
    <p:extLst>
      <p:ext uri="{BB962C8B-B14F-4D97-AF65-F5344CB8AC3E}">
        <p14:creationId xmlns:p14="http://schemas.microsoft.com/office/powerpoint/2010/main" val="4271738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dirty="0" smtClean="0"/>
              <a:t>63 year old lady</a:t>
            </a:r>
          </a:p>
          <a:p>
            <a:r>
              <a:rPr lang="en-US" dirty="0" smtClean="0"/>
              <a:t>Fit and well</a:t>
            </a:r>
          </a:p>
          <a:p>
            <a:r>
              <a:rPr lang="en-US" dirty="0" smtClean="0"/>
              <a:t>Concerned because her mother fell over and fractured her hip</a:t>
            </a:r>
            <a:endParaRPr lang="en-US" dirty="0"/>
          </a:p>
        </p:txBody>
      </p:sp>
    </p:spTree>
    <p:extLst>
      <p:ext uri="{BB962C8B-B14F-4D97-AF65-F5344CB8AC3E}">
        <p14:creationId xmlns:p14="http://schemas.microsoft.com/office/powerpoint/2010/main" val="2057019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6457" b="16457"/>
          <a:stretch>
            <a:fillRect/>
          </a:stretch>
        </p:blipFill>
        <p:spPr/>
      </p:pic>
    </p:spTree>
    <p:extLst>
      <p:ext uri="{BB962C8B-B14F-4D97-AF65-F5344CB8AC3E}">
        <p14:creationId xmlns:p14="http://schemas.microsoft.com/office/powerpoint/2010/main" val="3401406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3730" b="3730"/>
          <a:stretch>
            <a:fillRect/>
          </a:stretch>
        </p:blipFill>
        <p:spPr/>
      </p:pic>
    </p:spTree>
    <p:extLst>
      <p:ext uri="{BB962C8B-B14F-4D97-AF65-F5344CB8AC3E}">
        <p14:creationId xmlns:p14="http://schemas.microsoft.com/office/powerpoint/2010/main" val="3490845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8165" b="18165"/>
          <a:stretch>
            <a:fillRect/>
          </a:stretch>
        </p:blipFill>
        <p:spPr/>
      </p:pic>
    </p:spTree>
    <p:extLst>
      <p:ext uri="{BB962C8B-B14F-4D97-AF65-F5344CB8AC3E}">
        <p14:creationId xmlns:p14="http://schemas.microsoft.com/office/powerpoint/2010/main" val="916225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8949" b="8949"/>
          <a:stretch>
            <a:fillRect/>
          </a:stretch>
        </p:blipFill>
        <p:spPr/>
      </p:pic>
    </p:spTree>
    <p:extLst>
      <p:ext uri="{BB962C8B-B14F-4D97-AF65-F5344CB8AC3E}">
        <p14:creationId xmlns:p14="http://schemas.microsoft.com/office/powerpoint/2010/main" val="502250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lstStyle/>
          <a:p>
            <a:r>
              <a:rPr lang="en-GB" dirty="0" smtClean="0"/>
              <a:t>What is it?</a:t>
            </a:r>
          </a:p>
          <a:p>
            <a:r>
              <a:rPr lang="en-GB" dirty="0" smtClean="0"/>
              <a:t>How common is it?</a:t>
            </a:r>
          </a:p>
          <a:p>
            <a:r>
              <a:rPr lang="en-GB" dirty="0" smtClean="0"/>
              <a:t>NICE guidance</a:t>
            </a:r>
          </a:p>
          <a:p>
            <a:pPr lvl="1"/>
            <a:r>
              <a:rPr lang="en-GB" dirty="0" smtClean="0"/>
              <a:t>Who to assess?</a:t>
            </a:r>
          </a:p>
          <a:p>
            <a:pPr lvl="1"/>
            <a:r>
              <a:rPr lang="en-GB" dirty="0" smtClean="0"/>
              <a:t>How to assess?</a:t>
            </a:r>
          </a:p>
          <a:p>
            <a:pPr lvl="1"/>
            <a:r>
              <a:rPr lang="en-GB" dirty="0" smtClean="0"/>
              <a:t>Who to treat?</a:t>
            </a:r>
          </a:p>
          <a:p>
            <a:pPr lvl="1"/>
            <a:r>
              <a:rPr lang="en-GB" dirty="0" smtClean="0"/>
              <a:t>How to treat?</a:t>
            </a:r>
            <a:endParaRPr lang="en-GB" dirty="0"/>
          </a:p>
        </p:txBody>
      </p:sp>
    </p:spTree>
    <p:extLst>
      <p:ext uri="{BB962C8B-B14F-4D97-AF65-F5344CB8AC3E}">
        <p14:creationId xmlns:p14="http://schemas.microsoft.com/office/powerpoint/2010/main" val="2863685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671513" y="714375"/>
            <a:ext cx="7804150" cy="37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spAutoFit/>
          </a:bodyPr>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Lst>
              <a:defRPr sz="2400">
                <a:solidFill>
                  <a:schemeClr val="tx1"/>
                </a:solidFill>
                <a:latin typeface="Times New Roman" panose="02020603050405020304" pitchFamily="18"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Lst>
              <a:defRPr sz="2400">
                <a:solidFill>
                  <a:schemeClr val="tx1"/>
                </a:solidFill>
                <a:latin typeface="Times New Roman" panose="02020603050405020304" pitchFamily="18"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Lst>
              <a:defRPr sz="2400">
                <a:solidFill>
                  <a:schemeClr val="tx1"/>
                </a:solidFill>
                <a:latin typeface="Times New Roman" panose="02020603050405020304" pitchFamily="18"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Lst>
              <a:defRPr sz="2400">
                <a:solidFill>
                  <a:schemeClr val="tx1"/>
                </a:solidFill>
                <a:latin typeface="Times New Roman" panose="02020603050405020304" pitchFamily="18"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Lst>
              <a:defRPr sz="2400">
                <a:solidFill>
                  <a:schemeClr val="tx1"/>
                </a:solidFill>
                <a:latin typeface="Times New Roman" panose="02020603050405020304" pitchFamily="18" charset="0"/>
              </a:defRPr>
            </a:lvl9pPr>
          </a:lstStyle>
          <a:p>
            <a:pPr algn="ctr" eaLnBrk="1">
              <a:lnSpc>
                <a:spcPct val="97000"/>
              </a:lnSpc>
              <a:buClr>
                <a:srgbClr val="FFFFFF"/>
              </a:buClr>
              <a:buSzPct val="45000"/>
            </a:pPr>
            <a:r>
              <a:rPr lang="en-GB" altLang="en-US" sz="2500" b="1" dirty="0" smtClean="0">
                <a:latin typeface="Arial" panose="020B0604020202020204" pitchFamily="34" charset="0"/>
              </a:rPr>
              <a:t>Case example </a:t>
            </a:r>
            <a:r>
              <a:rPr lang="en-GB" altLang="en-US" sz="2500" b="1" dirty="0">
                <a:solidFill>
                  <a:srgbClr val="FFFFFF"/>
                </a:solidFill>
                <a:latin typeface="Arial" panose="020B0604020202020204" pitchFamily="34" charset="0"/>
              </a:rPr>
              <a:t>1</a:t>
            </a:r>
          </a:p>
        </p:txBody>
      </p:sp>
      <p:sp>
        <p:nvSpPr>
          <p:cNvPr id="4098" name="Rectangle 2"/>
          <p:cNvSpPr>
            <a:spLocks noGrp="1" noChangeArrowheads="1"/>
          </p:cNvSpPr>
          <p:nvPr>
            <p:ph type="body"/>
          </p:nvPr>
        </p:nvSpPr>
        <p:spPr>
          <a:xfrm>
            <a:off x="671513" y="1404938"/>
            <a:ext cx="7807325" cy="4756150"/>
          </a:xfrm>
        </p:spPr>
        <p:txBody>
          <a:bodyPr anchor="t"/>
          <a:lstStyle/>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00" dirty="0" smtClean="0">
                <a:latin typeface="Arial" charset="0"/>
              </a:rPr>
              <a:t>A 67-year-old woman was referred by her GP for treatment of osteoporosis and progressive bone loss.</a:t>
            </a:r>
            <a:endParaRPr lang="en-GB" sz="1800" dirty="0">
              <a:latin typeface="Arial" charset="0"/>
            </a:endParaRPr>
          </a:p>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00" dirty="0" smtClean="0">
                <a:latin typeface="Arial" charset="0"/>
              </a:rPr>
              <a:t>One year before the visit, the patient had discontinued hormone-replacement therapy.</a:t>
            </a:r>
          </a:p>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00" dirty="0" smtClean="0">
                <a:latin typeface="Arial" charset="0"/>
              </a:rPr>
              <a:t>Low back pain and x-ray showed wedge fracture L1</a:t>
            </a:r>
          </a:p>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00" dirty="0" smtClean="0">
                <a:latin typeface="Arial" charset="0"/>
              </a:rPr>
              <a:t>A dual-energy x-ray absorptiometry (DXA) scan showed bone mineral density T scores of −3.1 at the lumbar spine and −2.8 at the femoral neck, which are consistent with a diagnosis of osteoporosis.</a:t>
            </a:r>
          </a:p>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00" dirty="0" smtClean="0">
                <a:latin typeface="Arial" charset="0"/>
              </a:rPr>
              <a:t>Results of blood and urine tests ruled out the common secondary causes of osteoporosis.</a:t>
            </a:r>
          </a:p>
          <a:p>
            <a:pPr marL="391686" indent="-293764" algn="l" eaLnBrk="1">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1800" dirty="0" smtClean="0">
                <a:latin typeface="Arial" charset="0"/>
              </a:rPr>
              <a:t>To prevent additional vertebral fractures, oral bisphosphonate therapy was recommended.</a:t>
            </a:r>
            <a:endParaRPr lang="en-GB" sz="1800" dirty="0">
              <a:latin typeface="Arial" charset="0"/>
            </a:endParaRPr>
          </a:p>
        </p:txBody>
      </p:sp>
    </p:spTree>
    <p:extLst>
      <p:ext uri="{BB962C8B-B14F-4D97-AF65-F5344CB8AC3E}">
        <p14:creationId xmlns:p14="http://schemas.microsoft.com/office/powerpoint/2010/main" val="209872126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l="23425" t="7700" r="42712" b="32101"/>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44188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smtClean="0"/>
          </a:p>
        </p:txBody>
      </p:sp>
      <p:pic>
        <p:nvPicPr>
          <p:cNvPr id="286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406" t="8295" r="43109" b="31564"/>
          <a:stretch>
            <a:fillRect/>
          </a:stretch>
        </p:blipFill>
        <p:spPr>
          <a:xfrm>
            <a:off x="0" y="0"/>
            <a:ext cx="9144000" cy="6858000"/>
          </a:xfrm>
          <a:noFill/>
        </p:spPr>
      </p:pic>
    </p:spTree>
    <p:extLst>
      <p:ext uri="{BB962C8B-B14F-4D97-AF65-F5344CB8AC3E}">
        <p14:creationId xmlns:p14="http://schemas.microsoft.com/office/powerpoint/2010/main" val="342738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tLang="en-US" smtClean="0"/>
          </a:p>
        </p:txBody>
      </p:sp>
      <p:pic>
        <p:nvPicPr>
          <p:cNvPr id="296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3422" t="7185" r="24406" b="19315"/>
          <a:stretch>
            <a:fillRect/>
          </a:stretch>
        </p:blipFill>
        <p:spPr>
          <a:xfrm>
            <a:off x="0" y="0"/>
            <a:ext cx="9144000" cy="6842125"/>
          </a:xfrm>
          <a:noFill/>
        </p:spPr>
      </p:pic>
    </p:spTree>
    <p:extLst>
      <p:ext uri="{BB962C8B-B14F-4D97-AF65-F5344CB8AC3E}">
        <p14:creationId xmlns:p14="http://schemas.microsoft.com/office/powerpoint/2010/main" val="508694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a:t>L</a:t>
            </a:r>
            <a:r>
              <a:rPr lang="en-US" dirty="0" smtClean="0"/>
              <a:t>arge disparity between femoral neck and lumbar spine T score</a:t>
            </a:r>
          </a:p>
          <a:p>
            <a:r>
              <a:rPr lang="en-US" dirty="0" smtClean="0"/>
              <a:t>No extra weighting</a:t>
            </a:r>
          </a:p>
          <a:p>
            <a:pPr lvl="1"/>
            <a:r>
              <a:rPr lang="en-US" dirty="0" smtClean="0"/>
              <a:t>Multiple fragility fractures</a:t>
            </a:r>
          </a:p>
          <a:p>
            <a:pPr lvl="1"/>
            <a:r>
              <a:rPr lang="en-US" dirty="0" smtClean="0"/>
              <a:t>High dose prednisolone use</a:t>
            </a:r>
          </a:p>
          <a:p>
            <a:pPr lvl="1"/>
            <a:r>
              <a:rPr lang="en-US" dirty="0" smtClean="0"/>
              <a:t>Heavy OH consumption</a:t>
            </a:r>
          </a:p>
          <a:p>
            <a:pPr lvl="1"/>
            <a:r>
              <a:rPr lang="en-US" dirty="0" smtClean="0"/>
              <a:t>Only used in untreated patients</a:t>
            </a:r>
            <a:endParaRPr lang="en-US" dirty="0"/>
          </a:p>
        </p:txBody>
      </p:sp>
    </p:spTree>
    <p:extLst>
      <p:ext uri="{BB962C8B-B14F-4D97-AF65-F5344CB8AC3E}">
        <p14:creationId xmlns:p14="http://schemas.microsoft.com/office/powerpoint/2010/main" val="3945811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0"/>
            <a:r>
              <a:rPr lang="en-GB" b="1" dirty="0"/>
              <a:t>Assess for vitamin D deficiency and inadequate calcium intake</a:t>
            </a:r>
            <a:r>
              <a:rPr lang="en-GB" dirty="0"/>
              <a:t>.</a:t>
            </a:r>
          </a:p>
          <a:p>
            <a:pPr lvl="1"/>
            <a:r>
              <a:rPr lang="en-GB" dirty="0" smtClean="0"/>
              <a:t>&gt;65 years</a:t>
            </a:r>
            <a:endParaRPr lang="en-GB" dirty="0"/>
          </a:p>
          <a:p>
            <a:pPr lvl="1"/>
            <a:r>
              <a:rPr lang="en-GB" dirty="0" smtClean="0"/>
              <a:t>not </a:t>
            </a:r>
            <a:r>
              <a:rPr lang="en-GB" dirty="0"/>
              <a:t>exposed to much </a:t>
            </a:r>
            <a:r>
              <a:rPr lang="en-GB" dirty="0" smtClean="0"/>
              <a:t>sunlight</a:t>
            </a:r>
          </a:p>
          <a:p>
            <a:pPr lvl="1"/>
            <a:r>
              <a:rPr lang="en-GB" dirty="0" smtClean="0"/>
              <a:t>A </a:t>
            </a:r>
            <a:r>
              <a:rPr lang="en-GB" dirty="0"/>
              <a:t>calcium intake of at least 1000 mg/</a:t>
            </a:r>
            <a:r>
              <a:rPr lang="en-GB" dirty="0" smtClean="0"/>
              <a:t>day</a:t>
            </a:r>
          </a:p>
          <a:p>
            <a:r>
              <a:rPr lang="en-GB" b="1" dirty="0" smtClean="0"/>
              <a:t>Identify </a:t>
            </a:r>
            <a:r>
              <a:rPr lang="en-GB" b="1" dirty="0"/>
              <a:t>any</a:t>
            </a:r>
            <a:r>
              <a:rPr lang="en-GB" dirty="0"/>
              <a:t> </a:t>
            </a:r>
            <a:r>
              <a:rPr lang="en-GB" b="1" dirty="0"/>
              <a:t>risk factors for </a:t>
            </a:r>
            <a:r>
              <a:rPr lang="en-GB" b="1" dirty="0" smtClean="0"/>
              <a:t>falls</a:t>
            </a:r>
          </a:p>
          <a:p>
            <a:r>
              <a:rPr lang="en-GB" b="1" dirty="0" smtClean="0"/>
              <a:t>Exclude non-osteoporotic causes of fragility fracture </a:t>
            </a:r>
            <a:endParaRPr lang="en-GB" dirty="0" smtClean="0"/>
          </a:p>
          <a:p>
            <a:pPr lvl="1"/>
            <a:r>
              <a:rPr lang="en-GB" dirty="0" smtClean="0"/>
              <a:t>Metastatic </a:t>
            </a:r>
            <a:r>
              <a:rPr lang="en-GB" dirty="0"/>
              <a:t>bone </a:t>
            </a:r>
            <a:r>
              <a:rPr lang="en-GB" dirty="0" smtClean="0"/>
              <a:t>disease</a:t>
            </a:r>
          </a:p>
          <a:p>
            <a:pPr lvl="1"/>
            <a:r>
              <a:rPr lang="en-GB" dirty="0" smtClean="0"/>
              <a:t>Multiple myeloma</a:t>
            </a:r>
          </a:p>
          <a:p>
            <a:pPr lvl="1"/>
            <a:r>
              <a:rPr lang="en-GB" dirty="0" smtClean="0"/>
              <a:t>Paget's </a:t>
            </a:r>
            <a:r>
              <a:rPr lang="en-GB" dirty="0"/>
              <a:t>disease  </a:t>
            </a:r>
          </a:p>
          <a:p>
            <a:endParaRPr lang="en-US" dirty="0"/>
          </a:p>
        </p:txBody>
      </p:sp>
    </p:spTree>
    <p:extLst>
      <p:ext uri="{BB962C8B-B14F-4D97-AF65-F5344CB8AC3E}">
        <p14:creationId xmlns:p14="http://schemas.microsoft.com/office/powerpoint/2010/main" val="720827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804"/>
            <a:ext cx="8229600" cy="1143000"/>
          </a:xfrm>
        </p:spPr>
        <p:txBody>
          <a:bodyPr>
            <a:normAutofit fontScale="90000"/>
          </a:bodyPr>
          <a:lstStyle/>
          <a:p>
            <a:r>
              <a:rPr lang="en-GB" dirty="0" smtClean="0"/>
              <a:t>Lifestyle information?</a:t>
            </a:r>
            <a:r>
              <a:rPr lang="en-GB" sz="4000" b="1" dirty="0"/>
              <a:t/>
            </a:r>
            <a:br>
              <a:rPr lang="en-GB" sz="4000" b="1" dirty="0"/>
            </a:br>
            <a:endParaRPr lang="en-US" dirty="0"/>
          </a:p>
        </p:txBody>
      </p:sp>
      <p:sp>
        <p:nvSpPr>
          <p:cNvPr id="3" name="Content Placeholder 2"/>
          <p:cNvSpPr>
            <a:spLocks noGrp="1"/>
          </p:cNvSpPr>
          <p:nvPr>
            <p:ph idx="1"/>
          </p:nvPr>
        </p:nvSpPr>
        <p:spPr/>
        <p:txBody>
          <a:bodyPr>
            <a:normAutofit fontScale="92500" lnSpcReduction="10000"/>
          </a:bodyPr>
          <a:lstStyle/>
          <a:p>
            <a:pPr lvl="1"/>
            <a:r>
              <a:rPr lang="en-GB" b="1" dirty="0"/>
              <a:t>R</a:t>
            </a:r>
            <a:r>
              <a:rPr lang="en-GB" b="1" dirty="0" smtClean="0"/>
              <a:t>egular </a:t>
            </a:r>
            <a:r>
              <a:rPr lang="en-GB" b="1" dirty="0"/>
              <a:t>exercise </a:t>
            </a:r>
            <a:endParaRPr lang="en-GB" dirty="0"/>
          </a:p>
          <a:p>
            <a:pPr lvl="2"/>
            <a:r>
              <a:rPr lang="en-GB" dirty="0" smtClean="0"/>
              <a:t>Walking</a:t>
            </a:r>
            <a:r>
              <a:rPr lang="en-GB" dirty="0"/>
              <a:t>, especially </a:t>
            </a:r>
            <a:r>
              <a:rPr lang="en-GB" dirty="0" smtClean="0"/>
              <a:t>outdoors  (vitamin</a:t>
            </a:r>
            <a:r>
              <a:rPr lang="en-GB" dirty="0"/>
              <a:t> D </a:t>
            </a:r>
            <a:r>
              <a:rPr lang="en-GB" dirty="0" smtClean="0"/>
              <a:t>production)</a:t>
            </a:r>
            <a:endParaRPr lang="en-GB" dirty="0"/>
          </a:p>
          <a:p>
            <a:pPr lvl="2"/>
            <a:r>
              <a:rPr lang="en-GB" dirty="0"/>
              <a:t>Strength training (such as weight training) of different muscle groups (for example hip, wrist, and spine).</a:t>
            </a:r>
          </a:p>
          <a:p>
            <a:pPr lvl="2"/>
            <a:r>
              <a:rPr lang="en-GB" dirty="0"/>
              <a:t>A combination of exercise types, for example balance, flexibility, stretching, endurance, and progressive strengthening exercises. </a:t>
            </a:r>
          </a:p>
          <a:p>
            <a:pPr lvl="1"/>
            <a:r>
              <a:rPr lang="en-GB" b="1" dirty="0"/>
              <a:t>Eat a balanced diet </a:t>
            </a:r>
            <a:r>
              <a:rPr lang="en-GB" dirty="0"/>
              <a:t>as this may improve bone health.</a:t>
            </a:r>
          </a:p>
          <a:p>
            <a:pPr lvl="1"/>
            <a:r>
              <a:rPr lang="en-GB" b="1" dirty="0"/>
              <a:t>Stop smoking </a:t>
            </a:r>
            <a:endParaRPr lang="en-GB" b="1" dirty="0" smtClean="0"/>
          </a:p>
          <a:p>
            <a:pPr lvl="1"/>
            <a:r>
              <a:rPr lang="en-GB" b="1" dirty="0" smtClean="0"/>
              <a:t>Drink </a:t>
            </a:r>
            <a:r>
              <a:rPr lang="en-GB" b="1" dirty="0"/>
              <a:t>alcohol within recommended </a:t>
            </a:r>
            <a:r>
              <a:rPr lang="en-GB" b="1" dirty="0" smtClean="0"/>
              <a:t>limits</a:t>
            </a:r>
            <a:endParaRPr lang="en-GB" b="1" dirty="0"/>
          </a:p>
          <a:p>
            <a:pPr lvl="1"/>
            <a:r>
              <a:rPr lang="en-GB" b="1" dirty="0" smtClean="0"/>
              <a:t>Education and information</a:t>
            </a:r>
            <a:endParaRPr lang="en-GB" dirty="0"/>
          </a:p>
          <a:p>
            <a:endParaRPr lang="en-US" dirty="0"/>
          </a:p>
        </p:txBody>
      </p:sp>
    </p:spTree>
    <p:extLst>
      <p:ext uri="{BB962C8B-B14F-4D97-AF65-F5344CB8AC3E}">
        <p14:creationId xmlns:p14="http://schemas.microsoft.com/office/powerpoint/2010/main" val="1010675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 first line</a:t>
            </a:r>
            <a:endParaRPr lang="en-US" dirty="0"/>
          </a:p>
        </p:txBody>
      </p:sp>
      <p:sp>
        <p:nvSpPr>
          <p:cNvPr id="3" name="Content Placeholder 2"/>
          <p:cNvSpPr>
            <a:spLocks noGrp="1"/>
          </p:cNvSpPr>
          <p:nvPr>
            <p:ph idx="1"/>
          </p:nvPr>
        </p:nvSpPr>
        <p:spPr/>
        <p:txBody>
          <a:bodyPr>
            <a:normAutofit fontScale="92500" lnSpcReduction="20000"/>
          </a:bodyPr>
          <a:lstStyle/>
          <a:p>
            <a:pPr lvl="0"/>
            <a:r>
              <a:rPr lang="en-GB" dirty="0" smtClean="0"/>
              <a:t>Oral bisphosphonate treatment</a:t>
            </a:r>
          </a:p>
          <a:p>
            <a:pPr lvl="1"/>
            <a:r>
              <a:rPr lang="en-GB" dirty="0" smtClean="0"/>
              <a:t>T-score </a:t>
            </a:r>
            <a:r>
              <a:rPr lang="en-GB" dirty="0"/>
              <a:t>of -2.5 or </a:t>
            </a:r>
            <a:r>
              <a:rPr lang="en-GB" dirty="0" smtClean="0"/>
              <a:t>less</a:t>
            </a:r>
            <a:endParaRPr lang="en-GB" sz="4000" dirty="0"/>
          </a:p>
          <a:p>
            <a:pPr lvl="0"/>
            <a:r>
              <a:rPr lang="en-GB" dirty="0" smtClean="0"/>
              <a:t>HRT if </a:t>
            </a:r>
            <a:r>
              <a:rPr lang="en-GB" dirty="0"/>
              <a:t>premature menopause </a:t>
            </a:r>
            <a:endParaRPr lang="en-GB" dirty="0" smtClean="0"/>
          </a:p>
          <a:p>
            <a:pPr lvl="0"/>
            <a:r>
              <a:rPr lang="en-GB" dirty="0" smtClean="0"/>
              <a:t>Risk </a:t>
            </a:r>
            <a:r>
              <a:rPr lang="en-GB" dirty="0"/>
              <a:t>factors for falls should be managed if present.</a:t>
            </a:r>
            <a:endParaRPr lang="en-GB" sz="4400" dirty="0"/>
          </a:p>
          <a:p>
            <a:pPr lvl="0"/>
            <a:r>
              <a:rPr lang="en-GB" dirty="0"/>
              <a:t>Follow up should be arranged to assess and manage the:</a:t>
            </a:r>
            <a:endParaRPr lang="en-GB" sz="4400" dirty="0"/>
          </a:p>
          <a:p>
            <a:pPr lvl="1"/>
            <a:r>
              <a:rPr lang="en-GB" dirty="0"/>
              <a:t>Adverse effects of bone-sparing treatment.</a:t>
            </a:r>
            <a:endParaRPr lang="en-GB" sz="4000" dirty="0"/>
          </a:p>
          <a:p>
            <a:pPr lvl="1"/>
            <a:r>
              <a:rPr lang="en-GB" dirty="0"/>
              <a:t>Adherence to treatment.</a:t>
            </a:r>
            <a:endParaRPr lang="en-GB" sz="4000" dirty="0"/>
          </a:p>
          <a:p>
            <a:pPr lvl="1"/>
            <a:r>
              <a:rPr lang="en-GB" dirty="0"/>
              <a:t>Need for continuing treatment with bisphosphonates after 3–5 years.</a:t>
            </a:r>
            <a:endParaRPr lang="en-GB" sz="4000" dirty="0"/>
          </a:p>
          <a:p>
            <a:endParaRPr lang="en-US" dirty="0"/>
          </a:p>
        </p:txBody>
      </p:sp>
    </p:spTree>
    <p:extLst>
      <p:ext uri="{BB962C8B-B14F-4D97-AF65-F5344CB8AC3E}">
        <p14:creationId xmlns:p14="http://schemas.microsoft.com/office/powerpoint/2010/main" val="3964257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GB" altLang="en-US" dirty="0" err="1"/>
              <a:t>Zoledronic</a:t>
            </a:r>
            <a:r>
              <a:rPr lang="en-GB" altLang="en-US" dirty="0"/>
              <a:t> acid and osteoporosis</a:t>
            </a:r>
          </a:p>
        </p:txBody>
      </p:sp>
      <p:sp>
        <p:nvSpPr>
          <p:cNvPr id="112643" name="Rectangle 3"/>
          <p:cNvSpPr>
            <a:spLocks noGrp="1" noChangeArrowheads="1"/>
          </p:cNvSpPr>
          <p:nvPr>
            <p:ph type="body" sz="half" idx="1"/>
          </p:nvPr>
        </p:nvSpPr>
        <p:spPr/>
        <p:txBody>
          <a:bodyPr>
            <a:normAutofit/>
          </a:bodyPr>
          <a:lstStyle/>
          <a:p>
            <a:r>
              <a:rPr lang="en-GB" altLang="en-US" sz="2800" dirty="0" smtClean="0"/>
              <a:t>Side effects </a:t>
            </a:r>
            <a:r>
              <a:rPr lang="en-GB" altLang="en-US" sz="2800" dirty="0"/>
              <a:t>with oral bisphosphonates</a:t>
            </a:r>
          </a:p>
          <a:p>
            <a:r>
              <a:rPr lang="en-GB" altLang="en-US" sz="2800" dirty="0"/>
              <a:t>Malignant hypercalcaemia</a:t>
            </a:r>
          </a:p>
          <a:p>
            <a:r>
              <a:rPr lang="en-GB" altLang="en-US" sz="2800" dirty="0"/>
              <a:t>Paget’s</a:t>
            </a:r>
          </a:p>
          <a:p>
            <a:r>
              <a:rPr lang="en-GB" altLang="en-US" sz="2800" dirty="0"/>
              <a:t>Most potent</a:t>
            </a:r>
          </a:p>
          <a:p>
            <a:r>
              <a:rPr lang="en-GB" altLang="en-US" sz="2800" dirty="0"/>
              <a:t>5mg iv once a </a:t>
            </a:r>
            <a:r>
              <a:rPr lang="en-GB" altLang="en-US" sz="2800" dirty="0" smtClean="0"/>
              <a:t>year</a:t>
            </a:r>
            <a:endParaRPr lang="en-GB" altLang="en-US" sz="2800" dirty="0"/>
          </a:p>
        </p:txBody>
      </p:sp>
      <p:sp>
        <p:nvSpPr>
          <p:cNvPr id="112644" name="Rectangle 4"/>
          <p:cNvSpPr>
            <a:spLocks noGrp="1" noChangeArrowheads="1"/>
          </p:cNvSpPr>
          <p:nvPr>
            <p:ph sz="half" idx="2"/>
          </p:nvPr>
        </p:nvSpPr>
        <p:spPr/>
        <p:txBody>
          <a:bodyPr/>
          <a:lstStyle/>
          <a:p>
            <a:endParaRPr lang="en-GB" altLang="en-US" sz="2800"/>
          </a:p>
        </p:txBody>
      </p:sp>
      <p:pic>
        <p:nvPicPr>
          <p:cNvPr id="112645" name="Picture 5" descr="acla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205038"/>
            <a:ext cx="3522663" cy="37893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50962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Osteonecrosis of the j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6688"/>
            <a:ext cx="7978775" cy="6691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1210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Osteoporosis</a:t>
            </a:r>
            <a:endParaRPr lang="en-US" dirty="0"/>
          </a:p>
        </p:txBody>
      </p:sp>
      <p:sp>
        <p:nvSpPr>
          <p:cNvPr id="3" name="Content Placeholder 2"/>
          <p:cNvSpPr>
            <a:spLocks noGrp="1"/>
          </p:cNvSpPr>
          <p:nvPr>
            <p:ph sz="half" idx="1"/>
          </p:nvPr>
        </p:nvSpPr>
        <p:spPr/>
        <p:txBody>
          <a:bodyPr>
            <a:normAutofit lnSpcReduction="10000"/>
          </a:bodyPr>
          <a:lstStyle/>
          <a:p>
            <a:pPr lvl="0"/>
            <a:r>
              <a:rPr lang="en-GB" dirty="0"/>
              <a:t>L</a:t>
            </a:r>
            <a:r>
              <a:rPr lang="en-GB" dirty="0" smtClean="0"/>
              <a:t>ow </a:t>
            </a:r>
            <a:r>
              <a:rPr lang="en-GB" dirty="0"/>
              <a:t>bone mass and structural deterioration of bone tissue, with a consequent increase in bone fragility and susceptibility to </a:t>
            </a:r>
            <a:r>
              <a:rPr lang="en-GB" dirty="0" smtClean="0"/>
              <a:t>fracture</a:t>
            </a:r>
          </a:p>
          <a:p>
            <a:pPr lvl="0"/>
            <a:r>
              <a:rPr lang="en-GB" dirty="0" smtClean="0"/>
              <a:t>Asymptomatic</a:t>
            </a:r>
          </a:p>
          <a:p>
            <a:pPr lvl="0"/>
            <a:r>
              <a:rPr lang="en-GB" dirty="0"/>
              <a:t>R</a:t>
            </a:r>
            <a:r>
              <a:rPr lang="en-GB" dirty="0" smtClean="0"/>
              <a:t>emains </a:t>
            </a:r>
            <a:r>
              <a:rPr lang="en-GB" dirty="0"/>
              <a:t>undiagnosed until a fragility fracture </a:t>
            </a:r>
            <a:r>
              <a:rPr lang="en-GB" dirty="0" smtClean="0"/>
              <a:t>occurs</a:t>
            </a:r>
            <a:endParaRPr lang="en-GB" dirty="0"/>
          </a:p>
          <a:p>
            <a:endParaRPr lang="en-US" dirty="0"/>
          </a:p>
        </p:txBody>
      </p:sp>
      <p:pic>
        <p:nvPicPr>
          <p:cNvPr id="5" name="Content Placeholder 4" descr="osteoporosis.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547481"/>
            <a:ext cx="4038600" cy="2631400"/>
          </a:xfrm>
        </p:spPr>
      </p:pic>
    </p:spTree>
    <p:extLst>
      <p:ext uri="{BB962C8B-B14F-4D97-AF65-F5344CB8AC3E}">
        <p14:creationId xmlns:p14="http://schemas.microsoft.com/office/powerpoint/2010/main" val="3802211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GB" altLang="en-US" b="1" dirty="0">
                <a:solidFill>
                  <a:schemeClr val="bg1"/>
                </a:solidFill>
              </a:rPr>
              <a:t>Osteonecrosis of the jaw</a:t>
            </a:r>
          </a:p>
        </p:txBody>
      </p:sp>
      <p:sp>
        <p:nvSpPr>
          <p:cNvPr id="124931" name="Rectangle 3"/>
          <p:cNvSpPr>
            <a:spLocks noGrp="1" noChangeArrowheads="1"/>
          </p:cNvSpPr>
          <p:nvPr>
            <p:ph type="body" sz="half" idx="1"/>
          </p:nvPr>
        </p:nvSpPr>
        <p:spPr/>
        <p:txBody>
          <a:bodyPr/>
          <a:lstStyle/>
          <a:p>
            <a:r>
              <a:rPr lang="en-GB" altLang="en-US" sz="2800" dirty="0"/>
              <a:t>95% cases with </a:t>
            </a:r>
            <a:r>
              <a:rPr lang="en-GB" altLang="en-US" sz="2800" dirty="0" err="1"/>
              <a:t>zoledronic</a:t>
            </a:r>
            <a:r>
              <a:rPr lang="en-GB" altLang="en-US" sz="2800" dirty="0"/>
              <a:t> acid or </a:t>
            </a:r>
            <a:r>
              <a:rPr lang="en-GB" altLang="en-US" sz="2800" dirty="0" err="1"/>
              <a:t>pamidronate</a:t>
            </a:r>
            <a:endParaRPr lang="en-GB" altLang="en-US" sz="2800" dirty="0"/>
          </a:p>
          <a:p>
            <a:r>
              <a:rPr lang="en-GB" altLang="en-US" sz="2800" dirty="0"/>
              <a:t>1.3% up to 7%</a:t>
            </a:r>
          </a:p>
          <a:p>
            <a:r>
              <a:rPr lang="en-GB" altLang="en-US" sz="2800" dirty="0"/>
              <a:t>Dental disease</a:t>
            </a:r>
          </a:p>
          <a:p>
            <a:r>
              <a:rPr lang="en-GB" altLang="en-US" sz="2800" dirty="0"/>
              <a:t>Dental surgery</a:t>
            </a:r>
          </a:p>
          <a:p>
            <a:r>
              <a:rPr lang="en-GB" altLang="en-US" sz="2800" dirty="0"/>
              <a:t>Less than 50 cases in oral bisphosphonates</a:t>
            </a:r>
          </a:p>
        </p:txBody>
      </p:sp>
      <p:sp>
        <p:nvSpPr>
          <p:cNvPr id="124932" name="Rectangle 4"/>
          <p:cNvSpPr>
            <a:spLocks noGrp="1" noChangeArrowheads="1"/>
          </p:cNvSpPr>
          <p:nvPr>
            <p:ph sz="half" idx="2"/>
          </p:nvPr>
        </p:nvSpPr>
        <p:spPr/>
        <p:txBody>
          <a:bodyPr/>
          <a:lstStyle/>
          <a:p>
            <a:endParaRPr lang="en-GB" altLang="en-US" sz="2800"/>
          </a:p>
        </p:txBody>
      </p:sp>
      <p:pic>
        <p:nvPicPr>
          <p:cNvPr id="124933" name="Picture 5" descr="Tomography Scan Osteonecrosis J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844675"/>
            <a:ext cx="4953000" cy="4257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58985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smtClean="0"/>
              <a:t>AVN</a:t>
            </a:r>
          </a:p>
        </p:txBody>
      </p:sp>
      <p:pic>
        <p:nvPicPr>
          <p:cNvPr id="37891" name="Content Placeholder 3" descr="av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24075" y="2133600"/>
            <a:ext cx="5429250" cy="3771900"/>
          </a:xfrm>
        </p:spPr>
      </p:pic>
    </p:spTree>
    <p:extLst>
      <p:ext uri="{BB962C8B-B14F-4D97-AF65-F5344CB8AC3E}">
        <p14:creationId xmlns:p14="http://schemas.microsoft.com/office/powerpoint/2010/main" val="1912700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altLang="en-US" smtClean="0"/>
              <a:t>Atypical femoral shaft fracture</a:t>
            </a:r>
          </a:p>
        </p:txBody>
      </p:sp>
      <p:pic>
        <p:nvPicPr>
          <p:cNvPr id="36867" name="Content Placeholder 3" descr="atypical femoral shaft fracture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27238" y="1981200"/>
            <a:ext cx="5089525" cy="4114800"/>
          </a:xfrm>
        </p:spPr>
      </p:pic>
    </p:spTree>
    <p:extLst>
      <p:ext uri="{BB962C8B-B14F-4D97-AF65-F5344CB8AC3E}">
        <p14:creationId xmlns:p14="http://schemas.microsoft.com/office/powerpoint/2010/main" val="2952031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GB" sz="4400" dirty="0" smtClean="0"/>
              <a:t>After 3–5 years</a:t>
            </a:r>
            <a:endParaRPr lang="en-US" sz="4400" dirty="0"/>
          </a:p>
        </p:txBody>
      </p:sp>
      <p:sp>
        <p:nvSpPr>
          <p:cNvPr id="3" name="Content Placeholder 2"/>
          <p:cNvSpPr>
            <a:spLocks noGrp="1"/>
          </p:cNvSpPr>
          <p:nvPr>
            <p:ph idx="1"/>
          </p:nvPr>
        </p:nvSpPr>
        <p:spPr/>
        <p:txBody>
          <a:bodyPr>
            <a:normAutofit fontScale="92500" lnSpcReduction="20000"/>
          </a:bodyPr>
          <a:lstStyle/>
          <a:p>
            <a:endParaRPr lang="en-GB" dirty="0"/>
          </a:p>
          <a:p>
            <a:pPr lvl="1"/>
            <a:r>
              <a:rPr lang="en-GB" dirty="0"/>
              <a:t>H</a:t>
            </a:r>
            <a:r>
              <a:rPr lang="en-GB" dirty="0" smtClean="0"/>
              <a:t>igh </a:t>
            </a:r>
            <a:r>
              <a:rPr lang="en-GB" dirty="0"/>
              <a:t>risk of an osteoporotic fragility fracture, continue treatment </a:t>
            </a:r>
            <a:r>
              <a:rPr lang="en-GB" dirty="0" smtClean="0"/>
              <a:t>for </a:t>
            </a:r>
            <a:r>
              <a:rPr lang="en-GB" dirty="0"/>
              <a:t>up to 10 </a:t>
            </a:r>
            <a:r>
              <a:rPr lang="en-GB" dirty="0" smtClean="0"/>
              <a:t>years</a:t>
            </a:r>
            <a:endParaRPr lang="en-GB" dirty="0"/>
          </a:p>
          <a:p>
            <a:pPr lvl="2"/>
            <a:r>
              <a:rPr lang="en-GB" dirty="0"/>
              <a:t>Age over 75 years.</a:t>
            </a:r>
          </a:p>
          <a:p>
            <a:pPr lvl="2"/>
            <a:r>
              <a:rPr lang="en-GB" dirty="0"/>
              <a:t>A previous hip or vertebral fracture.</a:t>
            </a:r>
          </a:p>
          <a:p>
            <a:pPr lvl="1"/>
            <a:r>
              <a:rPr lang="en-GB" dirty="0"/>
              <a:t>In other people, arrange a dual-energy X-ray absorptiometry (DXA) scan and consider:</a:t>
            </a:r>
          </a:p>
          <a:p>
            <a:pPr lvl="2"/>
            <a:r>
              <a:rPr lang="en-GB" dirty="0"/>
              <a:t>Continuing treatment if the T-score is less than -2.5. Reassess their fracture risk and bone mineral density (BMD) every 3–5 years.</a:t>
            </a:r>
          </a:p>
          <a:p>
            <a:pPr lvl="2"/>
            <a:r>
              <a:rPr lang="en-GB" dirty="0"/>
              <a:t>Stopping treatment if the BMD T-score is greater than -2.5. Reassess their fracture risk and re-measure BMD after 2 years.</a:t>
            </a:r>
          </a:p>
          <a:p>
            <a:endParaRPr lang="en-US" dirty="0"/>
          </a:p>
        </p:txBody>
      </p:sp>
    </p:spTree>
    <p:extLst>
      <p:ext uri="{BB962C8B-B14F-4D97-AF65-F5344CB8AC3E}">
        <p14:creationId xmlns:p14="http://schemas.microsoft.com/office/powerpoint/2010/main" val="2642407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O</a:t>
            </a:r>
            <a:r>
              <a:rPr lang="en-GB" b="1" dirty="0" smtClean="0"/>
              <a:t>steoporotic </a:t>
            </a:r>
            <a:r>
              <a:rPr lang="en-GB" b="1" dirty="0"/>
              <a:t>fracture </a:t>
            </a:r>
            <a:r>
              <a:rPr lang="en-GB" b="1" dirty="0" smtClean="0"/>
              <a:t>on treatment</a:t>
            </a:r>
            <a:endParaRPr lang="en-US" dirty="0"/>
          </a:p>
        </p:txBody>
      </p:sp>
      <p:sp>
        <p:nvSpPr>
          <p:cNvPr id="3" name="Content Placeholder 2"/>
          <p:cNvSpPr>
            <a:spLocks noGrp="1"/>
          </p:cNvSpPr>
          <p:nvPr>
            <p:ph idx="1"/>
          </p:nvPr>
        </p:nvSpPr>
        <p:spPr/>
        <p:txBody>
          <a:bodyPr>
            <a:normAutofit/>
          </a:bodyPr>
          <a:lstStyle/>
          <a:p>
            <a:pPr lvl="0"/>
            <a:r>
              <a:rPr lang="en-GB" dirty="0"/>
              <a:t>C</a:t>
            </a:r>
            <a:r>
              <a:rPr lang="en-GB" dirty="0" smtClean="0"/>
              <a:t>heck </a:t>
            </a:r>
            <a:r>
              <a:rPr lang="en-GB" dirty="0"/>
              <a:t>adherence to </a:t>
            </a:r>
            <a:r>
              <a:rPr lang="en-GB" dirty="0" smtClean="0"/>
              <a:t>treatment</a:t>
            </a:r>
          </a:p>
          <a:p>
            <a:pPr lvl="0"/>
            <a:r>
              <a:rPr lang="en-GB" dirty="0"/>
              <a:t>E</a:t>
            </a:r>
            <a:r>
              <a:rPr lang="en-GB" dirty="0" smtClean="0"/>
              <a:t>xclude </a:t>
            </a:r>
            <a:r>
              <a:rPr lang="en-GB" dirty="0"/>
              <a:t>secondary causes for </a:t>
            </a:r>
            <a:r>
              <a:rPr lang="en-GB" dirty="0" smtClean="0"/>
              <a:t>osteoporosis</a:t>
            </a:r>
          </a:p>
          <a:p>
            <a:pPr lvl="0"/>
            <a:r>
              <a:rPr lang="en-GB" dirty="0"/>
              <a:t>T</a:t>
            </a:r>
            <a:r>
              <a:rPr lang="en-GB" dirty="0" smtClean="0"/>
              <a:t>reatment </a:t>
            </a:r>
            <a:r>
              <a:rPr lang="en-GB" dirty="0"/>
              <a:t>is recommended for at least 5 years to reduce the risk of further fractures. </a:t>
            </a:r>
          </a:p>
        </p:txBody>
      </p:sp>
    </p:spTree>
    <p:extLst>
      <p:ext uri="{BB962C8B-B14F-4D97-AF65-F5344CB8AC3E}">
        <p14:creationId xmlns:p14="http://schemas.microsoft.com/office/powerpoint/2010/main" val="9549848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GB" dirty="0"/>
              <a:t>For people whose fracture risk was intermediate the last time they were assessed, reassess after a minimum of 2 years. </a:t>
            </a:r>
            <a:endParaRPr lang="en-US" dirty="0"/>
          </a:p>
          <a:p>
            <a:endParaRPr lang="en-US" dirty="0"/>
          </a:p>
        </p:txBody>
      </p:sp>
    </p:spTree>
    <p:extLst>
      <p:ext uri="{BB962C8B-B14F-4D97-AF65-F5344CB8AC3E}">
        <p14:creationId xmlns:p14="http://schemas.microsoft.com/office/powerpoint/2010/main" val="1327633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Denosumab</a:t>
            </a:r>
            <a:endParaRPr lang="en-US" dirty="0"/>
          </a:p>
        </p:txBody>
      </p:sp>
      <p:sp>
        <p:nvSpPr>
          <p:cNvPr id="3" name="Content Placeholder 2"/>
          <p:cNvSpPr>
            <a:spLocks noGrp="1"/>
          </p:cNvSpPr>
          <p:nvPr>
            <p:ph idx="1"/>
          </p:nvPr>
        </p:nvSpPr>
        <p:spPr/>
        <p:txBody>
          <a:bodyPr>
            <a:normAutofit/>
          </a:bodyPr>
          <a:lstStyle/>
          <a:p>
            <a:pPr lvl="0"/>
            <a:r>
              <a:rPr lang="en-GB" dirty="0" smtClean="0"/>
              <a:t>Monoclonal </a:t>
            </a:r>
            <a:r>
              <a:rPr lang="en-GB" dirty="0"/>
              <a:t>antibody that reduces osteoclast activity, and so reduces bone breakdown</a:t>
            </a:r>
          </a:p>
          <a:p>
            <a:pPr lvl="0"/>
            <a:r>
              <a:rPr lang="en-GB" dirty="0" smtClean="0"/>
              <a:t>Subcutaneous </a:t>
            </a:r>
            <a:r>
              <a:rPr lang="en-GB" dirty="0"/>
              <a:t>injection </a:t>
            </a:r>
            <a:r>
              <a:rPr lang="en-GB" dirty="0" smtClean="0"/>
              <a:t>60</a:t>
            </a:r>
            <a:r>
              <a:rPr lang="en-GB" dirty="0"/>
              <a:t> mg once every 6 months.</a:t>
            </a:r>
          </a:p>
          <a:p>
            <a:pPr lvl="0"/>
            <a:r>
              <a:rPr lang="en-GB" dirty="0" smtClean="0"/>
              <a:t>£</a:t>
            </a:r>
            <a:r>
              <a:rPr lang="en-GB" dirty="0"/>
              <a:t>366 for 1 year of </a:t>
            </a:r>
            <a:r>
              <a:rPr lang="en-GB" dirty="0" smtClean="0"/>
              <a:t>treatment</a:t>
            </a:r>
            <a:endParaRPr lang="en-US" dirty="0"/>
          </a:p>
        </p:txBody>
      </p:sp>
    </p:spTree>
    <p:extLst>
      <p:ext uri="{BB962C8B-B14F-4D97-AF65-F5344CB8AC3E}">
        <p14:creationId xmlns:p14="http://schemas.microsoft.com/office/powerpoint/2010/main" val="3452282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prevention</a:t>
            </a:r>
            <a:endParaRPr lang="en-US" dirty="0"/>
          </a:p>
        </p:txBody>
      </p:sp>
      <p:sp>
        <p:nvSpPr>
          <p:cNvPr id="3" name="Content Placeholder 2"/>
          <p:cNvSpPr>
            <a:spLocks noGrp="1"/>
          </p:cNvSpPr>
          <p:nvPr>
            <p:ph idx="1"/>
          </p:nvPr>
        </p:nvSpPr>
        <p:spPr/>
        <p:txBody>
          <a:bodyPr/>
          <a:lstStyle/>
          <a:p>
            <a:r>
              <a:rPr lang="en-US" dirty="0" smtClean="0"/>
              <a:t>2</a:t>
            </a:r>
            <a:r>
              <a:rPr lang="en-US" baseline="30000" dirty="0" smtClean="0"/>
              <a:t>nd</a:t>
            </a:r>
            <a:r>
              <a:rPr lang="en-US" dirty="0" smtClean="0"/>
              <a:t> line</a:t>
            </a:r>
          </a:p>
          <a:p>
            <a:r>
              <a:rPr lang="en-US" dirty="0" smtClean="0"/>
              <a:t>Post menopausal women</a:t>
            </a:r>
          </a:p>
          <a:p>
            <a:r>
              <a:rPr lang="en-US" dirty="0" smtClean="0"/>
              <a:t>Osteoporosis</a:t>
            </a:r>
            <a:endParaRPr lang="en-US" dirty="0"/>
          </a:p>
        </p:txBody>
      </p:sp>
    </p:spTree>
    <p:extLst>
      <p:ext uri="{BB962C8B-B14F-4D97-AF65-F5344CB8AC3E}">
        <p14:creationId xmlns:p14="http://schemas.microsoft.com/office/powerpoint/2010/main" val="27972278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prevention</a:t>
            </a:r>
            <a:endParaRPr lang="en-US" dirty="0"/>
          </a:p>
        </p:txBody>
      </p:sp>
      <p:sp>
        <p:nvSpPr>
          <p:cNvPr id="3" name="Content Placeholder 2"/>
          <p:cNvSpPr>
            <a:spLocks noGrp="1"/>
          </p:cNvSpPr>
          <p:nvPr>
            <p:ph idx="1"/>
          </p:nvPr>
        </p:nvSpPr>
        <p:spPr/>
        <p:txBody>
          <a:bodyPr>
            <a:normAutofit/>
          </a:bodyPr>
          <a:lstStyle/>
          <a:p>
            <a:pPr lvl="0"/>
            <a:r>
              <a:rPr lang="en-GB" dirty="0" smtClean="0"/>
              <a:t>Failed oral bisphosphonates</a:t>
            </a:r>
            <a:r>
              <a:rPr lang="en-GB" dirty="0"/>
              <a:t> </a:t>
            </a:r>
            <a:r>
              <a:rPr lang="en-GB" b="1" dirty="0" smtClean="0"/>
              <a:t>and</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185228759"/>
              </p:ext>
            </p:extLst>
          </p:nvPr>
        </p:nvGraphicFramePr>
        <p:xfrm>
          <a:off x="1201023" y="2360486"/>
          <a:ext cx="6591536" cy="3402684"/>
        </p:xfrm>
        <a:graphic>
          <a:graphicData uri="http://schemas.openxmlformats.org/drawingml/2006/table">
            <a:tbl>
              <a:tblPr firstRow="1" bandRow="1">
                <a:tableStyleId>{5C22544A-7EE6-4342-B048-85BDC9FD1C3A}</a:tableStyleId>
              </a:tblPr>
              <a:tblGrid>
                <a:gridCol w="1647884">
                  <a:extLst>
                    <a:ext uri="{9D8B030D-6E8A-4147-A177-3AD203B41FA5}">
                      <a16:colId xmlns:a16="http://schemas.microsoft.com/office/drawing/2014/main" val="20000"/>
                    </a:ext>
                  </a:extLst>
                </a:gridCol>
                <a:gridCol w="1647884">
                  <a:extLst>
                    <a:ext uri="{9D8B030D-6E8A-4147-A177-3AD203B41FA5}">
                      <a16:colId xmlns:a16="http://schemas.microsoft.com/office/drawing/2014/main" val="20001"/>
                    </a:ext>
                  </a:extLst>
                </a:gridCol>
                <a:gridCol w="1647884">
                  <a:extLst>
                    <a:ext uri="{9D8B030D-6E8A-4147-A177-3AD203B41FA5}">
                      <a16:colId xmlns:a16="http://schemas.microsoft.com/office/drawing/2014/main" val="20002"/>
                    </a:ext>
                  </a:extLst>
                </a:gridCol>
                <a:gridCol w="1647884">
                  <a:extLst>
                    <a:ext uri="{9D8B030D-6E8A-4147-A177-3AD203B41FA5}">
                      <a16:colId xmlns:a16="http://schemas.microsoft.com/office/drawing/2014/main" val="20003"/>
                    </a:ext>
                  </a:extLst>
                </a:gridCol>
              </a:tblGrid>
              <a:tr h="567114">
                <a:tc>
                  <a:txBody>
                    <a:bodyPr/>
                    <a:lstStyle/>
                    <a:p>
                      <a:endParaRPr lang="en-GB" sz="1200" dirty="0">
                        <a:effectLst/>
                        <a:latin typeface="Cambria"/>
                      </a:endParaRPr>
                    </a:p>
                  </a:txBody>
                  <a:tcPr marL="114300" marR="114300" marT="114300" marB="114300"/>
                </a:tc>
                <a:tc gridSpan="3">
                  <a:txBody>
                    <a:bodyPr/>
                    <a:lstStyle/>
                    <a:p>
                      <a:pPr>
                        <a:lnSpc>
                          <a:spcPts val="1800"/>
                        </a:lnSpc>
                        <a:spcAft>
                          <a:spcPts val="900"/>
                        </a:spcAft>
                      </a:pPr>
                      <a:r>
                        <a:rPr lang="en-GB" sz="1000" b="1" dirty="0">
                          <a:effectLst/>
                          <a:latin typeface="Times New Roman"/>
                          <a:ea typeface="ＭＳ 明朝"/>
                          <a:cs typeface="Times New Roman"/>
                        </a:rPr>
                        <a:t>Number of independent clinical risk factors for fracture</a:t>
                      </a:r>
                      <a:endParaRPr lang="en-GB" sz="1200" dirty="0">
                        <a:effectLst/>
                        <a:latin typeface="Cambria"/>
                        <a:ea typeface="ＭＳ 明朝"/>
                        <a:cs typeface="Times New Roman"/>
                      </a:endParaRPr>
                    </a:p>
                  </a:txBody>
                  <a:tcPr marL="114300" marR="114300" marT="114300" marB="1143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7114">
                <a:tc>
                  <a:txBody>
                    <a:bodyPr/>
                    <a:lstStyle/>
                    <a:p>
                      <a:pPr>
                        <a:lnSpc>
                          <a:spcPts val="1800"/>
                        </a:lnSpc>
                        <a:spcAft>
                          <a:spcPts val="900"/>
                        </a:spcAft>
                      </a:pPr>
                      <a:r>
                        <a:rPr lang="en-GB" sz="1000" b="1">
                          <a:effectLst/>
                          <a:latin typeface="Times New Roman"/>
                          <a:ea typeface="ＭＳ 明朝"/>
                          <a:cs typeface="Times New Roman"/>
                        </a:rPr>
                        <a:t>Age (years)</a:t>
                      </a:r>
                      <a:endParaRPr lang="en-GB" sz="1200">
                        <a:effectLst/>
                        <a:latin typeface="Cambria"/>
                        <a:ea typeface="ＭＳ 明朝"/>
                        <a:cs typeface="Times New Roman"/>
                      </a:endParaRPr>
                    </a:p>
                  </a:txBody>
                  <a:tcPr marL="114300" marR="114300" marT="114300" marB="114300"/>
                </a:tc>
                <a:tc>
                  <a:txBody>
                    <a:bodyPr/>
                    <a:lstStyle/>
                    <a:p>
                      <a:pPr>
                        <a:lnSpc>
                          <a:spcPts val="1800"/>
                        </a:lnSpc>
                        <a:spcAft>
                          <a:spcPts val="900"/>
                        </a:spcAft>
                      </a:pPr>
                      <a:r>
                        <a:rPr lang="en-GB" sz="1000" b="1">
                          <a:effectLst/>
                          <a:latin typeface="Times New Roman"/>
                          <a:ea typeface="ＭＳ 明朝"/>
                          <a:cs typeface="Times New Roman"/>
                        </a:rPr>
                        <a:t>0</a:t>
                      </a:r>
                      <a:endParaRPr lang="en-GB" sz="1200">
                        <a:effectLst/>
                        <a:latin typeface="Cambria"/>
                        <a:ea typeface="ＭＳ 明朝"/>
                        <a:cs typeface="Times New Roman"/>
                      </a:endParaRPr>
                    </a:p>
                  </a:txBody>
                  <a:tcPr marL="114300" marR="114300" marT="114300" marB="114300"/>
                </a:tc>
                <a:tc>
                  <a:txBody>
                    <a:bodyPr/>
                    <a:lstStyle/>
                    <a:p>
                      <a:pPr>
                        <a:lnSpc>
                          <a:spcPts val="1800"/>
                        </a:lnSpc>
                        <a:spcAft>
                          <a:spcPts val="900"/>
                        </a:spcAft>
                      </a:pPr>
                      <a:r>
                        <a:rPr lang="en-GB" sz="1000" b="1">
                          <a:effectLst/>
                          <a:latin typeface="Times New Roman"/>
                          <a:ea typeface="ＭＳ 明朝"/>
                          <a:cs typeface="Times New Roman"/>
                        </a:rPr>
                        <a:t>1</a:t>
                      </a:r>
                      <a:endParaRPr lang="en-GB" sz="1200">
                        <a:effectLst/>
                        <a:latin typeface="Cambria"/>
                        <a:ea typeface="ＭＳ 明朝"/>
                        <a:cs typeface="Times New Roman"/>
                      </a:endParaRPr>
                    </a:p>
                  </a:txBody>
                  <a:tcPr marL="114300" marR="114300" marT="114300" marB="114300"/>
                </a:tc>
                <a:tc>
                  <a:txBody>
                    <a:bodyPr/>
                    <a:lstStyle/>
                    <a:p>
                      <a:pPr>
                        <a:lnSpc>
                          <a:spcPts val="1800"/>
                        </a:lnSpc>
                        <a:spcAft>
                          <a:spcPts val="900"/>
                        </a:spcAft>
                      </a:pPr>
                      <a:r>
                        <a:rPr lang="en-GB" sz="1000" b="1">
                          <a:effectLst/>
                          <a:latin typeface="Times New Roman"/>
                          <a:ea typeface="ＭＳ 明朝"/>
                          <a:cs typeface="Times New Roman"/>
                        </a:rPr>
                        <a:t>2</a:t>
                      </a:r>
                      <a:endParaRPr lang="en-GB" sz="1200">
                        <a:effectLst/>
                        <a:latin typeface="Cambria"/>
                        <a:ea typeface="ＭＳ 明朝"/>
                        <a:cs typeface="Times New Roman"/>
                      </a:endParaRPr>
                    </a:p>
                  </a:txBody>
                  <a:tcPr marL="114300" marR="114300" marT="114300" marB="114300"/>
                </a:tc>
                <a:extLst>
                  <a:ext uri="{0D108BD9-81ED-4DB2-BD59-A6C34878D82A}">
                    <a16:rowId xmlns:a16="http://schemas.microsoft.com/office/drawing/2014/main" val="10001"/>
                  </a:ext>
                </a:extLst>
              </a:tr>
              <a:tr h="567114">
                <a:tc>
                  <a:txBody>
                    <a:bodyPr/>
                    <a:lstStyle/>
                    <a:p>
                      <a:pPr>
                        <a:lnSpc>
                          <a:spcPts val="1800"/>
                        </a:lnSpc>
                        <a:spcAft>
                          <a:spcPts val="900"/>
                        </a:spcAft>
                      </a:pPr>
                      <a:r>
                        <a:rPr lang="en-GB" sz="1000">
                          <a:effectLst/>
                          <a:latin typeface="Times New Roman"/>
                          <a:ea typeface="ＭＳ 明朝"/>
                          <a:cs typeface="Times New Roman"/>
                        </a:rPr>
                        <a:t>65-69</a:t>
                      </a:r>
                      <a:endParaRPr lang="en-GB" sz="1200">
                        <a:effectLst/>
                        <a:latin typeface="Cambria"/>
                        <a:ea typeface="ＭＳ 明朝"/>
                        <a:cs typeface="Times New Roman"/>
                      </a:endParaRPr>
                    </a:p>
                  </a:txBody>
                  <a:tcPr marL="114300" marR="114300" marT="114300" marB="114300"/>
                </a:tc>
                <a:tc>
                  <a:txBody>
                    <a:bodyPr/>
                    <a:lstStyle/>
                    <a:p>
                      <a:pPr>
                        <a:lnSpc>
                          <a:spcPts val="1800"/>
                        </a:lnSpc>
                        <a:spcAft>
                          <a:spcPts val="900"/>
                        </a:spcAft>
                      </a:pPr>
                      <a:r>
                        <a:rPr lang="en-GB" sz="1000">
                          <a:effectLst/>
                          <a:latin typeface="Times New Roman"/>
                          <a:ea typeface="ＭＳ 明朝"/>
                          <a:cs typeface="Times New Roman"/>
                        </a:rPr>
                        <a:t>–</a:t>
                      </a:r>
                      <a:r>
                        <a:rPr lang="en-GB" sz="900" baseline="30000">
                          <a:effectLst/>
                          <a:latin typeface="Times New Roman"/>
                          <a:ea typeface="ＭＳ 明朝"/>
                          <a:cs typeface="Times New Roman"/>
                        </a:rPr>
                        <a:t>[</a:t>
                      </a:r>
                      <a:r>
                        <a:rPr lang="en-GB" sz="900" baseline="30000">
                          <a:solidFill>
                            <a:srgbClr val="005EA5"/>
                          </a:solidFill>
                          <a:effectLst/>
                          <a:latin typeface="Times New Roman"/>
                          <a:ea typeface="ＭＳ 明朝"/>
                          <a:cs typeface="Times New Roman"/>
                          <a:hlinkClick r:id="rId2"/>
                        </a:rPr>
                        <a:t>a</a:t>
                      </a:r>
                      <a:r>
                        <a:rPr lang="en-GB" sz="900" baseline="30000">
                          <a:effectLst/>
                          <a:latin typeface="Times New Roman"/>
                          <a:ea typeface="ＭＳ 明朝"/>
                          <a:cs typeface="Times New Roman"/>
                        </a:rPr>
                        <a:t>]</a:t>
                      </a:r>
                      <a:endParaRPr lang="en-GB" sz="1200">
                        <a:effectLst/>
                        <a:latin typeface="Cambria"/>
                        <a:ea typeface="ＭＳ 明朝"/>
                        <a:cs typeface="Times New Roman"/>
                      </a:endParaRPr>
                    </a:p>
                  </a:txBody>
                  <a:tcPr marL="114300" marR="114300" marT="114300" marB="114300"/>
                </a:tc>
                <a:tc>
                  <a:txBody>
                    <a:bodyPr/>
                    <a:lstStyle/>
                    <a:p>
                      <a:pPr>
                        <a:lnSpc>
                          <a:spcPts val="1800"/>
                        </a:lnSpc>
                        <a:spcAft>
                          <a:spcPts val="900"/>
                        </a:spcAft>
                      </a:pPr>
                      <a:r>
                        <a:rPr lang="en-GB" sz="1000">
                          <a:effectLst/>
                          <a:latin typeface="Times New Roman"/>
                          <a:ea typeface="ＭＳ 明朝"/>
                          <a:cs typeface="Times New Roman"/>
                        </a:rPr>
                        <a:t>−4.5</a:t>
                      </a:r>
                      <a:endParaRPr lang="en-GB" sz="1200">
                        <a:effectLst/>
                        <a:latin typeface="Cambria"/>
                        <a:ea typeface="ＭＳ 明朝"/>
                        <a:cs typeface="Times New Roman"/>
                      </a:endParaRPr>
                    </a:p>
                  </a:txBody>
                  <a:tcPr marL="114300" marR="114300" marT="114300" marB="114300"/>
                </a:tc>
                <a:tc>
                  <a:txBody>
                    <a:bodyPr/>
                    <a:lstStyle/>
                    <a:p>
                      <a:pPr>
                        <a:lnSpc>
                          <a:spcPts val="1800"/>
                        </a:lnSpc>
                        <a:spcAft>
                          <a:spcPts val="900"/>
                        </a:spcAft>
                      </a:pPr>
                      <a:r>
                        <a:rPr lang="en-GB" sz="1000">
                          <a:effectLst/>
                          <a:latin typeface="Times New Roman"/>
                          <a:ea typeface="ＭＳ 明朝"/>
                          <a:cs typeface="Times New Roman"/>
                        </a:rPr>
                        <a:t>−4.0</a:t>
                      </a:r>
                      <a:endParaRPr lang="en-GB" sz="1200">
                        <a:effectLst/>
                        <a:latin typeface="Cambria"/>
                        <a:ea typeface="ＭＳ 明朝"/>
                        <a:cs typeface="Times New Roman"/>
                      </a:endParaRPr>
                    </a:p>
                  </a:txBody>
                  <a:tcPr marL="114300" marR="114300" marT="114300" marB="114300"/>
                </a:tc>
                <a:extLst>
                  <a:ext uri="{0D108BD9-81ED-4DB2-BD59-A6C34878D82A}">
                    <a16:rowId xmlns:a16="http://schemas.microsoft.com/office/drawing/2014/main" val="10002"/>
                  </a:ext>
                </a:extLst>
              </a:tr>
              <a:tr h="567114">
                <a:tc>
                  <a:txBody>
                    <a:bodyPr/>
                    <a:lstStyle/>
                    <a:p>
                      <a:pPr>
                        <a:lnSpc>
                          <a:spcPts val="1800"/>
                        </a:lnSpc>
                        <a:spcAft>
                          <a:spcPts val="900"/>
                        </a:spcAft>
                      </a:pPr>
                      <a:r>
                        <a:rPr lang="en-GB" sz="1000">
                          <a:effectLst/>
                          <a:latin typeface="Times New Roman"/>
                          <a:ea typeface="ＭＳ 明朝"/>
                          <a:cs typeface="Times New Roman"/>
                        </a:rPr>
                        <a:t>70-74</a:t>
                      </a:r>
                      <a:endParaRPr lang="en-GB" sz="1200">
                        <a:effectLst/>
                        <a:latin typeface="Cambria"/>
                        <a:ea typeface="ＭＳ 明朝"/>
                        <a:cs typeface="Times New Roman"/>
                      </a:endParaRPr>
                    </a:p>
                  </a:txBody>
                  <a:tcPr marL="114300" marR="114300" marT="114300" marB="114300"/>
                </a:tc>
                <a:tc>
                  <a:txBody>
                    <a:bodyPr/>
                    <a:lstStyle/>
                    <a:p>
                      <a:pPr>
                        <a:lnSpc>
                          <a:spcPts val="1800"/>
                        </a:lnSpc>
                        <a:spcAft>
                          <a:spcPts val="900"/>
                        </a:spcAft>
                      </a:pPr>
                      <a:r>
                        <a:rPr lang="en-GB" sz="1000">
                          <a:effectLst/>
                          <a:latin typeface="Times New Roman"/>
                          <a:ea typeface="ＭＳ 明朝"/>
                          <a:cs typeface="Times New Roman"/>
                        </a:rPr>
                        <a:t>−4.5</a:t>
                      </a:r>
                      <a:endParaRPr lang="en-GB" sz="1200">
                        <a:effectLst/>
                        <a:latin typeface="Cambria"/>
                        <a:ea typeface="ＭＳ 明朝"/>
                        <a:cs typeface="Times New Roman"/>
                      </a:endParaRPr>
                    </a:p>
                  </a:txBody>
                  <a:tcPr marL="114300" marR="114300" marT="114300" marB="114300"/>
                </a:tc>
                <a:tc>
                  <a:txBody>
                    <a:bodyPr/>
                    <a:lstStyle/>
                    <a:p>
                      <a:pPr>
                        <a:lnSpc>
                          <a:spcPts val="1800"/>
                        </a:lnSpc>
                        <a:spcAft>
                          <a:spcPts val="900"/>
                        </a:spcAft>
                      </a:pPr>
                      <a:r>
                        <a:rPr lang="en-GB" sz="1000">
                          <a:effectLst/>
                          <a:latin typeface="Times New Roman"/>
                          <a:ea typeface="ＭＳ 明朝"/>
                          <a:cs typeface="Times New Roman"/>
                        </a:rPr>
                        <a:t>−4.0</a:t>
                      </a:r>
                      <a:endParaRPr lang="en-GB" sz="1200">
                        <a:effectLst/>
                        <a:latin typeface="Cambria"/>
                        <a:ea typeface="ＭＳ 明朝"/>
                        <a:cs typeface="Times New Roman"/>
                      </a:endParaRPr>
                    </a:p>
                  </a:txBody>
                  <a:tcPr marL="114300" marR="114300" marT="114300" marB="114300"/>
                </a:tc>
                <a:tc>
                  <a:txBody>
                    <a:bodyPr/>
                    <a:lstStyle/>
                    <a:p>
                      <a:pPr>
                        <a:lnSpc>
                          <a:spcPts val="1800"/>
                        </a:lnSpc>
                        <a:spcAft>
                          <a:spcPts val="900"/>
                        </a:spcAft>
                      </a:pPr>
                      <a:r>
                        <a:rPr lang="en-GB" sz="1000">
                          <a:effectLst/>
                          <a:latin typeface="Times New Roman"/>
                          <a:ea typeface="ＭＳ 明朝"/>
                          <a:cs typeface="Times New Roman"/>
                        </a:rPr>
                        <a:t>−3.5</a:t>
                      </a:r>
                      <a:endParaRPr lang="en-GB" sz="1200">
                        <a:effectLst/>
                        <a:latin typeface="Cambria"/>
                        <a:ea typeface="ＭＳ 明朝"/>
                        <a:cs typeface="Times New Roman"/>
                      </a:endParaRPr>
                    </a:p>
                  </a:txBody>
                  <a:tcPr marL="114300" marR="114300" marT="114300" marB="114300"/>
                </a:tc>
                <a:extLst>
                  <a:ext uri="{0D108BD9-81ED-4DB2-BD59-A6C34878D82A}">
                    <a16:rowId xmlns:a16="http://schemas.microsoft.com/office/drawing/2014/main" val="10003"/>
                  </a:ext>
                </a:extLst>
              </a:tr>
              <a:tr h="567114">
                <a:tc>
                  <a:txBody>
                    <a:bodyPr/>
                    <a:lstStyle/>
                    <a:p>
                      <a:pPr>
                        <a:lnSpc>
                          <a:spcPts val="1800"/>
                        </a:lnSpc>
                        <a:spcAft>
                          <a:spcPts val="900"/>
                        </a:spcAft>
                      </a:pPr>
                      <a:r>
                        <a:rPr lang="en-GB" sz="1000">
                          <a:effectLst/>
                          <a:latin typeface="Times New Roman"/>
                          <a:ea typeface="ＭＳ 明朝"/>
                          <a:cs typeface="Times New Roman"/>
                        </a:rPr>
                        <a:t>75 or older</a:t>
                      </a:r>
                      <a:endParaRPr lang="en-GB" sz="1200">
                        <a:effectLst/>
                        <a:latin typeface="Cambria"/>
                        <a:ea typeface="ＭＳ 明朝"/>
                        <a:cs typeface="Times New Roman"/>
                      </a:endParaRPr>
                    </a:p>
                  </a:txBody>
                  <a:tcPr marL="114300" marR="114300" marT="114300" marB="114300"/>
                </a:tc>
                <a:tc>
                  <a:txBody>
                    <a:bodyPr/>
                    <a:lstStyle/>
                    <a:p>
                      <a:pPr>
                        <a:lnSpc>
                          <a:spcPts val="1800"/>
                        </a:lnSpc>
                        <a:spcAft>
                          <a:spcPts val="900"/>
                        </a:spcAft>
                      </a:pPr>
                      <a:r>
                        <a:rPr lang="en-GB" sz="1000">
                          <a:effectLst/>
                          <a:latin typeface="Times New Roman"/>
                          <a:ea typeface="ＭＳ 明朝"/>
                          <a:cs typeface="Times New Roman"/>
                        </a:rPr>
                        <a:t>−4.0</a:t>
                      </a:r>
                      <a:endParaRPr lang="en-GB" sz="1200">
                        <a:effectLst/>
                        <a:latin typeface="Cambria"/>
                        <a:ea typeface="ＭＳ 明朝"/>
                        <a:cs typeface="Times New Roman"/>
                      </a:endParaRPr>
                    </a:p>
                  </a:txBody>
                  <a:tcPr marL="114300" marR="114300" marT="114300" marB="114300"/>
                </a:tc>
                <a:tc>
                  <a:txBody>
                    <a:bodyPr/>
                    <a:lstStyle/>
                    <a:p>
                      <a:pPr>
                        <a:lnSpc>
                          <a:spcPts val="1800"/>
                        </a:lnSpc>
                        <a:spcAft>
                          <a:spcPts val="900"/>
                        </a:spcAft>
                      </a:pPr>
                      <a:r>
                        <a:rPr lang="en-GB" sz="1000">
                          <a:effectLst/>
                          <a:latin typeface="Times New Roman"/>
                          <a:ea typeface="ＭＳ 明朝"/>
                          <a:cs typeface="Times New Roman"/>
                        </a:rPr>
                        <a:t>−4.0</a:t>
                      </a:r>
                      <a:endParaRPr lang="en-GB" sz="1200">
                        <a:effectLst/>
                        <a:latin typeface="Cambria"/>
                        <a:ea typeface="ＭＳ 明朝"/>
                        <a:cs typeface="Times New Roman"/>
                      </a:endParaRPr>
                    </a:p>
                  </a:txBody>
                  <a:tcPr marL="114300" marR="114300" marT="114300" marB="114300"/>
                </a:tc>
                <a:tc>
                  <a:txBody>
                    <a:bodyPr/>
                    <a:lstStyle/>
                    <a:p>
                      <a:pPr>
                        <a:lnSpc>
                          <a:spcPts val="1800"/>
                        </a:lnSpc>
                        <a:spcAft>
                          <a:spcPts val="900"/>
                        </a:spcAft>
                      </a:pPr>
                      <a:r>
                        <a:rPr lang="en-GB" sz="1000">
                          <a:effectLst/>
                          <a:latin typeface="Times New Roman"/>
                          <a:ea typeface="ＭＳ 明朝"/>
                          <a:cs typeface="Times New Roman"/>
                        </a:rPr>
                        <a:t>−3.0</a:t>
                      </a:r>
                      <a:endParaRPr lang="en-GB" sz="1200">
                        <a:effectLst/>
                        <a:latin typeface="Cambria"/>
                        <a:ea typeface="ＭＳ 明朝"/>
                        <a:cs typeface="Times New Roman"/>
                      </a:endParaRPr>
                    </a:p>
                  </a:txBody>
                  <a:tcPr marL="114300" marR="114300" marT="114300" marB="114300"/>
                </a:tc>
                <a:extLst>
                  <a:ext uri="{0D108BD9-81ED-4DB2-BD59-A6C34878D82A}">
                    <a16:rowId xmlns:a16="http://schemas.microsoft.com/office/drawing/2014/main" val="10004"/>
                  </a:ext>
                </a:extLst>
              </a:tr>
              <a:tr h="567114">
                <a:tc gridSpan="4">
                  <a:txBody>
                    <a:bodyPr/>
                    <a:lstStyle/>
                    <a:p>
                      <a:pPr>
                        <a:lnSpc>
                          <a:spcPts val="1800"/>
                        </a:lnSpc>
                        <a:spcAft>
                          <a:spcPts val="900"/>
                        </a:spcAft>
                      </a:pPr>
                      <a:r>
                        <a:rPr lang="en-GB" sz="900" baseline="30000" dirty="0">
                          <a:effectLst/>
                          <a:latin typeface="Times New Roman"/>
                          <a:ea typeface="ＭＳ 明朝"/>
                          <a:cs typeface="Times New Roman"/>
                        </a:rPr>
                        <a:t>[</a:t>
                      </a:r>
                      <a:r>
                        <a:rPr lang="en-GB" sz="900" baseline="30000" dirty="0">
                          <a:solidFill>
                            <a:srgbClr val="005EA5"/>
                          </a:solidFill>
                          <a:effectLst/>
                          <a:latin typeface="Times New Roman"/>
                          <a:ea typeface="ＭＳ 明朝"/>
                          <a:cs typeface="Times New Roman"/>
                          <a:hlinkClick r:id="rId3"/>
                        </a:rPr>
                        <a:t>a</a:t>
                      </a:r>
                      <a:r>
                        <a:rPr lang="en-GB" sz="900" baseline="30000" dirty="0">
                          <a:effectLst/>
                          <a:latin typeface="Times New Roman"/>
                          <a:ea typeface="ＭＳ 明朝"/>
                          <a:cs typeface="Times New Roman"/>
                        </a:rPr>
                        <a:t>] </a:t>
                      </a:r>
                      <a:r>
                        <a:rPr lang="en-GB" sz="1000" dirty="0">
                          <a:effectLst/>
                          <a:latin typeface="Times New Roman"/>
                          <a:ea typeface="ＭＳ 明朝"/>
                          <a:cs typeface="Times New Roman"/>
                        </a:rPr>
                        <a:t>Treatment with </a:t>
                      </a:r>
                      <a:r>
                        <a:rPr lang="en-GB" sz="1000" dirty="0" err="1">
                          <a:effectLst/>
                          <a:latin typeface="Times New Roman"/>
                          <a:ea typeface="ＭＳ 明朝"/>
                          <a:cs typeface="Times New Roman"/>
                        </a:rPr>
                        <a:t>denosumab</a:t>
                      </a:r>
                      <a:r>
                        <a:rPr lang="en-GB" sz="1000" dirty="0">
                          <a:effectLst/>
                          <a:latin typeface="Times New Roman"/>
                          <a:ea typeface="ＭＳ 明朝"/>
                          <a:cs typeface="Times New Roman"/>
                        </a:rPr>
                        <a:t> is not recommended.</a:t>
                      </a:r>
                      <a:endParaRPr lang="en-GB" sz="1200" dirty="0">
                        <a:effectLst/>
                        <a:latin typeface="Cambria"/>
                        <a:ea typeface="ＭＳ 明朝"/>
                        <a:cs typeface="Times New Roman"/>
                      </a:endParaRPr>
                    </a:p>
                  </a:txBody>
                  <a:tcPr marL="114300" marR="114300" marT="114300" marB="11430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63745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Independent </a:t>
            </a:r>
            <a:r>
              <a:rPr lang="en-GB" dirty="0"/>
              <a:t>clinical risk factors </a:t>
            </a:r>
            <a:endParaRPr lang="en-US" dirty="0"/>
          </a:p>
        </p:txBody>
      </p:sp>
      <p:sp>
        <p:nvSpPr>
          <p:cNvPr id="3" name="Content Placeholder 2"/>
          <p:cNvSpPr>
            <a:spLocks noGrp="1"/>
          </p:cNvSpPr>
          <p:nvPr>
            <p:ph idx="1"/>
          </p:nvPr>
        </p:nvSpPr>
        <p:spPr/>
        <p:txBody>
          <a:bodyPr/>
          <a:lstStyle/>
          <a:p>
            <a:pPr lvl="0"/>
            <a:r>
              <a:rPr lang="en-GB" dirty="0" smtClean="0"/>
              <a:t>parental </a:t>
            </a:r>
            <a:r>
              <a:rPr lang="en-GB" dirty="0"/>
              <a:t>history of hip </a:t>
            </a:r>
            <a:r>
              <a:rPr lang="en-GB" dirty="0" smtClean="0"/>
              <a:t>fracture</a:t>
            </a:r>
            <a:endParaRPr lang="en-GB" dirty="0"/>
          </a:p>
          <a:p>
            <a:pPr lvl="0"/>
            <a:r>
              <a:rPr lang="en-GB" dirty="0" smtClean="0"/>
              <a:t>alcohol </a:t>
            </a:r>
            <a:r>
              <a:rPr lang="en-GB" dirty="0"/>
              <a:t>intake of 4 or more units per </a:t>
            </a:r>
            <a:r>
              <a:rPr lang="en-GB" dirty="0" smtClean="0"/>
              <a:t>day</a:t>
            </a:r>
          </a:p>
          <a:p>
            <a:pPr lvl="0"/>
            <a:r>
              <a:rPr lang="en-GB" dirty="0" smtClean="0"/>
              <a:t>rheumatoid </a:t>
            </a:r>
            <a:r>
              <a:rPr lang="en-GB" dirty="0"/>
              <a:t>arthritis.</a:t>
            </a:r>
          </a:p>
          <a:p>
            <a:endParaRPr lang="en-US" dirty="0"/>
          </a:p>
        </p:txBody>
      </p:sp>
    </p:spTree>
    <p:extLst>
      <p:ext uri="{BB962C8B-B14F-4D97-AF65-F5344CB8AC3E}">
        <p14:creationId xmlns:p14="http://schemas.microsoft.com/office/powerpoint/2010/main" val="32384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Vertical Text Placeholder 5"/>
          <p:cNvSpPr>
            <a:spLocks noGrp="1"/>
          </p:cNvSpPr>
          <p:nvPr>
            <p:ph type="body" orient="vert"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0" y="0"/>
            <a:ext cx="9144000" cy="6844694"/>
          </a:xfrm>
          <a:prstGeom prst="rect">
            <a:avLst/>
          </a:prstGeom>
        </p:spPr>
      </p:pic>
    </p:spTree>
    <p:extLst>
      <p:ext uri="{BB962C8B-B14F-4D97-AF65-F5344CB8AC3E}">
        <p14:creationId xmlns:p14="http://schemas.microsoft.com/office/powerpoint/2010/main" val="3131674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Teriparatide</a:t>
            </a:r>
            <a:endParaRPr lang="en-US" dirty="0"/>
          </a:p>
        </p:txBody>
      </p:sp>
      <p:sp>
        <p:nvSpPr>
          <p:cNvPr id="3" name="Content Placeholder 2"/>
          <p:cNvSpPr>
            <a:spLocks noGrp="1"/>
          </p:cNvSpPr>
          <p:nvPr>
            <p:ph idx="1"/>
          </p:nvPr>
        </p:nvSpPr>
        <p:spPr/>
        <p:txBody>
          <a:bodyPr>
            <a:normAutofit/>
          </a:bodyPr>
          <a:lstStyle/>
          <a:p>
            <a:pPr lvl="0"/>
            <a:r>
              <a:rPr lang="en-GB" dirty="0"/>
              <a:t>human parathyroid hormone </a:t>
            </a:r>
            <a:endParaRPr lang="en-GB" dirty="0" smtClean="0"/>
          </a:p>
          <a:p>
            <a:pPr lvl="0"/>
            <a:r>
              <a:rPr lang="en-GB" dirty="0" smtClean="0"/>
              <a:t>anabolic agent</a:t>
            </a:r>
          </a:p>
          <a:p>
            <a:pPr lvl="1"/>
            <a:r>
              <a:rPr lang="en-GB" dirty="0" smtClean="0"/>
              <a:t>stimulates </a:t>
            </a:r>
            <a:r>
              <a:rPr lang="en-GB" dirty="0"/>
              <a:t>new formation of bone and increases resistance to fracture.</a:t>
            </a:r>
          </a:p>
          <a:p>
            <a:pPr lvl="0"/>
            <a:r>
              <a:rPr lang="en-GB" dirty="0"/>
              <a:t> 20 </a:t>
            </a:r>
            <a:r>
              <a:rPr lang="en-GB" dirty="0" smtClean="0"/>
              <a:t>mcg s/c</a:t>
            </a:r>
          </a:p>
          <a:p>
            <a:pPr lvl="0"/>
            <a:r>
              <a:rPr lang="en-GB" dirty="0" smtClean="0"/>
              <a:t>18</a:t>
            </a:r>
            <a:r>
              <a:rPr lang="en-GB" dirty="0"/>
              <a:t> months </a:t>
            </a:r>
            <a:endParaRPr lang="en-GB" dirty="0" smtClean="0"/>
          </a:p>
          <a:p>
            <a:pPr lvl="0"/>
            <a:r>
              <a:rPr lang="en-GB" dirty="0" smtClean="0"/>
              <a:t>yearly </a:t>
            </a:r>
            <a:r>
              <a:rPr lang="en-GB" dirty="0"/>
              <a:t>cost of £</a:t>
            </a:r>
            <a:r>
              <a:rPr lang="en-GB" dirty="0" smtClean="0"/>
              <a:t>3544.15</a:t>
            </a:r>
            <a:endParaRPr lang="en-GB" dirty="0"/>
          </a:p>
          <a:p>
            <a:endParaRPr lang="en-GB" dirty="0"/>
          </a:p>
          <a:p>
            <a:endParaRPr lang="en-US" dirty="0"/>
          </a:p>
        </p:txBody>
      </p:sp>
    </p:spTree>
    <p:extLst>
      <p:ext uri="{BB962C8B-B14F-4D97-AF65-F5344CB8AC3E}">
        <p14:creationId xmlns:p14="http://schemas.microsoft.com/office/powerpoint/2010/main" val="3853672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Teriparatide</a:t>
            </a:r>
            <a:endParaRPr lang="en-US" dirty="0"/>
          </a:p>
        </p:txBody>
      </p:sp>
      <p:sp>
        <p:nvSpPr>
          <p:cNvPr id="3" name="Content Placeholder 2"/>
          <p:cNvSpPr>
            <a:spLocks noGrp="1"/>
          </p:cNvSpPr>
          <p:nvPr>
            <p:ph idx="1"/>
          </p:nvPr>
        </p:nvSpPr>
        <p:spPr/>
        <p:txBody>
          <a:bodyPr>
            <a:normAutofit/>
          </a:bodyPr>
          <a:lstStyle/>
          <a:p>
            <a:r>
              <a:rPr lang="en-GB" dirty="0"/>
              <a:t> </a:t>
            </a:r>
            <a:r>
              <a:rPr lang="en-GB" dirty="0" smtClean="0"/>
              <a:t>Secondary prevention</a:t>
            </a:r>
          </a:p>
          <a:p>
            <a:r>
              <a:rPr lang="en-GB" dirty="0"/>
              <a:t>U</a:t>
            </a:r>
            <a:r>
              <a:rPr lang="en-GB" dirty="0" smtClean="0"/>
              <a:t>nable </a:t>
            </a:r>
            <a:r>
              <a:rPr lang="en-GB" dirty="0"/>
              <a:t>to take or </a:t>
            </a:r>
            <a:r>
              <a:rPr lang="en-GB" dirty="0" smtClean="0"/>
              <a:t>unsatisfactory to alendronate </a:t>
            </a:r>
            <a:r>
              <a:rPr lang="en-GB" dirty="0"/>
              <a:t>and </a:t>
            </a:r>
            <a:r>
              <a:rPr lang="en-GB" dirty="0" err="1" smtClean="0"/>
              <a:t>risedronate</a:t>
            </a:r>
            <a:r>
              <a:rPr lang="en-GB" dirty="0"/>
              <a:t> </a:t>
            </a:r>
            <a:r>
              <a:rPr lang="en-GB" b="1" dirty="0" smtClean="0"/>
              <a:t>and</a:t>
            </a:r>
            <a:endParaRPr lang="en-GB" dirty="0"/>
          </a:p>
          <a:p>
            <a:pPr lvl="0"/>
            <a:r>
              <a:rPr lang="en-GB" dirty="0" smtClean="0"/>
              <a:t>&gt;65</a:t>
            </a:r>
            <a:r>
              <a:rPr lang="en-GB" dirty="0"/>
              <a:t> years or </a:t>
            </a:r>
            <a:r>
              <a:rPr lang="en-GB" dirty="0" smtClean="0"/>
              <a:t>older and</a:t>
            </a:r>
            <a:r>
              <a:rPr lang="en-GB" dirty="0"/>
              <a:t> </a:t>
            </a:r>
            <a:r>
              <a:rPr lang="en-GB" dirty="0" smtClean="0"/>
              <a:t>have </a:t>
            </a:r>
            <a:r>
              <a:rPr lang="en-GB" dirty="0"/>
              <a:t>a T-score of –4.0 SD or below, or a T-score of –3.5 SD or below plus more than two fractures, </a:t>
            </a:r>
            <a:r>
              <a:rPr lang="en-GB" b="1" dirty="0" smtClean="0"/>
              <a:t>or</a:t>
            </a:r>
            <a:endParaRPr lang="en-GB" dirty="0"/>
          </a:p>
          <a:p>
            <a:pPr lvl="0"/>
            <a:r>
              <a:rPr lang="en-GB" dirty="0" smtClean="0"/>
              <a:t>55–64</a:t>
            </a:r>
            <a:r>
              <a:rPr lang="en-GB" dirty="0"/>
              <a:t> years and have a T-score of –4 SD or below plus more than two fractures.</a:t>
            </a:r>
          </a:p>
          <a:p>
            <a:pPr marL="0" indent="0">
              <a:buNone/>
            </a:pPr>
            <a:endParaRPr lang="en-US" dirty="0"/>
          </a:p>
        </p:txBody>
      </p:sp>
    </p:spTree>
    <p:extLst>
      <p:ext uri="{BB962C8B-B14F-4D97-AF65-F5344CB8AC3E}">
        <p14:creationId xmlns:p14="http://schemas.microsoft.com/office/powerpoint/2010/main" val="146187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title"/>
          </p:nvPr>
        </p:nvSpPr>
        <p:spPr/>
        <p:txBody>
          <a:bodyPr>
            <a:normAutofit/>
          </a:bodyPr>
          <a:lstStyle/>
          <a:p>
            <a:r>
              <a:rPr lang="en-US" altLang="en-US" sz="4000" dirty="0"/>
              <a:t>Treatment with </a:t>
            </a:r>
            <a:r>
              <a:rPr lang="en-US" altLang="en-US" sz="4000" dirty="0" err="1" smtClean="0"/>
              <a:t>raloxifene</a:t>
            </a:r>
            <a:endParaRPr lang="en-GB" altLang="en-US" sz="4000" dirty="0"/>
          </a:p>
        </p:txBody>
      </p:sp>
      <p:sp>
        <p:nvSpPr>
          <p:cNvPr id="166917" name="Rectangle 5"/>
          <p:cNvSpPr>
            <a:spLocks noGrp="1" noChangeArrowheads="1"/>
          </p:cNvSpPr>
          <p:nvPr>
            <p:ph type="tbl" idx="1"/>
          </p:nvPr>
        </p:nvSpPr>
        <p:spPr/>
      </p:sp>
      <p:sp>
        <p:nvSpPr>
          <p:cNvPr id="166918" name="Rectangle 6"/>
          <p:cNvSpPr>
            <a:spLocks noChangeArrowheads="1"/>
          </p:cNvSpPr>
          <p:nvPr/>
        </p:nvSpPr>
        <p:spPr bwMode="auto">
          <a:xfrm>
            <a:off x="0" y="19304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0" hangingPunct="0"/>
            <a:endParaRPr lang="en-GB" altLang="en-US" sz="2000">
              <a:solidFill>
                <a:schemeClr val="tx1"/>
              </a:solidFill>
            </a:endParaRPr>
          </a:p>
        </p:txBody>
      </p:sp>
      <p:graphicFrame>
        <p:nvGraphicFramePr>
          <p:cNvPr id="167133" name="Group 221"/>
          <p:cNvGraphicFramePr>
            <a:graphicFrameLocks noGrp="1"/>
          </p:cNvGraphicFramePr>
          <p:nvPr>
            <p:extLst>
              <p:ext uri="{D42A27DB-BD31-4B8C-83A1-F6EECF244321}">
                <p14:modId xmlns:p14="http://schemas.microsoft.com/office/powerpoint/2010/main" val="4071730938"/>
              </p:ext>
            </p:extLst>
          </p:nvPr>
        </p:nvGraphicFramePr>
        <p:xfrm>
          <a:off x="611188" y="2128838"/>
          <a:ext cx="7848600" cy="3944620"/>
        </p:xfrm>
        <a:graphic>
          <a:graphicData uri="http://schemas.openxmlformats.org/drawingml/2006/table">
            <a:tbl>
              <a:tblPr/>
              <a:tblGrid>
                <a:gridCol w="2008187">
                  <a:extLst>
                    <a:ext uri="{9D8B030D-6E8A-4147-A177-3AD203B41FA5}">
                      <a16:colId xmlns:a16="http://schemas.microsoft.com/office/drawing/2014/main" val="4170823957"/>
                    </a:ext>
                  </a:extLst>
                </a:gridCol>
                <a:gridCol w="2006600">
                  <a:extLst>
                    <a:ext uri="{9D8B030D-6E8A-4147-A177-3AD203B41FA5}">
                      <a16:colId xmlns:a16="http://schemas.microsoft.com/office/drawing/2014/main" val="3085225182"/>
                    </a:ext>
                  </a:extLst>
                </a:gridCol>
                <a:gridCol w="1795463">
                  <a:extLst>
                    <a:ext uri="{9D8B030D-6E8A-4147-A177-3AD203B41FA5}">
                      <a16:colId xmlns:a16="http://schemas.microsoft.com/office/drawing/2014/main" val="3147707621"/>
                    </a:ext>
                  </a:extLst>
                </a:gridCol>
                <a:gridCol w="2038350">
                  <a:extLst>
                    <a:ext uri="{9D8B030D-6E8A-4147-A177-3AD203B41FA5}">
                      <a16:colId xmlns:a16="http://schemas.microsoft.com/office/drawing/2014/main" val="1324578405"/>
                    </a:ext>
                  </a:extLst>
                </a:gridCol>
              </a:tblGrid>
              <a:tr h="7747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dirty="0" smtClean="0">
                        <a:ln>
                          <a:noFill/>
                        </a:ln>
                        <a:solidFill>
                          <a:schemeClr val="tx1"/>
                        </a:solidFill>
                        <a:effectLst/>
                        <a:latin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independent clinical risk factors for fracture (section 1.5)</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24801168"/>
                  </a:ext>
                </a:extLst>
              </a:tr>
              <a:tr h="3905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Age (years)</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3673769"/>
                  </a:ext>
                </a:extLst>
              </a:tr>
              <a:tr h="3889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50–54</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en-US" altLang="en-US" sz="2000" b="0" i="0" u="none" strike="noStrike" cap="none" normalizeH="0" baseline="3000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 </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−3.5</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−3.5</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9100084"/>
                  </a:ext>
                </a:extLst>
              </a:tr>
              <a:tr h="3905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55–59</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−4.0</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−3.5</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−3.5</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0878708"/>
                  </a:ext>
                </a:extLst>
              </a:tr>
              <a:tr h="3889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60–64</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−4.0</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−3.5</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−3.5</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7112992"/>
                  </a:ext>
                </a:extLst>
              </a:tr>
              <a:tr h="3905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65–69</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−4.0</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−3.5</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9705236"/>
                  </a:ext>
                </a:extLst>
              </a:tr>
              <a:tr h="38893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70–74</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−2.5</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75059703"/>
                  </a:ext>
                </a:extLst>
              </a:tr>
              <a:tr h="39052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75 or older</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−2.5</a:t>
                      </a:r>
                      <a:endParaRPr kumimoji="0" lang="en-US" altLang="en-US" sz="2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−2.5</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5755113"/>
                  </a:ext>
                </a:extLst>
              </a:tr>
              <a:tr h="388938">
                <a:tc gridSpan="4">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a:t>
                      </a: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Treatment with </a:t>
                      </a:r>
                      <a:r>
                        <a:rPr kumimoji="0" lang="en-US" altLang="en-US" sz="20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raloxifene</a:t>
                      </a:r>
                      <a:r>
                        <a:rPr kumimoji="0" lang="en-US" altLang="en-US"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is not recommended</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66136911"/>
                  </a:ext>
                </a:extLst>
              </a:tr>
            </a:tbl>
          </a:graphicData>
        </a:graphic>
      </p:graphicFrame>
      <p:sp>
        <p:nvSpPr>
          <p:cNvPr id="167132" name="Rectangle 220"/>
          <p:cNvSpPr>
            <a:spLocks noChangeArrowheads="1"/>
          </p:cNvSpPr>
          <p:nvPr/>
        </p:nvSpPr>
        <p:spPr bwMode="auto">
          <a:xfrm>
            <a:off x="0" y="4530725"/>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eaLnBrk="0" hangingPunct="0"/>
            <a:endParaRPr lang="en-GB" altLang="en-US" sz="2000">
              <a:solidFill>
                <a:schemeClr val="tx1"/>
              </a:solidFill>
            </a:endParaRPr>
          </a:p>
        </p:txBody>
      </p:sp>
    </p:spTree>
    <p:extLst>
      <p:ext uri="{BB962C8B-B14F-4D97-AF65-F5344CB8AC3E}">
        <p14:creationId xmlns:p14="http://schemas.microsoft.com/office/powerpoint/2010/main" val="3903841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r>
              <a:rPr lang="en-GB" dirty="0"/>
              <a:t>Percutaneous </a:t>
            </a:r>
            <a:r>
              <a:rPr lang="en-GB" dirty="0" err="1" smtClean="0"/>
              <a:t>vertebroplasty</a:t>
            </a:r>
            <a:r>
              <a:rPr lang="en-GB" dirty="0" smtClean="0"/>
              <a:t> and </a:t>
            </a:r>
            <a:r>
              <a:rPr lang="en-GB" dirty="0" err="1" smtClean="0"/>
              <a:t>kyphoplasty</a:t>
            </a:r>
            <a:r>
              <a:rPr lang="en-GB" altLang="en-US" dirty="0" err="1" smtClean="0">
                <a:solidFill>
                  <a:schemeClr val="bg1"/>
                </a:solidFill>
              </a:rPr>
              <a:t>y</a:t>
            </a:r>
            <a:endParaRPr lang="en-GB" altLang="en-US" dirty="0">
              <a:solidFill>
                <a:schemeClr val="bg1"/>
              </a:solidFill>
            </a:endParaRPr>
          </a:p>
        </p:txBody>
      </p:sp>
      <p:sp>
        <p:nvSpPr>
          <p:cNvPr id="139267" name="Rectangle 3"/>
          <p:cNvSpPr>
            <a:spLocks noGrp="1" noChangeArrowheads="1"/>
          </p:cNvSpPr>
          <p:nvPr>
            <p:ph type="body" sz="half" idx="1"/>
          </p:nvPr>
        </p:nvSpPr>
        <p:spPr/>
        <p:txBody>
          <a:bodyPr>
            <a:normAutofit fontScale="85000" lnSpcReduction="20000"/>
          </a:bodyPr>
          <a:lstStyle/>
          <a:p>
            <a:r>
              <a:rPr lang="en-GB" altLang="en-US" sz="2800" dirty="0"/>
              <a:t>Opinion divided</a:t>
            </a:r>
          </a:p>
          <a:p>
            <a:r>
              <a:rPr lang="en-GB" altLang="en-US" sz="2800" dirty="0"/>
              <a:t>Small studies</a:t>
            </a:r>
          </a:p>
          <a:p>
            <a:r>
              <a:rPr lang="en-GB" altLang="en-US" sz="2800" dirty="0"/>
              <a:t>Short follow up</a:t>
            </a:r>
          </a:p>
          <a:p>
            <a:r>
              <a:rPr lang="en-GB" altLang="en-US" sz="2800" dirty="0"/>
              <a:t>Some level pain relief 58-97%</a:t>
            </a:r>
          </a:p>
          <a:p>
            <a:r>
              <a:rPr lang="en-GB" altLang="en-US" sz="2800" dirty="0"/>
              <a:t>Complications uncommon</a:t>
            </a:r>
          </a:p>
          <a:p>
            <a:pPr lvl="1"/>
            <a:r>
              <a:rPr lang="en-GB" altLang="en-US" sz="2400" dirty="0"/>
              <a:t>Cement leaks (27%), further intervention in only 1%</a:t>
            </a:r>
          </a:p>
          <a:p>
            <a:r>
              <a:rPr lang="en-GB" altLang="en-US" sz="2800" dirty="0"/>
              <a:t>Unnecessary, fracture will heal, further fractures higher up</a:t>
            </a:r>
          </a:p>
        </p:txBody>
      </p:sp>
      <p:pic>
        <p:nvPicPr>
          <p:cNvPr id="139268" name="Picture 4" descr="10357t6ce0f660-251c-4297-bc55-13a03bcc35da"/>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871788"/>
            <a:ext cx="3810000" cy="23320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79161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NICE guidance</a:t>
            </a:r>
            <a:endParaRPr lang="en-US" dirty="0"/>
          </a:p>
        </p:txBody>
      </p:sp>
      <p:sp>
        <p:nvSpPr>
          <p:cNvPr id="7" name="Vertical Text Placeholder 6"/>
          <p:cNvSpPr>
            <a:spLocks noGrp="1"/>
          </p:cNvSpPr>
          <p:nvPr>
            <p:ph idx="1"/>
          </p:nvPr>
        </p:nvSpPr>
        <p:spPr/>
        <p:txBody>
          <a:bodyPr/>
          <a:lstStyle/>
          <a:p>
            <a:r>
              <a:rPr lang="en-GB" dirty="0"/>
              <a:t>Options for treating osteoporotic vertebral compression fractures only in people: </a:t>
            </a:r>
          </a:p>
          <a:p>
            <a:pPr lvl="1"/>
            <a:r>
              <a:rPr lang="en-GB" dirty="0"/>
              <a:t>severe </a:t>
            </a:r>
            <a:r>
              <a:rPr lang="en-GB" dirty="0" err="1"/>
              <a:t>ongoing</a:t>
            </a:r>
            <a:r>
              <a:rPr lang="en-GB" dirty="0"/>
              <a:t> pain after a recent, unhealed vertebral fracture despite optimal pain management </a:t>
            </a:r>
            <a:r>
              <a:rPr lang="en-GB" b="1" dirty="0"/>
              <a:t>and</a:t>
            </a:r>
            <a:endParaRPr lang="en-GB" dirty="0"/>
          </a:p>
          <a:p>
            <a:pPr lvl="1"/>
            <a:r>
              <a:rPr lang="en-GB" dirty="0"/>
              <a:t>pain has been confirmed to be at the level of the fracture by physical examination and imaging.</a:t>
            </a:r>
          </a:p>
          <a:p>
            <a:endParaRPr lang="en-US" dirty="0"/>
          </a:p>
        </p:txBody>
      </p:sp>
    </p:spTree>
    <p:extLst>
      <p:ext uri="{BB962C8B-B14F-4D97-AF65-F5344CB8AC3E}">
        <p14:creationId xmlns:p14="http://schemas.microsoft.com/office/powerpoint/2010/main" val="3649945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therapies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Sclerostin</a:t>
            </a:r>
            <a:r>
              <a:rPr lang="en-US" dirty="0" smtClean="0"/>
              <a:t> produced by osteocytes and inhibits bone formation</a:t>
            </a:r>
          </a:p>
          <a:p>
            <a:r>
              <a:rPr lang="en-GB" dirty="0" err="1" smtClean="0"/>
              <a:t>Romosozumab</a:t>
            </a:r>
            <a:endParaRPr lang="en-GB" dirty="0"/>
          </a:p>
          <a:p>
            <a:pPr lvl="1"/>
            <a:r>
              <a:rPr lang="en-GB" dirty="0" smtClean="0"/>
              <a:t>monoclonal antibody</a:t>
            </a:r>
          </a:p>
          <a:p>
            <a:pPr lvl="1"/>
            <a:r>
              <a:rPr lang="en-GB" dirty="0" smtClean="0"/>
              <a:t>inhibits </a:t>
            </a:r>
            <a:r>
              <a:rPr lang="en-GB" dirty="0"/>
              <a:t>the protein </a:t>
            </a:r>
            <a:r>
              <a:rPr lang="en-GB" dirty="0" err="1" smtClean="0"/>
              <a:t>sclerostin</a:t>
            </a:r>
            <a:endParaRPr lang="en-GB" dirty="0"/>
          </a:p>
          <a:p>
            <a:pPr lvl="1"/>
            <a:r>
              <a:rPr lang="en-GB" dirty="0" smtClean="0"/>
              <a:t>increasing </a:t>
            </a:r>
            <a:r>
              <a:rPr lang="en-GB" dirty="0"/>
              <a:t>bone </a:t>
            </a:r>
            <a:r>
              <a:rPr lang="en-GB" dirty="0" smtClean="0"/>
              <a:t>formation</a:t>
            </a:r>
          </a:p>
          <a:p>
            <a:pPr lvl="1"/>
            <a:r>
              <a:rPr lang="en-GB" dirty="0" smtClean="0"/>
              <a:t>decreasing </a:t>
            </a:r>
            <a:r>
              <a:rPr lang="en-GB" dirty="0"/>
              <a:t>bone </a:t>
            </a:r>
            <a:r>
              <a:rPr lang="en-GB" dirty="0" smtClean="0"/>
              <a:t>breakdown</a:t>
            </a:r>
          </a:p>
          <a:p>
            <a:pPr lvl="1"/>
            <a:r>
              <a:rPr lang="en-GB" dirty="0" smtClean="0"/>
              <a:t>subcutaneous injection</a:t>
            </a:r>
          </a:p>
          <a:p>
            <a:pPr lvl="1"/>
            <a:r>
              <a:rPr lang="en-GB" dirty="0" smtClean="0"/>
              <a:t>It </a:t>
            </a:r>
            <a:r>
              <a:rPr lang="en-GB" dirty="0"/>
              <a:t>does not currently have a marketing authorisation in the UK for treating osteoporosis. </a:t>
            </a:r>
            <a:endParaRPr lang="en-US" dirty="0"/>
          </a:p>
        </p:txBody>
      </p:sp>
    </p:spTree>
    <p:extLst>
      <p:ext uri="{BB962C8B-B14F-4D97-AF65-F5344CB8AC3E}">
        <p14:creationId xmlns:p14="http://schemas.microsoft.com/office/powerpoint/2010/main" val="3469936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lstStyle/>
          <a:p>
            <a:r>
              <a:rPr lang="en-GB" dirty="0" smtClean="0"/>
              <a:t>What is it?</a:t>
            </a:r>
          </a:p>
          <a:p>
            <a:r>
              <a:rPr lang="en-GB" dirty="0" smtClean="0"/>
              <a:t>How common is it?</a:t>
            </a:r>
          </a:p>
          <a:p>
            <a:r>
              <a:rPr lang="en-GB" dirty="0" smtClean="0"/>
              <a:t>Who to assess?</a:t>
            </a:r>
          </a:p>
          <a:p>
            <a:r>
              <a:rPr lang="en-GB" dirty="0" smtClean="0"/>
              <a:t>How to assess?</a:t>
            </a:r>
          </a:p>
          <a:p>
            <a:r>
              <a:rPr lang="en-GB" dirty="0" smtClean="0"/>
              <a:t>Who to treat?</a:t>
            </a:r>
          </a:p>
          <a:p>
            <a:r>
              <a:rPr lang="en-GB" dirty="0" smtClean="0"/>
              <a:t>How to treat?</a:t>
            </a:r>
            <a:endParaRPr lang="en-GB" dirty="0"/>
          </a:p>
        </p:txBody>
      </p:sp>
    </p:spTree>
    <p:extLst>
      <p:ext uri="{BB962C8B-B14F-4D97-AF65-F5344CB8AC3E}">
        <p14:creationId xmlns:p14="http://schemas.microsoft.com/office/powerpoint/2010/main" val="1091405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a:t>
            </a:r>
            <a:endParaRPr lang="en-US" dirty="0"/>
          </a:p>
        </p:txBody>
      </p:sp>
      <p:sp>
        <p:nvSpPr>
          <p:cNvPr id="3" name="Content Placeholder 2"/>
          <p:cNvSpPr>
            <a:spLocks noGrp="1"/>
          </p:cNvSpPr>
          <p:nvPr>
            <p:ph sz="half" idx="1"/>
          </p:nvPr>
        </p:nvSpPr>
        <p:spPr>
          <a:xfrm>
            <a:off x="457200" y="1600200"/>
            <a:ext cx="3656651" cy="4525963"/>
          </a:xfrm>
        </p:spPr>
        <p:txBody>
          <a:bodyPr>
            <a:normAutofit/>
          </a:bodyPr>
          <a:lstStyle/>
          <a:p>
            <a:pPr lvl="0"/>
            <a:r>
              <a:rPr lang="en-GB" dirty="0" smtClean="0"/>
              <a:t>BMD &gt;2.5 </a:t>
            </a:r>
            <a:r>
              <a:rPr lang="en-GB" dirty="0"/>
              <a:t>standard deviations below the mean peak mass </a:t>
            </a:r>
            <a:r>
              <a:rPr lang="en-GB" dirty="0" smtClean="0"/>
              <a:t>DXA </a:t>
            </a:r>
            <a:r>
              <a:rPr lang="en-GB" dirty="0"/>
              <a:t>applied to the femoral neck and reported as a T-</a:t>
            </a:r>
            <a:r>
              <a:rPr lang="en-GB" dirty="0" smtClean="0"/>
              <a:t>score</a:t>
            </a:r>
          </a:p>
          <a:p>
            <a:endParaRPr lang="en-US" dirty="0"/>
          </a:p>
        </p:txBody>
      </p:sp>
      <p:pic>
        <p:nvPicPr>
          <p:cNvPr id="4" name="Picture 3"/>
          <p:cNvPicPr>
            <a:picLocks noChangeAspect="1"/>
          </p:cNvPicPr>
          <p:nvPr/>
        </p:nvPicPr>
        <p:blipFill rotWithShape="1">
          <a:blip r:embed="rId2"/>
          <a:srcRect l="478" t="2816" r="9059" b="8589"/>
          <a:stretch/>
        </p:blipFill>
        <p:spPr>
          <a:xfrm>
            <a:off x="3974123" y="1732084"/>
            <a:ext cx="5169877" cy="4149969"/>
          </a:xfrm>
          <a:prstGeom prst="rect">
            <a:avLst/>
          </a:prstGeom>
        </p:spPr>
      </p:pic>
    </p:spTree>
    <p:extLst>
      <p:ext uri="{BB962C8B-B14F-4D97-AF65-F5344CB8AC3E}">
        <p14:creationId xmlns:p14="http://schemas.microsoft.com/office/powerpoint/2010/main" val="4230669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325438" y="381000"/>
            <a:ext cx="8494712"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Times New Roman" panose="02020603050405020304" pitchFamily="18" charset="0"/>
              </a:defRPr>
            </a:lvl1pPr>
            <a:lvl2pPr marL="742950" indent="-28575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Times New Roman" panose="02020603050405020304" pitchFamily="18" charset="0"/>
              </a:defRPr>
            </a:lvl2pPr>
            <a:lvl3pPr marL="11430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Times New Roman" panose="02020603050405020304" pitchFamily="18" charset="0"/>
              </a:defRPr>
            </a:lvl3pPr>
            <a:lvl4pPr marL="16002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Times New Roman" panose="02020603050405020304" pitchFamily="18" charset="0"/>
              </a:defRPr>
            </a:lvl4pPr>
            <a:lvl5pPr marL="2057400" indent="-228600" eaLnBrk="0" hangingPunct="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Times New Roman" panose="02020603050405020304" pitchFamily="18" charset="0"/>
              </a:defRPr>
            </a:lvl9pPr>
          </a:lstStyle>
          <a:p>
            <a:pPr algn="ctr" eaLnBrk="1">
              <a:lnSpc>
                <a:spcPct val="97000"/>
              </a:lnSpc>
              <a:buClr>
                <a:srgbClr val="FFFFFF"/>
              </a:buClr>
              <a:buSzPct val="45000"/>
            </a:pPr>
            <a:r>
              <a:rPr lang="en-GB" altLang="en-US" sz="1500" b="1">
                <a:solidFill>
                  <a:srgbClr val="FFFFFF"/>
                </a:solidFill>
                <a:latin typeface="Arial" panose="020B0604020202020204" pitchFamily="34" charset="0"/>
              </a:rPr>
              <a:t>Dual-Energy X-Ray Absorptiometry (DXA) Scan of the Thoracic and Lumbar Spine</a:t>
            </a:r>
          </a:p>
        </p:txBody>
      </p:sp>
      <p:pic>
        <p:nvPicPr>
          <p:cNvPr id="8195" name="Picture 5" descr="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4913" y="933450"/>
            <a:ext cx="4173537" cy="4976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2114350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725" y="6275388"/>
            <a:ext cx="2630488" cy="438150"/>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pic>
        <p:nvPicPr>
          <p:cNvPr id="147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1989138"/>
            <a:ext cx="6611938" cy="4137342"/>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sp>
        <p:nvSpPr>
          <p:cNvPr id="147460" name="Text Box 4"/>
          <p:cNvSpPr txBox="1">
            <a:spLocks noChangeArrowheads="1"/>
          </p:cNvSpPr>
          <p:nvPr/>
        </p:nvSpPr>
        <p:spPr bwMode="auto">
          <a:xfrm>
            <a:off x="1266825" y="4965700"/>
            <a:ext cx="6611938"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1pPr>
            <a:lvl2pPr marL="414338"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2pPr>
            <a:lvl3pPr marL="828675"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3pPr>
            <a:lvl4pPr marL="1244600"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4pPr>
            <a:lvl5pPr marL="1658938"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5pPr>
            <a:lvl6pPr marL="21161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6pPr>
            <a:lvl7pPr marL="25733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7pPr>
            <a:lvl8pPr marL="30305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8pPr>
            <a:lvl9pPr marL="34877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panose="02020603050405020304" pitchFamily="18" charset="0"/>
              </a:defRPr>
            </a:lvl9pPr>
          </a:lstStyle>
          <a:p>
            <a:pPr eaLnBrk="1">
              <a:lnSpc>
                <a:spcPct val="97000"/>
              </a:lnSpc>
              <a:buClr>
                <a:srgbClr val="FFFFFF"/>
              </a:buClr>
              <a:buSzPct val="45000"/>
              <a:buFont typeface="StarSymbol" charset="0"/>
              <a:buNone/>
            </a:pPr>
            <a:r>
              <a:rPr lang="en-GB" altLang="en-US" sz="1100" b="1">
                <a:solidFill>
                  <a:srgbClr val="FFFFFF"/>
                </a:solidFill>
                <a:latin typeface="Arial" panose="020B0604020202020204" pitchFamily="34" charset="0"/>
              </a:rPr>
              <a:t>Khosla S and Melton L. N Engl J Med 2007;356:2293-2300</a:t>
            </a:r>
          </a:p>
        </p:txBody>
      </p:sp>
      <p:sp>
        <p:nvSpPr>
          <p:cNvPr id="147461" name="Text Box 5"/>
          <p:cNvSpPr txBox="1">
            <a:spLocks noChangeArrowheads="1"/>
          </p:cNvSpPr>
          <p:nvPr/>
        </p:nvSpPr>
        <p:spPr bwMode="auto">
          <a:xfrm>
            <a:off x="163513" y="113085"/>
            <a:ext cx="8816975" cy="1761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1pPr>
            <a:lvl2pPr marL="414338"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2pPr>
            <a:lvl3pPr marL="828675"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3pPr>
            <a:lvl4pPr marL="1244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4pPr>
            <a:lvl5pPr marL="1658938"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5pPr>
            <a:lvl6pPr marL="21161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6pPr>
            <a:lvl7pPr marL="25733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7pPr>
            <a:lvl8pPr marL="30305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8pPr>
            <a:lvl9pPr marL="34877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panose="02020603050405020304" pitchFamily="18" charset="0"/>
              </a:defRPr>
            </a:lvl9pPr>
          </a:lstStyle>
          <a:p>
            <a:pPr algn="ctr" eaLnBrk="1">
              <a:lnSpc>
                <a:spcPct val="97000"/>
              </a:lnSpc>
              <a:buClr>
                <a:srgbClr val="FFFFFF"/>
              </a:buClr>
              <a:buSzPct val="45000"/>
            </a:pPr>
            <a:r>
              <a:rPr lang="en-GB" altLang="en-US" sz="1500" b="1" dirty="0">
                <a:solidFill>
                  <a:srgbClr val="FFFFFF"/>
                </a:solidFill>
                <a:latin typeface="Arial" panose="020B0604020202020204" pitchFamily="34" charset="0"/>
              </a:rPr>
              <a:t>Fracture Rate and the Number of Women with Fractures According to Peripheral Bone Mineral </a:t>
            </a:r>
            <a:r>
              <a:rPr lang="en-GB" sz="4400" dirty="0"/>
              <a:t>Most osteoporotic fractures occur in women who do not have </a:t>
            </a:r>
            <a:r>
              <a:rPr lang="en-GB" sz="4400" dirty="0" smtClean="0"/>
              <a:t>osteoporosis</a:t>
            </a:r>
            <a:endParaRPr lang="en-GB" sz="1600" dirty="0"/>
          </a:p>
          <a:p>
            <a:pPr algn="ctr" eaLnBrk="1">
              <a:lnSpc>
                <a:spcPct val="97000"/>
              </a:lnSpc>
              <a:buClr>
                <a:srgbClr val="FFFFFF"/>
              </a:buClr>
              <a:buSzPct val="45000"/>
              <a:buFont typeface="StarSymbol" charset="0"/>
              <a:buNone/>
            </a:pPr>
            <a:r>
              <a:rPr lang="en-GB" altLang="en-US" sz="1500" b="1" dirty="0" smtClean="0">
                <a:solidFill>
                  <a:srgbClr val="FFFFFF"/>
                </a:solidFill>
                <a:latin typeface="Arial" panose="020B0604020202020204" pitchFamily="34" charset="0"/>
              </a:rPr>
              <a:t>Density </a:t>
            </a:r>
            <a:r>
              <a:rPr lang="en-GB" altLang="en-US" sz="1500" b="1" dirty="0">
                <a:solidFill>
                  <a:srgbClr val="FFFFFF"/>
                </a:solidFill>
                <a:latin typeface="Arial" panose="020B0604020202020204" pitchFamily="34" charset="0"/>
              </a:rPr>
              <a:t>(BMD)</a:t>
            </a:r>
          </a:p>
        </p:txBody>
      </p:sp>
    </p:spTree>
    <p:extLst>
      <p:ext uri="{BB962C8B-B14F-4D97-AF65-F5344CB8AC3E}">
        <p14:creationId xmlns:p14="http://schemas.microsoft.com/office/powerpoint/2010/main" val="251988526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r>
              <a:rPr lang="en-GB" altLang="en-US" dirty="0" smtClean="0"/>
              <a:t>Fragility fractures</a:t>
            </a:r>
            <a:endParaRPr lang="en-GB" altLang="en-US" dirty="0"/>
          </a:p>
        </p:txBody>
      </p:sp>
      <p:sp>
        <p:nvSpPr>
          <p:cNvPr id="87043" name="Rectangle 3"/>
          <p:cNvSpPr>
            <a:spLocks noGrp="1" noChangeArrowheads="1"/>
          </p:cNvSpPr>
          <p:nvPr>
            <p:ph type="body" sz="half" idx="1"/>
          </p:nvPr>
        </p:nvSpPr>
        <p:spPr/>
        <p:txBody>
          <a:bodyPr>
            <a:normAutofit fontScale="92500"/>
          </a:bodyPr>
          <a:lstStyle/>
          <a:p>
            <a:r>
              <a:rPr lang="en-GB" sz="2800" dirty="0"/>
              <a:t>O</a:t>
            </a:r>
            <a:r>
              <a:rPr lang="en-GB" sz="2800" dirty="0" smtClean="0"/>
              <a:t>ccur </a:t>
            </a:r>
            <a:r>
              <a:rPr lang="en-GB" sz="2800" dirty="0"/>
              <a:t>as a consequence of increased bone fragility caused by osteoporosis</a:t>
            </a:r>
          </a:p>
          <a:p>
            <a:pPr lvl="0"/>
            <a:r>
              <a:rPr lang="en-GB" sz="2800" dirty="0" smtClean="0"/>
              <a:t>Wrist</a:t>
            </a:r>
            <a:r>
              <a:rPr lang="en-GB" sz="2800" dirty="0"/>
              <a:t>, spine, and hip. </a:t>
            </a:r>
          </a:p>
          <a:p>
            <a:pPr lvl="0"/>
            <a:r>
              <a:rPr lang="en-GB" sz="2800" dirty="0" smtClean="0"/>
              <a:t>Fall </a:t>
            </a:r>
            <a:r>
              <a:rPr lang="en-GB" sz="2800" dirty="0"/>
              <a:t>from standing height </a:t>
            </a:r>
          </a:p>
          <a:p>
            <a:pPr lvl="0"/>
            <a:r>
              <a:rPr lang="en-GB" sz="2800" dirty="0" smtClean="0"/>
              <a:t>Vertebral </a:t>
            </a:r>
            <a:r>
              <a:rPr lang="en-GB" sz="2800" dirty="0"/>
              <a:t>fractures may occur </a:t>
            </a:r>
            <a:r>
              <a:rPr lang="en-GB" sz="2800" dirty="0" smtClean="0"/>
              <a:t>spontaneously </a:t>
            </a:r>
            <a:endParaRPr lang="en-US" sz="2800" dirty="0"/>
          </a:p>
        </p:txBody>
      </p:sp>
      <p:pic>
        <p:nvPicPr>
          <p:cNvPr id="87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276475"/>
            <a:ext cx="4254500" cy="3500438"/>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spTree>
    <p:extLst>
      <p:ext uri="{BB962C8B-B14F-4D97-AF65-F5344CB8AC3E}">
        <p14:creationId xmlns:p14="http://schemas.microsoft.com/office/powerpoint/2010/main" val="1270562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and figures</a:t>
            </a:r>
            <a:endParaRPr lang="en-US" dirty="0"/>
          </a:p>
        </p:txBody>
      </p:sp>
      <p:sp>
        <p:nvSpPr>
          <p:cNvPr id="3" name="Content Placeholder 2"/>
          <p:cNvSpPr>
            <a:spLocks noGrp="1"/>
          </p:cNvSpPr>
          <p:nvPr>
            <p:ph idx="1"/>
          </p:nvPr>
        </p:nvSpPr>
        <p:spPr/>
        <p:txBody>
          <a:bodyPr>
            <a:normAutofit fontScale="77500" lnSpcReduction="20000"/>
          </a:bodyPr>
          <a:lstStyle/>
          <a:p>
            <a:r>
              <a:rPr lang="en-GB" altLang="en-US" dirty="0"/>
              <a:t>Most common cause of fracture in older adults</a:t>
            </a:r>
          </a:p>
          <a:p>
            <a:r>
              <a:rPr lang="en-GB" altLang="en-US" dirty="0"/>
              <a:t>9 million fractures world wide</a:t>
            </a:r>
          </a:p>
          <a:p>
            <a:r>
              <a:rPr lang="en-GB" altLang="en-US" dirty="0"/>
              <a:t>Post menopausal white women have 40% life time risk of at least one osteoporotic fracture</a:t>
            </a:r>
          </a:p>
          <a:p>
            <a:r>
              <a:rPr lang="en-GB" dirty="0"/>
              <a:t>A</a:t>
            </a:r>
            <a:r>
              <a:rPr lang="en-GB" dirty="0" smtClean="0"/>
              <a:t>nnually </a:t>
            </a:r>
            <a:r>
              <a:rPr lang="en-GB" dirty="0"/>
              <a:t>around 180,000 fractures occur as a result of </a:t>
            </a:r>
            <a:r>
              <a:rPr lang="en-GB" dirty="0" smtClean="0"/>
              <a:t>osteoporosis</a:t>
            </a:r>
            <a:endParaRPr lang="en-GB" dirty="0"/>
          </a:p>
          <a:p>
            <a:r>
              <a:rPr lang="en-GB" dirty="0" smtClean="0"/>
              <a:t>50</a:t>
            </a:r>
            <a:r>
              <a:rPr lang="en-GB" dirty="0"/>
              <a:t>% of people with an osteoporotic fragility fracture of the hip can no longer live independently .</a:t>
            </a:r>
          </a:p>
          <a:p>
            <a:pPr lvl="0"/>
            <a:r>
              <a:rPr lang="en-GB" dirty="0"/>
              <a:t>Women are at greater </a:t>
            </a:r>
            <a:r>
              <a:rPr lang="en-GB" dirty="0" smtClean="0"/>
              <a:t>risk</a:t>
            </a:r>
          </a:p>
          <a:p>
            <a:pPr lvl="0"/>
            <a:r>
              <a:rPr lang="en-GB" dirty="0" smtClean="0"/>
              <a:t>2</a:t>
            </a:r>
            <a:r>
              <a:rPr lang="en-GB" dirty="0"/>
              <a:t>% at 50 years of </a:t>
            </a:r>
            <a:r>
              <a:rPr lang="en-GB" dirty="0" smtClean="0"/>
              <a:t>age, almost </a:t>
            </a:r>
            <a:r>
              <a:rPr lang="en-GB" dirty="0"/>
              <a:t>50% at 80 years of </a:t>
            </a:r>
            <a:r>
              <a:rPr lang="en-GB" dirty="0" smtClean="0"/>
              <a:t>age</a:t>
            </a:r>
          </a:p>
          <a:p>
            <a:pPr lvl="0"/>
            <a:r>
              <a:rPr lang="en-GB" dirty="0" smtClean="0"/>
              <a:t>In </a:t>
            </a:r>
            <a:r>
              <a:rPr lang="en-GB" dirty="0"/>
              <a:t>England and Wales, more than 2 million women have osteoporosis </a:t>
            </a:r>
          </a:p>
          <a:p>
            <a:pPr lvl="0"/>
            <a:endParaRPr lang="en-US" dirty="0"/>
          </a:p>
        </p:txBody>
      </p:sp>
    </p:spTree>
    <p:extLst>
      <p:ext uri="{BB962C8B-B14F-4D97-AF65-F5344CB8AC3E}">
        <p14:creationId xmlns:p14="http://schemas.microsoft.com/office/powerpoint/2010/main" val="801083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TotalTime>
  <Words>1065</Words>
  <Application>Microsoft Office PowerPoint</Application>
  <PresentationFormat>On-screen Show (4:3)</PresentationFormat>
  <Paragraphs>248</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Cambria</vt:lpstr>
      <vt:lpstr>Gill Sans</vt:lpstr>
      <vt:lpstr>Gothic</vt:lpstr>
      <vt:lpstr>Lucida Sans Unicode</vt:lpstr>
      <vt:lpstr>ＭＳ 明朝</vt:lpstr>
      <vt:lpstr>StarSymbol</vt:lpstr>
      <vt:lpstr>Times New Roman</vt:lpstr>
      <vt:lpstr>ヒラギノ角ゴ ProN W3</vt:lpstr>
      <vt:lpstr>Office Theme</vt:lpstr>
      <vt:lpstr>    </vt:lpstr>
      <vt:lpstr>Objectives</vt:lpstr>
      <vt:lpstr>Osteoporosis</vt:lpstr>
      <vt:lpstr>PowerPoint Presentation</vt:lpstr>
      <vt:lpstr>WHO</vt:lpstr>
      <vt:lpstr>PowerPoint Presentation</vt:lpstr>
      <vt:lpstr>PowerPoint Presentation</vt:lpstr>
      <vt:lpstr>Fragility fractures</vt:lpstr>
      <vt:lpstr>Facts and figures</vt:lpstr>
      <vt:lpstr>Risk factors for osteoporosis</vt:lpstr>
      <vt:lpstr>Who to assess?</vt:lpstr>
      <vt:lpstr>How to assess?</vt:lpstr>
      <vt:lpstr>Fragility fracture risk </vt:lpstr>
      <vt:lpstr>PowerPoint Presentation</vt:lpstr>
      <vt:lpstr>Case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vt:lpstr>
      <vt:lpstr>PowerPoint Presentation</vt:lpstr>
      <vt:lpstr>Lifestyle information? </vt:lpstr>
      <vt:lpstr>Treatment options- first line</vt:lpstr>
      <vt:lpstr>Zoledronic acid and osteoporosis</vt:lpstr>
      <vt:lpstr>PowerPoint Presentation</vt:lpstr>
      <vt:lpstr>Osteonecrosis of the jaw</vt:lpstr>
      <vt:lpstr>AVN</vt:lpstr>
      <vt:lpstr>Atypical femoral shaft fracture</vt:lpstr>
      <vt:lpstr>After 3–5 years</vt:lpstr>
      <vt:lpstr>Osteoporotic fracture on treatment</vt:lpstr>
      <vt:lpstr>PowerPoint Presentation</vt:lpstr>
      <vt:lpstr>Denosumab</vt:lpstr>
      <vt:lpstr>Secondary prevention</vt:lpstr>
      <vt:lpstr>Primary prevention</vt:lpstr>
      <vt:lpstr>Independent clinical risk factors </vt:lpstr>
      <vt:lpstr>Teriparatide</vt:lpstr>
      <vt:lpstr>Teriparatide</vt:lpstr>
      <vt:lpstr>Treatment with raloxifene</vt:lpstr>
      <vt:lpstr>Percutaneous vertebroplasty and kyphoplastyy</vt:lpstr>
      <vt:lpstr>NICE guidance</vt:lpstr>
      <vt:lpstr>Emerging therapies</vt:lpstr>
      <vt:lpstr>Objectives</vt:lpstr>
    </vt:vector>
  </TitlesOfParts>
  <Company>Colin Tench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Osteoporosis</dc:title>
  <dc:creator>Colin Tench</dc:creator>
  <cp:lastModifiedBy>McDermott-King, Kiefer</cp:lastModifiedBy>
  <cp:revision>31</cp:revision>
  <cp:lastPrinted>2019-04-24T07:26:09Z</cp:lastPrinted>
  <dcterms:created xsi:type="dcterms:W3CDTF">2019-04-22T18:16:41Z</dcterms:created>
  <dcterms:modified xsi:type="dcterms:W3CDTF">2019-07-23T11:56:48Z</dcterms:modified>
</cp:coreProperties>
</file>