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8" r:id="rId3"/>
    <p:sldId id="257" r:id="rId4"/>
    <p:sldId id="292" r:id="rId5"/>
    <p:sldId id="273" r:id="rId6"/>
    <p:sldId id="263" r:id="rId7"/>
    <p:sldId id="287" r:id="rId8"/>
    <p:sldId id="293" r:id="rId9"/>
    <p:sldId id="260" r:id="rId10"/>
    <p:sldId id="295" r:id="rId11"/>
    <p:sldId id="266" r:id="rId12"/>
    <p:sldId id="267" r:id="rId13"/>
    <p:sldId id="279" r:id="rId14"/>
    <p:sldId id="296" r:id="rId15"/>
    <p:sldId id="262" r:id="rId16"/>
    <p:sldId id="297" r:id="rId17"/>
    <p:sldId id="282" r:id="rId18"/>
    <p:sldId id="264" r:id="rId19"/>
    <p:sldId id="276" r:id="rId20"/>
    <p:sldId id="259" r:id="rId21"/>
    <p:sldId id="3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56" autoAdjust="0"/>
  </p:normalViewPr>
  <p:slideViewPr>
    <p:cSldViewPr>
      <p:cViewPr varScale="1">
        <p:scale>
          <a:sx n="88" d="100"/>
          <a:sy n="88" d="100"/>
        </p:scale>
        <p:origin x="21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D130A-B125-4753-8AE7-E58E1DB9D460}" type="datetimeFigureOut">
              <a:rPr lang="en-GB" smtClean="0"/>
              <a:t>23/05/2019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1EFFD2-66F4-46A5-983C-8488BF6C1F86}" type="slidenum">
              <a:rPr lang="en-GB" smtClean="0"/>
              <a:t>‹#›</a:t>
            </a:fld>
            <a:endParaRPr lang="en-GB"/>
          </a:p>
        </p:txBody>
      </p:sp>
    </p:spTree>
    <p:extLst>
      <p:ext uri="{BB962C8B-B14F-4D97-AF65-F5344CB8AC3E}">
        <p14:creationId xmlns:p14="http://schemas.microsoft.com/office/powerpoint/2010/main" val="52999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ut.bmj.com/content/67/1/6#ref-1"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gut.bmj.com/content/67/1/6#ref-2"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ptodate.com/contents/image?imageKey=GAST/80818&amp;topicKey=GAST/3569&amp;search=crigler+najjar&amp;rank=1~12&amp;source=see_link"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uptodate.com/contents/bilirubin-metabolism?search=crigler+najjar&amp;topicRef=3569&amp;source=see_link" TargetMode="External"/><Relationship Id="rId5" Type="http://schemas.openxmlformats.org/officeDocument/2006/relationships/hyperlink" Target="https://www.uptodate.com/contents/crigler-najjar-syndrome/abstract/4-6" TargetMode="External"/><Relationship Id="rId4" Type="http://schemas.openxmlformats.org/officeDocument/2006/relationships/hyperlink" Target="https://www.uptodate.com/contents/image?imageKey=GAST/73505&amp;topicKey=GAST/3569&amp;search=crigler+najjar&amp;rank=1~12&amp;source=see_link"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GB" dirty="0"/>
              <a:t>In Europe alcohol is responsible for 6.5% of all deaths, and 11.6% of DALYs</a:t>
            </a:r>
          </a:p>
          <a:p>
            <a:r>
              <a:rPr lang="en-GB" dirty="0"/>
              <a:t>PHE estimates 23,839 alcohol related deaths in England in 2016</a:t>
            </a:r>
          </a:p>
          <a:p>
            <a:r>
              <a:rPr lang="en-GB" sz="1200" b="0" i="0" u="none" strike="noStrike" kern="1200" dirty="0">
                <a:solidFill>
                  <a:schemeClr val="tx1"/>
                </a:solidFill>
                <a:effectLst/>
                <a:latin typeface="+mn-lt"/>
                <a:ea typeface="+mn-ea"/>
                <a:cs typeface="+mn-cs"/>
              </a:rPr>
              <a:t>400% increase in the standardised mortality rate over the period 1970–2010.</a:t>
            </a:r>
            <a:r>
              <a:rPr lang="en-GB" sz="1200" b="0" i="0" u="none" strike="noStrike" kern="1200" baseline="30000" dirty="0">
                <a:solidFill>
                  <a:schemeClr val="tx1"/>
                </a:solidFill>
                <a:effectLst/>
                <a:latin typeface="+mn-lt"/>
                <a:ea typeface="+mn-ea"/>
                <a:cs typeface="+mn-cs"/>
                <a:hlinkClick r:id="rId3"/>
              </a:rPr>
              <a:t>1</a:t>
            </a:r>
            <a:r>
              <a:rPr lang="en-GB" sz="1200" b="0" i="0" u="none" strike="noStrike" kern="1200" dirty="0">
                <a:solidFill>
                  <a:schemeClr val="tx1"/>
                </a:solidFill>
                <a:effectLst/>
                <a:latin typeface="+mn-lt"/>
                <a:ea typeface="+mn-ea"/>
                <a:cs typeface="+mn-cs"/>
              </a:rPr>
              <a:t> </a:t>
            </a:r>
          </a:p>
          <a:p>
            <a:r>
              <a:rPr lang="en-GB" sz="1200" b="0" i="0" u="none" strike="noStrike" kern="1200" dirty="0">
                <a:solidFill>
                  <a:schemeClr val="tx1"/>
                </a:solidFill>
                <a:effectLst/>
                <a:latin typeface="+mn-lt"/>
                <a:ea typeface="+mn-ea"/>
                <a:cs typeface="+mn-cs"/>
              </a:rPr>
              <a:t>For those patients younger than 65, the rise in standardised mortality rate for liver disease is &gt;500%, such that it now constitutes the fifth biggest cause of premature mortality</a:t>
            </a:r>
            <a:r>
              <a:rPr lang="en-GB" sz="1200" b="0" i="0" u="none" strike="noStrike" kern="1200" baseline="30000" dirty="0">
                <a:solidFill>
                  <a:schemeClr val="tx1"/>
                </a:solidFill>
                <a:effectLst/>
                <a:latin typeface="+mn-lt"/>
                <a:ea typeface="+mn-ea"/>
                <a:cs typeface="+mn-cs"/>
                <a:hlinkClick r:id="rId4"/>
              </a:rPr>
              <a:t>2</a:t>
            </a:r>
            <a:r>
              <a:rPr lang="en-GB" sz="1200" b="0" i="0" u="none" strike="noStrike" kern="1200" dirty="0">
                <a:solidFill>
                  <a:schemeClr val="tx1"/>
                </a:solidFill>
                <a:effectLst/>
                <a:latin typeface="+mn-lt"/>
                <a:ea typeface="+mn-ea"/>
                <a:cs typeface="+mn-cs"/>
              </a:rPr>
              <a:t> with 64 000 years of working life lost every year.</a:t>
            </a:r>
            <a:endParaRPr lang="en-GB" dirty="0"/>
          </a:p>
          <a:p>
            <a:pPr defTabSz="457200" eaLnBrk="1" hangingPunct="1"/>
            <a:endParaRPr lang="en-GB" dirty="0"/>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22C3A6-266D-434C-A483-C92B73D792C3}" type="slidenum">
              <a:rPr lang="en-US" sz="1200">
                <a:ea typeface="ＭＳ Ｐゴシック" pitchFamily="34" charset="-128"/>
              </a:rPr>
              <a:pPr algn="r"/>
              <a:t>2</a:t>
            </a:fld>
            <a:endParaRPr lang="en-US" sz="1200">
              <a:ea typeface="ＭＳ Ｐゴシック" pitchFamily="34" charset="-128"/>
            </a:endParaRPr>
          </a:p>
        </p:txBody>
      </p:sp>
    </p:spTree>
    <p:extLst>
      <p:ext uri="{BB962C8B-B14F-4D97-AF65-F5344CB8AC3E}">
        <p14:creationId xmlns:p14="http://schemas.microsoft.com/office/powerpoint/2010/main" val="2056734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patients with well compensated liver disease start at low dose and monitor LFTs regularly</a:t>
            </a:r>
          </a:p>
          <a:p>
            <a:r>
              <a:rPr lang="en-GB" dirty="0"/>
              <a:t>Patients with NAFLD should be prescribed statins</a:t>
            </a:r>
          </a:p>
        </p:txBody>
      </p:sp>
      <p:sp>
        <p:nvSpPr>
          <p:cNvPr id="4" name="Slide Number Placeholder 3"/>
          <p:cNvSpPr>
            <a:spLocks noGrp="1"/>
          </p:cNvSpPr>
          <p:nvPr>
            <p:ph type="sldNum" sz="quarter" idx="5"/>
          </p:nvPr>
        </p:nvSpPr>
        <p:spPr/>
        <p:txBody>
          <a:bodyPr/>
          <a:lstStyle/>
          <a:p>
            <a:fld id="{901EFFD2-66F4-46A5-983C-8488BF6C1F86}" type="slidenum">
              <a:rPr lang="en-GB" smtClean="0"/>
              <a:t>19</a:t>
            </a:fld>
            <a:endParaRPr lang="en-GB"/>
          </a:p>
        </p:txBody>
      </p:sp>
    </p:spTree>
    <p:extLst>
      <p:ext uri="{BB962C8B-B14F-4D97-AF65-F5344CB8AC3E}">
        <p14:creationId xmlns:p14="http://schemas.microsoft.com/office/powerpoint/2010/main" val="3239311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6BA670-D25C-46C6-BEEB-7DC586A0EAF6}" type="slidenum">
              <a:rPr lang="en-GB" smtClean="0"/>
              <a:t>20</a:t>
            </a:fld>
            <a:endParaRPr lang="en-GB"/>
          </a:p>
        </p:txBody>
      </p:sp>
    </p:spTree>
    <p:extLst>
      <p:ext uri="{BB962C8B-B14F-4D97-AF65-F5344CB8AC3E}">
        <p14:creationId xmlns:p14="http://schemas.microsoft.com/office/powerpoint/2010/main" val="406041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services and standards</a:t>
            </a:r>
            <a:r>
              <a:rPr lang="en-GB" baseline="0" dirty="0"/>
              <a:t> committee of the </a:t>
            </a:r>
            <a:r>
              <a:rPr lang="en-GB" baseline="0" dirty="0" err="1"/>
              <a:t>bsg</a:t>
            </a:r>
            <a:endParaRPr lang="en-GB" dirty="0"/>
          </a:p>
        </p:txBody>
      </p:sp>
      <p:sp>
        <p:nvSpPr>
          <p:cNvPr id="4" name="Slide Number Placeholder 3"/>
          <p:cNvSpPr>
            <a:spLocks noGrp="1"/>
          </p:cNvSpPr>
          <p:nvPr>
            <p:ph type="sldNum" sz="quarter" idx="10"/>
          </p:nvPr>
        </p:nvSpPr>
        <p:spPr/>
        <p:txBody>
          <a:bodyPr/>
          <a:lstStyle/>
          <a:p>
            <a:fld id="{9E4873DF-C4C0-084D-A992-D56FE3F43E41}" type="slidenum">
              <a:rPr lang="en-GB" smtClean="0"/>
              <a:t>3</a:t>
            </a:fld>
            <a:endParaRPr lang="en-GB"/>
          </a:p>
        </p:txBody>
      </p:sp>
    </p:spTree>
    <p:extLst>
      <p:ext uri="{BB962C8B-B14F-4D97-AF65-F5344CB8AC3E}">
        <p14:creationId xmlns:p14="http://schemas.microsoft.com/office/powerpoint/2010/main" val="275024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Studies from Birmingha</a:t>
            </a:r>
            <a:r>
              <a:rPr lang="en-GB" baseline="0" dirty="0"/>
              <a:t>m and Scotland show that only about 4% of patients with an abnormal LFT will be diagnosed with significant liver disease within 5 years. They are not specific diagnostic tools nor specific exclusion tools</a:t>
            </a:r>
            <a:endParaRPr lang="en-GB" dirty="0"/>
          </a:p>
        </p:txBody>
      </p:sp>
      <p:sp>
        <p:nvSpPr>
          <p:cNvPr id="4" name="Slide Number Placeholder 3"/>
          <p:cNvSpPr>
            <a:spLocks noGrp="1"/>
          </p:cNvSpPr>
          <p:nvPr>
            <p:ph type="sldNum" sz="quarter" idx="10"/>
          </p:nvPr>
        </p:nvSpPr>
        <p:spPr/>
        <p:txBody>
          <a:bodyPr/>
          <a:lstStyle/>
          <a:p>
            <a:fld id="{9E4873DF-C4C0-084D-A992-D56FE3F43E41}" type="slidenum">
              <a:rPr lang="en-GB" smtClean="0"/>
              <a:t>4</a:t>
            </a:fld>
            <a:endParaRPr lang="en-GB"/>
          </a:p>
        </p:txBody>
      </p:sp>
    </p:spTree>
    <p:extLst>
      <p:ext uri="{BB962C8B-B14F-4D97-AF65-F5344CB8AC3E}">
        <p14:creationId xmlns:p14="http://schemas.microsoft.com/office/powerpoint/2010/main" val="1068118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Abnormal Liver Function Investigations Evaluation (ALFIE) study from Tayside in</a:t>
            </a:r>
          </a:p>
          <a:p>
            <a:r>
              <a:rPr lang="en-GB" sz="1200" b="0" i="0" u="none" strike="noStrike" kern="1200" baseline="0" dirty="0">
                <a:solidFill>
                  <a:schemeClr val="tx1"/>
                </a:solidFill>
                <a:latin typeface="+mn-lt"/>
                <a:ea typeface="+mn-ea"/>
                <a:cs typeface="+mn-cs"/>
              </a:rPr>
              <a:t>Scotland showed that over a 10-year period 25% of the community</a:t>
            </a:r>
          </a:p>
          <a:p>
            <a:r>
              <a:rPr lang="en-GB" sz="1200" b="0" i="0" u="none" strike="noStrike" kern="1200" baseline="0" dirty="0">
                <a:solidFill>
                  <a:schemeClr val="tx1"/>
                </a:solidFill>
                <a:latin typeface="+mn-lt"/>
                <a:ea typeface="+mn-ea"/>
                <a:cs typeface="+mn-cs"/>
              </a:rPr>
              <a:t>population aged over 16 had liver blood tests, with about a</a:t>
            </a:r>
          </a:p>
          <a:p>
            <a:r>
              <a:rPr lang="en-GB" sz="1200" b="0" i="0" u="none" strike="noStrike" kern="1200" baseline="0" dirty="0">
                <a:solidFill>
                  <a:schemeClr val="tx1"/>
                </a:solidFill>
                <a:latin typeface="+mn-lt"/>
                <a:ea typeface="+mn-ea"/>
                <a:cs typeface="+mn-cs"/>
              </a:rPr>
              <a:t>third having at least one abnormal value. Although an abnormal</a:t>
            </a:r>
          </a:p>
          <a:p>
            <a:r>
              <a:rPr lang="en-GB" sz="1200" b="0" i="0" u="none" strike="noStrike" kern="1200" baseline="0" dirty="0">
                <a:solidFill>
                  <a:schemeClr val="tx1"/>
                </a:solidFill>
                <a:latin typeface="+mn-lt"/>
                <a:ea typeface="+mn-ea"/>
                <a:cs typeface="+mn-cs"/>
              </a:rPr>
              <a:t>aspartate aminotransferase (AST) or alanine aminotransferase</a:t>
            </a:r>
          </a:p>
          <a:p>
            <a:r>
              <a:rPr lang="en-GB" sz="1200" b="0" i="0" u="none" strike="noStrike" kern="1200" baseline="0" dirty="0">
                <a:solidFill>
                  <a:schemeClr val="tx1"/>
                </a:solidFill>
                <a:latin typeface="+mn-lt"/>
                <a:ea typeface="+mn-ea"/>
                <a:cs typeface="+mn-cs"/>
              </a:rPr>
              <a:t>(ALT) level was predictive of liver disease (HR=4.2), the rate</a:t>
            </a:r>
          </a:p>
          <a:p>
            <a:r>
              <a:rPr lang="en-GB" sz="1200" b="0" i="0" u="none" strike="noStrike" kern="1200" baseline="0" dirty="0">
                <a:solidFill>
                  <a:schemeClr val="tx1"/>
                </a:solidFill>
                <a:latin typeface="+mn-lt"/>
                <a:ea typeface="+mn-ea"/>
                <a:cs typeface="+mn-cs"/>
              </a:rPr>
              <a:t>of detection was remarkably low, with only 3.9% of those with</a:t>
            </a:r>
          </a:p>
          <a:p>
            <a:r>
              <a:rPr lang="en-GB" sz="1200" b="0" i="0" u="none" strike="noStrike" kern="1200" baseline="0" dirty="0">
                <a:solidFill>
                  <a:schemeClr val="tx1"/>
                </a:solidFill>
                <a:latin typeface="+mn-lt"/>
                <a:ea typeface="+mn-ea"/>
                <a:cs typeface="+mn-cs"/>
              </a:rPr>
              <a:t>an abnormal value being diagnosed with significant liver disease</a:t>
            </a:r>
            <a:endParaRPr lang="en-GB" dirty="0"/>
          </a:p>
        </p:txBody>
      </p:sp>
      <p:sp>
        <p:nvSpPr>
          <p:cNvPr id="4" name="Slide Number Placeholder 3"/>
          <p:cNvSpPr>
            <a:spLocks noGrp="1"/>
          </p:cNvSpPr>
          <p:nvPr>
            <p:ph type="sldNum" sz="quarter" idx="10"/>
          </p:nvPr>
        </p:nvSpPr>
        <p:spPr/>
        <p:txBody>
          <a:bodyPr/>
          <a:lstStyle/>
          <a:p>
            <a:fld id="{901EFFD2-66F4-46A5-983C-8488BF6C1F86}" type="slidenum">
              <a:rPr lang="en-GB" smtClean="0"/>
              <a:t>5</a:t>
            </a:fld>
            <a:endParaRPr lang="en-GB"/>
          </a:p>
        </p:txBody>
      </p:sp>
    </p:spTree>
    <p:extLst>
      <p:ext uri="{BB962C8B-B14F-4D97-AF65-F5344CB8AC3E}">
        <p14:creationId xmlns:p14="http://schemas.microsoft.com/office/powerpoint/2010/main" val="1245102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Coarse</a:t>
            </a:r>
            <a:r>
              <a:rPr lang="en-GB" baseline="0" dirty="0"/>
              <a:t> </a:t>
            </a:r>
            <a:r>
              <a:rPr lang="en-GB" baseline="0" dirty="0" err="1"/>
              <a:t>echotexture</a:t>
            </a:r>
            <a:r>
              <a:rPr lang="en-GB" baseline="0" dirty="0"/>
              <a:t> is non-specific </a:t>
            </a:r>
            <a:endParaRPr lang="en-GB" dirty="0"/>
          </a:p>
        </p:txBody>
      </p:sp>
      <p:sp>
        <p:nvSpPr>
          <p:cNvPr id="4" name="Slide Number Placeholder 3"/>
          <p:cNvSpPr>
            <a:spLocks noGrp="1"/>
          </p:cNvSpPr>
          <p:nvPr>
            <p:ph type="sldNum" sz="quarter" idx="10"/>
          </p:nvPr>
        </p:nvSpPr>
        <p:spPr/>
        <p:txBody>
          <a:bodyPr/>
          <a:lstStyle/>
          <a:p>
            <a:fld id="{9E4873DF-C4C0-084D-A992-D56FE3F43E41}" type="slidenum">
              <a:rPr lang="en-GB" smtClean="0"/>
              <a:t>12</a:t>
            </a:fld>
            <a:endParaRPr lang="en-GB"/>
          </a:p>
        </p:txBody>
      </p:sp>
    </p:spTree>
    <p:extLst>
      <p:ext uri="{BB962C8B-B14F-4D97-AF65-F5344CB8AC3E}">
        <p14:creationId xmlns:p14="http://schemas.microsoft.com/office/powerpoint/2010/main" val="972861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While it is hard to justify the routine analysis of</a:t>
            </a:r>
          </a:p>
          <a:p>
            <a:r>
              <a:rPr lang="en-GB" sz="1200" b="0" i="0" u="none" strike="noStrike" kern="1200" baseline="0" dirty="0">
                <a:solidFill>
                  <a:schemeClr val="tx1"/>
                </a:solidFill>
                <a:latin typeface="+mn-lt"/>
                <a:ea typeface="+mn-ea"/>
                <a:cs typeface="+mn-cs"/>
              </a:rPr>
              <a:t>both AST and ALT together on every liver blood test request,</a:t>
            </a:r>
          </a:p>
          <a:p>
            <a:r>
              <a:rPr lang="en-GB" sz="1200" b="0" i="0" u="none" strike="noStrike" kern="1200" baseline="0" dirty="0">
                <a:solidFill>
                  <a:schemeClr val="tx1"/>
                </a:solidFill>
                <a:latin typeface="+mn-lt"/>
                <a:ea typeface="+mn-ea"/>
                <a:cs typeface="+mn-cs"/>
              </a:rPr>
              <a:t>a strategy not supported by the data from the BALLETS study,</a:t>
            </a:r>
          </a:p>
          <a:p>
            <a:r>
              <a:rPr lang="en-GB" sz="1200" b="0" i="0" u="none" strike="noStrike" kern="1200" baseline="0" dirty="0">
                <a:solidFill>
                  <a:schemeClr val="tx1"/>
                </a:solidFill>
                <a:latin typeface="+mn-lt"/>
                <a:ea typeface="+mn-ea"/>
                <a:cs typeface="+mn-cs"/>
              </a:rPr>
              <a:t>subsequent testing of AST (or ALT depending which one is</a:t>
            </a:r>
          </a:p>
          <a:p>
            <a:r>
              <a:rPr lang="en-GB" sz="1200" b="0" i="0" u="none" strike="noStrike" kern="1200" baseline="0" dirty="0">
                <a:solidFill>
                  <a:schemeClr val="tx1"/>
                </a:solidFill>
                <a:latin typeface="+mn-lt"/>
                <a:ea typeface="+mn-ea"/>
                <a:cs typeface="+mn-cs"/>
              </a:rPr>
              <a:t>undertaken first) to calculate the AST:ALT ratio is clearly</a:t>
            </a:r>
          </a:p>
          <a:p>
            <a:r>
              <a:rPr lang="en-GB" sz="1200" b="0" i="0" u="none" strike="noStrike" kern="1200" baseline="0" dirty="0">
                <a:solidFill>
                  <a:schemeClr val="tx1"/>
                </a:solidFill>
                <a:latin typeface="+mn-lt"/>
                <a:ea typeface="+mn-ea"/>
                <a:cs typeface="+mn-cs"/>
              </a:rPr>
              <a:t>desirable. From a patient and cost perspective this is likely to</a:t>
            </a:r>
          </a:p>
          <a:p>
            <a:r>
              <a:rPr lang="en-GB" sz="1200" b="0" i="0" u="none" strike="noStrike" kern="1200" baseline="0" dirty="0">
                <a:solidFill>
                  <a:schemeClr val="tx1"/>
                </a:solidFill>
                <a:latin typeface="+mn-lt"/>
                <a:ea typeface="+mn-ea"/>
                <a:cs typeface="+mn-cs"/>
              </a:rPr>
              <a:t>be more cost-effective if performed by ‘reflex’ on the same sera</a:t>
            </a:r>
          </a:p>
          <a:p>
            <a:r>
              <a:rPr lang="en-GB" sz="1200" b="0" i="0" u="none" strike="noStrike" kern="1200" baseline="0" dirty="0">
                <a:solidFill>
                  <a:schemeClr val="tx1"/>
                </a:solidFill>
                <a:latin typeface="+mn-lt"/>
                <a:ea typeface="+mn-ea"/>
                <a:cs typeface="+mn-cs"/>
              </a:rPr>
              <a:t>following the detection of an abnormal ALT or GGT</a:t>
            </a:r>
            <a:endParaRPr lang="en-GB" dirty="0"/>
          </a:p>
        </p:txBody>
      </p:sp>
      <p:sp>
        <p:nvSpPr>
          <p:cNvPr id="4" name="Slide Number Placeholder 3"/>
          <p:cNvSpPr>
            <a:spLocks noGrp="1"/>
          </p:cNvSpPr>
          <p:nvPr>
            <p:ph type="sldNum" sz="quarter" idx="10"/>
          </p:nvPr>
        </p:nvSpPr>
        <p:spPr/>
        <p:txBody>
          <a:bodyPr/>
          <a:lstStyle/>
          <a:p>
            <a:fld id="{901EFFD2-66F4-46A5-983C-8488BF6C1F86}" type="slidenum">
              <a:rPr lang="en-GB" smtClean="0"/>
              <a:t>13</a:t>
            </a:fld>
            <a:endParaRPr lang="en-GB"/>
          </a:p>
        </p:txBody>
      </p:sp>
    </p:spTree>
    <p:extLst>
      <p:ext uri="{BB962C8B-B14F-4D97-AF65-F5344CB8AC3E}">
        <p14:creationId xmlns:p14="http://schemas.microsoft.com/office/powerpoint/2010/main" val="130895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1EFFD2-66F4-46A5-983C-8488BF6C1F86}" type="slidenum">
              <a:rPr lang="en-GB" smtClean="0"/>
              <a:t>14</a:t>
            </a:fld>
            <a:endParaRPr lang="en-GB"/>
          </a:p>
        </p:txBody>
      </p:sp>
    </p:spTree>
    <p:extLst>
      <p:ext uri="{BB962C8B-B14F-4D97-AF65-F5344CB8AC3E}">
        <p14:creationId xmlns:p14="http://schemas.microsoft.com/office/powerpoint/2010/main" val="157696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 update </a:t>
            </a:r>
            <a:r>
              <a:rPr lang="en-GB" dirty="0" err="1"/>
              <a:t>guidelinees</a:t>
            </a:r>
            <a:r>
              <a:rPr lang="en-GB" dirty="0"/>
              <a:t> say &lt;20 %</a:t>
            </a:r>
          </a:p>
          <a:p>
            <a:endParaRPr lang="en-GB" dirty="0"/>
          </a:p>
          <a:p>
            <a:r>
              <a:rPr lang="en-GB" sz="1200" b="1" i="0" u="none" strike="noStrike" kern="1200" baseline="0" dirty="0">
                <a:solidFill>
                  <a:schemeClr val="tx1"/>
                </a:solidFill>
                <a:latin typeface="+mn-lt"/>
                <a:ea typeface="+mn-ea"/>
                <a:cs typeface="+mn-cs"/>
              </a:rPr>
              <a:t>Bilirubin </a:t>
            </a:r>
            <a:r>
              <a:rPr lang="en-GB" sz="1200" b="0" i="0" u="none" strike="noStrike" kern="1200" baseline="0" dirty="0">
                <a:solidFill>
                  <a:schemeClr val="tx1"/>
                </a:solidFill>
                <a:latin typeface="+mn-lt"/>
                <a:ea typeface="+mn-ea"/>
                <a:cs typeface="+mn-cs"/>
              </a:rPr>
              <a:t>is predominantly the by-product of the breakdown</a:t>
            </a:r>
          </a:p>
          <a:p>
            <a:r>
              <a:rPr lang="en-GB" sz="1200" b="0" i="0" u="none" strike="noStrike" kern="1200" baseline="0" dirty="0">
                <a:solidFill>
                  <a:schemeClr val="tx1"/>
                </a:solidFill>
                <a:latin typeface="+mn-lt"/>
                <a:ea typeface="+mn-ea"/>
                <a:cs typeface="+mn-cs"/>
              </a:rPr>
              <a:t>of the </a:t>
            </a:r>
            <a:r>
              <a:rPr lang="en-GB" sz="1200" b="0" i="0" u="none" strike="noStrike" kern="1200" baseline="0" dirty="0" err="1">
                <a:solidFill>
                  <a:schemeClr val="tx1"/>
                </a:solidFill>
                <a:latin typeface="+mn-lt"/>
                <a:ea typeface="+mn-ea"/>
                <a:cs typeface="+mn-cs"/>
              </a:rPr>
              <a:t>haem</a:t>
            </a:r>
            <a:r>
              <a:rPr lang="en-GB" sz="1200" b="0" i="0" u="none" strike="noStrike" kern="1200" baseline="0" dirty="0">
                <a:solidFill>
                  <a:schemeClr val="tx1"/>
                </a:solidFill>
                <a:latin typeface="+mn-lt"/>
                <a:ea typeface="+mn-ea"/>
                <a:cs typeface="+mn-cs"/>
              </a:rPr>
              <a:t> component of haemoglobin by the </a:t>
            </a:r>
            <a:r>
              <a:rPr lang="en-GB" sz="1200" b="0" i="0" u="none" strike="noStrike" kern="1200" baseline="0" dirty="0" err="1">
                <a:solidFill>
                  <a:schemeClr val="tx1"/>
                </a:solidFill>
                <a:latin typeface="+mn-lt"/>
                <a:ea typeface="+mn-ea"/>
                <a:cs typeface="+mn-cs"/>
              </a:rPr>
              <a:t>reticuloendothelial</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system.24 It exists in two forms, unconjugated and</a:t>
            </a:r>
          </a:p>
          <a:p>
            <a:r>
              <a:rPr lang="en-GB" sz="1200" b="0" i="0" u="none" strike="noStrike" kern="1200" baseline="0" dirty="0">
                <a:solidFill>
                  <a:schemeClr val="tx1"/>
                </a:solidFill>
                <a:latin typeface="+mn-lt"/>
                <a:ea typeface="+mn-ea"/>
                <a:cs typeface="+mn-cs"/>
              </a:rPr>
              <a:t>conjugated. Bilirubin is transported to the liver in its insoluble</a:t>
            </a:r>
          </a:p>
          <a:p>
            <a:r>
              <a:rPr lang="en-GB" sz="1200" b="0" i="0" u="none" strike="noStrike" kern="1200" baseline="0" dirty="0">
                <a:solidFill>
                  <a:schemeClr val="tx1"/>
                </a:solidFill>
                <a:latin typeface="+mn-lt"/>
                <a:ea typeface="+mn-ea"/>
                <a:cs typeface="+mn-cs"/>
              </a:rPr>
              <a:t>unconjugated form, where it is converted into soluble conjugated</a:t>
            </a:r>
          </a:p>
          <a:p>
            <a:r>
              <a:rPr lang="en-GB" sz="1200" b="0" i="0" u="none" strike="noStrike" kern="1200" baseline="0" dirty="0">
                <a:solidFill>
                  <a:schemeClr val="tx1"/>
                </a:solidFill>
                <a:latin typeface="+mn-lt"/>
                <a:ea typeface="+mn-ea"/>
                <a:cs typeface="+mn-cs"/>
              </a:rPr>
              <a:t>bilirubin in order to be excreted. Unconjugated </a:t>
            </a:r>
            <a:r>
              <a:rPr lang="en-GB" sz="1200" b="0" i="0" u="none" strike="noStrike" kern="1200" baseline="0" dirty="0" err="1">
                <a:solidFill>
                  <a:schemeClr val="tx1"/>
                </a:solidFill>
                <a:latin typeface="+mn-lt"/>
                <a:ea typeface="+mn-ea"/>
                <a:cs typeface="+mn-cs"/>
              </a:rPr>
              <a:t>hyperbilirubinaemia</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is usually due to haemolysis or impaired conjugation</a:t>
            </a:r>
          </a:p>
          <a:p>
            <a:r>
              <a:rPr lang="en-GB" sz="1200" b="0" i="0" u="none" strike="noStrike" kern="1200" baseline="0" dirty="0">
                <a:solidFill>
                  <a:schemeClr val="tx1"/>
                </a:solidFill>
                <a:latin typeface="+mn-lt"/>
                <a:ea typeface="+mn-ea"/>
                <a:cs typeface="+mn-cs"/>
              </a:rPr>
              <a:t>whereas conjugated </a:t>
            </a:r>
            <a:r>
              <a:rPr lang="en-GB" sz="1200" b="0" i="0" u="none" strike="noStrike" kern="1200" baseline="0" dirty="0" err="1">
                <a:solidFill>
                  <a:schemeClr val="tx1"/>
                </a:solidFill>
                <a:latin typeface="+mn-lt"/>
                <a:ea typeface="+mn-ea"/>
                <a:cs typeface="+mn-cs"/>
              </a:rPr>
              <a:t>hyperbilirubinaemia</a:t>
            </a:r>
            <a:r>
              <a:rPr lang="en-GB" sz="1200" b="0" i="0" u="none" strike="noStrike" kern="1200" baseline="0" dirty="0">
                <a:solidFill>
                  <a:schemeClr val="tx1"/>
                </a:solidFill>
                <a:latin typeface="+mn-lt"/>
                <a:ea typeface="+mn-ea"/>
                <a:cs typeface="+mn-cs"/>
              </a:rPr>
              <a:t> is typically due to</a:t>
            </a:r>
          </a:p>
          <a:p>
            <a:r>
              <a:rPr lang="en-GB" sz="1200" b="0" i="0" u="none" strike="noStrike" kern="1200" baseline="0" dirty="0">
                <a:solidFill>
                  <a:schemeClr val="tx1"/>
                </a:solidFill>
                <a:latin typeface="+mn-lt"/>
                <a:ea typeface="+mn-ea"/>
                <a:cs typeface="+mn-cs"/>
              </a:rPr>
              <a:t>parenchymal liver disease or obstruction of the biliary system.</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If the unconjugated bilirubin</a:t>
            </a:r>
          </a:p>
          <a:p>
            <a:r>
              <a:rPr lang="en-GB" sz="1200" b="0" i="0" u="none" strike="noStrike" kern="1200" baseline="0" dirty="0">
                <a:solidFill>
                  <a:schemeClr val="tx1"/>
                </a:solidFill>
                <a:latin typeface="+mn-lt"/>
                <a:ea typeface="+mn-ea"/>
                <a:cs typeface="+mn-cs"/>
              </a:rPr>
              <a:t>is more markedly elevated (&gt;40 </a:t>
            </a:r>
            <a:r>
              <a:rPr lang="en-GB" sz="1200" b="0" i="0" u="none" strike="noStrike" kern="1200" baseline="0" dirty="0" err="1">
                <a:solidFill>
                  <a:schemeClr val="tx1"/>
                </a:solidFill>
                <a:latin typeface="+mn-lt"/>
                <a:ea typeface="+mn-ea"/>
                <a:cs typeface="+mn-cs"/>
              </a:rPr>
              <a:t>μmol</a:t>
            </a:r>
            <a:r>
              <a:rPr lang="en-GB" sz="1200" b="0" i="0" u="none" strike="noStrike" kern="1200" baseline="0" dirty="0">
                <a:solidFill>
                  <a:schemeClr val="tx1"/>
                </a:solidFill>
                <a:latin typeface="+mn-lt"/>
                <a:ea typeface="+mn-ea"/>
                <a:cs typeface="+mn-cs"/>
              </a:rPr>
              <a:t>/L) then rarer causes</a:t>
            </a:r>
          </a:p>
          <a:p>
            <a:r>
              <a:rPr lang="en-GB" sz="1200" b="0" i="0" u="none" strike="noStrike" kern="1200" baseline="0" dirty="0">
                <a:solidFill>
                  <a:schemeClr val="tx1"/>
                </a:solidFill>
                <a:latin typeface="+mn-lt"/>
                <a:ea typeface="+mn-ea"/>
                <a:cs typeface="+mn-cs"/>
              </a:rPr>
              <a:t>such as </a:t>
            </a:r>
            <a:r>
              <a:rPr lang="en-GB" sz="1200" b="0" i="0" u="none" strike="noStrike" kern="1200" baseline="0" dirty="0" err="1">
                <a:solidFill>
                  <a:schemeClr val="tx1"/>
                </a:solidFill>
                <a:latin typeface="+mn-lt"/>
                <a:ea typeface="+mn-ea"/>
                <a:cs typeface="+mn-cs"/>
              </a:rPr>
              <a:t>Crigler-Najjar</a:t>
            </a:r>
            <a:r>
              <a:rPr lang="en-GB" sz="1200" b="0" i="0" u="none" strike="noStrike" kern="1200" baseline="0" dirty="0">
                <a:solidFill>
                  <a:schemeClr val="tx1"/>
                </a:solidFill>
                <a:latin typeface="+mn-lt"/>
                <a:ea typeface="+mn-ea"/>
                <a:cs typeface="+mn-cs"/>
              </a:rPr>
              <a:t> syndrome46 should be considered and</a:t>
            </a:r>
          </a:p>
          <a:p>
            <a:r>
              <a:rPr lang="en-GB" sz="1200" b="0" i="0" u="none" strike="noStrike" kern="1200" baseline="0" dirty="0">
                <a:solidFill>
                  <a:schemeClr val="tx1"/>
                </a:solidFill>
                <a:latin typeface="+mn-lt"/>
                <a:ea typeface="+mn-ea"/>
                <a:cs typeface="+mn-cs"/>
              </a:rPr>
              <a:t>genetic testing undertaken</a:t>
            </a:r>
          </a:p>
          <a:p>
            <a:endParaRPr lang="en-GB" sz="1200" b="0" i="0" u="none" strike="noStrike" kern="1200" baseline="0" dirty="0">
              <a:solidFill>
                <a:schemeClr val="tx1"/>
              </a:solidFill>
              <a:latin typeface="+mn-lt"/>
              <a:ea typeface="+mn-ea"/>
              <a:cs typeface="+mn-cs"/>
            </a:endParaRPr>
          </a:p>
          <a:p>
            <a:r>
              <a:rPr lang="en-GB" dirty="0" err="1">
                <a:effectLst/>
              </a:rPr>
              <a:t>Crigler-Najjar</a:t>
            </a:r>
            <a:r>
              <a:rPr lang="en-GB" dirty="0">
                <a:effectLst/>
              </a:rPr>
              <a:t> syndrome, also referred to as congenital </a:t>
            </a:r>
            <a:r>
              <a:rPr lang="en-GB" dirty="0" err="1">
                <a:effectLst/>
              </a:rPr>
              <a:t>nonhemolytic</a:t>
            </a:r>
            <a:r>
              <a:rPr lang="en-GB" dirty="0">
                <a:effectLst/>
              </a:rPr>
              <a:t> jaundice with </a:t>
            </a:r>
            <a:r>
              <a:rPr lang="en-GB" dirty="0" err="1">
                <a:effectLst/>
              </a:rPr>
              <a:t>glucuronosyltransferase</a:t>
            </a:r>
            <a:r>
              <a:rPr lang="en-GB" dirty="0">
                <a:effectLst/>
              </a:rPr>
              <a:t> deficiency, is a rare, autosomal recessive disorder of bilirubin metabolism. It has been divided into two distinct forms (types I and II) based upon the severity of the disease (</a:t>
            </a:r>
            <a:r>
              <a:rPr lang="en-GB" dirty="0">
                <a:effectLst/>
                <a:hlinkClick r:id="rId3"/>
              </a:rPr>
              <a:t>table 1</a:t>
            </a:r>
            <a:r>
              <a:rPr lang="en-GB" dirty="0">
                <a:effectLst/>
              </a:rPr>
              <a:t>).</a:t>
            </a:r>
          </a:p>
          <a:p>
            <a:r>
              <a:rPr lang="en-GB" dirty="0">
                <a:effectLst/>
              </a:rPr>
              <a:t>●Type I disease is associated with severe jaundice and neurologic impairment due to bilirubin encephalopathy that can result in permanent neurologic </a:t>
            </a:r>
            <a:r>
              <a:rPr lang="en-GB" dirty="0" err="1">
                <a:effectLst/>
              </a:rPr>
              <a:t>sequelae</a:t>
            </a:r>
            <a:r>
              <a:rPr lang="en-GB" dirty="0">
                <a:effectLst/>
              </a:rPr>
              <a:t> (kernicterus).</a:t>
            </a:r>
          </a:p>
          <a:p>
            <a:r>
              <a:rPr lang="en-GB" dirty="0">
                <a:effectLst/>
              </a:rPr>
              <a:t>●Type II disease is associated with a lower serum bilirubin concentration and affected patients survive into adulthood without neurologic impairment.</a:t>
            </a:r>
          </a:p>
          <a:p>
            <a:endParaRPr lang="en-GB" dirty="0"/>
          </a:p>
          <a:p>
            <a:r>
              <a:rPr lang="en-GB" dirty="0"/>
              <a:t>Patients have a severe unconjugated </a:t>
            </a:r>
            <a:r>
              <a:rPr lang="en-GB" dirty="0" err="1"/>
              <a:t>hyperbilirubinaemia</a:t>
            </a:r>
            <a:endParaRPr lang="en-GB" dirty="0"/>
          </a:p>
          <a:p>
            <a:r>
              <a:rPr lang="en-GB" dirty="0">
                <a:effectLst/>
              </a:rPr>
              <a:t>The phenotype of </a:t>
            </a:r>
            <a:r>
              <a:rPr lang="en-GB" dirty="0" err="1">
                <a:effectLst/>
              </a:rPr>
              <a:t>Crigler-Najjar</a:t>
            </a:r>
            <a:r>
              <a:rPr lang="en-GB" dirty="0">
                <a:effectLst/>
              </a:rPr>
              <a:t> syndrome type I can be caused by a variety of alterations in the coding sequences of the bilirubin-</a:t>
            </a:r>
            <a:r>
              <a:rPr lang="en-GB" dirty="0" err="1">
                <a:effectLst/>
              </a:rPr>
              <a:t>uridine</a:t>
            </a:r>
            <a:r>
              <a:rPr lang="en-GB" dirty="0">
                <a:effectLst/>
              </a:rPr>
              <a:t> </a:t>
            </a:r>
            <a:r>
              <a:rPr lang="en-GB" dirty="0" err="1">
                <a:effectLst/>
              </a:rPr>
              <a:t>diphosphate</a:t>
            </a:r>
            <a:r>
              <a:rPr lang="en-GB" dirty="0">
                <a:effectLst/>
              </a:rPr>
              <a:t> </a:t>
            </a:r>
            <a:r>
              <a:rPr lang="en-GB" dirty="0" err="1">
                <a:effectLst/>
              </a:rPr>
              <a:t>glucuronosyltransferase</a:t>
            </a:r>
            <a:r>
              <a:rPr lang="en-GB" dirty="0">
                <a:effectLst/>
              </a:rPr>
              <a:t> (UGT1A1) gene which is responsible for the conjugation of bilirubin (</a:t>
            </a:r>
            <a:r>
              <a:rPr lang="en-GB" dirty="0">
                <a:effectLst/>
                <a:hlinkClick r:id="rId4"/>
              </a:rPr>
              <a:t>figure 2</a:t>
            </a:r>
            <a:r>
              <a:rPr lang="en-GB" dirty="0">
                <a:effectLst/>
              </a:rPr>
              <a:t>) [</a:t>
            </a:r>
            <a:r>
              <a:rPr lang="en-GB" dirty="0">
                <a:effectLst/>
                <a:hlinkClick r:id="rId5"/>
              </a:rPr>
              <a:t>4-6</a:t>
            </a:r>
            <a:r>
              <a:rPr lang="en-GB" dirty="0">
                <a:effectLst/>
              </a:rPr>
              <a:t>] (see </a:t>
            </a:r>
            <a:r>
              <a:rPr lang="en-GB" dirty="0">
                <a:effectLst/>
                <a:hlinkClick r:id="rId6"/>
              </a:rPr>
              <a:t>"Bilirubin metabolism"</a:t>
            </a:r>
            <a:r>
              <a:rPr lang="en-GB" dirty="0">
                <a:effectLst/>
              </a:rPr>
              <a:t>). These mutations lead to the production of an abnormal protein, resulting in complete loss or very low levels of hepatic bilirubin-UGT (UGT1A1) activity </a:t>
            </a:r>
            <a:endParaRPr lang="en-GB" dirty="0"/>
          </a:p>
        </p:txBody>
      </p:sp>
      <p:sp>
        <p:nvSpPr>
          <p:cNvPr id="4" name="Slide Number Placeholder 3"/>
          <p:cNvSpPr>
            <a:spLocks noGrp="1"/>
          </p:cNvSpPr>
          <p:nvPr>
            <p:ph type="sldNum" sz="quarter" idx="10"/>
          </p:nvPr>
        </p:nvSpPr>
        <p:spPr/>
        <p:txBody>
          <a:bodyPr/>
          <a:lstStyle/>
          <a:p>
            <a:fld id="{B16BA670-D25C-46C6-BEEB-7DC586A0EAF6}" type="slidenum">
              <a:rPr lang="en-GB" smtClean="0"/>
              <a:t>15</a:t>
            </a:fld>
            <a:endParaRPr lang="en-GB"/>
          </a:p>
        </p:txBody>
      </p:sp>
    </p:spTree>
    <p:extLst>
      <p:ext uri="{BB962C8B-B14F-4D97-AF65-F5344CB8AC3E}">
        <p14:creationId xmlns:p14="http://schemas.microsoft.com/office/powerpoint/2010/main" val="2259390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Addition of GGT to a</a:t>
            </a:r>
          </a:p>
          <a:p>
            <a:r>
              <a:rPr lang="en-GB" sz="1200" b="0" i="0" u="none" strike="noStrike" kern="1200" baseline="0" dirty="0">
                <a:solidFill>
                  <a:schemeClr val="tx1"/>
                </a:solidFill>
                <a:latin typeface="+mn-lt"/>
                <a:ea typeface="+mn-ea"/>
                <a:cs typeface="+mn-cs"/>
              </a:rPr>
              <a:t>liver blood test panel increases the likelihood of an adult having</a:t>
            </a:r>
          </a:p>
          <a:p>
            <a:r>
              <a:rPr lang="en-GB" sz="1200" b="0" i="0" u="none" strike="noStrike" kern="1200" baseline="0" dirty="0">
                <a:solidFill>
                  <a:schemeClr val="tx1"/>
                </a:solidFill>
                <a:latin typeface="+mn-lt"/>
                <a:ea typeface="+mn-ea"/>
                <a:cs typeface="+mn-cs"/>
              </a:rPr>
              <a:t>abnormal liver blood tests from around 15% to 30%35 and,</a:t>
            </a:r>
          </a:p>
          <a:p>
            <a:r>
              <a:rPr lang="en-GB" sz="1200" b="0" i="0" u="none" strike="noStrike" kern="1200" baseline="0" dirty="0">
                <a:solidFill>
                  <a:schemeClr val="tx1"/>
                </a:solidFill>
                <a:latin typeface="+mn-lt"/>
                <a:ea typeface="+mn-ea"/>
                <a:cs typeface="+mn-cs"/>
              </a:rPr>
              <a:t>notably, a raised GGT is associated with increased liver as well</a:t>
            </a:r>
          </a:p>
          <a:p>
            <a:r>
              <a:rPr lang="en-GB" sz="1200" b="0" i="0" u="none" strike="noStrike" kern="1200" baseline="0" dirty="0">
                <a:solidFill>
                  <a:schemeClr val="tx1"/>
                </a:solidFill>
                <a:latin typeface="+mn-lt"/>
                <a:ea typeface="+mn-ea"/>
                <a:cs typeface="+mn-cs"/>
              </a:rPr>
              <a:t>as all-cause (including cancer) mortality, with the greatest risk</a:t>
            </a:r>
          </a:p>
          <a:p>
            <a:r>
              <a:rPr lang="en-GB" sz="1200" b="0" i="0" u="none" strike="noStrike" kern="1200" baseline="0" dirty="0">
                <a:solidFill>
                  <a:schemeClr val="tx1"/>
                </a:solidFill>
                <a:latin typeface="+mn-lt"/>
                <a:ea typeface="+mn-ea"/>
                <a:cs typeface="+mn-cs"/>
              </a:rPr>
              <a:t>being observed in those with the most significant elevations of</a:t>
            </a:r>
          </a:p>
          <a:p>
            <a:r>
              <a:rPr lang="en-GB" sz="1200" b="0" i="0" u="none" strike="noStrike" kern="1200" baseline="0" dirty="0">
                <a:solidFill>
                  <a:schemeClr val="tx1"/>
                </a:solidFill>
                <a:latin typeface="+mn-lt"/>
                <a:ea typeface="+mn-ea"/>
                <a:cs typeface="+mn-cs"/>
              </a:rPr>
              <a:t>GGT</a:t>
            </a:r>
            <a:endParaRPr lang="en-GB" dirty="0"/>
          </a:p>
        </p:txBody>
      </p:sp>
      <p:sp>
        <p:nvSpPr>
          <p:cNvPr id="4" name="Slide Number Placeholder 3"/>
          <p:cNvSpPr>
            <a:spLocks noGrp="1"/>
          </p:cNvSpPr>
          <p:nvPr>
            <p:ph type="sldNum" sz="quarter" idx="10"/>
          </p:nvPr>
        </p:nvSpPr>
        <p:spPr/>
        <p:txBody>
          <a:bodyPr/>
          <a:lstStyle/>
          <a:p>
            <a:fld id="{B16BA670-D25C-46C6-BEEB-7DC586A0EAF6}" type="slidenum">
              <a:rPr lang="en-GB" smtClean="0"/>
              <a:t>18</a:t>
            </a:fld>
            <a:endParaRPr lang="en-GB"/>
          </a:p>
        </p:txBody>
      </p:sp>
    </p:spTree>
    <p:extLst>
      <p:ext uri="{BB962C8B-B14F-4D97-AF65-F5344CB8AC3E}">
        <p14:creationId xmlns:p14="http://schemas.microsoft.com/office/powerpoint/2010/main" val="380654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64DF24-3235-4984-A840-C3C1CF05FA84}" type="datetimeFigureOut">
              <a:rPr lang="en-GB" smtClean="0"/>
              <a:t>23/05/2019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41203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4DF24-3235-4984-A840-C3C1CF05FA84}" type="datetimeFigureOut">
              <a:rPr lang="en-GB" smtClean="0"/>
              <a:t>23/05/2019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82285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4DF24-3235-4984-A840-C3C1CF05FA84}" type="datetimeFigureOut">
              <a:rPr lang="en-GB" smtClean="0"/>
              <a:t>23/05/2019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65785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4DF24-3235-4984-A840-C3C1CF05FA84}" type="datetimeFigureOut">
              <a:rPr lang="en-GB" smtClean="0"/>
              <a:t>23/05/2019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289794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4DF24-3235-4984-A840-C3C1CF05FA84}" type="datetimeFigureOut">
              <a:rPr lang="en-GB" smtClean="0"/>
              <a:t>23/05/2019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09469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64DF24-3235-4984-A840-C3C1CF05FA84}" type="datetimeFigureOut">
              <a:rPr lang="en-GB" smtClean="0"/>
              <a:t>23/05/2019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90341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64DF24-3235-4984-A840-C3C1CF05FA84}" type="datetimeFigureOut">
              <a:rPr lang="en-GB" smtClean="0"/>
              <a:t>23/05/2019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25645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64DF24-3235-4984-A840-C3C1CF05FA84}" type="datetimeFigureOut">
              <a:rPr lang="en-GB" smtClean="0"/>
              <a:t>23/05/2019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06355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4DF24-3235-4984-A840-C3C1CF05FA84}" type="datetimeFigureOut">
              <a:rPr lang="en-GB" smtClean="0"/>
              <a:t>23/05/2019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304603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64DF24-3235-4984-A840-C3C1CF05FA84}" type="datetimeFigureOut">
              <a:rPr lang="en-GB" smtClean="0"/>
              <a:t>23/05/2019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154571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64DF24-3235-4984-A840-C3C1CF05FA84}" type="datetimeFigureOut">
              <a:rPr lang="en-GB" smtClean="0"/>
              <a:t>23/05/2019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CA022-D148-4CD3-BF1F-5B1B4D490CB4}" type="slidenum">
              <a:rPr lang="en-GB" smtClean="0"/>
              <a:t>‹#›</a:t>
            </a:fld>
            <a:endParaRPr lang="en-GB"/>
          </a:p>
        </p:txBody>
      </p:sp>
    </p:spTree>
    <p:extLst>
      <p:ext uri="{BB962C8B-B14F-4D97-AF65-F5344CB8AC3E}">
        <p14:creationId xmlns:p14="http://schemas.microsoft.com/office/powerpoint/2010/main" val="173203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4DF24-3235-4984-A840-C3C1CF05FA84}" type="datetimeFigureOut">
              <a:rPr lang="en-GB" smtClean="0"/>
              <a:t>23/05/2019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CA022-D148-4CD3-BF1F-5B1B4D490CB4}" type="slidenum">
              <a:rPr lang="en-GB" smtClean="0"/>
              <a:t>‹#›</a:t>
            </a:fld>
            <a:endParaRPr lang="en-GB"/>
          </a:p>
        </p:txBody>
      </p:sp>
    </p:spTree>
    <p:extLst>
      <p:ext uri="{BB962C8B-B14F-4D97-AF65-F5344CB8AC3E}">
        <p14:creationId xmlns:p14="http://schemas.microsoft.com/office/powerpoint/2010/main" val="2549045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Heather.lewis4@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Abnormal Liver Function Tests</a:t>
            </a:r>
          </a:p>
        </p:txBody>
      </p:sp>
      <p:sp>
        <p:nvSpPr>
          <p:cNvPr id="3" name="Subtitle 2"/>
          <p:cNvSpPr>
            <a:spLocks noGrp="1"/>
          </p:cNvSpPr>
          <p:nvPr>
            <p:ph type="subTitle" idx="1"/>
          </p:nvPr>
        </p:nvSpPr>
        <p:spPr/>
        <p:txBody>
          <a:bodyPr>
            <a:normAutofit fontScale="92500"/>
          </a:bodyPr>
          <a:lstStyle/>
          <a:p>
            <a:r>
              <a:rPr lang="en-GB" dirty="0"/>
              <a:t>Dr Heather Lewis</a:t>
            </a:r>
          </a:p>
          <a:p>
            <a:r>
              <a:rPr lang="en-GB" dirty="0"/>
              <a:t>Consultant </a:t>
            </a:r>
            <a:r>
              <a:rPr lang="en-GB" dirty="0" err="1"/>
              <a:t>Hepatologist</a:t>
            </a:r>
            <a:r>
              <a:rPr lang="en-GB" dirty="0"/>
              <a:t> </a:t>
            </a:r>
          </a:p>
          <a:p>
            <a:r>
              <a:rPr lang="en-GB" dirty="0"/>
              <a:t>Imperial College Healthcare NHS Trust</a:t>
            </a:r>
          </a:p>
        </p:txBody>
      </p:sp>
    </p:spTree>
    <p:extLst>
      <p:ext uri="{BB962C8B-B14F-4D97-AF65-F5344CB8AC3E}">
        <p14:creationId xmlns:p14="http://schemas.microsoft.com/office/powerpoint/2010/main" val="1646052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63500"/>
            <a:ext cx="9144000" cy="6707090"/>
          </a:xfrm>
          <a:prstGeom prst="rect">
            <a:avLst/>
          </a:prstGeom>
        </p:spPr>
      </p:pic>
    </p:spTree>
    <p:extLst>
      <p:ext uri="{BB962C8B-B14F-4D97-AF65-F5344CB8AC3E}">
        <p14:creationId xmlns:p14="http://schemas.microsoft.com/office/powerpoint/2010/main" val="399736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63500"/>
            <a:ext cx="9144000" cy="6707090"/>
          </a:xfrm>
          <a:prstGeom prst="rect">
            <a:avLst/>
          </a:prstGeom>
        </p:spPr>
      </p:pic>
      <p:sp>
        <p:nvSpPr>
          <p:cNvPr id="2" name="Rectangle 1"/>
          <p:cNvSpPr/>
          <p:nvPr/>
        </p:nvSpPr>
        <p:spPr>
          <a:xfrm>
            <a:off x="2448272" y="1461351"/>
            <a:ext cx="6516216" cy="5085184"/>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Rectangle 2"/>
          <p:cNvSpPr/>
          <p:nvPr/>
        </p:nvSpPr>
        <p:spPr>
          <a:xfrm>
            <a:off x="7150922" y="635064"/>
            <a:ext cx="1993078" cy="814538"/>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41756" y="2843982"/>
            <a:ext cx="1684194" cy="276115"/>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57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Liver Ultrasound: key questions</a:t>
            </a:r>
          </a:p>
        </p:txBody>
      </p:sp>
      <p:sp>
        <p:nvSpPr>
          <p:cNvPr id="3" name="Content Placeholder 2"/>
          <p:cNvSpPr>
            <a:spLocks noGrp="1"/>
          </p:cNvSpPr>
          <p:nvPr>
            <p:ph idx="1"/>
          </p:nvPr>
        </p:nvSpPr>
        <p:spPr/>
        <p:txBody>
          <a:bodyPr>
            <a:normAutofit fontScale="92500" lnSpcReduction="20000"/>
          </a:bodyPr>
          <a:lstStyle/>
          <a:p>
            <a:r>
              <a:rPr lang="en-GB" dirty="0"/>
              <a:t>Is there cirrhosis?</a:t>
            </a:r>
          </a:p>
          <a:p>
            <a:pPr lvl="1"/>
            <a:r>
              <a:rPr lang="en-GB" dirty="0"/>
              <a:t>Irregular liver edge</a:t>
            </a:r>
          </a:p>
          <a:p>
            <a:pPr lvl="1"/>
            <a:r>
              <a:rPr lang="en-GB" dirty="0"/>
              <a:t>Splenomegaly</a:t>
            </a:r>
          </a:p>
          <a:p>
            <a:r>
              <a:rPr lang="en-GB" dirty="0"/>
              <a:t>Is there cancer?</a:t>
            </a:r>
          </a:p>
          <a:p>
            <a:pPr lvl="1"/>
            <a:r>
              <a:rPr lang="en-GB" dirty="0"/>
              <a:t>Primary liver cancer</a:t>
            </a:r>
          </a:p>
          <a:p>
            <a:pPr lvl="2"/>
            <a:r>
              <a:rPr lang="en-GB" dirty="0"/>
              <a:t>Hepatocellular carcinoma or cholangiocarcinoma</a:t>
            </a:r>
          </a:p>
          <a:p>
            <a:pPr lvl="1"/>
            <a:r>
              <a:rPr lang="en-GB" dirty="0"/>
              <a:t>Secondary metastases</a:t>
            </a:r>
          </a:p>
          <a:p>
            <a:r>
              <a:rPr lang="en-GB" dirty="0"/>
              <a:t>Is there biliary obstruction?</a:t>
            </a:r>
          </a:p>
          <a:p>
            <a:pPr lvl="1"/>
            <a:r>
              <a:rPr lang="en-GB" dirty="0"/>
              <a:t>Extra hepatic duct dilatation?</a:t>
            </a:r>
          </a:p>
          <a:p>
            <a:pPr lvl="3"/>
            <a:r>
              <a:rPr lang="en-GB" dirty="0"/>
              <a:t>Are there gallstones?</a:t>
            </a:r>
          </a:p>
          <a:p>
            <a:pPr lvl="1"/>
            <a:r>
              <a:rPr lang="en-GB" dirty="0"/>
              <a:t>Intra hepatic duct dilation?</a:t>
            </a:r>
          </a:p>
          <a:p>
            <a:pPr lvl="1"/>
            <a:endParaRPr lang="en-GB" dirty="0"/>
          </a:p>
          <a:p>
            <a:pPr lvl="1">
              <a:buFont typeface="Wingdings" charset="2"/>
              <a:buChar char="ü"/>
            </a:pPr>
            <a:endParaRPr lang="en-GB" dirty="0"/>
          </a:p>
        </p:txBody>
      </p:sp>
    </p:spTree>
    <p:extLst>
      <p:ext uri="{BB962C8B-B14F-4D97-AF65-F5344CB8AC3E}">
        <p14:creationId xmlns:p14="http://schemas.microsoft.com/office/powerpoint/2010/main" val="129998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Raised transaminases</a:t>
            </a:r>
          </a:p>
        </p:txBody>
      </p:sp>
      <p:sp>
        <p:nvSpPr>
          <p:cNvPr id="3" name="Content Placeholder 2"/>
          <p:cNvSpPr>
            <a:spLocks noGrp="1"/>
          </p:cNvSpPr>
          <p:nvPr>
            <p:ph idx="1"/>
          </p:nvPr>
        </p:nvSpPr>
        <p:spPr/>
        <p:txBody>
          <a:bodyPr/>
          <a:lstStyle/>
          <a:p>
            <a:pPr marL="0" indent="0">
              <a:buNone/>
            </a:pPr>
            <a:r>
              <a:rPr lang="en-GB" dirty="0"/>
              <a:t>If liver screen negative:</a:t>
            </a:r>
          </a:p>
          <a:p>
            <a:pPr lvl="1"/>
            <a:r>
              <a:rPr lang="en-GB" dirty="0"/>
              <a:t>If ALT </a:t>
            </a:r>
            <a:r>
              <a:rPr lang="en-GB"/>
              <a:t>remain abnormal</a:t>
            </a:r>
            <a:endParaRPr lang="en-GB" dirty="0"/>
          </a:p>
          <a:p>
            <a:pPr lvl="1"/>
            <a:r>
              <a:rPr lang="en-GB" dirty="0"/>
              <a:t>Is this fatty liver</a:t>
            </a:r>
          </a:p>
          <a:p>
            <a:pPr lvl="2"/>
            <a:r>
              <a:rPr lang="en-GB" dirty="0"/>
              <a:t>Drug and alcohol history</a:t>
            </a:r>
          </a:p>
          <a:p>
            <a:pPr lvl="2"/>
            <a:r>
              <a:rPr lang="en-GB" dirty="0"/>
              <a:t>NAFLD if USD shows fatty change </a:t>
            </a:r>
            <a:r>
              <a:rPr lang="en-GB" i="1" dirty="0"/>
              <a:t>or</a:t>
            </a:r>
            <a:r>
              <a:rPr lang="en-GB" dirty="0"/>
              <a:t> other metabolic RF</a:t>
            </a:r>
          </a:p>
          <a:p>
            <a:pPr lvl="2"/>
            <a:r>
              <a:rPr lang="en-GB" dirty="0"/>
              <a:t>If no fat and no metabolic RF refer to hepatology if ALT still abnormal after 3/12 </a:t>
            </a:r>
            <a:endParaRPr lang="en-GB" dirty="0">
              <a:solidFill>
                <a:srgbClr val="0070C0"/>
              </a:solidFill>
            </a:endParaRPr>
          </a:p>
          <a:p>
            <a:pPr lvl="1">
              <a:buClr>
                <a:schemeClr val="tx1"/>
              </a:buClr>
            </a:pPr>
            <a:r>
              <a:rPr lang="en-GB" dirty="0">
                <a:solidFill>
                  <a:srgbClr val="0070C0"/>
                </a:solidFill>
              </a:rPr>
              <a:t> </a:t>
            </a:r>
            <a:r>
              <a:rPr lang="en-GB" dirty="0"/>
              <a:t>If Fatty liver – fatty liver pathway</a:t>
            </a:r>
          </a:p>
        </p:txBody>
      </p:sp>
    </p:spTree>
    <p:extLst>
      <p:ext uri="{BB962C8B-B14F-4D97-AF65-F5344CB8AC3E}">
        <p14:creationId xmlns:p14="http://schemas.microsoft.com/office/powerpoint/2010/main" val="335953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63500"/>
            <a:ext cx="9144000" cy="6707090"/>
          </a:xfrm>
          <a:prstGeom prst="rect">
            <a:avLst/>
          </a:prstGeom>
        </p:spPr>
      </p:pic>
      <p:sp>
        <p:nvSpPr>
          <p:cNvPr id="3" name="Rectangle 2">
            <a:extLst>
              <a:ext uri="{FF2B5EF4-FFF2-40B4-BE49-F238E27FC236}">
                <a16:creationId xmlns:a16="http://schemas.microsoft.com/office/drawing/2014/main" id="{3C513D5B-8630-420E-86C4-8932065F8564}"/>
              </a:ext>
            </a:extLst>
          </p:cNvPr>
          <p:cNvSpPr/>
          <p:nvPr/>
        </p:nvSpPr>
        <p:spPr>
          <a:xfrm>
            <a:off x="0" y="1405897"/>
            <a:ext cx="4572000" cy="5364693"/>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F3B05F1-10B9-4544-AF43-912579DA1A7A}"/>
              </a:ext>
            </a:extLst>
          </p:cNvPr>
          <p:cNvSpPr/>
          <p:nvPr/>
        </p:nvSpPr>
        <p:spPr>
          <a:xfrm>
            <a:off x="6732240" y="1405897"/>
            <a:ext cx="2411760" cy="5408398"/>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09613F94-5712-43A8-9820-BA5301259D10}"/>
              </a:ext>
            </a:extLst>
          </p:cNvPr>
          <p:cNvSpPr/>
          <p:nvPr/>
        </p:nvSpPr>
        <p:spPr>
          <a:xfrm>
            <a:off x="7150922" y="635064"/>
            <a:ext cx="1993078" cy="814538"/>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3615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Bilirubin</a:t>
            </a:r>
          </a:p>
        </p:txBody>
      </p:sp>
      <p:sp>
        <p:nvSpPr>
          <p:cNvPr id="3" name="Content Placeholder 2"/>
          <p:cNvSpPr>
            <a:spLocks noGrp="1"/>
          </p:cNvSpPr>
          <p:nvPr>
            <p:ph idx="1"/>
          </p:nvPr>
        </p:nvSpPr>
        <p:spPr/>
        <p:txBody>
          <a:bodyPr>
            <a:normAutofit fontScale="92500" lnSpcReduction="20000"/>
          </a:bodyPr>
          <a:lstStyle/>
          <a:p>
            <a:r>
              <a:rPr lang="en-GB" dirty="0"/>
              <a:t>Check</a:t>
            </a:r>
          </a:p>
          <a:p>
            <a:pPr lvl="1"/>
            <a:r>
              <a:rPr lang="en-GB" dirty="0"/>
              <a:t>Conjugated/unconjugated</a:t>
            </a:r>
          </a:p>
          <a:p>
            <a:pPr lvl="1"/>
            <a:r>
              <a:rPr lang="en-GB" dirty="0"/>
              <a:t>LFT with GGT</a:t>
            </a:r>
          </a:p>
          <a:p>
            <a:pPr lvl="1"/>
            <a:r>
              <a:rPr lang="en-GB" dirty="0"/>
              <a:t>FBC</a:t>
            </a:r>
          </a:p>
          <a:p>
            <a:r>
              <a:rPr lang="en-GB" dirty="0"/>
              <a:t>Gilbert’s if normal FBC, normal LFT and</a:t>
            </a:r>
            <a:r>
              <a:rPr lang="en-GB" dirty="0">
                <a:solidFill>
                  <a:srgbClr val="0070C0"/>
                </a:solidFill>
              </a:rPr>
              <a:t> [conjugated fraction &lt;30% ] </a:t>
            </a:r>
            <a:r>
              <a:rPr lang="en-GB" dirty="0"/>
              <a:t>or the </a:t>
            </a:r>
            <a:r>
              <a:rPr lang="en-GB" i="1" dirty="0"/>
              <a:t>majority</a:t>
            </a:r>
            <a:r>
              <a:rPr lang="en-GB" dirty="0"/>
              <a:t> of the elevated bilirubin fraction is unconjugated       	Don’t refer</a:t>
            </a:r>
          </a:p>
          <a:p>
            <a:r>
              <a:rPr lang="en-GB" dirty="0"/>
              <a:t>If bilirubin  &gt;85 </a:t>
            </a:r>
            <a:r>
              <a:rPr lang="en-GB" dirty="0" err="1"/>
              <a:t>umol</a:t>
            </a:r>
            <a:r>
              <a:rPr lang="en-GB" dirty="0"/>
              <a:t>/l or unconjugated bilirubin &gt; 40 consider </a:t>
            </a:r>
            <a:r>
              <a:rPr lang="en-GB" dirty="0" err="1"/>
              <a:t>Crigler</a:t>
            </a:r>
            <a:r>
              <a:rPr lang="en-GB" dirty="0"/>
              <a:t>- </a:t>
            </a:r>
            <a:r>
              <a:rPr lang="en-GB" dirty="0" err="1"/>
              <a:t>najar</a:t>
            </a:r>
            <a:endParaRPr lang="en-GB" dirty="0"/>
          </a:p>
          <a:p>
            <a:pPr marL="0" indent="0">
              <a:buNone/>
            </a:pPr>
            <a:r>
              <a:rPr lang="en-GB" dirty="0"/>
              <a:t>	refer</a:t>
            </a:r>
          </a:p>
        </p:txBody>
      </p:sp>
      <p:cxnSp>
        <p:nvCxnSpPr>
          <p:cNvPr id="5" name="Straight Arrow Connector 4"/>
          <p:cNvCxnSpPr/>
          <p:nvPr/>
        </p:nvCxnSpPr>
        <p:spPr>
          <a:xfrm>
            <a:off x="899592" y="4581128"/>
            <a:ext cx="4320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20186" y="5805264"/>
            <a:ext cx="4320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18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63500"/>
            <a:ext cx="9144000" cy="6707090"/>
          </a:xfrm>
          <a:prstGeom prst="rect">
            <a:avLst/>
          </a:prstGeom>
        </p:spPr>
      </p:pic>
      <p:sp>
        <p:nvSpPr>
          <p:cNvPr id="2" name="Rectangle 1"/>
          <p:cNvSpPr/>
          <p:nvPr/>
        </p:nvSpPr>
        <p:spPr>
          <a:xfrm>
            <a:off x="107504" y="1449602"/>
            <a:ext cx="6552728" cy="5408398"/>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Rectangle 2"/>
          <p:cNvSpPr/>
          <p:nvPr/>
        </p:nvSpPr>
        <p:spPr>
          <a:xfrm>
            <a:off x="7127548" y="404664"/>
            <a:ext cx="1993078" cy="814538"/>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6683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Alkaline Phosphatase</a:t>
            </a:r>
          </a:p>
        </p:txBody>
      </p:sp>
      <p:sp>
        <p:nvSpPr>
          <p:cNvPr id="3" name="Content Placeholder 2"/>
          <p:cNvSpPr>
            <a:spLocks noGrp="1"/>
          </p:cNvSpPr>
          <p:nvPr>
            <p:ph idx="1"/>
          </p:nvPr>
        </p:nvSpPr>
        <p:spPr/>
        <p:txBody>
          <a:bodyPr>
            <a:normAutofit fontScale="85000" lnSpcReduction="20000"/>
          </a:bodyPr>
          <a:lstStyle/>
          <a:p>
            <a:r>
              <a:rPr lang="en-GB" dirty="0"/>
              <a:t>If ↑ check GGT ; if GGT normal consider:</a:t>
            </a:r>
          </a:p>
          <a:p>
            <a:pPr lvl="1"/>
            <a:r>
              <a:rPr lang="en-GB" dirty="0"/>
              <a:t>Bone disease including Vit D deficiency, fractures, Paget’s, metastases</a:t>
            </a:r>
          </a:p>
          <a:p>
            <a:pPr lvl="1"/>
            <a:r>
              <a:rPr lang="en-GB" dirty="0"/>
              <a:t>Physiological: bone growth, pregnancy</a:t>
            </a:r>
          </a:p>
          <a:p>
            <a:r>
              <a:rPr lang="en-GB" dirty="0"/>
              <a:t>If GGT ↑ then likely liver origin;  arrange </a:t>
            </a:r>
          </a:p>
          <a:p>
            <a:pPr lvl="1"/>
            <a:r>
              <a:rPr lang="en-GB" dirty="0"/>
              <a:t>Ultrasound</a:t>
            </a:r>
          </a:p>
          <a:p>
            <a:pPr lvl="1"/>
            <a:r>
              <a:rPr lang="en-GB" dirty="0"/>
              <a:t>Autoantibodies</a:t>
            </a:r>
          </a:p>
          <a:p>
            <a:pPr lvl="1"/>
            <a:r>
              <a:rPr lang="en-GB" dirty="0"/>
              <a:t>Consider heart failure, drug causes</a:t>
            </a:r>
          </a:p>
          <a:p>
            <a:pPr lvl="1"/>
            <a:r>
              <a:rPr lang="en-GB" dirty="0">
                <a:solidFill>
                  <a:srgbClr val="0070C0"/>
                </a:solidFill>
              </a:rPr>
              <a:t>Refer hepatology if liver origin and if increasing / &gt;150 / clinical concern</a:t>
            </a:r>
          </a:p>
          <a:p>
            <a:pPr lvl="1"/>
            <a:r>
              <a:rPr lang="en-GB" dirty="0"/>
              <a:t>Refer to HPB medicine if suspect biliary disease  </a:t>
            </a:r>
            <a:r>
              <a:rPr lang="en-GB" dirty="0" err="1"/>
              <a:t>eg</a:t>
            </a:r>
            <a:r>
              <a:rPr lang="en-GB" dirty="0"/>
              <a:t> dilated biliary tree, gall bladder pathology</a:t>
            </a:r>
          </a:p>
          <a:p>
            <a:pPr lvl="1"/>
            <a:endParaRPr lang="en-GB" dirty="0"/>
          </a:p>
        </p:txBody>
      </p:sp>
    </p:spTree>
    <p:extLst>
      <p:ext uri="{BB962C8B-B14F-4D97-AF65-F5344CB8AC3E}">
        <p14:creationId xmlns:p14="http://schemas.microsoft.com/office/powerpoint/2010/main" val="2290531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Isolated GGT</a:t>
            </a:r>
          </a:p>
        </p:txBody>
      </p:sp>
      <p:sp>
        <p:nvSpPr>
          <p:cNvPr id="3" name="Content Placeholder 2"/>
          <p:cNvSpPr>
            <a:spLocks noGrp="1"/>
          </p:cNvSpPr>
          <p:nvPr>
            <p:ph idx="1"/>
          </p:nvPr>
        </p:nvSpPr>
        <p:spPr/>
        <p:txBody>
          <a:bodyPr>
            <a:normAutofit/>
          </a:bodyPr>
          <a:lstStyle/>
          <a:p>
            <a:r>
              <a:rPr lang="en-GB" dirty="0"/>
              <a:t>Low specificity but good correlation with liver mortality</a:t>
            </a:r>
          </a:p>
          <a:p>
            <a:r>
              <a:rPr lang="en-GB" dirty="0"/>
              <a:t>Causes: obesity, excess alcohol, drugs</a:t>
            </a:r>
          </a:p>
          <a:p>
            <a:r>
              <a:rPr lang="en-GB" b="1" dirty="0"/>
              <a:t>Action:</a:t>
            </a:r>
          </a:p>
          <a:p>
            <a:pPr lvl="1"/>
            <a:r>
              <a:rPr lang="en-GB" b="1" dirty="0">
                <a:solidFill>
                  <a:srgbClr val="0070C0"/>
                </a:solidFill>
              </a:rPr>
              <a:t>Check BMI/ metabolic RF/ alcohol </a:t>
            </a:r>
            <a:r>
              <a:rPr lang="en-GB" b="1" dirty="0" err="1">
                <a:solidFill>
                  <a:srgbClr val="0070C0"/>
                </a:solidFill>
              </a:rPr>
              <a:t>hx</a:t>
            </a:r>
            <a:r>
              <a:rPr lang="en-GB" b="1" dirty="0">
                <a:solidFill>
                  <a:srgbClr val="0070C0"/>
                </a:solidFill>
              </a:rPr>
              <a:t>/ </a:t>
            </a:r>
          </a:p>
          <a:p>
            <a:pPr lvl="1"/>
            <a:r>
              <a:rPr lang="en-GB" b="1" dirty="0">
                <a:solidFill>
                  <a:srgbClr val="0070C0"/>
                </a:solidFill>
              </a:rPr>
              <a:t>Ultrasound, AST, FIB 4 /NAFLD score</a:t>
            </a:r>
          </a:p>
          <a:p>
            <a:pPr lvl="2"/>
            <a:r>
              <a:rPr lang="en-GB" b="1" dirty="0">
                <a:solidFill>
                  <a:srgbClr val="0070C0"/>
                </a:solidFill>
              </a:rPr>
              <a:t>Refer as per alcohol or NALFD Guideline</a:t>
            </a:r>
          </a:p>
        </p:txBody>
      </p:sp>
    </p:spTree>
    <p:extLst>
      <p:ext uri="{BB962C8B-B14F-4D97-AF65-F5344CB8AC3E}">
        <p14:creationId xmlns:p14="http://schemas.microsoft.com/office/powerpoint/2010/main" val="12253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EAC6-7916-4530-8B3E-07358E490F02}"/>
              </a:ext>
            </a:extLst>
          </p:cNvPr>
          <p:cNvSpPr>
            <a:spLocks noGrp="1"/>
          </p:cNvSpPr>
          <p:nvPr>
            <p:ph type="title"/>
          </p:nvPr>
        </p:nvSpPr>
        <p:spPr/>
        <p:txBody>
          <a:bodyPr/>
          <a:lstStyle/>
          <a:p>
            <a:r>
              <a:rPr lang="en-GB" dirty="0"/>
              <a:t>Statins and abnormal LFTs</a:t>
            </a:r>
          </a:p>
        </p:txBody>
      </p:sp>
      <p:sp>
        <p:nvSpPr>
          <p:cNvPr id="4" name="Content Placeholder 3">
            <a:extLst>
              <a:ext uri="{FF2B5EF4-FFF2-40B4-BE49-F238E27FC236}">
                <a16:creationId xmlns:a16="http://schemas.microsoft.com/office/drawing/2014/main" id="{24A5658D-0701-405D-B7C6-3E6EA394E998}"/>
              </a:ext>
            </a:extLst>
          </p:cNvPr>
          <p:cNvSpPr>
            <a:spLocks noGrp="1"/>
          </p:cNvSpPr>
          <p:nvPr>
            <p:ph sz="half" idx="1"/>
          </p:nvPr>
        </p:nvSpPr>
        <p:spPr/>
        <p:txBody>
          <a:bodyPr>
            <a:normAutofit fontScale="85000" lnSpcReduction="10000"/>
          </a:bodyPr>
          <a:lstStyle/>
          <a:p>
            <a:r>
              <a:rPr lang="en-GB" dirty="0"/>
              <a:t>3% of patients on statins will develop elevated ALT (not sig higher than placebo)</a:t>
            </a:r>
          </a:p>
          <a:p>
            <a:r>
              <a:rPr lang="en-GB" dirty="0"/>
              <a:t>NAFLD patients undergoing statin Tx did not have higher ALT than those on placebo</a:t>
            </a:r>
          </a:p>
          <a:p>
            <a:r>
              <a:rPr lang="en-GB" dirty="0"/>
              <a:t>In 326 patients with well compensated liver disease, and ALT elevations up to 5x ULN no difference in ALT elevation between placebo and statin Tx group</a:t>
            </a:r>
          </a:p>
          <a:p>
            <a:endParaRPr lang="en-GB" dirty="0"/>
          </a:p>
        </p:txBody>
      </p:sp>
      <p:pic>
        <p:nvPicPr>
          <p:cNvPr id="6" name="Content Placeholder 5">
            <a:extLst>
              <a:ext uri="{FF2B5EF4-FFF2-40B4-BE49-F238E27FC236}">
                <a16:creationId xmlns:a16="http://schemas.microsoft.com/office/drawing/2014/main" id="{CD5D8E51-7696-4C78-92CE-580A32F472E5}"/>
              </a:ext>
            </a:extLst>
          </p:cNvPr>
          <p:cNvPicPr>
            <a:picLocks noGrp="1" noChangeAspect="1"/>
          </p:cNvPicPr>
          <p:nvPr>
            <p:ph sz="half" idx="2"/>
          </p:nvPr>
        </p:nvPicPr>
        <p:blipFill rotWithShape="1">
          <a:blip r:embed="rId3"/>
          <a:srcRect l="44471" t="21364" r="23435" b="12039"/>
          <a:stretch/>
        </p:blipFill>
        <p:spPr>
          <a:xfrm>
            <a:off x="4891383" y="1698163"/>
            <a:ext cx="3795417" cy="4428000"/>
          </a:xfrm>
          <a:prstGeom prst="rect">
            <a:avLst/>
          </a:prstGeom>
        </p:spPr>
      </p:pic>
    </p:spTree>
    <p:extLst>
      <p:ext uri="{BB962C8B-B14F-4D97-AF65-F5344CB8AC3E}">
        <p14:creationId xmlns:p14="http://schemas.microsoft.com/office/powerpoint/2010/main" val="417928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srcRect/>
          <a:stretch>
            <a:fillRect/>
          </a:stretch>
        </p:blipFill>
        <p:spPr bwMode="auto">
          <a:xfrm>
            <a:off x="1893076" y="2255300"/>
            <a:ext cx="5693548" cy="2834634"/>
          </a:xfrm>
          <a:prstGeom prst="rect">
            <a:avLst/>
          </a:prstGeom>
          <a:noFill/>
          <a:ln w="9525">
            <a:noFill/>
            <a:miter lim="800000"/>
            <a:headEnd/>
            <a:tailEnd/>
          </a:ln>
          <a:effectLst/>
        </p:spPr>
      </p:pic>
      <p:sp>
        <p:nvSpPr>
          <p:cNvPr id="4" name="TextBox 3"/>
          <p:cNvSpPr txBox="1"/>
          <p:nvPr/>
        </p:nvSpPr>
        <p:spPr>
          <a:xfrm>
            <a:off x="5857885" y="5197090"/>
            <a:ext cx="1341073" cy="300082"/>
          </a:xfrm>
          <a:prstGeom prst="rect">
            <a:avLst/>
          </a:prstGeom>
          <a:noFill/>
        </p:spPr>
        <p:txBody>
          <a:bodyPr wrap="none" rtlCol="0">
            <a:spAutoFit/>
          </a:bodyPr>
          <a:lstStyle/>
          <a:p>
            <a:r>
              <a:rPr lang="en-GB" sz="1350" dirty="0"/>
              <a:t>The Lancet 2014</a:t>
            </a:r>
          </a:p>
        </p:txBody>
      </p:sp>
      <p:sp>
        <p:nvSpPr>
          <p:cNvPr id="5" name="Title 1"/>
          <p:cNvSpPr txBox="1">
            <a:spLocks/>
          </p:cNvSpPr>
          <p:nvPr/>
        </p:nvSpPr>
        <p:spPr>
          <a:xfrm>
            <a:off x="1357290" y="1243002"/>
            <a:ext cx="6429396" cy="685800"/>
          </a:xfrm>
          <a:prstGeom prst="rect">
            <a:avLst/>
          </a:prstGeom>
        </p:spPr>
        <p:txBody>
          <a:bodyPr/>
          <a:lstStyle/>
          <a:p>
            <a:pPr lvl="0">
              <a:spcBef>
                <a:spcPct val="0"/>
              </a:spcBef>
            </a:pPr>
            <a:endParaRPr lang="en-GB" sz="3000" spc="-75" dirty="0">
              <a:ea typeface="+mj-ea"/>
              <a:cs typeface="+mj-cs"/>
            </a:endParaRPr>
          </a:p>
        </p:txBody>
      </p:sp>
      <p:sp>
        <p:nvSpPr>
          <p:cNvPr id="6" name="Title 5">
            <a:extLst>
              <a:ext uri="{FF2B5EF4-FFF2-40B4-BE49-F238E27FC236}">
                <a16:creationId xmlns:a16="http://schemas.microsoft.com/office/drawing/2014/main" id="{3134B52B-4BC7-4D3F-80D2-AE26702644D4}"/>
              </a:ext>
            </a:extLst>
          </p:cNvPr>
          <p:cNvSpPr>
            <a:spLocks noGrp="1"/>
          </p:cNvSpPr>
          <p:nvPr>
            <p:ph type="title"/>
          </p:nvPr>
        </p:nvSpPr>
        <p:spPr/>
        <p:txBody>
          <a:bodyPr>
            <a:normAutofit fontScale="90000"/>
          </a:bodyPr>
          <a:lstStyle/>
          <a:p>
            <a:r>
              <a:rPr lang="en-GB" spc="-75" dirty="0"/>
              <a:t>Mortality from liver disease in the UK</a:t>
            </a:r>
            <a:endParaRPr lang="en-GB" dirty="0"/>
          </a:p>
        </p:txBody>
      </p:sp>
    </p:spTree>
    <p:extLst>
      <p:ext uri="{BB962C8B-B14F-4D97-AF65-F5344CB8AC3E}">
        <p14:creationId xmlns:p14="http://schemas.microsoft.com/office/powerpoint/2010/main" val="2894080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578" t="9337" r="18829" b="5004"/>
          <a:stretch/>
        </p:blipFill>
        <p:spPr bwMode="auto">
          <a:xfrm>
            <a:off x="246581" y="224644"/>
            <a:ext cx="8784976"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948264" y="3429000"/>
            <a:ext cx="432048" cy="21602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043608" y="5517232"/>
            <a:ext cx="1656184" cy="864096"/>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4067944" y="4725144"/>
            <a:ext cx="576064" cy="21602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139952" y="5373216"/>
            <a:ext cx="504056" cy="144016"/>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203848" y="2060848"/>
            <a:ext cx="576064" cy="21602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187624" y="2996952"/>
            <a:ext cx="504056" cy="288032"/>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28588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4DE015-44BD-49C5-98E9-946978570F5B}"/>
              </a:ext>
            </a:extLst>
          </p:cNvPr>
          <p:cNvSpPr>
            <a:spLocks noGrp="1"/>
          </p:cNvSpPr>
          <p:nvPr>
            <p:ph type="title"/>
          </p:nvPr>
        </p:nvSpPr>
        <p:spPr/>
        <p:txBody>
          <a:bodyPr/>
          <a:lstStyle/>
          <a:p>
            <a:endParaRPr lang="en-GB"/>
          </a:p>
        </p:txBody>
      </p:sp>
      <p:sp>
        <p:nvSpPr>
          <p:cNvPr id="6" name="Content Placeholder 5">
            <a:extLst>
              <a:ext uri="{FF2B5EF4-FFF2-40B4-BE49-F238E27FC236}">
                <a16:creationId xmlns:a16="http://schemas.microsoft.com/office/drawing/2014/main" id="{BA2A4414-90D0-4E13-ACAE-B7326453612A}"/>
              </a:ext>
            </a:extLst>
          </p:cNvPr>
          <p:cNvSpPr>
            <a:spLocks noGrp="1"/>
          </p:cNvSpPr>
          <p:nvPr>
            <p:ph idx="1"/>
          </p:nvPr>
        </p:nvSpPr>
        <p:spPr/>
        <p:txBody>
          <a:bodyPr/>
          <a:lstStyle/>
          <a:p>
            <a:endParaRPr lang="en-GB" dirty="0"/>
          </a:p>
          <a:p>
            <a:endParaRPr lang="en-GB" dirty="0"/>
          </a:p>
          <a:p>
            <a:pPr marL="0" indent="0">
              <a:buNone/>
            </a:pPr>
            <a:endParaRPr lang="en-GB" dirty="0"/>
          </a:p>
          <a:p>
            <a:pPr marL="0" indent="0" algn="ctr">
              <a:buNone/>
            </a:pPr>
            <a:r>
              <a:rPr lang="en-GB" sz="3600" dirty="0"/>
              <a:t>Questions?</a:t>
            </a:r>
          </a:p>
          <a:p>
            <a:pPr marL="0" indent="0" algn="ctr">
              <a:buNone/>
            </a:pPr>
            <a:endParaRPr lang="en-GB" sz="3600" dirty="0"/>
          </a:p>
          <a:p>
            <a:pPr marL="0" indent="0" algn="ctr">
              <a:buNone/>
            </a:pPr>
            <a:r>
              <a:rPr lang="en-GB" sz="3600" dirty="0">
                <a:hlinkClick r:id="rId2"/>
              </a:rPr>
              <a:t>heather.lewis4@nhs.net</a:t>
            </a:r>
            <a:r>
              <a:rPr lang="en-GB" sz="3600" dirty="0"/>
              <a:t>  </a:t>
            </a:r>
          </a:p>
        </p:txBody>
      </p:sp>
    </p:spTree>
    <p:extLst>
      <p:ext uri="{BB962C8B-B14F-4D97-AF65-F5344CB8AC3E}">
        <p14:creationId xmlns:p14="http://schemas.microsoft.com/office/powerpoint/2010/main" val="131655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1828800"/>
            <a:ext cx="9144000" cy="3191774"/>
          </a:xfrm>
          <a:prstGeom prst="rect">
            <a:avLst/>
          </a:prstGeom>
        </p:spPr>
      </p:pic>
      <p:pic>
        <p:nvPicPr>
          <p:cNvPr id="5" name="Picture 4"/>
          <p:cNvPicPr>
            <a:picLocks noChangeAspect="1"/>
          </p:cNvPicPr>
          <p:nvPr/>
        </p:nvPicPr>
        <p:blipFill>
          <a:blip r:embed="rId4"/>
          <a:stretch>
            <a:fillRect/>
          </a:stretch>
        </p:blipFill>
        <p:spPr>
          <a:xfrm>
            <a:off x="99894" y="5522498"/>
            <a:ext cx="8972752" cy="440252"/>
          </a:xfrm>
          <a:prstGeom prst="rect">
            <a:avLst/>
          </a:prstGeom>
        </p:spPr>
      </p:pic>
    </p:spTree>
    <p:extLst>
      <p:ext uri="{BB962C8B-B14F-4D97-AF65-F5344CB8AC3E}">
        <p14:creationId xmlns:p14="http://schemas.microsoft.com/office/powerpoint/2010/main" val="302358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Liver function tests </a:t>
            </a:r>
            <a:r>
              <a:rPr lang="en-GB" dirty="0" err="1"/>
              <a:t>vs</a:t>
            </a:r>
            <a:r>
              <a:rPr lang="en-GB" dirty="0"/>
              <a:t> liver blood tests</a:t>
            </a:r>
          </a:p>
        </p:txBody>
      </p:sp>
      <p:sp>
        <p:nvSpPr>
          <p:cNvPr id="3" name="Content Placeholder 2"/>
          <p:cNvSpPr>
            <a:spLocks noGrp="1"/>
          </p:cNvSpPr>
          <p:nvPr>
            <p:ph idx="1"/>
          </p:nvPr>
        </p:nvSpPr>
        <p:spPr/>
        <p:txBody>
          <a:bodyPr>
            <a:normAutofit fontScale="92500" lnSpcReduction="10000"/>
          </a:bodyPr>
          <a:lstStyle/>
          <a:p>
            <a:r>
              <a:rPr lang="en-GB" dirty="0"/>
              <a:t>Bilirubin, albumin and INR are the only blood markers of liver function</a:t>
            </a:r>
          </a:p>
          <a:p>
            <a:endParaRPr lang="en-GB" dirty="0"/>
          </a:p>
          <a:p>
            <a:r>
              <a:rPr lang="en-GB" dirty="0"/>
              <a:t>ALT, AST, ALP and GGT are liver enzymes indicating level of </a:t>
            </a:r>
            <a:r>
              <a:rPr lang="en-GB" dirty="0" err="1"/>
              <a:t>ongoing</a:t>
            </a:r>
            <a:r>
              <a:rPr lang="en-GB" dirty="0"/>
              <a:t> liver injury</a:t>
            </a:r>
          </a:p>
          <a:p>
            <a:endParaRPr lang="en-GB" dirty="0"/>
          </a:p>
          <a:p>
            <a:r>
              <a:rPr lang="en-GB" dirty="0"/>
              <a:t>Platelets may indicate level of fibrosis</a:t>
            </a:r>
          </a:p>
          <a:p>
            <a:endParaRPr lang="en-GB" dirty="0"/>
          </a:p>
          <a:p>
            <a:r>
              <a:rPr lang="en-GB" b="1" i="1" dirty="0"/>
              <a:t>Liver disease is silent</a:t>
            </a:r>
          </a:p>
        </p:txBody>
      </p:sp>
    </p:spTree>
    <p:extLst>
      <p:ext uri="{BB962C8B-B14F-4D97-AF65-F5344CB8AC3E}">
        <p14:creationId xmlns:p14="http://schemas.microsoft.com/office/powerpoint/2010/main" val="415659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Abnormal LFTs</a:t>
            </a:r>
          </a:p>
        </p:txBody>
      </p:sp>
      <p:sp>
        <p:nvSpPr>
          <p:cNvPr id="3" name="Content Placeholder 2"/>
          <p:cNvSpPr>
            <a:spLocks noGrp="1"/>
          </p:cNvSpPr>
          <p:nvPr>
            <p:ph idx="1"/>
          </p:nvPr>
        </p:nvSpPr>
        <p:spPr>
          <a:xfrm>
            <a:off x="323528" y="1600200"/>
            <a:ext cx="8640960" cy="4525963"/>
          </a:xfrm>
        </p:spPr>
        <p:txBody>
          <a:bodyPr>
            <a:normAutofit lnSpcReduction="10000"/>
          </a:bodyPr>
          <a:lstStyle/>
          <a:p>
            <a:r>
              <a:rPr lang="en-GB" dirty="0"/>
              <a:t>30% GP LFT requests have at least one value outside reference range</a:t>
            </a:r>
          </a:p>
          <a:p>
            <a:r>
              <a:rPr lang="en-GB" dirty="0"/>
              <a:t>Only 3.9% of those with raised ALT or AST have significant liver disease</a:t>
            </a:r>
          </a:p>
          <a:p>
            <a:r>
              <a:rPr lang="en-GB" dirty="0"/>
              <a:t>84% of adults still have an abnormal test when repeated 1 month later</a:t>
            </a:r>
          </a:p>
          <a:p>
            <a:pPr lvl="1"/>
            <a:r>
              <a:rPr lang="en-GB" dirty="0"/>
              <a:t>BALLETS study</a:t>
            </a:r>
          </a:p>
          <a:p>
            <a:pPr lvl="2"/>
            <a:r>
              <a:rPr lang="en-GB" dirty="0"/>
              <a:t>Prospective cohort study 2 years Birmingham and Lambeth, 11 GPs, common protocol </a:t>
            </a:r>
          </a:p>
        </p:txBody>
      </p:sp>
    </p:spTree>
    <p:extLst>
      <p:ext uri="{BB962C8B-B14F-4D97-AF65-F5344CB8AC3E}">
        <p14:creationId xmlns:p14="http://schemas.microsoft.com/office/powerpoint/2010/main" val="62644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63500"/>
            <a:ext cx="9144000" cy="6707090"/>
          </a:xfrm>
          <a:prstGeom prst="rect">
            <a:avLst/>
          </a:prstGeom>
        </p:spPr>
      </p:pic>
    </p:spTree>
    <p:extLst>
      <p:ext uri="{BB962C8B-B14F-4D97-AF65-F5344CB8AC3E}">
        <p14:creationId xmlns:p14="http://schemas.microsoft.com/office/powerpoint/2010/main" val="280510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C882-80DB-4991-92B5-DBFA165849E5}"/>
              </a:ext>
            </a:extLst>
          </p:cNvPr>
          <p:cNvSpPr>
            <a:spLocks noGrp="1"/>
          </p:cNvSpPr>
          <p:nvPr>
            <p:ph type="title"/>
          </p:nvPr>
        </p:nvSpPr>
        <p:spPr/>
        <p:txBody>
          <a:bodyPr/>
          <a:lstStyle/>
          <a:p>
            <a:r>
              <a:rPr lang="en-GB" dirty="0"/>
              <a:t>Abnormal LFTs</a:t>
            </a:r>
          </a:p>
        </p:txBody>
      </p:sp>
      <p:sp>
        <p:nvSpPr>
          <p:cNvPr id="3" name="Content Placeholder 2">
            <a:extLst>
              <a:ext uri="{FF2B5EF4-FFF2-40B4-BE49-F238E27FC236}">
                <a16:creationId xmlns:a16="http://schemas.microsoft.com/office/drawing/2014/main" id="{028C8929-D5EA-4B88-8DD4-A34441C39964}"/>
              </a:ext>
            </a:extLst>
          </p:cNvPr>
          <p:cNvSpPr>
            <a:spLocks noGrp="1"/>
          </p:cNvSpPr>
          <p:nvPr>
            <p:ph idx="1"/>
          </p:nvPr>
        </p:nvSpPr>
        <p:spPr/>
        <p:txBody>
          <a:bodyPr>
            <a:normAutofit fontScale="70000" lnSpcReduction="20000"/>
          </a:bodyPr>
          <a:lstStyle/>
          <a:p>
            <a:pPr marL="0" indent="0">
              <a:buNone/>
            </a:pPr>
            <a:r>
              <a:rPr lang="en-GB" dirty="0"/>
              <a:t>Dear Colleague,</a:t>
            </a:r>
          </a:p>
          <a:p>
            <a:pPr marL="0" indent="0">
              <a:buNone/>
            </a:pPr>
            <a:r>
              <a:rPr lang="en-GB" dirty="0"/>
              <a:t> </a:t>
            </a:r>
            <a:r>
              <a:rPr lang="en-GB" b="1" dirty="0"/>
              <a:t> </a:t>
            </a:r>
            <a:endParaRPr lang="en-GB" dirty="0"/>
          </a:p>
          <a:p>
            <a:pPr marL="0" indent="0">
              <a:buNone/>
            </a:pPr>
            <a:r>
              <a:rPr lang="en-GB" b="1" dirty="0"/>
              <a:t>Reason for referral: </a:t>
            </a:r>
            <a:r>
              <a:rPr lang="en-GB" dirty="0"/>
              <a:t>   </a:t>
            </a:r>
          </a:p>
          <a:p>
            <a:pPr marL="0" indent="0">
              <a:buNone/>
            </a:pPr>
            <a:r>
              <a:rPr lang="en-GB" dirty="0"/>
              <a:t> </a:t>
            </a:r>
          </a:p>
          <a:p>
            <a:pPr marL="0" indent="0">
              <a:buNone/>
            </a:pPr>
            <a:r>
              <a:rPr lang="en-GB" dirty="0"/>
              <a:t>Thank you for your review of this 44 year old lady who has persistently deranged liver function tests with an elevated ALT of 79 U/L and ALP of 175U/L on her most recent blood tests this month. She has undergone a liver screen last year which was negative and an abdominal ultrasound scan revealed no liver pathology (report copied into the end of this letter and available to view on the ICE system along with her liver screen blood tests). I have arranged an interval repeat blood test so you will have an up to date idea of the trend but would appreciate your specialist review.</a:t>
            </a:r>
          </a:p>
          <a:p>
            <a:endParaRPr lang="en-GB" dirty="0"/>
          </a:p>
        </p:txBody>
      </p:sp>
    </p:spTree>
    <p:extLst>
      <p:ext uri="{BB962C8B-B14F-4D97-AF65-F5344CB8AC3E}">
        <p14:creationId xmlns:p14="http://schemas.microsoft.com/office/powerpoint/2010/main" val="302680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Risk stratify the LFTs</a:t>
            </a:r>
          </a:p>
        </p:txBody>
      </p:sp>
      <p:sp>
        <p:nvSpPr>
          <p:cNvPr id="5" name="Content Placeholder 4"/>
          <p:cNvSpPr>
            <a:spLocks noGrp="1"/>
          </p:cNvSpPr>
          <p:nvPr>
            <p:ph idx="1"/>
          </p:nvPr>
        </p:nvSpPr>
        <p:spPr/>
        <p:txBody>
          <a:bodyPr>
            <a:normAutofit lnSpcReduction="10000"/>
          </a:bodyPr>
          <a:lstStyle/>
          <a:p>
            <a:r>
              <a:rPr lang="en-GB" dirty="0"/>
              <a:t>Is there synthetic failure?</a:t>
            </a:r>
          </a:p>
          <a:p>
            <a:pPr lvl="1"/>
            <a:r>
              <a:rPr lang="en-GB" dirty="0"/>
              <a:t>Bilirubin, Albumin, INR</a:t>
            </a:r>
          </a:p>
          <a:p>
            <a:endParaRPr lang="en-GB" dirty="0"/>
          </a:p>
          <a:p>
            <a:r>
              <a:rPr lang="en-GB" dirty="0"/>
              <a:t>Could there be malignancy?</a:t>
            </a:r>
          </a:p>
          <a:p>
            <a:pPr lvl="1"/>
            <a:r>
              <a:rPr lang="en-GB" dirty="0"/>
              <a:t>Weight loss, severe jaundice</a:t>
            </a:r>
          </a:p>
          <a:p>
            <a:pPr lvl="1"/>
            <a:r>
              <a:rPr lang="en-GB" dirty="0"/>
              <a:t>Anaemia (FBC)</a:t>
            </a:r>
          </a:p>
          <a:p>
            <a:pPr lvl="1"/>
            <a:endParaRPr lang="en-GB" dirty="0"/>
          </a:p>
          <a:p>
            <a:r>
              <a:rPr lang="en-GB" dirty="0"/>
              <a:t>Recommendation: </a:t>
            </a:r>
            <a:r>
              <a:rPr lang="en-GB" b="1" i="1" dirty="0"/>
              <a:t>check FBC, albumin, bilirubin, ALT, AST, ALP, GGT</a:t>
            </a:r>
          </a:p>
          <a:p>
            <a:endParaRPr lang="en-GB" dirty="0"/>
          </a:p>
          <a:p>
            <a:endParaRPr lang="en-GB" dirty="0"/>
          </a:p>
        </p:txBody>
      </p:sp>
    </p:spTree>
    <p:extLst>
      <p:ext uri="{BB962C8B-B14F-4D97-AF65-F5344CB8AC3E}">
        <p14:creationId xmlns:p14="http://schemas.microsoft.com/office/powerpoint/2010/main" val="114739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63500"/>
            <a:ext cx="9144000" cy="6707090"/>
          </a:xfrm>
          <a:prstGeom prst="rect">
            <a:avLst/>
          </a:prstGeom>
        </p:spPr>
      </p:pic>
      <p:sp>
        <p:nvSpPr>
          <p:cNvPr id="6" name="Rectangle 5"/>
          <p:cNvSpPr/>
          <p:nvPr/>
        </p:nvSpPr>
        <p:spPr>
          <a:xfrm>
            <a:off x="0" y="1118265"/>
            <a:ext cx="2415852" cy="573973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4473324" y="1339157"/>
            <a:ext cx="2415852" cy="55188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6728148" y="764705"/>
            <a:ext cx="2415852" cy="609329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748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1164</Words>
  <Application>Microsoft Office PowerPoint</Application>
  <PresentationFormat>On-screen Show (4:3)</PresentationFormat>
  <Paragraphs>156</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Wingdings</vt:lpstr>
      <vt:lpstr>Office Theme</vt:lpstr>
      <vt:lpstr>Abnormal Liver Function Tests</vt:lpstr>
      <vt:lpstr>Mortality from liver disease in the UK</vt:lpstr>
      <vt:lpstr>PowerPoint Presentation</vt:lpstr>
      <vt:lpstr>Liver function tests vs liver blood tests</vt:lpstr>
      <vt:lpstr>Abnormal LFTs</vt:lpstr>
      <vt:lpstr>PowerPoint Presentation</vt:lpstr>
      <vt:lpstr>Abnormal LFTs</vt:lpstr>
      <vt:lpstr>Risk stratify the LFTs</vt:lpstr>
      <vt:lpstr>PowerPoint Presentation</vt:lpstr>
      <vt:lpstr>PowerPoint Presentation</vt:lpstr>
      <vt:lpstr>PowerPoint Presentation</vt:lpstr>
      <vt:lpstr>Liver Ultrasound: key questions</vt:lpstr>
      <vt:lpstr>Raised transaminases</vt:lpstr>
      <vt:lpstr>PowerPoint Presentation</vt:lpstr>
      <vt:lpstr>Bilirubin</vt:lpstr>
      <vt:lpstr>PowerPoint Presentation</vt:lpstr>
      <vt:lpstr>Alkaline Phosphatase</vt:lpstr>
      <vt:lpstr>Isolated GGT</vt:lpstr>
      <vt:lpstr>Statins and abnormal LFTs</vt:lpstr>
      <vt:lpstr>PowerPoint Presentation</vt:lpstr>
      <vt:lpstr>PowerPoint Presentation</vt:lpstr>
    </vt:vector>
  </TitlesOfParts>
  <Company>Imperial College Healthcare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Hepatology Referrals</dc:title>
  <dc:creator>Lewis, Heather (Consultant)</dc:creator>
  <cp:lastModifiedBy>King, Joselyn</cp:lastModifiedBy>
  <cp:revision>30</cp:revision>
  <dcterms:created xsi:type="dcterms:W3CDTF">2018-11-19T21:21:09Z</dcterms:created>
  <dcterms:modified xsi:type="dcterms:W3CDTF">2019-05-23T14:31:59Z</dcterms:modified>
</cp:coreProperties>
</file>