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45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F9DDF1-9D06-4448-83DF-18EAC267C637}">
          <p14:sldIdLst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cey, Terence" initials="LT" lastIdx="1" clrIdx="0">
    <p:extLst>
      <p:ext uri="{19B8F6BF-5375-455C-9EA6-DF929625EA0E}">
        <p15:presenceInfo xmlns:p15="http://schemas.microsoft.com/office/powerpoint/2012/main" userId="S-1-5-21-1034357488-2067699367-808317310-998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B6F0"/>
    <a:srgbClr val="41B6E6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5718" autoAdjust="0"/>
  </p:normalViewPr>
  <p:slideViewPr>
    <p:cSldViewPr snapToGrid="0">
      <p:cViewPr varScale="1">
        <p:scale>
          <a:sx n="156" d="100"/>
          <a:sy n="156" d="100"/>
        </p:scale>
        <p:origin x="7746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6701C-C630-4A47-8967-0440D1311FD7}" type="datetimeFigureOut">
              <a:rPr lang="en-GB" smtClean="0"/>
              <a:t>11/01/2024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43A1E-11FA-419A-91E5-6BBA3DE454D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756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BF143-57E0-4BBC-87EB-F3ADC7440B3A}" type="datetimeFigureOut">
              <a:rPr lang="en-GB" smtClean="0"/>
              <a:t>11/01/2024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1D4C-9FF5-4ACF-882F-DEAF66DDA0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69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1D4C-9FF5-4ACF-882F-DEAF66DDA00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09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41B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5014" y="105686"/>
            <a:ext cx="2718584" cy="57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595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192000" cy="1196752"/>
          </a:xfrm>
          <a:prstGeom prst="rect">
            <a:avLst/>
          </a:prstGeom>
          <a:solidFill>
            <a:srgbClr val="41B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4692" y="6077758"/>
            <a:ext cx="2566249" cy="53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21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1196752"/>
            <a:ext cx="12192000" cy="3600401"/>
          </a:xfrm>
          <a:prstGeom prst="rect">
            <a:avLst/>
          </a:prstGeom>
          <a:solidFill>
            <a:srgbClr val="41B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sub-heading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7867" y="105686"/>
            <a:ext cx="2875731" cy="60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1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9088" y="62635"/>
            <a:ext cx="7318512" cy="607795"/>
          </a:xfrm>
          <a:prstGeom prst="roundRect">
            <a:avLst/>
          </a:prstGeom>
          <a:solidFill>
            <a:srgbClr val="0070C0"/>
          </a:solidFill>
          <a:ln/>
          <a:effectLst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086" y="62635"/>
            <a:ext cx="8965097" cy="60779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KPI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1609" y="82212"/>
            <a:ext cx="2398967" cy="50444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4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9088" y="62635"/>
            <a:ext cx="7318512" cy="607795"/>
          </a:xfrm>
          <a:prstGeom prst="roundRect">
            <a:avLst/>
          </a:prstGeom>
          <a:ln/>
          <a:effectLst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086" y="62635"/>
            <a:ext cx="8965097" cy="607795"/>
          </a:xfrm>
        </p:spPr>
        <p:txBody>
          <a:bodyPr>
            <a:normAutofit/>
          </a:bodyPr>
          <a:lstStyle>
            <a:lvl1pPr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KPI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1609" y="82212"/>
            <a:ext cx="2398967" cy="50444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804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9088" y="62635"/>
            <a:ext cx="7318512" cy="6077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  <a:effectLst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086" y="62635"/>
            <a:ext cx="8965097" cy="60779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KPI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1609" y="82212"/>
            <a:ext cx="2398967" cy="50444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346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1196752"/>
            <a:ext cx="12192000" cy="3600401"/>
          </a:xfrm>
          <a:prstGeom prst="rect">
            <a:avLst/>
          </a:prstGeom>
          <a:solidFill>
            <a:srgbClr val="41B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sub-heading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5276" y="105686"/>
            <a:ext cx="2678322" cy="56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84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226641" cy="1196752"/>
          </a:xfrm>
          <a:prstGeom prst="rect">
            <a:avLst/>
          </a:prstGeom>
          <a:solidFill>
            <a:srgbClr val="41B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4692" y="6077758"/>
            <a:ext cx="2566249" cy="53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43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33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84FA-B8EB-462F-97BA-032CB76B4E3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42B3DB-8E5C-4C42-9CCA-938D7237138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6870" y="105687"/>
            <a:ext cx="2436727" cy="51238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838812" y="648628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6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71" r:id="rId6"/>
    <p:sldLayoutId id="2147483667" r:id="rId7"/>
    <p:sldLayoutId id="2147483666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Scorecard – month 8</a:t>
            </a:r>
            <a:endParaRPr lang="en-GB" sz="2800" b="1" dirty="0"/>
          </a:p>
        </p:txBody>
      </p:sp>
      <p:graphicFrame>
        <p:nvGraphicFramePr>
          <p:cNvPr id="3" name="Content Placeholder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51982"/>
              </p:ext>
            </p:extLst>
          </p:nvPr>
        </p:nvGraphicFramePr>
        <p:xfrm>
          <a:off x="149086" y="748069"/>
          <a:ext cx="11662811" cy="578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57">
                  <a:extLst>
                    <a:ext uri="{9D8B030D-6E8A-4147-A177-3AD203B41FA5}">
                      <a16:colId xmlns:a16="http://schemas.microsoft.com/office/drawing/2014/main" val="2620356999"/>
                    </a:ext>
                  </a:extLst>
                </a:gridCol>
                <a:gridCol w="3873953">
                  <a:extLst>
                    <a:ext uri="{9D8B030D-6E8A-4147-A177-3AD203B41FA5}">
                      <a16:colId xmlns:a16="http://schemas.microsoft.com/office/drawing/2014/main" val="2522124024"/>
                    </a:ext>
                  </a:extLst>
                </a:gridCol>
                <a:gridCol w="2136772">
                  <a:extLst>
                    <a:ext uri="{9D8B030D-6E8A-4147-A177-3AD203B41FA5}">
                      <a16:colId xmlns:a16="http://schemas.microsoft.com/office/drawing/2014/main" val="4162495389"/>
                    </a:ext>
                  </a:extLst>
                </a:gridCol>
                <a:gridCol w="1709395">
                  <a:extLst>
                    <a:ext uri="{9D8B030D-6E8A-4147-A177-3AD203B41FA5}">
                      <a16:colId xmlns:a16="http://schemas.microsoft.com/office/drawing/2014/main" val="3011634347"/>
                    </a:ext>
                  </a:extLst>
                </a:gridCol>
                <a:gridCol w="1700847">
                  <a:extLst>
                    <a:ext uri="{9D8B030D-6E8A-4147-A177-3AD203B41FA5}">
                      <a16:colId xmlns:a16="http://schemas.microsoft.com/office/drawing/2014/main" val="2642752350"/>
                    </a:ext>
                  </a:extLst>
                </a:gridCol>
                <a:gridCol w="1871787">
                  <a:extLst>
                    <a:ext uri="{9D8B030D-6E8A-4147-A177-3AD203B41FA5}">
                      <a16:colId xmlns:a16="http://schemas.microsoft.com/office/drawing/2014/main" val="361260556"/>
                    </a:ext>
                  </a:extLst>
                </a:gridCol>
              </a:tblGrid>
              <a:tr h="4755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GB" sz="10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KPI Slide </a:t>
                      </a:r>
                      <a:r>
                        <a:rPr lang="en-GB" sz="10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sz="10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Sentinel Metric</a:t>
                      </a:r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</a:t>
                      </a:r>
                    </a:p>
                    <a:p>
                      <a:pPr algn="ctr" fontAlgn="ctr"/>
                      <a:r>
                        <a:rPr lang="en-GB" sz="10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(annual target)</a:t>
                      </a:r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Trend</a:t>
                      </a:r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129778369"/>
                  </a:ext>
                </a:extLst>
              </a:tr>
              <a:tr h="398658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Ambulance </a:t>
                      </a:r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Handover Waits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performance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94.3%</a:t>
                      </a:r>
                      <a:endParaRPr lang="en-GB" sz="10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 cause - improvement</a:t>
                      </a: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981259422"/>
                  </a:ext>
                </a:extLst>
              </a:tr>
              <a:tr h="416325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</a:t>
                      </a:r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Emergency </a:t>
                      </a: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r>
                        <a:rPr lang="en-GB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l" defTabSz="914377" rtl="0" eaLnBrk="1" fontAlgn="ctr" latinLnBrk="0" hangingPunct="1"/>
                      <a:r>
                        <a:rPr lang="en-GB" sz="10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hour performance 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</a:p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March 2024</a:t>
                      </a: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70.0%</a:t>
                      </a:r>
                      <a:endParaRPr lang="en-GB" sz="10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Common cause</a:t>
                      </a:r>
                      <a:endParaRPr lang="en-GB" sz="10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1588565338"/>
                  </a:ext>
                </a:extLst>
              </a:tr>
              <a:tr h="398658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</a:t>
                      </a:r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Emergency </a:t>
                      </a: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</a:t>
                      </a:r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Waits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hour performance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5.0%</a:t>
                      </a: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Common cause</a:t>
                      </a: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2365510123"/>
                  </a:ext>
                </a:extLst>
              </a:tr>
              <a:tr h="416325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</a:t>
                      </a:r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Treatment Waits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Waits &gt; 52 weeks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2,511 </a:t>
                      </a:r>
                    </a:p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March 2024</a:t>
                      </a:r>
                      <a:endParaRPr lang="en-GB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3,853</a:t>
                      </a: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 cause - concern</a:t>
                      </a: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859202158"/>
                  </a:ext>
                </a:extLst>
              </a:tr>
              <a:tr h="416325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</a:t>
                      </a:r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Diagnostics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Waits &gt; 6 weeks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</a:t>
                      </a:r>
                    </a:p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March 2024</a:t>
                      </a: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8.7%</a:t>
                      </a:r>
                      <a:endParaRPr lang="en-GB" sz="10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Common</a:t>
                      </a:r>
                      <a:r>
                        <a:rPr lang="en-GB" sz="1000" b="0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cause</a:t>
                      </a:r>
                      <a:endParaRPr lang="en-GB" sz="1000" b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1744764852"/>
                  </a:ext>
                </a:extLst>
              </a:tr>
              <a:tr h="398658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Day General FDS (V12)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day faster </a:t>
                      </a:r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 performance 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GB" sz="100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80.3%</a:t>
                      </a:r>
                      <a:endParaRPr lang="en-GB" sz="10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Common cause</a:t>
                      </a: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2523807922"/>
                  </a:ext>
                </a:extLst>
              </a:tr>
              <a:tr h="398658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Day General</a:t>
                      </a:r>
                      <a:r>
                        <a:rPr lang="en-GB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Treatment Standard </a:t>
                      </a: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(V12)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day performance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  <a:endParaRPr lang="en-GB" sz="100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94.3%</a:t>
                      </a:r>
                      <a:endParaRPr lang="en-GB" sz="10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Common cause</a:t>
                      </a: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1346116047"/>
                  </a:ext>
                </a:extLst>
              </a:tr>
              <a:tr h="398658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Day General Standard (V12)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day performance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GB" sz="100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67.1%</a:t>
                      </a:r>
                      <a:endParaRPr lang="en-GB" sz="10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 cause - concern</a:t>
                      </a: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893984233"/>
                  </a:ext>
                </a:extLst>
              </a:tr>
              <a:tr h="398658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Theatre </a:t>
                      </a:r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Theatre utilisation (Hrs)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84.4%</a:t>
                      </a:r>
                      <a:endParaRPr lang="en-GB" sz="10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 cause - improvement</a:t>
                      </a: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3286082824"/>
                  </a:ext>
                </a:extLst>
              </a:tr>
              <a:tr h="416325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Plan Performance (Volumes) – Elective Inpatient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Achievement of plan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97.3%</a:t>
                      </a:r>
                    </a:p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(YTD</a:t>
                      </a:r>
                      <a:r>
                        <a:rPr lang="en-GB" sz="10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= 88.0%)</a:t>
                      </a:r>
                      <a:endParaRPr lang="en-GB" sz="10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GB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en-GB" sz="10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983796305"/>
                  </a:ext>
                </a:extLst>
              </a:tr>
              <a:tr h="416325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Plan Performance (Volumes) – Day Case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Achievement of plan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99.8% </a:t>
                      </a:r>
                    </a:p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(YTD = 96.3%)</a:t>
                      </a: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en-GB" sz="1000" b="0" i="0" u="none" strike="noStrike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875817320"/>
                  </a:ext>
                </a:extLst>
              </a:tr>
              <a:tr h="416325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Plan Performance (Volumes) – Outpatient New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Achievement of plan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130.2% </a:t>
                      </a:r>
                    </a:p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(YTD = 124.1%)</a:t>
                      </a: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en-GB" sz="1000" b="0" i="0" u="none" strike="noStrike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522696000"/>
                  </a:ext>
                </a:extLst>
              </a:tr>
              <a:tr h="416325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Plan Performance (Volumes) – Outpatient Follow-up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Achievement of plan</a:t>
                      </a:r>
                      <a:endParaRPr lang="en-GB" sz="1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112.3%</a:t>
                      </a:r>
                    </a:p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(YTD = 113.5%)</a:t>
                      </a:r>
                    </a:p>
                  </a:txBody>
                  <a:tcPr marL="71153" marR="71153" marT="35577" marB="35577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en-GB" sz="1000" b="0" i="0" u="none" strike="noStrike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153" marR="71153" marT="35577" marB="35577" anchor="ctr"/>
                </a:tc>
                <a:extLst>
                  <a:ext uri="{0D108BD9-81ED-4DB2-BD59-A6C34878D82A}">
                    <a16:rowId xmlns:a16="http://schemas.microsoft.com/office/drawing/2014/main" val="28329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3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 FOR CH V2" id="{12BF225E-573A-43D2-BBD6-3CFF46B224DE}" vid="{FE95C6C2-20B4-44B1-83A4-1D80CD67E3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10098</TotalTime>
  <Words>274</Words>
  <Application>Microsoft Office PowerPoint</Application>
  <PresentationFormat>Widescreen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Title</vt:lpstr>
      <vt:lpstr>Scorecard – month 8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 Ali</dc:creator>
  <cp:lastModifiedBy>Jessica Hargreaves</cp:lastModifiedBy>
  <cp:revision>820</cp:revision>
  <dcterms:created xsi:type="dcterms:W3CDTF">2021-10-25T11:47:34Z</dcterms:created>
  <dcterms:modified xsi:type="dcterms:W3CDTF">2024-01-11T20:10:14Z</dcterms:modified>
</cp:coreProperties>
</file>